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270" r:id="rId4"/>
    <p:sldId id="271" r:id="rId5"/>
    <p:sldId id="272" r:id="rId6"/>
    <p:sldId id="260" r:id="rId7"/>
    <p:sldId id="269" r:id="rId8"/>
    <p:sldId id="262" r:id="rId9"/>
    <p:sldId id="263" r:id="rId10"/>
    <p:sldId id="264" r:id="rId11"/>
    <p:sldId id="265" r:id="rId12"/>
    <p:sldId id="266" r:id="rId13"/>
    <p:sldId id="267" r:id="rId14"/>
    <p:sldId id="268" r:id="rId15"/>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333399"/>
    <a:srgbClr val="0000A4"/>
    <a:srgbClr val="BDDEFF"/>
    <a:srgbClr val="99CCFF"/>
    <a:srgbClr val="3E6FD2"/>
    <a:srgbClr val="0000B8"/>
    <a:srgbClr val="3166CF"/>
    <a:srgbClr val="2D5EC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1"/>
    <p:restoredTop sz="94660"/>
  </p:normalViewPr>
  <p:slideViewPr>
    <p:cSldViewPr>
      <p:cViewPr varScale="1">
        <p:scale>
          <a:sx n="105" d="100"/>
          <a:sy n="105" d="100"/>
        </p:scale>
        <p:origin x="40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0.21.0.51\groupshare\Delivery%20Management\FWC%202%20-%20PO_2016-20_A5\SC149%20%20-%20Daily%20maintenance%20-%20COMM%20C1\EU%20in%20slides\graphs\14_EU%20population_Brexit_edit_notyetfinish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30A0"/>
            </a:solidFill>
            <a:ln>
              <a:noFill/>
            </a:ln>
            <a:effectLst/>
          </c:spPr>
          <c:invertIfNegative val="0"/>
          <c:dLbls>
            <c:dLbl>
              <c:idx val="0"/>
              <c:layout/>
              <c:tx>
                <c:rich>
                  <a:bodyPr/>
                  <a:lstStyle/>
                  <a:p>
                    <a:r>
                      <a:rPr lang="en-US" smtClean="0"/>
                      <a:t>83,1</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72F-4D84-B434-5238A77A56A3}"/>
                </c:ext>
              </c:extLst>
            </c:dLbl>
            <c:dLbl>
              <c:idx val="1"/>
              <c:layout/>
              <c:tx>
                <c:rich>
                  <a:bodyPr/>
                  <a:lstStyle/>
                  <a:p>
                    <a:r>
                      <a:rPr lang="en-US" smtClean="0"/>
                      <a:t>67,4</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72F-4D84-B434-5238A77A56A3}"/>
                </c:ext>
              </c:extLst>
            </c:dLbl>
            <c:dLbl>
              <c:idx val="2"/>
              <c:layout/>
              <c:tx>
                <c:rich>
                  <a:bodyPr/>
                  <a:lstStyle/>
                  <a:p>
                    <a:r>
                      <a:rPr lang="en-US" smtClean="0"/>
                      <a:t>59,3</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72F-4D84-B434-5238A77A56A3}"/>
                </c:ext>
              </c:extLst>
            </c:dLbl>
            <c:dLbl>
              <c:idx val="3"/>
              <c:layout/>
              <c:tx>
                <c:rich>
                  <a:bodyPr/>
                  <a:lstStyle/>
                  <a:p>
                    <a:r>
                      <a:rPr lang="en-US" smtClean="0"/>
                      <a:t>47,4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72F-4D84-B434-5238A77A56A3}"/>
                </c:ext>
              </c:extLst>
            </c:dLbl>
            <c:dLbl>
              <c:idx val="4"/>
              <c:layout/>
              <c:tx>
                <c:rich>
                  <a:bodyPr/>
                  <a:lstStyle/>
                  <a:p>
                    <a:r>
                      <a:rPr lang="en-US" dirty="0" smtClean="0"/>
                      <a:t>37,8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F72F-4D84-B434-5238A77A56A3}"/>
                </c:ext>
              </c:extLst>
            </c:dLbl>
            <c:dLbl>
              <c:idx val="5"/>
              <c:layout/>
              <c:tx>
                <c:rich>
                  <a:bodyPr/>
                  <a:lstStyle/>
                  <a:p>
                    <a:r>
                      <a:rPr lang="en-US" smtClean="0"/>
                      <a:t>19,2</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72F-4D84-B434-5238A77A56A3}"/>
                </c:ext>
              </c:extLst>
            </c:dLbl>
            <c:dLbl>
              <c:idx val="6"/>
              <c:layout/>
              <c:tx>
                <c:rich>
                  <a:bodyPr/>
                  <a:lstStyle/>
                  <a:p>
                    <a:r>
                      <a:rPr lang="en-US" smtClean="0"/>
                      <a:t>17,5</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72F-4D84-B434-5238A77A56A3}"/>
                </c:ext>
              </c:extLst>
            </c:dLbl>
            <c:dLbl>
              <c:idx val="7"/>
              <c:layout/>
              <c:tx>
                <c:rich>
                  <a:bodyPr/>
                  <a:lstStyle/>
                  <a:p>
                    <a:r>
                      <a:rPr lang="en-US" dirty="0" smtClean="0"/>
                      <a:t>11,6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72F-4D84-B434-5238A77A56A3}"/>
                </c:ext>
              </c:extLst>
            </c:dLbl>
            <c:dLbl>
              <c:idx val="9"/>
              <c:layout/>
              <c:tx>
                <c:rich>
                  <a:bodyPr/>
                  <a:lstStyle/>
                  <a:p>
                    <a:r>
                      <a:rPr lang="en-US" smtClean="0"/>
                      <a:t>10,7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72F-4D84-B434-5238A77A56A3}"/>
                </c:ext>
              </c:extLst>
            </c:dLbl>
            <c:dLbl>
              <c:idx val="11"/>
              <c:layout/>
              <c:tx>
                <c:rich>
                  <a:bodyPr/>
                  <a:lstStyle/>
                  <a:p>
                    <a:r>
                      <a:rPr lang="en-US" smtClean="0"/>
                      <a:t>10,3</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F72F-4D84-B434-5238A77A56A3}"/>
                </c:ext>
              </c:extLst>
            </c:dLbl>
            <c:dLbl>
              <c:idx val="12"/>
              <c:layout/>
              <c:tx>
                <c:rich>
                  <a:bodyPr/>
                  <a:lstStyle/>
                  <a:p>
                    <a:r>
                      <a:rPr lang="en-US" smtClean="0"/>
                      <a:t>9,7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72F-4D84-B434-5238A77A56A3}"/>
                </c:ext>
              </c:extLst>
            </c:dLbl>
            <c:dLbl>
              <c:idx val="13"/>
              <c:layout/>
              <c:tx>
                <c:rich>
                  <a:bodyPr/>
                  <a:lstStyle/>
                  <a:p>
                    <a:r>
                      <a:rPr lang="en-US" smtClean="0"/>
                      <a:t>8,9</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72F-4D84-B434-5238A77A56A3}"/>
                </c:ext>
              </c:extLst>
            </c:dLbl>
            <c:dLbl>
              <c:idx val="14"/>
              <c:layout/>
              <c:tx>
                <c:rich>
                  <a:bodyPr/>
                  <a:lstStyle/>
                  <a:p>
                    <a:r>
                      <a:rPr lang="en-US" smtClean="0"/>
                      <a:t>6,9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72F-4D84-B434-5238A77A56A3}"/>
                </c:ext>
              </c:extLst>
            </c:dLbl>
            <c:dLbl>
              <c:idx val="17"/>
              <c:layout/>
              <c:tx>
                <c:rich>
                  <a:bodyPr/>
                  <a:lstStyle/>
                  <a:p>
                    <a:r>
                      <a:rPr lang="en-US" dirty="0" smtClean="0"/>
                      <a:t>5,4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72F-4D84-B434-5238A77A56A3}"/>
                </c:ext>
              </c:extLst>
            </c:dLbl>
            <c:dLbl>
              <c:idx val="18"/>
              <c:layout/>
              <c:tx>
                <c:rich>
                  <a:bodyPr/>
                  <a:lstStyle/>
                  <a:p>
                    <a:r>
                      <a:rPr lang="en-US" smtClean="0"/>
                      <a:t>5,0</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72F-4D84-B434-5238A77A56A3}"/>
                </c:ext>
              </c:extLst>
            </c:dLbl>
            <c:dLbl>
              <c:idx val="19"/>
              <c:layout/>
              <c:tx>
                <c:rich>
                  <a:bodyPr/>
                  <a:lstStyle/>
                  <a:p>
                    <a:r>
                      <a:rPr lang="en-US" dirty="0" smtClean="0"/>
                      <a:t>4,0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72F-4D84-B434-5238A77A56A3}"/>
                </c:ext>
              </c:extLst>
            </c:dLbl>
            <c:dLbl>
              <c:idx val="21"/>
              <c:layout/>
              <c:tx>
                <c:rich>
                  <a:bodyPr/>
                  <a:lstStyle/>
                  <a:p>
                    <a:r>
                      <a:rPr lang="en-US" smtClean="0"/>
                      <a:t>2,1</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72F-4D84-B434-5238A77A56A3}"/>
                </c:ext>
              </c:extLst>
            </c:dLbl>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'[14_EU population_Brexit_edit_notyetfinished.xlsx]EN'!$A$1:$A$27</c:f>
              <c:strCache>
                <c:ptCount val="27"/>
                <c:pt idx="0">
                  <c:v>Germany</c:v>
                </c:pt>
                <c:pt idx="1">
                  <c:v>France</c:v>
                </c:pt>
                <c:pt idx="2">
                  <c:v>Italy</c:v>
                </c:pt>
                <c:pt idx="3">
                  <c:v>Spain</c:v>
                </c:pt>
                <c:pt idx="4">
                  <c:v>Poland</c:v>
                </c:pt>
                <c:pt idx="5">
                  <c:v>Romania</c:v>
                </c:pt>
                <c:pt idx="6">
                  <c:v>Netherlands</c:v>
                </c:pt>
                <c:pt idx="7">
                  <c:v>Belgium</c:v>
                </c:pt>
                <c:pt idx="8">
                  <c:v>Greece</c:v>
                </c:pt>
                <c:pt idx="9">
                  <c:v>Czechia</c:v>
                </c:pt>
                <c:pt idx="10">
                  <c:v>Portugal</c:v>
                </c:pt>
                <c:pt idx="11">
                  <c:v>Sweden</c:v>
                </c:pt>
                <c:pt idx="12">
                  <c:v>Hungary</c:v>
                </c:pt>
                <c:pt idx="13">
                  <c:v>Austria</c:v>
                </c:pt>
                <c:pt idx="14">
                  <c:v>Bulgaria</c:v>
                </c:pt>
                <c:pt idx="15">
                  <c:v>Denmark</c:v>
                </c:pt>
                <c:pt idx="16">
                  <c:v>Finland</c:v>
                </c:pt>
                <c:pt idx="17">
                  <c:v>Slovakia</c:v>
                </c:pt>
                <c:pt idx="18">
                  <c:v>Ireland</c:v>
                </c:pt>
                <c:pt idx="19">
                  <c:v>Croatia</c:v>
                </c:pt>
                <c:pt idx="20">
                  <c:v>Lithuania</c:v>
                </c:pt>
                <c:pt idx="21">
                  <c:v>Slovenia</c:v>
                </c:pt>
                <c:pt idx="22">
                  <c:v>Latvia</c:v>
                </c:pt>
                <c:pt idx="23">
                  <c:v>Estonia</c:v>
                </c:pt>
                <c:pt idx="24">
                  <c:v>Cyprus</c:v>
                </c:pt>
                <c:pt idx="25">
                  <c:v>Luxembourg</c:v>
                </c:pt>
                <c:pt idx="26">
                  <c:v>Malta</c:v>
                </c:pt>
              </c:strCache>
            </c:strRef>
          </c:cat>
          <c:val>
            <c:numRef>
              <c:f>'[14_EU population_Brexit_edit_notyetfinished.xlsx]EN'!$D$1:$D$27</c:f>
              <c:numCache>
                <c:formatCode>General</c:formatCode>
                <c:ptCount val="27"/>
                <c:pt idx="0">
                  <c:v>82.9</c:v>
                </c:pt>
                <c:pt idx="1">
                  <c:v>67.2</c:v>
                </c:pt>
                <c:pt idx="2">
                  <c:v>60.4</c:v>
                </c:pt>
                <c:pt idx="3">
                  <c:v>46.7</c:v>
                </c:pt>
                <c:pt idx="4">
                  <c:v>38</c:v>
                </c:pt>
                <c:pt idx="5">
                  <c:v>19.5</c:v>
                </c:pt>
                <c:pt idx="6">
                  <c:v>17.2</c:v>
                </c:pt>
                <c:pt idx="7">
                  <c:v>11.4</c:v>
                </c:pt>
                <c:pt idx="8">
                  <c:v>10.7</c:v>
                </c:pt>
                <c:pt idx="9">
                  <c:v>10.6</c:v>
                </c:pt>
                <c:pt idx="10">
                  <c:v>10.3</c:v>
                </c:pt>
                <c:pt idx="11">
                  <c:v>10.1</c:v>
                </c:pt>
                <c:pt idx="12">
                  <c:v>9.8000000000000007</c:v>
                </c:pt>
                <c:pt idx="13">
                  <c:v>8.8000000000000007</c:v>
                </c:pt>
                <c:pt idx="14">
                  <c:v>7.1</c:v>
                </c:pt>
                <c:pt idx="15">
                  <c:v>5.8</c:v>
                </c:pt>
                <c:pt idx="16">
                  <c:v>5.5</c:v>
                </c:pt>
                <c:pt idx="17">
                  <c:v>5.4</c:v>
                </c:pt>
                <c:pt idx="18">
                  <c:v>4.8</c:v>
                </c:pt>
                <c:pt idx="19">
                  <c:v>4.0999999999999996</c:v>
                </c:pt>
                <c:pt idx="20">
                  <c:v>2.8</c:v>
                </c:pt>
                <c:pt idx="21">
                  <c:v>2</c:v>
                </c:pt>
                <c:pt idx="22">
                  <c:v>1.9</c:v>
                </c:pt>
                <c:pt idx="23">
                  <c:v>1.3</c:v>
                </c:pt>
                <c:pt idx="24">
                  <c:v>0.9</c:v>
                </c:pt>
                <c:pt idx="25">
                  <c:v>0.6</c:v>
                </c:pt>
                <c:pt idx="26">
                  <c:v>0.5</c:v>
                </c:pt>
              </c:numCache>
            </c:numRef>
          </c:val>
          <c:extLst>
            <c:ext xmlns:c16="http://schemas.microsoft.com/office/drawing/2014/chart" uri="{C3380CC4-5D6E-409C-BE32-E72D297353CC}">
              <c16:uniqueId val="{00000000-4E86-45A8-A598-C6CDB77BBF22}"/>
            </c:ext>
          </c:extLst>
        </c:ser>
        <c:dLbls>
          <c:showLegendKey val="0"/>
          <c:showVal val="0"/>
          <c:showCatName val="0"/>
          <c:showSerName val="0"/>
          <c:showPercent val="0"/>
          <c:showBubbleSize val="0"/>
        </c:dLbls>
        <c:gapWidth val="58"/>
        <c:overlap val="-27"/>
        <c:axId val="477093656"/>
        <c:axId val="477099536"/>
      </c:barChart>
      <c:catAx>
        <c:axId val="47709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nl-NL"/>
          </a:p>
        </c:txPr>
        <c:crossAx val="477099536"/>
        <c:crosses val="autoZero"/>
        <c:auto val="1"/>
        <c:lblAlgn val="ctr"/>
        <c:lblOffset val="100"/>
        <c:noMultiLvlLbl val="0"/>
      </c:catAx>
      <c:valAx>
        <c:axId val="477099536"/>
        <c:scaling>
          <c:orientation val="minMax"/>
        </c:scaling>
        <c:delete val="1"/>
        <c:axPos val="l"/>
        <c:numFmt formatCode="General" sourceLinked="1"/>
        <c:majorTickMark val="none"/>
        <c:minorTickMark val="none"/>
        <c:tickLblPos val="nextTo"/>
        <c:crossAx val="47709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635ACB6C-767C-4B22-BC43-9DB3E65AB86A}" type="slidenum">
              <a:rPr lang="en-GB" altLang="en-US"/>
              <a:pPr/>
              <a:t>‹#›</a:t>
            </a:fld>
            <a:endParaRPr lang="en-GB" altLang="en-US"/>
          </a:p>
        </p:txBody>
      </p:sp>
    </p:spTree>
    <p:extLst>
      <p:ext uri="{BB962C8B-B14F-4D97-AF65-F5344CB8AC3E}">
        <p14:creationId xmlns:p14="http://schemas.microsoft.com/office/powerpoint/2010/main" val="1626976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4A6993BD-CAEA-419E-9673-8AC33B85B1FF}" type="slidenum">
              <a:rPr lang="en-GB" altLang="en-US"/>
              <a:pPr/>
              <a:t>‹#›</a:t>
            </a:fld>
            <a:endParaRPr lang="en-GB" altLang="en-US"/>
          </a:p>
        </p:txBody>
      </p:sp>
    </p:spTree>
    <p:extLst>
      <p:ext uri="{BB962C8B-B14F-4D97-AF65-F5344CB8AC3E}">
        <p14:creationId xmlns:p14="http://schemas.microsoft.com/office/powerpoint/2010/main" val="28872587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3FC2C9D-7281-4C7B-8694-342C62252E06}" type="slidenum">
              <a:rPr lang="fr-FR" altLang="en-US" smtClean="0"/>
              <a:pPr algn="r" eaLnBrk="1" hangingPunct="1">
                <a:spcBef>
                  <a:spcPct val="0"/>
                </a:spcBef>
              </a:pPr>
              <a:t>5</a:t>
            </a:fld>
            <a:endParaRPr lang="fr-FR"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62E9D1-969F-4D34-AA45-6F4754FCF8B1}" type="slidenum">
              <a:rPr lang="fr-FR" altLang="en-US" smtClean="0"/>
              <a:pPr algn="r" eaLnBrk="1" hangingPunct="1">
                <a:spcBef>
                  <a:spcPct val="0"/>
                </a:spcBef>
              </a:pPr>
              <a:t>6</a:t>
            </a:fld>
            <a:endParaRPr lang="fr-FR"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a:latin typeface="Arial" charset="0"/>
            </a:endParaRPr>
          </a:p>
        </p:txBody>
      </p:sp>
    </p:spTree>
    <p:extLst>
      <p:ext uri="{BB962C8B-B14F-4D97-AF65-F5344CB8AC3E}">
        <p14:creationId xmlns:p14="http://schemas.microsoft.com/office/powerpoint/2010/main" val="332781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5CC2954-69BC-4AB9-B7D2-D453AC4959A6}" type="slidenum">
              <a:rPr lang="fr-FR" altLang="en-US" smtClean="0"/>
              <a:pPr algn="r" eaLnBrk="1" hangingPunct="1">
                <a:spcBef>
                  <a:spcPct val="0"/>
                </a:spcBef>
              </a:pPr>
              <a:t>7</a:t>
            </a:fld>
            <a:endParaRPr lang="fr-FR"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62E9D1-969F-4D34-AA45-6F4754FCF8B1}" type="slidenum">
              <a:rPr lang="fr-FR" altLang="en-US" smtClean="0"/>
              <a:pPr algn="r" eaLnBrk="1" hangingPunct="1">
                <a:spcBef>
                  <a:spcPct val="0"/>
                </a:spcBef>
              </a:pPr>
              <a:t>8</a:t>
            </a:fld>
            <a:endParaRPr lang="fr-FR"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1F7CC54-657E-46B7-9454-55E83C3BDDCA}" type="slidenum">
              <a:rPr lang="fr-FR" altLang="en-US" smtClean="0"/>
              <a:pPr algn="r" eaLnBrk="1" hangingPunct="1">
                <a:spcBef>
                  <a:spcPct val="0"/>
                </a:spcBef>
              </a:pPr>
              <a:t>9</a:t>
            </a:fld>
            <a:endParaRPr lang="fr-FR"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56032D5-2CE6-469B-B722-F0722D7208FF}" type="slidenum">
              <a:rPr lang="en-GB" altLang="en-US" smtClean="0"/>
              <a:pPr algn="r" eaLnBrk="1" hangingPunct="1">
                <a:spcBef>
                  <a:spcPct val="0"/>
                </a:spcBef>
              </a:pPr>
              <a:t>10</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D45270-0CFF-4F83-B8C4-0DB5B4E2902F}" type="slidenum">
              <a:rPr lang="en-GB" altLang="en-US" smtClean="0"/>
              <a:pPr algn="r" eaLnBrk="1" hangingPunct="1">
                <a:spcBef>
                  <a:spcPct val="0"/>
                </a:spcBef>
              </a:pPr>
              <a:t>11</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2B9F05-6E46-4C4F-918F-8998E803100D}" type="slidenum">
              <a:rPr lang="en-GB" altLang="en-US" smtClean="0"/>
              <a:pPr algn="r" eaLnBrk="1" hangingPunct="1">
                <a:spcBef>
                  <a:spcPct val="0"/>
                </a:spcBef>
              </a:pPr>
              <a:t>12</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19EF572-0C7C-47B4-8638-2925EAA49C6F}" type="slidenum">
              <a:rPr lang="en-GB" altLang="en-US" smtClean="0"/>
              <a:pPr algn="r" eaLnBrk="1" hangingPunct="1">
                <a:spcBef>
                  <a:spcPct val="0"/>
                </a:spcBef>
              </a:pPr>
              <a:t>13</a:t>
            </a:fld>
            <a:endParaRPr lang="en-GB"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0BD94B30-E39F-45CD-9524-A12DB183DA61}"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C9E4952-A9D9-4EB4-94C9-2ECCA112C55F}" type="slidenum">
              <a:rPr lang="en-GB" altLang="en-US"/>
              <a:pPr/>
              <a:t>‹#›</a:t>
            </a:fld>
            <a:endParaRPr lang="en-GB" altLang="en-US"/>
          </a:p>
        </p:txBody>
      </p:sp>
    </p:spTree>
    <p:extLst>
      <p:ext uri="{BB962C8B-B14F-4D97-AF65-F5344CB8AC3E}">
        <p14:creationId xmlns:p14="http://schemas.microsoft.com/office/powerpoint/2010/main" val="180946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F8C6EC6-2D07-4312-9A71-D743D235DD4B}" type="slidenum">
              <a:rPr lang="en-GB" altLang="en-US"/>
              <a:pPr/>
              <a:t>‹#›</a:t>
            </a:fld>
            <a:endParaRPr lang="en-GB" altLang="en-US"/>
          </a:p>
        </p:txBody>
      </p:sp>
    </p:spTree>
    <p:extLst>
      <p:ext uri="{BB962C8B-B14F-4D97-AF65-F5344CB8AC3E}">
        <p14:creationId xmlns:p14="http://schemas.microsoft.com/office/powerpoint/2010/main" val="230802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0BD94B30-E39F-45CD-9524-A12DB183DA61}"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Tree>
    <p:extLst>
      <p:ext uri="{BB962C8B-B14F-4D97-AF65-F5344CB8AC3E}">
        <p14:creationId xmlns:p14="http://schemas.microsoft.com/office/powerpoint/2010/main" val="292106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CCB65C-64B3-46EF-B947-D3DB7B52B67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9711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A5080F-8E91-4E91-ABBB-64607E8E518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7323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BAF519-93CD-4A73-96B9-0AF8870FC15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98015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00E6193-8BFE-415D-A78E-AF8486BDD66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1368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901C49F-E2FC-418E-BE51-4DE1B9C8A11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82703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5D497D7-7414-4C39-8818-4D4311414B3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965920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B3CB81E-E199-4F76-95D2-06146E7B8A2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4174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4CCB65C-64B3-46EF-B947-D3DB7B52B672}" type="slidenum">
              <a:rPr lang="en-GB" altLang="en-US"/>
              <a:pPr/>
              <a:t>‹#›</a:t>
            </a:fld>
            <a:endParaRPr lang="en-GB" altLang="en-US"/>
          </a:p>
        </p:txBody>
      </p:sp>
    </p:spTree>
    <p:extLst>
      <p:ext uri="{BB962C8B-B14F-4D97-AF65-F5344CB8AC3E}">
        <p14:creationId xmlns:p14="http://schemas.microsoft.com/office/powerpoint/2010/main" val="1861689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2551B3-B498-4BD2-BEA6-9B27114AF26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95612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9E4952-A9D9-4EB4-94C9-2ECCA112C55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75504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8C6EC6-2D07-4312-9A71-D743D235DD4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5232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0A5080F-8E91-4E91-ABBB-64607E8E5185}" type="slidenum">
              <a:rPr lang="en-GB" altLang="en-US"/>
              <a:pPr/>
              <a:t>‹#›</a:t>
            </a:fld>
            <a:endParaRPr lang="en-GB" altLang="en-US"/>
          </a:p>
        </p:txBody>
      </p:sp>
    </p:spTree>
    <p:extLst>
      <p:ext uri="{BB962C8B-B14F-4D97-AF65-F5344CB8AC3E}">
        <p14:creationId xmlns:p14="http://schemas.microsoft.com/office/powerpoint/2010/main" val="124646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8BAF519-93CD-4A73-96B9-0AF8870FC157}" type="slidenum">
              <a:rPr lang="en-GB" altLang="en-US"/>
              <a:pPr/>
              <a:t>‹#›</a:t>
            </a:fld>
            <a:endParaRPr lang="en-GB" altLang="en-US"/>
          </a:p>
        </p:txBody>
      </p:sp>
    </p:spTree>
    <p:extLst>
      <p:ext uri="{BB962C8B-B14F-4D97-AF65-F5344CB8AC3E}">
        <p14:creationId xmlns:p14="http://schemas.microsoft.com/office/powerpoint/2010/main" val="21475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00E6193-8BFE-415D-A78E-AF8486BDD666}" type="slidenum">
              <a:rPr lang="en-GB" altLang="en-US"/>
              <a:pPr/>
              <a:t>‹#›</a:t>
            </a:fld>
            <a:endParaRPr lang="en-GB" altLang="en-US"/>
          </a:p>
        </p:txBody>
      </p:sp>
    </p:spTree>
    <p:extLst>
      <p:ext uri="{BB962C8B-B14F-4D97-AF65-F5344CB8AC3E}">
        <p14:creationId xmlns:p14="http://schemas.microsoft.com/office/powerpoint/2010/main" val="95461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7901C49F-E2FC-418E-BE51-4DE1B9C8A11D}" type="slidenum">
              <a:rPr lang="en-GB" altLang="en-US"/>
              <a:pPr/>
              <a:t>‹#›</a:t>
            </a:fld>
            <a:endParaRPr lang="en-GB" altLang="en-US"/>
          </a:p>
        </p:txBody>
      </p:sp>
    </p:spTree>
    <p:extLst>
      <p:ext uri="{BB962C8B-B14F-4D97-AF65-F5344CB8AC3E}">
        <p14:creationId xmlns:p14="http://schemas.microsoft.com/office/powerpoint/2010/main" val="204225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45D497D7-7414-4C39-8818-4D4311414B31}" type="slidenum">
              <a:rPr lang="en-GB" altLang="en-US"/>
              <a:pPr/>
              <a:t>‹#›</a:t>
            </a:fld>
            <a:endParaRPr lang="en-GB" altLang="en-US"/>
          </a:p>
        </p:txBody>
      </p:sp>
    </p:spTree>
    <p:extLst>
      <p:ext uri="{BB962C8B-B14F-4D97-AF65-F5344CB8AC3E}">
        <p14:creationId xmlns:p14="http://schemas.microsoft.com/office/powerpoint/2010/main" val="19299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B3CB81E-E199-4F76-95D2-06146E7B8A2D}" type="slidenum">
              <a:rPr lang="en-GB" altLang="en-US"/>
              <a:pPr/>
              <a:t>‹#›</a:t>
            </a:fld>
            <a:endParaRPr lang="en-GB" altLang="en-US"/>
          </a:p>
        </p:txBody>
      </p:sp>
    </p:spTree>
    <p:extLst>
      <p:ext uri="{BB962C8B-B14F-4D97-AF65-F5344CB8AC3E}">
        <p14:creationId xmlns:p14="http://schemas.microsoft.com/office/powerpoint/2010/main" val="42872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62551B3-B498-4BD2-BEA6-9B27114AF26E}" type="slidenum">
              <a:rPr lang="en-GB" altLang="en-US"/>
              <a:pPr/>
              <a:t>‹#›</a:t>
            </a:fld>
            <a:endParaRPr lang="en-GB" altLang="en-US"/>
          </a:p>
        </p:txBody>
      </p:sp>
    </p:spTree>
    <p:extLst>
      <p:ext uri="{BB962C8B-B14F-4D97-AF65-F5344CB8AC3E}">
        <p14:creationId xmlns:p14="http://schemas.microsoft.com/office/powerpoint/2010/main" val="141303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B4EB64F9-2D1B-4BB4-B68C-D5F1A92C1152}"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B4EB64F9-2D1B-4BB4-B68C-D5F1A92C1152}" type="slidenum">
              <a:rPr lang="en-GB" altLang="en-US">
                <a:solidFill>
                  <a:srgbClr val="000000"/>
                </a:solidFill>
              </a:rPr>
              <a:pPr/>
              <a:t>‹#›</a:t>
            </a:fld>
            <a:endParaRPr lang="en-GB" altLang="en-US">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33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683568" y="2132856"/>
            <a:ext cx="7704856" cy="2736304"/>
          </a:xfrm>
        </p:spPr>
        <p:txBody>
          <a:bodyPr/>
          <a:lstStyle/>
          <a:p>
            <a:pPr algn="ctr"/>
            <a:r>
              <a:rPr lang="en-GB" altLang="en-US" sz="6000" dirty="0"/>
              <a:t>Role-play on EU</a:t>
            </a:r>
            <a:br>
              <a:rPr lang="en-GB" altLang="en-US" sz="6000" dirty="0"/>
            </a:br>
            <a:r>
              <a:rPr lang="en-GB" altLang="en-US" sz="1000" dirty="0"/>
              <a:t/>
            </a:r>
            <a:br>
              <a:rPr lang="en-GB" altLang="en-US" sz="1000" dirty="0"/>
            </a:br>
            <a:r>
              <a:rPr lang="en-GB" altLang="en-US" sz="6000" dirty="0" smtClean="0"/>
              <a:t>decision-making</a:t>
            </a:r>
            <a:r>
              <a:rPr lang="en-GB" altLang="en-US" sz="6000" dirty="0"/>
              <a:t/>
            </a:r>
            <a:br>
              <a:rPr lang="en-GB" altLang="en-US" sz="6000" dirty="0"/>
            </a:br>
            <a:r>
              <a:rPr lang="en-GB" altLang="en-US" sz="1000" dirty="0"/>
              <a:t>https://www.youtube.com/watch?v=zHjILxl9E6U</a:t>
            </a:r>
            <a:r>
              <a:rPr lang="en-GB" altLang="en-US" sz="6000" dirty="0"/>
              <a:t/>
            </a:r>
            <a:br>
              <a:rPr lang="en-GB" altLang="en-US" sz="6000" dirty="0"/>
            </a:br>
            <a:endParaRPr lang="en-GB" alt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european-council-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414" y="3212976"/>
            <a:ext cx="5173662"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txBox="1">
            <a:spLocks noChangeArrowheads="1"/>
          </p:cNvSpPr>
          <p:nvPr/>
        </p:nvSpPr>
        <p:spPr bwMode="auto">
          <a:xfrm>
            <a:off x="457200" y="-24340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en-US" sz="2000" dirty="0">
              <a:solidFill>
                <a:srgbClr val="0F5494"/>
              </a:solidFill>
            </a:endParaRPr>
          </a:p>
        </p:txBody>
      </p:sp>
      <p:sp>
        <p:nvSpPr>
          <p:cNvPr id="2" name="TextBox 1"/>
          <p:cNvSpPr txBox="1"/>
          <p:nvPr/>
        </p:nvSpPr>
        <p:spPr>
          <a:xfrm>
            <a:off x="1957811" y="1485528"/>
            <a:ext cx="5173661" cy="1107996"/>
          </a:xfrm>
          <a:prstGeom prst="rect">
            <a:avLst/>
          </a:prstGeom>
          <a:noFill/>
        </p:spPr>
        <p:txBody>
          <a:bodyPr wrap="square" rtlCol="0">
            <a:spAutoFit/>
          </a:bodyPr>
          <a:lstStyle/>
          <a:p>
            <a:pPr algn="ctr"/>
            <a:r>
              <a:rPr lang="nl-NL" altLang="en-US" sz="2800" b="1" dirty="0" err="1"/>
              <a:t>Role-play</a:t>
            </a:r>
            <a:r>
              <a:rPr lang="nl-NL" altLang="en-US" sz="2800" b="1" dirty="0"/>
              <a:t> </a:t>
            </a:r>
          </a:p>
          <a:p>
            <a:pPr algn="ctr"/>
            <a:endParaRPr lang="nl-NL" altLang="en-US" sz="1000" b="1" dirty="0"/>
          </a:p>
          <a:p>
            <a:pPr algn="ctr"/>
            <a:r>
              <a:rPr lang="nl-NL" altLang="en-US" sz="2800" b="1" dirty="0"/>
              <a:t>EU </a:t>
            </a:r>
            <a:r>
              <a:rPr lang="nl-NL" altLang="en-US" sz="2800" b="1" dirty="0" err="1"/>
              <a:t>decision</a:t>
            </a:r>
            <a:r>
              <a:rPr lang="nl-NL" altLang="en-US" sz="2800" b="1" dirty="0"/>
              <a:t>-making</a:t>
            </a:r>
          </a:p>
        </p:txBody>
      </p:sp>
    </p:spTree>
    <p:extLst>
      <p:ext uri="{BB962C8B-B14F-4D97-AF65-F5344CB8AC3E}">
        <p14:creationId xmlns:p14="http://schemas.microsoft.com/office/powerpoint/2010/main" val="163022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0" y="2636912"/>
            <a:ext cx="8497888" cy="3459212"/>
          </a:xfrm>
        </p:spPr>
        <p:txBody>
          <a:bodyPr/>
          <a:lstStyle/>
          <a:p>
            <a:pPr algn="ctr">
              <a:defRPr/>
            </a:pPr>
            <a:r>
              <a:rPr lang="nl-NL" altLang="en-US" sz="1600" kern="1200" dirty="0">
                <a:solidFill>
                  <a:srgbClr val="333399"/>
                </a:solidFill>
                <a:ea typeface="+mn-ea"/>
                <a:cs typeface="+mn-cs"/>
              </a:rPr>
              <a:t/>
            </a:r>
            <a:br>
              <a:rPr lang="nl-NL" altLang="en-US" sz="1600" kern="1200" dirty="0">
                <a:solidFill>
                  <a:srgbClr val="333399"/>
                </a:solidFill>
                <a:ea typeface="+mn-ea"/>
                <a:cs typeface="+mn-cs"/>
              </a:rPr>
            </a:br>
            <a:r>
              <a:rPr lang="nl-NL" altLang="en-US" sz="1600" kern="1200" dirty="0">
                <a:solidFill>
                  <a:srgbClr val="333399"/>
                </a:solidFill>
                <a:ea typeface="+mn-ea"/>
                <a:cs typeface="+mn-cs"/>
              </a:rPr>
              <a:t/>
            </a:r>
            <a:br>
              <a:rPr lang="nl-NL" altLang="en-US" sz="1600" kern="1200" dirty="0">
                <a:solidFill>
                  <a:srgbClr val="333399"/>
                </a:solidFill>
                <a:ea typeface="+mn-ea"/>
                <a:cs typeface="+mn-cs"/>
              </a:rPr>
            </a:br>
            <a:r>
              <a:rPr lang="nl-NL" altLang="en-US" sz="2000" kern="1200" dirty="0" err="1">
                <a:solidFill>
                  <a:srgbClr val="333399"/>
                </a:solidFill>
                <a:ea typeface="+mn-ea"/>
                <a:cs typeface="+mn-cs"/>
              </a:rPr>
              <a:t>Problem</a:t>
            </a:r>
            <a:r>
              <a:rPr lang="nl-NL" altLang="en-US" sz="2000" kern="1200" dirty="0">
                <a:solidFill>
                  <a:srgbClr val="333399"/>
                </a:solidFill>
                <a:ea typeface="+mn-ea"/>
                <a:cs typeface="+mn-cs"/>
              </a:rPr>
              <a:t> European Commission: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Difference</a:t>
            </a:r>
            <a:r>
              <a:rPr lang="nl-NL" altLang="en-US" sz="2000" kern="1200" dirty="0">
                <a:solidFill>
                  <a:srgbClr val="333399"/>
                </a:solidFill>
                <a:ea typeface="+mn-ea"/>
                <a:cs typeface="+mn-cs"/>
              </a:rPr>
              <a:t> in chocolate </a:t>
            </a:r>
            <a:r>
              <a:rPr lang="nl-NL" altLang="en-US" sz="2000" kern="1200" dirty="0" err="1">
                <a:solidFill>
                  <a:srgbClr val="333399"/>
                </a:solidFill>
                <a:ea typeface="+mn-ea"/>
                <a:cs typeface="+mn-cs"/>
              </a:rPr>
              <a:t>production</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between</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countries</a:t>
            </a:r>
            <a:r>
              <a:rPr lang="nl-NL" altLang="en-US" sz="2000" kern="1200" dirty="0">
                <a:solidFill>
                  <a:srgbClr val="333399"/>
                </a:solidFill>
                <a:ea typeface="+mn-ea"/>
                <a:cs typeface="+mn-cs"/>
              </a:rPr>
              <a:t>:</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cocoa</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butter</a:t>
            </a:r>
            <a:r>
              <a:rPr lang="nl-NL" altLang="en-US" sz="2000" kern="1200" dirty="0">
                <a:solidFill>
                  <a:srgbClr val="333399"/>
                </a:solidFill>
                <a:ea typeface="+mn-ea"/>
                <a:cs typeface="+mn-cs"/>
              </a:rPr>
              <a:t> vs. </a:t>
            </a:r>
            <a:r>
              <a:rPr lang="nl-NL" altLang="en-US" sz="2000" kern="1200" dirty="0" err="1">
                <a:solidFill>
                  <a:srgbClr val="333399"/>
                </a:solidFill>
                <a:ea typeface="+mn-ea"/>
                <a:cs typeface="+mn-cs"/>
              </a:rPr>
              <a:t>other</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a:solidFill>
                  <a:srgbClr val="333399"/>
                </a:solidFill>
                <a:ea typeface="+mn-ea"/>
                <a:cs typeface="+mn-cs"/>
              </a:rPr>
              <a:t>Chocolate </a:t>
            </a:r>
            <a:r>
              <a:rPr lang="nl-NL" altLang="en-US" sz="2000" kern="1200" dirty="0" err="1">
                <a:solidFill>
                  <a:srgbClr val="333399"/>
                </a:solidFill>
                <a:ea typeface="+mn-ea"/>
                <a:cs typeface="+mn-cs"/>
              </a:rPr>
              <a:t>that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contains</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 </a:t>
            </a:r>
            <a:r>
              <a:rPr lang="nl-NL" altLang="en-US" sz="2000" kern="1200" dirty="0" err="1">
                <a:solidFill>
                  <a:srgbClr val="333399"/>
                </a:solidFill>
                <a:ea typeface="+mn-ea"/>
                <a:cs typeface="+mn-cs"/>
              </a:rPr>
              <a:t>that</a:t>
            </a:r>
            <a:r>
              <a:rPr lang="nl-NL" altLang="en-US" sz="2000" kern="1200" dirty="0">
                <a:solidFill>
                  <a:srgbClr val="333399"/>
                </a:solidFill>
                <a:ea typeface="+mn-ea"/>
                <a:cs typeface="+mn-cs"/>
              </a:rPr>
              <a:t> do </a:t>
            </a:r>
            <a:r>
              <a:rPr lang="nl-NL" altLang="en-US" sz="2000" kern="1200" dirty="0" err="1">
                <a:solidFill>
                  <a:srgbClr val="333399"/>
                </a:solidFill>
                <a:ea typeface="+mn-ea"/>
                <a:cs typeface="+mn-cs"/>
              </a:rPr>
              <a:t>not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originate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from</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cocoa</a:t>
            </a:r>
            <a:r>
              <a:rPr lang="nl-NL" altLang="en-US" sz="2000" kern="1200" dirty="0">
                <a:solidFill>
                  <a:srgbClr val="333399"/>
                </a:solidFill>
                <a:ea typeface="+mn-ea"/>
                <a:cs typeface="+mn-cs"/>
              </a:rPr>
              <a:t>, is </a:t>
            </a:r>
            <a:r>
              <a:rPr lang="nl-NL" altLang="en-US" sz="2000" kern="1200" dirty="0" err="1">
                <a:solidFill>
                  <a:srgbClr val="333399"/>
                </a:solidFill>
                <a:ea typeface="+mn-ea"/>
                <a:cs typeface="+mn-cs"/>
              </a:rPr>
              <a:t>not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allowed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to</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called</a:t>
            </a:r>
            <a:r>
              <a:rPr lang="nl-NL" altLang="en-US" sz="2000" kern="1200" dirty="0">
                <a:solidFill>
                  <a:srgbClr val="333399"/>
                </a:solidFill>
                <a:ea typeface="+mn-ea"/>
                <a:cs typeface="+mn-cs"/>
              </a:rPr>
              <a:t> ‘chocolate’ in </a:t>
            </a:r>
            <a:r>
              <a:rPr lang="nl-NL" altLang="en-US" sz="2000" kern="1200" dirty="0" err="1">
                <a:solidFill>
                  <a:srgbClr val="333399"/>
                </a:solidFill>
                <a:ea typeface="+mn-ea"/>
                <a:cs typeface="+mn-cs"/>
              </a:rPr>
              <a:t>some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countries</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and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may</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therefore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not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sold</a:t>
            </a:r>
            <a:r>
              <a:rPr lang="nl-NL" altLang="en-US" sz="2000" kern="1200" dirty="0">
                <a:solidFill>
                  <a:srgbClr val="333399"/>
                </a:solidFill>
                <a:ea typeface="+mn-ea"/>
                <a:cs typeface="+mn-cs"/>
              </a:rPr>
              <a:t> in these </a:t>
            </a:r>
            <a:r>
              <a:rPr lang="nl-NL" altLang="en-US" sz="2000" kern="1200" dirty="0" err="1">
                <a:solidFill>
                  <a:srgbClr val="333399"/>
                </a:solidFill>
                <a:ea typeface="+mn-ea"/>
                <a:cs typeface="+mn-cs"/>
              </a:rPr>
              <a:t>countries</a:t>
            </a:r>
            <a:r>
              <a:rPr lang="nl-NL" altLang="en-US" sz="2000" kern="1200" dirty="0">
                <a:solidFill>
                  <a:srgbClr val="333399"/>
                </a:solidFill>
                <a:ea typeface="+mn-ea"/>
                <a:cs typeface="+mn-cs"/>
              </a:rPr>
              <a:t>.</a:t>
            </a:r>
            <a:br>
              <a:rPr lang="nl-NL" altLang="en-US" sz="2000" kern="1200" dirty="0">
                <a:solidFill>
                  <a:srgbClr val="333399"/>
                </a:solidFill>
                <a:ea typeface="+mn-ea"/>
                <a:cs typeface="+mn-cs"/>
              </a:rPr>
            </a:br>
            <a:r>
              <a:rPr lang="nl-NL" altLang="en-US" sz="2000" dirty="0">
                <a:solidFill>
                  <a:srgbClr val="333399"/>
                </a:solidFill>
              </a:rPr>
              <a:t/>
            </a:r>
            <a:br>
              <a:rPr lang="nl-NL" altLang="en-US" sz="2000" dirty="0">
                <a:solidFill>
                  <a:srgbClr val="333399"/>
                </a:solidFill>
              </a:rPr>
            </a:br>
            <a:endParaRPr lang="en-GB" altLang="en-US" sz="2000" dirty="0">
              <a:solidFill>
                <a:srgbClr val="333399"/>
              </a:solidFill>
            </a:endParaRPr>
          </a:p>
        </p:txBody>
      </p:sp>
      <p:sp>
        <p:nvSpPr>
          <p:cNvPr id="10243" name="Rectangle 2"/>
          <p:cNvSpPr txBox="1">
            <a:spLocks noChangeArrowheads="1"/>
          </p:cNvSpPr>
          <p:nvPr/>
        </p:nvSpPr>
        <p:spPr bwMode="auto">
          <a:xfrm>
            <a:off x="312439" y="1493912"/>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en-US" sz="2800" dirty="0">
                <a:solidFill>
                  <a:srgbClr val="0F5494"/>
                </a:solidFill>
              </a:rPr>
              <a:t>EU </a:t>
            </a:r>
            <a:r>
              <a:rPr lang="nl-NL" altLang="en-US" sz="2800" dirty="0" err="1">
                <a:solidFill>
                  <a:srgbClr val="0F5494"/>
                </a:solidFill>
              </a:rPr>
              <a:t>Internal</a:t>
            </a:r>
            <a:r>
              <a:rPr lang="nl-NL" altLang="en-US" sz="2800" dirty="0">
                <a:solidFill>
                  <a:srgbClr val="0F5494"/>
                </a:solidFill>
              </a:rPr>
              <a:t> Market : </a:t>
            </a:r>
            <a:br>
              <a:rPr lang="nl-NL" altLang="en-US" sz="2800" dirty="0">
                <a:solidFill>
                  <a:srgbClr val="0F5494"/>
                </a:solidFill>
              </a:rPr>
            </a:br>
            <a:r>
              <a:rPr lang="nl-NL" altLang="en-US" sz="2800" dirty="0">
                <a:solidFill>
                  <a:srgbClr val="0F5494"/>
                </a:solidFill>
              </a:rPr>
              <a:t>free </a:t>
            </a:r>
            <a:r>
              <a:rPr lang="nl-NL" altLang="en-US" sz="2800" dirty="0" err="1">
                <a:solidFill>
                  <a:srgbClr val="0F5494"/>
                </a:solidFill>
              </a:rPr>
              <a:t>movement</a:t>
            </a:r>
            <a:r>
              <a:rPr lang="nl-NL" altLang="en-US" sz="2800" dirty="0">
                <a:solidFill>
                  <a:srgbClr val="0F5494"/>
                </a:solidFill>
              </a:rPr>
              <a:t> of </a:t>
            </a:r>
            <a:r>
              <a:rPr lang="nl-NL" altLang="en-US" sz="2800" dirty="0" err="1">
                <a:solidFill>
                  <a:srgbClr val="0F5494"/>
                </a:solidFill>
              </a:rPr>
              <a:t>goods</a:t>
            </a:r>
            <a:endParaRPr lang="nl-NL" altLang="en-US" sz="2800" dirty="0">
              <a:solidFill>
                <a:srgbClr val="0F5494"/>
              </a:solidFill>
            </a:endParaRPr>
          </a:p>
        </p:txBody>
      </p:sp>
    </p:spTree>
    <p:extLst>
      <p:ext uri="{BB962C8B-B14F-4D97-AF65-F5344CB8AC3E}">
        <p14:creationId xmlns:p14="http://schemas.microsoft.com/office/powerpoint/2010/main" val="183881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179512" y="2700039"/>
            <a:ext cx="8174360" cy="4041329"/>
          </a:xfrm>
        </p:spPr>
        <p:txBody>
          <a:bodyPr/>
          <a:lstStyle/>
          <a:p>
            <a:pPr algn="ctr">
              <a:defRPr/>
            </a:pPr>
            <a:r>
              <a:rPr lang="nl-NL" altLang="en-US" dirty="0">
                <a:solidFill>
                  <a:srgbClr val="663300"/>
                </a:solidFill>
              </a:rPr>
              <a:t/>
            </a:r>
            <a:br>
              <a:rPr lang="nl-NL" altLang="en-US" dirty="0">
                <a:solidFill>
                  <a:srgbClr val="663300"/>
                </a:solidFill>
              </a:rPr>
            </a:br>
            <a:r>
              <a:rPr lang="nl-NL" altLang="en-US" dirty="0">
                <a:solidFill>
                  <a:srgbClr val="663300"/>
                </a:solidFill>
              </a:rPr>
              <a:t/>
            </a:r>
            <a:br>
              <a:rPr lang="nl-NL" altLang="en-US" dirty="0">
                <a:solidFill>
                  <a:srgbClr val="663300"/>
                </a:solidFill>
              </a:rPr>
            </a:br>
            <a:r>
              <a:rPr lang="nl-NL" altLang="en-US" dirty="0">
                <a:solidFill>
                  <a:srgbClr val="663300"/>
                </a:solidFill>
              </a:rPr>
              <a:t/>
            </a:r>
            <a:br>
              <a:rPr lang="nl-NL" altLang="en-US" dirty="0">
                <a:solidFill>
                  <a:srgbClr val="663300"/>
                </a:solidFill>
              </a:rPr>
            </a:br>
            <a:r>
              <a:rPr lang="nl-NL" altLang="nl-NL" sz="2000" dirty="0">
                <a:solidFill>
                  <a:srgbClr val="333399"/>
                </a:solidFill>
              </a:rPr>
              <a:t>- </a:t>
            </a:r>
            <a:r>
              <a:rPr lang="nl-NL" altLang="en-US" sz="2000" kern="1200" dirty="0">
                <a:solidFill>
                  <a:srgbClr val="333399"/>
                </a:solidFill>
                <a:ea typeface="+mn-ea"/>
                <a:cs typeface="+mn-cs"/>
              </a:rPr>
              <a:t>Companies </a:t>
            </a:r>
            <a:r>
              <a:rPr lang="nl-NL" altLang="en-US" sz="2000" kern="1200" dirty="0" err="1">
                <a:solidFill>
                  <a:srgbClr val="333399"/>
                </a:solidFill>
                <a:ea typeface="+mn-ea"/>
                <a:cs typeface="+mn-cs"/>
              </a:rPr>
              <a:t>from</a:t>
            </a:r>
            <a:r>
              <a:rPr lang="nl-NL" altLang="en-US" sz="2000" kern="1200" dirty="0">
                <a:solidFill>
                  <a:srgbClr val="333399"/>
                </a:solidFill>
                <a:ea typeface="+mn-ea"/>
                <a:cs typeface="+mn-cs"/>
              </a:rPr>
              <a:t> Member </a:t>
            </a:r>
            <a:r>
              <a:rPr lang="nl-NL" altLang="en-US" sz="2000" kern="1200" dirty="0" err="1">
                <a:solidFill>
                  <a:srgbClr val="333399"/>
                </a:solidFill>
                <a:ea typeface="+mn-ea"/>
                <a:cs typeface="+mn-cs"/>
              </a:rPr>
              <a:t>States</a:t>
            </a:r>
            <a:r>
              <a:rPr lang="nl-NL" altLang="en-US" sz="2000" kern="1200" dirty="0">
                <a:solidFill>
                  <a:srgbClr val="333399"/>
                </a:solidFill>
                <a:ea typeface="+mn-ea"/>
                <a:cs typeface="+mn-cs"/>
              </a:rPr>
              <a:t> are </a:t>
            </a:r>
            <a:r>
              <a:rPr lang="nl-NL" altLang="en-US" sz="2000" kern="1200" dirty="0" err="1">
                <a:solidFill>
                  <a:srgbClr val="333399"/>
                </a:solidFill>
                <a:ea typeface="+mn-ea"/>
                <a:cs typeface="+mn-cs"/>
              </a:rPr>
              <a:t>allowed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to</a:t>
            </a:r>
            <a:r>
              <a:rPr lang="nl-NL" altLang="en-US" sz="2000" kern="1200" dirty="0">
                <a:solidFill>
                  <a:srgbClr val="333399"/>
                </a:solidFill>
                <a:ea typeface="+mn-ea"/>
                <a:cs typeface="+mn-cs"/>
              </a:rPr>
              <a:t> make chocolate </a:t>
            </a:r>
            <a:r>
              <a:rPr lang="nl-NL" altLang="en-US" sz="2000" kern="1200" dirty="0" err="1">
                <a:solidFill>
                  <a:srgbClr val="333399"/>
                </a:solidFill>
                <a:ea typeface="+mn-ea"/>
                <a:cs typeface="+mn-cs"/>
              </a:rPr>
              <a:t>with</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other</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1600" kern="1200" dirty="0">
                <a:solidFill>
                  <a:srgbClr val="3E6FD2"/>
                </a:solidFill>
                <a:ea typeface="+mn-ea"/>
                <a:cs typeface="+mn-cs"/>
              </a:rPr>
              <a:t>(</a:t>
            </a:r>
            <a:r>
              <a:rPr lang="nl-NL" altLang="en-US" sz="1600" i="1" kern="1200" dirty="0" err="1">
                <a:solidFill>
                  <a:srgbClr val="3E6FD2"/>
                </a:solidFill>
                <a:ea typeface="+mn-ea"/>
                <a:cs typeface="+mn-cs"/>
              </a:rPr>
              <a:t>meaning</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they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may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replace</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cocoa</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butter</a:t>
            </a:r>
            <a:r>
              <a:rPr lang="nl-NL" altLang="en-US" sz="1600" kern="1200" dirty="0">
                <a:solidFill>
                  <a:srgbClr val="3E6FD2"/>
                </a:solidFill>
                <a:ea typeface="+mn-ea"/>
                <a:cs typeface="+mn-cs"/>
              </a:rPr>
              <a:t>)</a:t>
            </a:r>
            <a:br>
              <a:rPr lang="nl-NL" altLang="en-US" sz="1600" kern="1200" dirty="0">
                <a:solidFill>
                  <a:srgbClr val="3E6FD2"/>
                </a:solidFill>
                <a:ea typeface="+mn-ea"/>
                <a:cs typeface="+mn-cs"/>
              </a:rPr>
            </a:br>
            <a:r>
              <a:rPr lang="nl-NL" altLang="en-US" sz="1600" kern="1200" dirty="0">
                <a:solidFill>
                  <a:srgbClr val="333399"/>
                </a:solidFill>
                <a:ea typeface="+mn-ea"/>
                <a:cs typeface="+mn-cs"/>
              </a:rPr>
              <a:t/>
            </a:r>
            <a:br>
              <a:rPr lang="nl-NL" altLang="en-US" sz="1600" kern="1200" dirty="0">
                <a:solidFill>
                  <a:srgbClr val="333399"/>
                </a:solidFill>
                <a:ea typeface="+mn-ea"/>
                <a:cs typeface="+mn-cs"/>
              </a:rPr>
            </a:br>
            <a:r>
              <a:rPr lang="nl-NL" altLang="en-US" sz="1600" kern="1200" dirty="0">
                <a:solidFill>
                  <a:srgbClr val="333399"/>
                </a:solidFill>
                <a:ea typeface="+mn-ea"/>
                <a:cs typeface="+mn-cs"/>
              </a:rPr>
              <a:t/>
            </a:r>
            <a:br>
              <a:rPr lang="nl-NL" altLang="en-US" sz="1600" kern="1200" dirty="0">
                <a:solidFill>
                  <a:srgbClr val="333399"/>
                </a:solidFill>
                <a:ea typeface="+mn-ea"/>
                <a:cs typeface="+mn-cs"/>
              </a:rPr>
            </a:br>
            <a:r>
              <a:rPr lang="nl-NL" altLang="nl-NL" sz="2000" dirty="0">
                <a:solidFill>
                  <a:srgbClr val="333399"/>
                </a:solidFill>
              </a:rPr>
              <a:t>- </a:t>
            </a:r>
            <a:r>
              <a:rPr lang="nl-NL" altLang="en-US" sz="2000" kern="1200" dirty="0">
                <a:solidFill>
                  <a:srgbClr val="333399"/>
                </a:solidFill>
                <a:ea typeface="+mn-ea"/>
                <a:cs typeface="+mn-cs"/>
              </a:rPr>
              <a:t>Member </a:t>
            </a:r>
            <a:r>
              <a:rPr lang="nl-NL" altLang="en-US" sz="2000" kern="1200" dirty="0" err="1">
                <a:solidFill>
                  <a:srgbClr val="333399"/>
                </a:solidFill>
                <a:ea typeface="+mn-ea"/>
                <a:cs typeface="+mn-cs"/>
              </a:rPr>
              <a:t>States</a:t>
            </a:r>
            <a:r>
              <a:rPr lang="nl-NL" altLang="en-US" sz="2000" kern="1200" dirty="0">
                <a:solidFill>
                  <a:srgbClr val="333399"/>
                </a:solidFill>
                <a:ea typeface="+mn-ea"/>
                <a:cs typeface="+mn-cs"/>
              </a:rPr>
              <a:t> must </a:t>
            </a:r>
            <a:r>
              <a:rPr lang="nl-NL" altLang="en-US" sz="2000" kern="1200" dirty="0" err="1">
                <a:solidFill>
                  <a:srgbClr val="333399"/>
                </a:solidFill>
                <a:ea typeface="+mn-ea"/>
                <a:cs typeface="+mn-cs"/>
              </a:rPr>
              <a:t>allow</a:t>
            </a:r>
            <a:r>
              <a:rPr lang="nl-NL" altLang="en-US" sz="2000" kern="1200" dirty="0">
                <a:solidFill>
                  <a:srgbClr val="333399"/>
                </a:solidFill>
                <a:ea typeface="+mn-ea"/>
                <a:cs typeface="+mn-cs"/>
              </a:rPr>
              <a:t> chocolate in </a:t>
            </a:r>
            <a:r>
              <a:rPr lang="nl-NL" altLang="en-US" sz="2000" kern="1200" dirty="0" err="1">
                <a:solidFill>
                  <a:srgbClr val="333399"/>
                </a:solidFill>
                <a:ea typeface="+mn-ea"/>
                <a:cs typeface="+mn-cs"/>
              </a:rPr>
              <a:t>their</a:t>
            </a:r>
            <a:r>
              <a:rPr lang="nl-NL" altLang="en-US" sz="2000" kern="1200" dirty="0">
                <a:solidFill>
                  <a:srgbClr val="333399"/>
                </a:solidFill>
                <a:ea typeface="+mn-ea"/>
                <a:cs typeface="+mn-cs"/>
              </a:rPr>
              <a:t> market </a:t>
            </a:r>
            <a:r>
              <a:rPr lang="nl-NL" altLang="en-US" sz="2000" kern="1200" dirty="0" err="1">
                <a:solidFill>
                  <a:srgbClr val="333399"/>
                </a:solidFill>
                <a:ea typeface="+mn-ea"/>
                <a:cs typeface="+mn-cs"/>
              </a:rPr>
              <a:t>that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contains</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other</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 </a:t>
            </a:r>
            <a:r>
              <a:rPr lang="nl-NL" altLang="en-US" sz="2000" kern="1200" dirty="0" err="1">
                <a:solidFill>
                  <a:srgbClr val="333399"/>
                </a:solidFill>
                <a:ea typeface="+mn-ea"/>
                <a:cs typeface="+mn-cs"/>
              </a:rPr>
              <a:t>than</a:t>
            </a:r>
            <a:r>
              <a:rPr lang="nl-NL" altLang="en-US" sz="2000" kern="1200" dirty="0">
                <a:solidFill>
                  <a:srgbClr val="333399"/>
                </a:solidFill>
                <a:ea typeface="+mn-ea"/>
                <a:cs typeface="+mn-cs"/>
              </a:rPr>
              <a:t> </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cocoa</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butter</a:t>
            </a: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t>
            </a:r>
            <a:r>
              <a:rPr lang="nl-NL" altLang="en-US" sz="1600" kern="1200" dirty="0">
                <a:solidFill>
                  <a:srgbClr val="3E6FD2"/>
                </a:solidFill>
                <a:ea typeface="+mn-ea"/>
                <a:cs typeface="+mn-cs"/>
              </a:rPr>
              <a:t>(</a:t>
            </a:r>
            <a:r>
              <a:rPr lang="nl-NL" altLang="en-US" sz="1600" i="1" kern="1200" dirty="0" err="1">
                <a:solidFill>
                  <a:srgbClr val="3E6FD2"/>
                </a:solidFill>
                <a:ea typeface="+mn-ea"/>
                <a:cs typeface="+mn-cs"/>
              </a:rPr>
              <a:t>meaning</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they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may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sell</a:t>
            </a:r>
            <a:r>
              <a:rPr lang="nl-NL" altLang="en-US" sz="1600" i="1" kern="1200" dirty="0">
                <a:solidFill>
                  <a:srgbClr val="3E6FD2"/>
                </a:solidFill>
                <a:ea typeface="+mn-ea"/>
                <a:cs typeface="+mn-cs"/>
              </a:rPr>
              <a:t> chocolate </a:t>
            </a:r>
            <a:r>
              <a:rPr lang="nl-NL" altLang="en-US" sz="1600" i="1" kern="1200" dirty="0" err="1">
                <a:solidFill>
                  <a:srgbClr val="3E6FD2"/>
                </a:solidFill>
                <a:ea typeface="+mn-ea"/>
                <a:cs typeface="+mn-cs"/>
              </a:rPr>
              <a:t>with</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other</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ingredients</a:t>
            </a:r>
            <a:r>
              <a:rPr lang="nl-NL" altLang="en-US" sz="1600" i="1" kern="1200" dirty="0">
                <a:solidFill>
                  <a:srgbClr val="3E6FD2"/>
                </a:solidFill>
                <a:ea typeface="+mn-ea"/>
                <a:cs typeface="+mn-cs"/>
              </a:rPr>
              <a:t> in </a:t>
            </a:r>
            <a:r>
              <a:rPr lang="nl-NL" altLang="en-US" sz="1600" i="1" kern="1200" dirty="0" err="1">
                <a:solidFill>
                  <a:srgbClr val="3E6FD2"/>
                </a:solidFill>
                <a:ea typeface="+mn-ea"/>
                <a:cs typeface="+mn-cs"/>
              </a:rPr>
              <a:t>other</a:t>
            </a:r>
            <a:r>
              <a:rPr lang="nl-NL" altLang="en-US" sz="1600" i="1" kern="1200" dirty="0">
                <a:solidFill>
                  <a:srgbClr val="3E6FD2"/>
                </a:solidFill>
                <a:ea typeface="+mn-ea"/>
                <a:cs typeface="+mn-cs"/>
              </a:rPr>
              <a:t> Member </a:t>
            </a:r>
            <a:r>
              <a:rPr lang="nl-NL" altLang="en-US" sz="1600" i="1" kern="1200" dirty="0" err="1">
                <a:solidFill>
                  <a:srgbClr val="3E6FD2"/>
                </a:solidFill>
                <a:ea typeface="+mn-ea"/>
                <a:cs typeface="+mn-cs"/>
              </a:rPr>
              <a:t>States</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and</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still</a:t>
            </a:r>
            <a:r>
              <a:rPr lang="nl-NL" altLang="en-US" sz="1600" i="1" kern="1200" dirty="0">
                <a:solidFill>
                  <a:srgbClr val="3E6FD2"/>
                </a:solidFill>
                <a:ea typeface="+mn-ea"/>
                <a:cs typeface="+mn-cs"/>
              </a:rPr>
              <a:t> call </a:t>
            </a:r>
            <a:r>
              <a:rPr lang="nl-NL" altLang="en-US" sz="1600" i="1" kern="1200" dirty="0" err="1">
                <a:solidFill>
                  <a:srgbClr val="3E6FD2"/>
                </a:solidFill>
                <a:ea typeface="+mn-ea"/>
                <a:cs typeface="+mn-cs"/>
              </a:rPr>
              <a:t>it</a:t>
            </a:r>
            <a:r>
              <a:rPr lang="nl-NL" altLang="en-US" sz="1600" i="1" kern="1200" dirty="0">
                <a:solidFill>
                  <a:srgbClr val="3E6FD2"/>
                </a:solidFill>
                <a:ea typeface="+mn-ea"/>
                <a:cs typeface="+mn-cs"/>
              </a:rPr>
              <a:t> chocolate</a:t>
            </a:r>
            <a:r>
              <a:rPr lang="nl-NL" altLang="en-US" sz="1600" kern="1200" dirty="0">
                <a:solidFill>
                  <a:srgbClr val="3E6FD2"/>
                </a:solidFill>
                <a:ea typeface="+mn-ea"/>
                <a:cs typeface="+mn-cs"/>
              </a:rPr>
              <a:t>)</a:t>
            </a:r>
            <a:r>
              <a:rPr lang="nl-NL" altLang="en-US" sz="1600" dirty="0">
                <a:solidFill>
                  <a:srgbClr val="333399"/>
                </a:solidFill>
              </a:rPr>
              <a:t/>
            </a:r>
            <a:br>
              <a:rPr lang="nl-NL" altLang="en-US" sz="1600" dirty="0">
                <a:solidFill>
                  <a:srgbClr val="333399"/>
                </a:solidFill>
              </a:rPr>
            </a:br>
            <a:r>
              <a:rPr lang="nl-NL" altLang="en-US" sz="1600" b="0" dirty="0">
                <a:solidFill>
                  <a:srgbClr val="333399"/>
                </a:solidFill>
              </a:rPr>
              <a:t/>
            </a:r>
            <a:br>
              <a:rPr lang="nl-NL" altLang="en-US" sz="1600" b="0" dirty="0">
                <a:solidFill>
                  <a:srgbClr val="333399"/>
                </a:solidFill>
              </a:rPr>
            </a:br>
            <a:r>
              <a:rPr lang="nl-NL" altLang="en-US" sz="2800" b="0" dirty="0">
                <a:solidFill>
                  <a:srgbClr val="663300"/>
                </a:solidFill>
              </a:rPr>
              <a:t/>
            </a:r>
            <a:br>
              <a:rPr lang="nl-NL" altLang="en-US" sz="2800" b="0" dirty="0">
                <a:solidFill>
                  <a:srgbClr val="663300"/>
                </a:solidFill>
              </a:rPr>
            </a:br>
            <a:r>
              <a:rPr lang="nl-NL" altLang="en-US" b="0" dirty="0">
                <a:solidFill>
                  <a:srgbClr val="663300"/>
                </a:solidFill>
              </a:rPr>
              <a:t/>
            </a:r>
            <a:br>
              <a:rPr lang="nl-NL" altLang="en-US" b="0" dirty="0">
                <a:solidFill>
                  <a:srgbClr val="663300"/>
                </a:solidFill>
              </a:rPr>
            </a:br>
            <a:r>
              <a:rPr lang="nl-NL" altLang="en-US" dirty="0">
                <a:solidFill>
                  <a:srgbClr val="663300"/>
                </a:solidFill>
              </a:rPr>
              <a:t/>
            </a:r>
            <a:br>
              <a:rPr lang="nl-NL" altLang="en-US" dirty="0">
                <a:solidFill>
                  <a:srgbClr val="663300"/>
                </a:solidFill>
              </a:rPr>
            </a:br>
            <a:endParaRPr lang="en-GB" altLang="en-US" dirty="0">
              <a:solidFill>
                <a:srgbClr val="663300"/>
              </a:solidFill>
            </a:endParaRPr>
          </a:p>
        </p:txBody>
      </p:sp>
      <p:sp>
        <p:nvSpPr>
          <p:cNvPr id="11267" name="Rectangle 2"/>
          <p:cNvSpPr txBox="1">
            <a:spLocks noChangeArrowheads="1"/>
          </p:cNvSpPr>
          <p:nvPr/>
        </p:nvSpPr>
        <p:spPr bwMode="auto">
          <a:xfrm>
            <a:off x="312439" y="1493912"/>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en-US" sz="2600" dirty="0">
                <a:solidFill>
                  <a:srgbClr val="0F5494"/>
                </a:solidFill>
              </a:rPr>
              <a:t>EC </a:t>
            </a:r>
            <a:r>
              <a:rPr lang="nl-NL" altLang="en-US" sz="2600" dirty="0" err="1">
                <a:solidFill>
                  <a:srgbClr val="0F5494"/>
                </a:solidFill>
              </a:rPr>
              <a:t>proposal</a:t>
            </a:r>
            <a:r>
              <a:rPr lang="nl-NL" altLang="en-US" sz="2600" dirty="0">
                <a:solidFill>
                  <a:srgbClr val="0F5494"/>
                </a:solidFill>
              </a:rPr>
              <a:t> for a Chocolate Directive</a:t>
            </a:r>
          </a:p>
        </p:txBody>
      </p:sp>
    </p:spTree>
    <p:extLst>
      <p:ext uri="{BB962C8B-B14F-4D97-AF65-F5344CB8AC3E}">
        <p14:creationId xmlns:p14="http://schemas.microsoft.com/office/powerpoint/2010/main" val="156569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34552" y="1475903"/>
            <a:ext cx="8497888" cy="3897313"/>
          </a:xfrm>
        </p:spPr>
        <p:txBody>
          <a:bodyPr/>
          <a:lstStyle/>
          <a:p>
            <a:pPr algn="ctr">
              <a:defRPr/>
            </a:pPr>
            <a:r>
              <a:rPr lang="nl-NL" altLang="en-US" sz="2000" kern="1200" dirty="0" err="1">
                <a:solidFill>
                  <a:srgbClr val="333399"/>
                </a:solidFill>
                <a:ea typeface="+mn-ea"/>
                <a:cs typeface="+mn-cs"/>
              </a:rPr>
              <a:t>You</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will</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now</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receive</a:t>
            </a:r>
            <a:r>
              <a:rPr lang="nl-NL" altLang="en-US" sz="2000" kern="1200" dirty="0">
                <a:solidFill>
                  <a:srgbClr val="333399"/>
                </a:solidFill>
                <a:ea typeface="+mn-ea"/>
                <a:cs typeface="+mn-cs"/>
              </a:rPr>
              <a:t> briefings -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please</a:t>
            </a:r>
            <a:r>
              <a:rPr lang="nl-NL" altLang="en-US" sz="2000" kern="1200" dirty="0">
                <a:solidFill>
                  <a:srgbClr val="333399"/>
                </a:solidFill>
                <a:ea typeface="+mn-ea"/>
                <a:cs typeface="+mn-cs"/>
              </a:rPr>
              <a:t> take a few minutes </a:t>
            </a:r>
            <a:r>
              <a:rPr lang="nl-NL" altLang="en-US" sz="2000" kern="1200" dirty="0" err="1">
                <a:solidFill>
                  <a:srgbClr val="333399"/>
                </a:solidFill>
                <a:ea typeface="+mn-ea"/>
                <a:cs typeface="+mn-cs"/>
              </a:rPr>
              <a:t>to</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read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them</a:t>
            </a:r>
            <a:r>
              <a:rPr lang="nl-NL" altLang="en-US" sz="2000" kern="1200" dirty="0">
                <a:solidFill>
                  <a:srgbClr val="333399"/>
                </a:solidFill>
                <a:ea typeface="+mn-ea"/>
                <a:cs typeface="+mn-cs"/>
              </a:rPr>
              <a:t>.</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2000" kern="1200" dirty="0">
                <a:solidFill>
                  <a:srgbClr val="333399"/>
                </a:solidFill>
                <a:ea typeface="+mn-ea"/>
                <a:cs typeface="+mn-cs"/>
              </a:rPr>
              <a:t/>
            </a:r>
            <a:br>
              <a:rPr lang="nl-NL" altLang="en-US" sz="2000" kern="1200" dirty="0">
                <a:solidFill>
                  <a:srgbClr val="333399"/>
                </a:solidFill>
                <a:ea typeface="+mn-ea"/>
                <a:cs typeface="+mn-cs"/>
              </a:rPr>
            </a:br>
            <a:r>
              <a:rPr lang="nl-NL" altLang="en-US" sz="3600" kern="1200" dirty="0" err="1">
                <a:solidFill>
                  <a:srgbClr val="333399"/>
                </a:solidFill>
                <a:ea typeface="+mn-ea"/>
                <a:cs typeface="+mn-cs"/>
              </a:rPr>
              <a:t>Good</a:t>
            </a:r>
            <a:r>
              <a:rPr lang="nl-NL" altLang="en-US" sz="3600" kern="1200" dirty="0">
                <a:solidFill>
                  <a:srgbClr val="333399"/>
                </a:solidFill>
                <a:ea typeface="+mn-ea"/>
                <a:cs typeface="+mn-cs"/>
              </a:rPr>
              <a:t> </a:t>
            </a:r>
            <a:r>
              <a:rPr lang="nl-NL" altLang="en-US" sz="3600" kern="1200" dirty="0" err="1">
                <a:solidFill>
                  <a:srgbClr val="333399"/>
                </a:solidFill>
                <a:ea typeface="+mn-ea"/>
                <a:cs typeface="+mn-cs"/>
              </a:rPr>
              <a:t>luck</a:t>
            </a:r>
            <a:r>
              <a:rPr lang="nl-NL" altLang="en-US" sz="3600" kern="1200" dirty="0">
                <a:solidFill>
                  <a:srgbClr val="333399"/>
                </a:solidFill>
                <a:ea typeface="+mn-ea"/>
                <a:cs typeface="+mn-cs"/>
              </a:rPr>
              <a:t>!</a:t>
            </a:r>
            <a:br>
              <a:rPr lang="nl-NL" altLang="en-US" sz="3600" kern="1200" dirty="0">
                <a:solidFill>
                  <a:srgbClr val="333399"/>
                </a:solidFill>
                <a:ea typeface="+mn-ea"/>
                <a:cs typeface="+mn-cs"/>
              </a:rPr>
            </a:br>
            <a:r>
              <a:rPr lang="nl-NL" altLang="en-US" sz="2000" b="0" dirty="0">
                <a:solidFill>
                  <a:srgbClr val="333399"/>
                </a:solidFill>
              </a:rPr>
              <a:t/>
            </a:r>
            <a:br>
              <a:rPr lang="nl-NL" altLang="en-US" sz="2000" b="0" dirty="0">
                <a:solidFill>
                  <a:srgbClr val="333399"/>
                </a:solidFill>
              </a:rPr>
            </a:br>
            <a:r>
              <a:rPr lang="nl-NL" altLang="en-US" sz="2000" dirty="0">
                <a:solidFill>
                  <a:srgbClr val="663300"/>
                </a:solidFill>
              </a:rPr>
              <a:t/>
            </a:r>
            <a:br>
              <a:rPr lang="nl-NL" altLang="en-US" sz="2000" dirty="0">
                <a:solidFill>
                  <a:srgbClr val="663300"/>
                </a:solidFill>
              </a:rPr>
            </a:br>
            <a:endParaRPr lang="en-GB" altLang="en-US" sz="2000" dirty="0">
              <a:solidFill>
                <a:srgbClr val="663300"/>
              </a:solidFill>
            </a:endParaRPr>
          </a:p>
        </p:txBody>
      </p:sp>
      <p:pic>
        <p:nvPicPr>
          <p:cNvPr id="12291" name="Picture 3" descr="chocol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14900"/>
            <a:ext cx="914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txBox="1">
            <a:spLocks noChangeArrowheads="1"/>
          </p:cNvSpPr>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en-US" sz="2000">
              <a:solidFill>
                <a:schemeClr val="bg1"/>
              </a:solidFill>
            </a:endParaRPr>
          </a:p>
        </p:txBody>
      </p:sp>
    </p:spTree>
    <p:extLst>
      <p:ext uri="{BB962C8B-B14F-4D97-AF65-F5344CB8AC3E}">
        <p14:creationId xmlns:p14="http://schemas.microsoft.com/office/powerpoint/2010/main" val="295768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88840"/>
            <a:ext cx="2376512" cy="1441078"/>
          </a:xfrm>
        </p:spPr>
        <p:txBody>
          <a:bodyPr/>
          <a:lstStyle/>
          <a:p>
            <a:pPr marL="0" lvl="0" algn="ctr">
              <a:lnSpc>
                <a:spcPct val="90000"/>
              </a:lnSpc>
              <a:defRPr/>
            </a:pPr>
            <a:r>
              <a:rPr lang="nl-NL" altLang="en-US" sz="2000" kern="1200" dirty="0" smtClean="0">
                <a:latin typeface="Verdana" panose="020B0604030504040204" pitchFamily="34" charset="0"/>
                <a:ea typeface="Verdana" panose="020B0604030504040204" pitchFamily="34" charset="0"/>
                <a:cs typeface="Verdana" panose="020B0604030504040204" pitchFamily="34" charset="0"/>
              </a:rPr>
              <a:t>European Union:</a:t>
            </a:r>
            <a:r>
              <a:rPr lang="nl-NL" altLang="en-US" sz="2000" kern="1200" dirty="0">
                <a:latin typeface="Verdana" panose="020B0604030504040204" pitchFamily="34" charset="0"/>
                <a:ea typeface="Verdana" panose="020B0604030504040204" pitchFamily="34" charset="0"/>
                <a:cs typeface="Verdana" panose="020B0604030504040204" pitchFamily="34" charset="0"/>
              </a:rPr>
              <a:t/>
            </a:r>
            <a:br>
              <a:rPr lang="nl-NL" altLang="en-US" sz="2000" kern="1200" dirty="0">
                <a:latin typeface="Verdana" panose="020B0604030504040204" pitchFamily="34" charset="0"/>
                <a:ea typeface="Verdana" panose="020B0604030504040204" pitchFamily="34" charset="0"/>
                <a:cs typeface="Verdana" panose="020B0604030504040204" pitchFamily="34" charset="0"/>
              </a:rPr>
            </a:br>
            <a:r>
              <a:rPr lang="nl-NL" altLang="en-US" sz="2000" kern="1200" dirty="0">
                <a:latin typeface="Verdana" panose="020B0604030504040204" pitchFamily="34" charset="0"/>
                <a:ea typeface="Verdana" panose="020B0604030504040204" pitchFamily="34" charset="0"/>
                <a:cs typeface="Verdana" panose="020B0604030504040204" pitchFamily="34" charset="0"/>
              </a:rPr>
              <a:t>27 </a:t>
            </a:r>
            <a:r>
              <a:rPr lang="nl-NL" altLang="en-US" sz="2000" kern="1200" dirty="0" err="1" smtClean="0">
                <a:latin typeface="Verdana" panose="020B0604030504040204" pitchFamily="34" charset="0"/>
                <a:ea typeface="Verdana" panose="020B0604030504040204" pitchFamily="34" charset="0"/>
                <a:cs typeface="Verdana" panose="020B0604030504040204" pitchFamily="34" charset="0"/>
              </a:rPr>
              <a:t>countries</a:t>
            </a:r>
            <a:r>
              <a:rPr lang="nl-NL" altLang="en-US" sz="2000" kern="1200" dirty="0" smtClean="0">
                <a:latin typeface="Verdana" panose="020B0604030504040204" pitchFamily="34" charset="0"/>
                <a:ea typeface="Verdana" panose="020B0604030504040204" pitchFamily="34" charset="0"/>
                <a:cs typeface="Verdana" panose="020B0604030504040204" pitchFamily="34" charset="0"/>
              </a:rPr>
              <a:t/>
            </a:r>
            <a:br>
              <a:rPr lang="nl-NL" altLang="en-US" sz="2000" kern="1200" dirty="0" smtClean="0">
                <a:latin typeface="Verdana" panose="020B0604030504040204" pitchFamily="34" charset="0"/>
                <a:ea typeface="Verdana" panose="020B0604030504040204" pitchFamily="34" charset="0"/>
                <a:cs typeface="Verdana" panose="020B0604030504040204" pitchFamily="34" charset="0"/>
              </a:rPr>
            </a:br>
            <a:r>
              <a:rPr lang="nl-BE" altLang="en-US" sz="2000" kern="1200" dirty="0">
                <a:latin typeface="Verdana" panose="020B0604030504040204" pitchFamily="34" charset="0"/>
                <a:ea typeface="Verdana" panose="020B0604030504040204" pitchFamily="34" charset="0"/>
                <a:cs typeface="Verdana" panose="020B0604030504040204" pitchFamily="34" charset="0"/>
              </a:rPr>
              <a:t/>
            </a:r>
            <a:br>
              <a:rPr lang="nl-BE" altLang="en-US" sz="2000" kern="1200" dirty="0">
                <a:latin typeface="Verdana" panose="020B0604030504040204" pitchFamily="34" charset="0"/>
                <a:ea typeface="Verdana" panose="020B0604030504040204" pitchFamily="34" charset="0"/>
                <a:cs typeface="Verdana" panose="020B0604030504040204" pitchFamily="34" charset="0"/>
              </a:rPr>
            </a:br>
            <a:endParaRPr lang="nl-NL" sz="2000" dirty="0"/>
          </a:p>
        </p:txBody>
      </p:sp>
      <p:pic>
        <p:nvPicPr>
          <p:cNvPr id="5" name="Content Placeholder 4"/>
          <p:cNvPicPr>
            <a:picLocks noGrp="1" noChangeAspect="1"/>
          </p:cNvPicPr>
          <p:nvPr>
            <p:ph idx="1"/>
          </p:nvPr>
        </p:nvPicPr>
        <p:blipFill>
          <a:blip r:embed="rId2"/>
          <a:stretch>
            <a:fillRect/>
          </a:stretch>
        </p:blipFill>
        <p:spPr>
          <a:xfrm>
            <a:off x="3347864" y="1347597"/>
            <a:ext cx="5548209" cy="5249755"/>
          </a:xfrm>
          <a:prstGeom prst="rect">
            <a:avLst/>
          </a:prstGeom>
        </p:spPr>
      </p:pic>
    </p:spTree>
    <p:extLst>
      <p:ext uri="{BB962C8B-B14F-4D97-AF65-F5344CB8AC3E}">
        <p14:creationId xmlns:p14="http://schemas.microsoft.com/office/powerpoint/2010/main" val="807759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99633"/>
            <a:ext cx="8229600" cy="462175"/>
          </a:xfrm>
        </p:spPr>
        <p:txBody>
          <a:bodyPr/>
          <a:lstStyle/>
          <a:p>
            <a:pPr algn="ctr">
              <a:lnSpc>
                <a:spcPct val="150000"/>
              </a:lnSpc>
              <a:spcBef>
                <a:spcPct val="50000"/>
              </a:spcBef>
            </a:pPr>
            <a:r>
              <a:rPr lang="en-US" altLang="en-US" sz="1800" dirty="0">
                <a:latin typeface="Verdana" panose="020B0604030504040204" pitchFamily="34" charset="0"/>
              </a:rPr>
              <a:t>Population in millions (</a:t>
            </a:r>
            <a:r>
              <a:rPr lang="en-US" altLang="en-US" sz="1800" dirty="0" smtClean="0">
                <a:latin typeface="Verdana" panose="020B0604030504040204" pitchFamily="34" charset="0"/>
              </a:rPr>
              <a:t>2021)</a:t>
            </a:r>
            <a:r>
              <a:rPr lang="en-US" altLang="en-US" sz="1800" dirty="0">
                <a:latin typeface="Verdana" panose="020B0604030504040204" pitchFamily="34" charset="0"/>
              </a:rPr>
              <a:t/>
            </a:r>
            <a:br>
              <a:rPr lang="en-US" altLang="en-US" sz="1800" dirty="0">
                <a:latin typeface="Verdana" panose="020B0604030504040204" pitchFamily="34" charset="0"/>
              </a:rPr>
            </a:br>
            <a:r>
              <a:rPr lang="en-US" altLang="en-US" sz="1800" dirty="0" smtClean="0">
                <a:latin typeface="Verdana" panose="020B0604030504040204" pitchFamily="34" charset="0"/>
              </a:rPr>
              <a:t>447 </a:t>
            </a:r>
            <a:r>
              <a:rPr lang="en-US" altLang="en-US" sz="1800" dirty="0">
                <a:latin typeface="Verdana" panose="020B0604030504040204" pitchFamily="34" charset="0"/>
              </a:rPr>
              <a:t>million in </a:t>
            </a:r>
            <a:r>
              <a:rPr lang="en-US" altLang="en-US" sz="1800" dirty="0" smtClean="0">
                <a:latin typeface="Verdana" panose="020B0604030504040204" pitchFamily="34" charset="0"/>
              </a:rPr>
              <a:t>total</a:t>
            </a:r>
            <a:r>
              <a:rPr lang="en-US" altLang="en-US" sz="3200" dirty="0">
                <a:solidFill>
                  <a:srgbClr val="359AC2"/>
                </a:solidFill>
                <a:latin typeface="Verdana" panose="020B0604030504040204" pitchFamily="34" charset="0"/>
              </a:rPr>
              <a:t/>
            </a:r>
            <a:br>
              <a:rPr lang="en-US" altLang="en-US" sz="3200" dirty="0">
                <a:solidFill>
                  <a:srgbClr val="359AC2"/>
                </a:solidFill>
                <a:latin typeface="Verdana" panose="020B0604030504040204" pitchFamily="34" charset="0"/>
              </a:rPr>
            </a:br>
            <a:endParaRPr lang="nl-NL" dirty="0"/>
          </a:p>
        </p:txBody>
      </p:sp>
      <p:graphicFrame>
        <p:nvGraphicFramePr>
          <p:cNvPr id="4" name="Chart 3"/>
          <p:cNvGraphicFramePr>
            <a:graphicFrameLocks/>
          </p:cNvGraphicFramePr>
          <p:nvPr>
            <p:extLst>
              <p:ext uri="{D42A27DB-BD31-4B8C-83A1-F6EECF244321}">
                <p14:modId xmlns:p14="http://schemas.microsoft.com/office/powerpoint/2010/main" val="4280362240"/>
              </p:ext>
            </p:extLst>
          </p:nvPr>
        </p:nvGraphicFramePr>
        <p:xfrm>
          <a:off x="749644" y="2030721"/>
          <a:ext cx="8110539" cy="44700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675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517525"/>
            <a:ext cx="7450138" cy="554038"/>
          </a:xfrm>
        </p:spPr>
        <p:txBody>
          <a:bodyPr/>
          <a:lstStyle/>
          <a:p>
            <a:pPr>
              <a:defRPr/>
            </a:pPr>
            <a:r>
              <a:rPr lang="nl-NL" sz="2400" dirty="0">
                <a:solidFill>
                  <a:schemeClr val="bg1"/>
                </a:solidFill>
              </a:rPr>
              <a:t>Three </a:t>
            </a:r>
            <a:r>
              <a:rPr lang="en-US" sz="2400" dirty="0" smtClean="0">
                <a:solidFill>
                  <a:schemeClr val="bg1"/>
                </a:solidFill>
              </a:rPr>
              <a:t>Presidents</a:t>
            </a:r>
            <a:endParaRPr lang="en-US" sz="2400" dirty="0">
              <a:solidFill>
                <a:schemeClr val="bg1"/>
              </a:solidFill>
            </a:endParaRPr>
          </a:p>
        </p:txBody>
      </p:sp>
      <p:sp>
        <p:nvSpPr>
          <p:cNvPr id="6" name="TextBox 5"/>
          <p:cNvSpPr txBox="1">
            <a:spLocks noChangeArrowheads="1"/>
          </p:cNvSpPr>
          <p:nvPr/>
        </p:nvSpPr>
        <p:spPr bwMode="auto">
          <a:xfrm>
            <a:off x="957263" y="5554041"/>
            <a:ext cx="2286000" cy="738187"/>
          </a:xfrm>
          <a:prstGeom prst="rect">
            <a:avLst/>
          </a:prstGeom>
          <a:solidFill>
            <a:srgbClr val="0000FF"/>
          </a:solidFill>
          <a:ln>
            <a:noFill/>
          </a:ln>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nl-NL" altLang="nl-NL" sz="1600" b="0"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anose="020B0600070205080204" pitchFamily="34" charset="-128"/>
                <a:cs typeface="+mn-cs"/>
              </a:rPr>
              <a:t>Ursula </a:t>
            </a:r>
            <a:r>
              <a:rPr kumimoji="0" lang="nl-NL" altLang="nl-NL" sz="1600" b="0" i="0" u="none" strike="noStrike" kern="1200" cap="none" spc="0" normalizeH="0" baseline="0" noProof="0" dirty="0" err="1" smtClean="0">
                <a:ln>
                  <a:noFill/>
                </a:ln>
                <a:solidFill>
                  <a:srgbClr val="FFFFFF"/>
                </a:solidFill>
                <a:effectLst/>
                <a:uLnTx/>
                <a:uFillTx/>
                <a:latin typeface="Arial" panose="020B0604020202020204" pitchFamily="34" charset="0"/>
                <a:ea typeface="ＭＳ Ｐゴシック" panose="020B0600070205080204" pitchFamily="34" charset="-128"/>
                <a:cs typeface="+mn-cs"/>
              </a:rPr>
              <a:t>von</a:t>
            </a:r>
            <a:r>
              <a:rPr kumimoji="0" lang="nl-NL" altLang="nl-NL" sz="1600" b="0"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anose="020B0600070205080204" pitchFamily="34" charset="-128"/>
                <a:cs typeface="+mn-cs"/>
              </a:rPr>
              <a:t> der Leyen</a:t>
            </a:r>
            <a:endParaRPr kumimoji="0" lang="nl-NL" altLang="nl-NL"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nl-NL" altLang="nl-NL"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European </a:t>
            </a:r>
            <a:r>
              <a:rPr kumimoji="0" lang="nl-NL" altLang="nl-NL" sz="1600" b="0" i="0" u="none" strike="noStrike" kern="1200" cap="none" spc="0" normalizeH="0" baseline="0" noProof="0" dirty="0" err="1">
                <a:ln>
                  <a:noFill/>
                </a:ln>
                <a:solidFill>
                  <a:srgbClr val="FFFFFF"/>
                </a:solidFill>
                <a:effectLst/>
                <a:uLnTx/>
                <a:uFillTx/>
                <a:latin typeface="Arial" panose="020B0604020202020204" pitchFamily="34" charset="0"/>
                <a:ea typeface="ＭＳ Ｐゴシック" panose="020B0600070205080204" pitchFamily="34" charset="-128"/>
                <a:cs typeface="+mn-cs"/>
              </a:rPr>
              <a:t>Commission</a:t>
            </a:r>
            <a:endParaRPr kumimoji="0" lang="nl-NL" altLang="nl-NL"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7" name="TextBox 6"/>
          <p:cNvSpPr txBox="1">
            <a:spLocks noChangeArrowheads="1"/>
          </p:cNvSpPr>
          <p:nvPr/>
        </p:nvSpPr>
        <p:spPr bwMode="auto">
          <a:xfrm>
            <a:off x="3751178" y="5539710"/>
            <a:ext cx="2088232" cy="738664"/>
          </a:xfrm>
          <a:prstGeom prst="rect">
            <a:avLst/>
          </a:prstGeom>
          <a:solidFill>
            <a:srgbClr val="0000FF"/>
          </a:solidFill>
          <a:ln>
            <a:noFill/>
          </a:ln>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nl-NL" altLang="nl-NL" sz="1600" b="0"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anose="020B0600070205080204" pitchFamily="34" charset="-128"/>
                <a:cs typeface="+mn-cs"/>
              </a:rPr>
              <a:t>Charles Michel</a:t>
            </a:r>
            <a:endParaRPr kumimoji="0" lang="nl-NL" altLang="nl-NL"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nl-NL" altLang="nl-NL"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European Council</a:t>
            </a:r>
          </a:p>
        </p:txBody>
      </p:sp>
      <p:sp>
        <p:nvSpPr>
          <p:cNvPr id="8" name="TextBox 7"/>
          <p:cNvSpPr txBox="1">
            <a:spLocks noChangeArrowheads="1"/>
          </p:cNvSpPr>
          <p:nvPr/>
        </p:nvSpPr>
        <p:spPr bwMode="auto">
          <a:xfrm>
            <a:off x="6274904" y="5543828"/>
            <a:ext cx="2181361" cy="738664"/>
          </a:xfrm>
          <a:prstGeom prst="rect">
            <a:avLst/>
          </a:prstGeom>
          <a:solidFill>
            <a:srgbClr val="0000FF"/>
          </a:solidFill>
          <a:ln>
            <a:noFill/>
          </a:ln>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nl-NL" altLang="nl-NL" sz="1600" b="0"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anose="020B0600070205080204" pitchFamily="34" charset="-128"/>
                <a:cs typeface="+mn-cs"/>
              </a:rPr>
              <a:t>Roberta </a:t>
            </a:r>
            <a:r>
              <a:rPr kumimoji="0" lang="nl-NL" altLang="nl-NL" sz="1600" b="0" i="0" u="none" strike="noStrike" kern="1200" cap="none" spc="0" normalizeH="0" baseline="0" noProof="0" dirty="0" err="1" smtClean="0">
                <a:ln>
                  <a:noFill/>
                </a:ln>
                <a:solidFill>
                  <a:srgbClr val="FFFFFF"/>
                </a:solidFill>
                <a:effectLst/>
                <a:uLnTx/>
                <a:uFillTx/>
                <a:latin typeface="Arial" panose="020B0604020202020204" pitchFamily="34" charset="0"/>
                <a:ea typeface="ＭＳ Ｐゴシック" panose="020B0600070205080204" pitchFamily="34" charset="-128"/>
                <a:cs typeface="+mn-cs"/>
              </a:rPr>
              <a:t>Metsola</a:t>
            </a:r>
            <a:endParaRPr kumimoji="0" lang="nl-NL" altLang="nl-NL"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nl-NL" altLang="nl-NL"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rPr>
              <a:t>European Parliament</a:t>
            </a:r>
          </a:p>
        </p:txBody>
      </p:sp>
      <p:pic>
        <p:nvPicPr>
          <p:cNvPr id="9" name="Picture 8"/>
          <p:cNvPicPr>
            <a:picLocks noChangeAspect="1"/>
          </p:cNvPicPr>
          <p:nvPr/>
        </p:nvPicPr>
        <p:blipFill>
          <a:blip r:embed="rId2"/>
          <a:stretch>
            <a:fillRect/>
          </a:stretch>
        </p:blipFill>
        <p:spPr>
          <a:xfrm>
            <a:off x="833438" y="2219808"/>
            <a:ext cx="2533650" cy="2924175"/>
          </a:xfrm>
          <a:prstGeom prst="rect">
            <a:avLst/>
          </a:prstGeom>
        </p:spPr>
      </p:pic>
      <p:pic>
        <p:nvPicPr>
          <p:cNvPr id="11" name="Picture 10"/>
          <p:cNvPicPr>
            <a:picLocks noChangeAspect="1"/>
          </p:cNvPicPr>
          <p:nvPr/>
        </p:nvPicPr>
        <p:blipFill>
          <a:blip r:embed="rId3"/>
          <a:stretch>
            <a:fillRect/>
          </a:stretch>
        </p:blipFill>
        <p:spPr>
          <a:xfrm>
            <a:off x="3596054" y="2219808"/>
            <a:ext cx="2398481" cy="2924176"/>
          </a:xfrm>
          <a:prstGeom prst="rect">
            <a:avLst/>
          </a:prstGeom>
        </p:spPr>
      </p:pic>
      <p:pic>
        <p:nvPicPr>
          <p:cNvPr id="15" name="Picture 14"/>
          <p:cNvPicPr>
            <a:picLocks noChangeAspect="1"/>
          </p:cNvPicPr>
          <p:nvPr/>
        </p:nvPicPr>
        <p:blipFill>
          <a:blip r:embed="rId4"/>
          <a:stretch>
            <a:fillRect/>
          </a:stretch>
        </p:blipFill>
        <p:spPr>
          <a:xfrm>
            <a:off x="6223501" y="2219808"/>
            <a:ext cx="2284169" cy="2914439"/>
          </a:xfrm>
          <a:prstGeom prst="rect">
            <a:avLst/>
          </a:prstGeom>
        </p:spPr>
      </p:pic>
    </p:spTree>
    <p:extLst>
      <p:ext uri="{BB962C8B-B14F-4D97-AF65-F5344CB8AC3E}">
        <p14:creationId xmlns:p14="http://schemas.microsoft.com/office/powerpoint/2010/main" val="246960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4294967295"/>
          </p:nvPr>
        </p:nvSpPr>
        <p:spPr>
          <a:xfrm>
            <a:off x="838200" y="3340224"/>
            <a:ext cx="2160240" cy="533400"/>
          </a:xfrm>
          <a:ln w="31750">
            <a:solidFill>
              <a:srgbClr val="0093D3"/>
            </a:solidFill>
            <a:miter lim="800000"/>
            <a:headEnd/>
            <a:tailEnd/>
          </a:ln>
        </p:spPr>
        <p:txBody>
          <a:bodyPr anchor="ctr"/>
          <a:lstStyle/>
          <a:p>
            <a:pPr marL="0" indent="0" eaLnBrk="1" hangingPunct="1">
              <a:buNone/>
            </a:pPr>
            <a:r>
              <a:rPr lang="en-GB" altLang="en-US" sz="1300" b="1" i="0" kern="1200" dirty="0">
                <a:solidFill>
                  <a:srgbClr val="333399"/>
                </a:solidFill>
              </a:rPr>
              <a:t>European Parliament</a:t>
            </a:r>
          </a:p>
        </p:txBody>
      </p:sp>
      <p:sp>
        <p:nvSpPr>
          <p:cNvPr id="4099" name="Rectangle 4"/>
          <p:cNvSpPr>
            <a:spLocks noChangeArrowheads="1"/>
          </p:cNvSpPr>
          <p:nvPr/>
        </p:nvSpPr>
        <p:spPr bwMode="auto">
          <a:xfrm>
            <a:off x="312439" y="1484784"/>
            <a:ext cx="7427913"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GB" altLang="en-US" sz="2800" dirty="0">
                <a:solidFill>
                  <a:srgbClr val="0F5494"/>
                </a:solidFill>
                <a:latin typeface="+mj-lt"/>
              </a:rPr>
              <a:t>The EU institutions </a:t>
            </a:r>
            <a:r>
              <a:rPr lang="en-GB" altLang="en-US" sz="2000" dirty="0">
                <a:solidFill>
                  <a:schemeClr val="bg1"/>
                </a:solidFill>
                <a:latin typeface="+mj-lt"/>
              </a:rPr>
              <a:t>institutions</a:t>
            </a:r>
            <a:endParaRPr lang="en-US" altLang="en-US" sz="2000" dirty="0">
              <a:solidFill>
                <a:schemeClr val="bg1"/>
              </a:solidFill>
              <a:latin typeface="+mj-lt"/>
            </a:endParaRPr>
          </a:p>
        </p:txBody>
      </p:sp>
      <p:sp>
        <p:nvSpPr>
          <p:cNvPr id="4100" name="Rectangle 5"/>
          <p:cNvSpPr>
            <a:spLocks noChangeArrowheads="1"/>
          </p:cNvSpPr>
          <p:nvPr/>
        </p:nvSpPr>
        <p:spPr bwMode="auto">
          <a:xfrm>
            <a:off x="838200" y="4254624"/>
            <a:ext cx="9906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GB" altLang="en-US" sz="1300">
                <a:solidFill>
                  <a:srgbClr val="333399"/>
                </a:solidFill>
                <a:latin typeface="+mn-lt"/>
              </a:rPr>
              <a:t>Court of Justice</a:t>
            </a:r>
          </a:p>
        </p:txBody>
      </p:sp>
      <p:sp>
        <p:nvSpPr>
          <p:cNvPr id="4101" name="Rectangle 6"/>
          <p:cNvSpPr>
            <a:spLocks noChangeArrowheads="1"/>
          </p:cNvSpPr>
          <p:nvPr/>
        </p:nvSpPr>
        <p:spPr bwMode="auto">
          <a:xfrm>
            <a:off x="2133600" y="4254624"/>
            <a:ext cx="9906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GB" altLang="en-US" sz="1300">
                <a:solidFill>
                  <a:srgbClr val="333399"/>
                </a:solidFill>
                <a:latin typeface="+mn-lt"/>
              </a:rPr>
              <a:t>Court of Auditors</a:t>
            </a:r>
          </a:p>
        </p:txBody>
      </p:sp>
      <p:sp>
        <p:nvSpPr>
          <p:cNvPr id="4102" name="Rectangle 7"/>
          <p:cNvSpPr>
            <a:spLocks noChangeArrowheads="1"/>
          </p:cNvSpPr>
          <p:nvPr/>
        </p:nvSpPr>
        <p:spPr bwMode="auto">
          <a:xfrm>
            <a:off x="3429000" y="42546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GB" altLang="en-US" sz="1300" dirty="0">
                <a:solidFill>
                  <a:srgbClr val="333399"/>
                </a:solidFill>
                <a:latin typeface="+mn-lt"/>
              </a:rPr>
              <a:t>Economic and Social Committee</a:t>
            </a:r>
          </a:p>
        </p:txBody>
      </p:sp>
      <p:sp>
        <p:nvSpPr>
          <p:cNvPr id="4103" name="Rectangle 8"/>
          <p:cNvSpPr>
            <a:spLocks noChangeArrowheads="1"/>
          </p:cNvSpPr>
          <p:nvPr/>
        </p:nvSpPr>
        <p:spPr bwMode="auto">
          <a:xfrm>
            <a:off x="6019800" y="42546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Committee of the Regions</a:t>
            </a:r>
          </a:p>
        </p:txBody>
      </p:sp>
      <p:sp>
        <p:nvSpPr>
          <p:cNvPr id="4104" name="Rectangle 9"/>
          <p:cNvSpPr>
            <a:spLocks noChangeArrowheads="1"/>
          </p:cNvSpPr>
          <p:nvPr/>
        </p:nvSpPr>
        <p:spPr bwMode="auto">
          <a:xfrm>
            <a:off x="3429000" y="33402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0000"/>
              </a:lnSpc>
              <a:buFontTx/>
              <a:buNone/>
              <a:defRPr/>
            </a:pPr>
            <a:r>
              <a:rPr lang="en-GB" altLang="en-US" sz="1300">
                <a:solidFill>
                  <a:srgbClr val="333399"/>
                </a:solidFill>
                <a:latin typeface="+mn-lt"/>
              </a:rPr>
              <a:t>Council of Ministers</a:t>
            </a:r>
          </a:p>
          <a:p>
            <a:pPr algn="ctr" eaLnBrk="1" hangingPunct="1">
              <a:lnSpc>
                <a:spcPct val="80000"/>
              </a:lnSpc>
              <a:buFontTx/>
              <a:buNone/>
              <a:defRPr/>
            </a:pPr>
            <a:r>
              <a:rPr lang="en-GB" altLang="en-US" sz="1300">
                <a:solidFill>
                  <a:srgbClr val="333399"/>
                </a:solidFill>
                <a:latin typeface="+mn-lt"/>
              </a:rPr>
              <a:t>(The Council)</a:t>
            </a:r>
          </a:p>
        </p:txBody>
      </p:sp>
      <p:sp>
        <p:nvSpPr>
          <p:cNvPr id="4105" name="Rectangle 10"/>
          <p:cNvSpPr>
            <a:spLocks noChangeArrowheads="1"/>
          </p:cNvSpPr>
          <p:nvPr/>
        </p:nvSpPr>
        <p:spPr bwMode="auto">
          <a:xfrm>
            <a:off x="6019800" y="33402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European Commission</a:t>
            </a:r>
          </a:p>
        </p:txBody>
      </p:sp>
      <p:sp>
        <p:nvSpPr>
          <p:cNvPr id="4106" name="Rectangle 11"/>
          <p:cNvSpPr>
            <a:spLocks noChangeArrowheads="1"/>
          </p:cNvSpPr>
          <p:nvPr/>
        </p:nvSpPr>
        <p:spPr bwMode="auto">
          <a:xfrm>
            <a:off x="838200" y="51690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European Investment Bank</a:t>
            </a:r>
          </a:p>
        </p:txBody>
      </p:sp>
      <p:sp>
        <p:nvSpPr>
          <p:cNvPr id="4107" name="Rectangle 12"/>
          <p:cNvSpPr>
            <a:spLocks noChangeArrowheads="1"/>
          </p:cNvSpPr>
          <p:nvPr/>
        </p:nvSpPr>
        <p:spPr bwMode="auto">
          <a:xfrm>
            <a:off x="6019800" y="51690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European Central Bank</a:t>
            </a:r>
          </a:p>
        </p:txBody>
      </p:sp>
      <p:sp>
        <p:nvSpPr>
          <p:cNvPr id="4108" name="Oval 13"/>
          <p:cNvSpPr>
            <a:spLocks noChangeArrowheads="1"/>
          </p:cNvSpPr>
          <p:nvPr/>
        </p:nvSpPr>
        <p:spPr bwMode="auto">
          <a:xfrm>
            <a:off x="3733800" y="5092824"/>
            <a:ext cx="1752600" cy="685800"/>
          </a:xfrm>
          <a:prstGeom prst="ellipse">
            <a:avLst/>
          </a:prstGeom>
          <a:noFill/>
          <a:ln w="31750">
            <a:solidFill>
              <a:srgbClr val="0093D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sz="1300" b="0">
              <a:solidFill>
                <a:srgbClr val="333399"/>
              </a:solidFill>
              <a:latin typeface="+mn-lt"/>
            </a:endParaRPr>
          </a:p>
        </p:txBody>
      </p:sp>
      <p:sp>
        <p:nvSpPr>
          <p:cNvPr id="4109" name="Rectangle 14"/>
          <p:cNvSpPr>
            <a:spLocks noChangeArrowheads="1"/>
          </p:cNvSpPr>
          <p:nvPr/>
        </p:nvSpPr>
        <p:spPr bwMode="auto">
          <a:xfrm>
            <a:off x="3581400" y="5221412"/>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Agencies</a:t>
            </a:r>
          </a:p>
        </p:txBody>
      </p:sp>
      <p:sp>
        <p:nvSpPr>
          <p:cNvPr id="4110" name="Rectangle 15"/>
          <p:cNvSpPr>
            <a:spLocks noChangeArrowheads="1"/>
          </p:cNvSpPr>
          <p:nvPr/>
        </p:nvSpPr>
        <p:spPr bwMode="auto">
          <a:xfrm>
            <a:off x="3429000" y="2425824"/>
            <a:ext cx="2286000" cy="533400"/>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dirty="0">
                <a:solidFill>
                  <a:srgbClr val="333399"/>
                </a:solidFill>
                <a:latin typeface="+mn-lt"/>
              </a:rPr>
              <a:t>European Council (summit)</a:t>
            </a:r>
          </a:p>
        </p:txBody>
      </p:sp>
    </p:spTree>
    <p:extLst>
      <p:ext uri="{BB962C8B-B14F-4D97-AF65-F5344CB8AC3E}">
        <p14:creationId xmlns:p14="http://schemas.microsoft.com/office/powerpoint/2010/main" val="204193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B1A6667F-717E-3C46-B781-F14D1D170D3C}"/>
              </a:ext>
            </a:extLst>
          </p:cNvPr>
          <p:cNvSpPr/>
          <p:nvPr/>
        </p:nvSpPr>
        <p:spPr bwMode="auto">
          <a:xfrm>
            <a:off x="3750003" y="2848135"/>
            <a:ext cx="5139320" cy="2952328"/>
          </a:xfrm>
          <a:prstGeom prst="rect">
            <a:avLst/>
          </a:prstGeom>
          <a:solidFill>
            <a:srgbClr val="BDDEFF"/>
          </a:solidFill>
          <a:ln>
            <a:noFill/>
          </a:ln>
          <a:effectLst>
            <a:outerShdw blurRad="63500" sx="102000" sy="102000" algn="ctr"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F5494"/>
              </a:solidFill>
              <a:effectLst/>
              <a:latin typeface="Verdana" pitchFamily="34" charset="0"/>
            </a:endParaRPr>
          </a:p>
        </p:txBody>
      </p:sp>
      <p:sp>
        <p:nvSpPr>
          <p:cNvPr id="7170" name="Rectangle 2"/>
          <p:cNvSpPr>
            <a:spLocks noGrp="1" noChangeArrowheads="1"/>
          </p:cNvSpPr>
          <p:nvPr>
            <p:ph type="title"/>
          </p:nvPr>
        </p:nvSpPr>
        <p:spPr>
          <a:xfrm>
            <a:off x="302840" y="1484263"/>
            <a:ext cx="8229600" cy="936625"/>
          </a:xfrm>
        </p:spPr>
        <p:txBody>
          <a:bodyPr/>
          <a:lstStyle/>
          <a:p>
            <a:pPr marL="0"/>
            <a:r>
              <a:rPr lang="en-GB" altLang="en-US" sz="3200" dirty="0"/>
              <a:t>The European Parliament – voice of the people</a:t>
            </a:r>
            <a:endParaRPr lang="en-US" altLang="en-US" dirty="0"/>
          </a:p>
        </p:txBody>
      </p:sp>
      <p:sp>
        <p:nvSpPr>
          <p:cNvPr id="43012" name="Rectangle 4"/>
          <p:cNvSpPr>
            <a:spLocks noChangeArrowheads="1"/>
          </p:cNvSpPr>
          <p:nvPr/>
        </p:nvSpPr>
        <p:spPr bwMode="auto">
          <a:xfrm>
            <a:off x="3681152" y="2006804"/>
            <a:ext cx="5277023" cy="3816350"/>
          </a:xfrm>
          <a:prstGeom prst="rect">
            <a:avLst/>
          </a:prstGeom>
          <a:noFill/>
          <a:ln w="9525">
            <a:noFill/>
            <a:miter lim="800000"/>
            <a:headEnd/>
            <a:tailEnd/>
          </a:ln>
        </p:spPr>
        <p:txBody>
          <a:bodyPr anchor="ctr"/>
          <a:lstStyle/>
          <a:p>
            <a:r>
              <a:rPr lang="en-US" altLang="en-US" sz="1600" b="1" dirty="0">
                <a:solidFill>
                  <a:srgbClr val="333399"/>
                </a:solidFill>
                <a:latin typeface="Webdings" pitchFamily="18" charset="2"/>
              </a:rPr>
              <a:t>4 </a:t>
            </a:r>
            <a:r>
              <a:rPr lang="en-US" altLang="en-US" sz="1600" b="1" dirty="0">
                <a:solidFill>
                  <a:srgbClr val="333399"/>
                </a:solidFill>
              </a:rPr>
              <a:t>Decides EU laws and budget together with Council of Ministers</a:t>
            </a:r>
            <a:br>
              <a:rPr lang="en-US" altLang="en-US" sz="1600" b="1" dirty="0">
                <a:solidFill>
                  <a:srgbClr val="333399"/>
                </a:solidFill>
              </a:rPr>
            </a:br>
            <a:r>
              <a:rPr lang="en-US" altLang="en-US" sz="1600" b="1" dirty="0">
                <a:solidFill>
                  <a:srgbClr val="333399"/>
                </a:solidFill>
                <a:latin typeface="Webdings" pitchFamily="18" charset="2"/>
              </a:rPr>
              <a:t>4 </a:t>
            </a:r>
            <a:r>
              <a:rPr lang="en-US" altLang="en-US" sz="1600" b="1" dirty="0">
                <a:solidFill>
                  <a:srgbClr val="333399"/>
                </a:solidFill>
              </a:rPr>
              <a:t>Democratic supervision of all the EU’s work</a:t>
            </a:r>
          </a:p>
          <a:p>
            <a:r>
              <a:rPr lang="en-US" altLang="en-US" sz="1600" b="1" dirty="0">
                <a:solidFill>
                  <a:srgbClr val="333399"/>
                </a:solidFill>
                <a:latin typeface="Webdings" pitchFamily="18" charset="2"/>
              </a:rPr>
              <a:t>4 </a:t>
            </a:r>
            <a:r>
              <a:rPr lang="en-US" altLang="en-US" sz="1600" b="1" dirty="0">
                <a:solidFill>
                  <a:srgbClr val="333399"/>
                </a:solidFill>
              </a:rPr>
              <a:t>The European Parliament is made up of 705 Members</a:t>
            </a:r>
          </a:p>
          <a:p>
            <a:r>
              <a:rPr lang="en-US" altLang="en-US" sz="1600" b="1" dirty="0">
                <a:solidFill>
                  <a:srgbClr val="333399"/>
                </a:solidFill>
                <a:latin typeface="Webdings" pitchFamily="18" charset="2"/>
              </a:rPr>
              <a:t>4 </a:t>
            </a:r>
            <a:r>
              <a:rPr lang="en-US" altLang="en-US" sz="1600" b="1" dirty="0">
                <a:solidFill>
                  <a:srgbClr val="333399"/>
                </a:solidFill>
              </a:rPr>
              <a:t>Elections every five years (2019-2024)</a:t>
            </a:r>
          </a:p>
        </p:txBody>
      </p:sp>
      <p:pic>
        <p:nvPicPr>
          <p:cNvPr id="4" name="Afbeelding 3">
            <a:extLst>
              <a:ext uri="{FF2B5EF4-FFF2-40B4-BE49-F238E27FC236}">
                <a16:creationId xmlns:a16="http://schemas.microsoft.com/office/drawing/2014/main" id="{7E70A85F-8393-8C49-9725-623CAF218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75" y="3140283"/>
            <a:ext cx="3548051" cy="2368031"/>
          </a:xfrm>
          <a:prstGeom prst="rect">
            <a:avLst/>
          </a:prstGeom>
        </p:spPr>
      </p:pic>
    </p:spTree>
    <p:extLst>
      <p:ext uri="{BB962C8B-B14F-4D97-AF65-F5344CB8AC3E}">
        <p14:creationId xmlns:p14="http://schemas.microsoft.com/office/powerpoint/2010/main" val="139684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presidencia_consel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86744"/>
            <a:ext cx="85867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302840" y="1484784"/>
            <a:ext cx="8229600" cy="936625"/>
          </a:xfrm>
        </p:spPr>
        <p:txBody>
          <a:bodyPr/>
          <a:lstStyle/>
          <a:p>
            <a:pPr marL="0" eaLnBrk="1" hangingPunct="1"/>
            <a:r>
              <a:rPr lang="en-GB" altLang="en-US" dirty="0"/>
              <a:t>Council of Ministers – voice of the Member States</a:t>
            </a:r>
            <a:endParaRPr lang="en-US" altLang="en-US" dirty="0"/>
          </a:p>
        </p:txBody>
      </p:sp>
      <p:sp>
        <p:nvSpPr>
          <p:cNvPr id="6148" name="Rectangle 4"/>
          <p:cNvSpPr>
            <a:spLocks noChangeArrowheads="1"/>
          </p:cNvSpPr>
          <p:nvPr/>
        </p:nvSpPr>
        <p:spPr bwMode="auto">
          <a:xfrm>
            <a:off x="2895600" y="1805880"/>
            <a:ext cx="61372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600" dirty="0">
                <a:solidFill>
                  <a:srgbClr val="333399"/>
                </a:solidFill>
                <a:latin typeface="Webdings" pitchFamily="18" charset="2"/>
              </a:rPr>
              <a:t>4</a:t>
            </a:r>
            <a:r>
              <a:rPr lang="en-US" altLang="en-US" sz="1600" dirty="0">
                <a:solidFill>
                  <a:srgbClr val="333399"/>
                </a:solidFill>
              </a:rPr>
              <a:t>One minister from each EU country</a:t>
            </a:r>
            <a:br>
              <a:rPr lang="en-US" altLang="en-US" sz="1600" dirty="0">
                <a:solidFill>
                  <a:srgbClr val="333399"/>
                </a:solidFill>
              </a:rPr>
            </a:br>
            <a:r>
              <a:rPr lang="en-US" altLang="en-US" sz="1600" dirty="0">
                <a:solidFill>
                  <a:srgbClr val="333399"/>
                </a:solidFill>
                <a:latin typeface="Webdings" pitchFamily="18" charset="2"/>
              </a:rPr>
              <a:t>4</a:t>
            </a:r>
            <a:r>
              <a:rPr lang="en-US" altLang="en-US" sz="1600" dirty="0">
                <a:solidFill>
                  <a:srgbClr val="333399"/>
                </a:solidFill>
              </a:rPr>
              <a:t>Presidency: rotates every six months</a:t>
            </a:r>
            <a:br>
              <a:rPr lang="en-US" altLang="en-US" sz="1600" dirty="0">
                <a:solidFill>
                  <a:srgbClr val="333399"/>
                </a:solidFill>
              </a:rPr>
            </a:br>
            <a:r>
              <a:rPr lang="en-US" altLang="en-US" sz="1600" dirty="0">
                <a:solidFill>
                  <a:srgbClr val="333399"/>
                </a:solidFill>
                <a:latin typeface="Webdings" pitchFamily="18" charset="2"/>
              </a:rPr>
              <a:t>4</a:t>
            </a:r>
            <a:r>
              <a:rPr lang="en-US" altLang="en-US" sz="1600" dirty="0">
                <a:solidFill>
                  <a:srgbClr val="333399"/>
                </a:solidFill>
              </a:rPr>
              <a:t>Decides EU laws and budget together </a:t>
            </a:r>
            <a:br>
              <a:rPr lang="en-US" altLang="en-US" sz="1600" dirty="0">
                <a:solidFill>
                  <a:srgbClr val="333399"/>
                </a:solidFill>
              </a:rPr>
            </a:br>
            <a:r>
              <a:rPr lang="en-US" altLang="en-US" sz="1600" dirty="0">
                <a:solidFill>
                  <a:srgbClr val="333399"/>
                </a:solidFill>
              </a:rPr>
              <a:t>   with Parliament</a:t>
            </a:r>
            <a:br>
              <a:rPr lang="en-US" altLang="en-US" sz="1600" dirty="0">
                <a:solidFill>
                  <a:srgbClr val="333399"/>
                </a:solidFill>
              </a:rPr>
            </a:br>
            <a:r>
              <a:rPr lang="en-US" altLang="en-US" sz="1600" dirty="0">
                <a:solidFill>
                  <a:srgbClr val="333399"/>
                </a:solidFill>
                <a:latin typeface="Webdings" pitchFamily="18" charset="2"/>
              </a:rPr>
              <a:t>4</a:t>
            </a:r>
            <a:r>
              <a:rPr lang="en-US" altLang="en-US" sz="1600" dirty="0">
                <a:solidFill>
                  <a:srgbClr val="333399"/>
                </a:solidFill>
              </a:rPr>
              <a:t>Manages the common foreign and </a:t>
            </a:r>
            <a:br>
              <a:rPr lang="en-US" altLang="en-US" sz="1600" dirty="0">
                <a:solidFill>
                  <a:srgbClr val="333399"/>
                </a:solidFill>
              </a:rPr>
            </a:br>
            <a:r>
              <a:rPr lang="en-US" altLang="en-US" sz="1600" dirty="0">
                <a:solidFill>
                  <a:srgbClr val="333399"/>
                </a:solidFill>
              </a:rPr>
              <a:t>   security policy</a:t>
            </a:r>
            <a:endParaRPr lang="en-US" altLang="en-US" sz="1600" i="1" dirty="0">
              <a:solidFill>
                <a:srgbClr val="333399"/>
              </a:solidFill>
            </a:endParaRPr>
          </a:p>
        </p:txBody>
      </p:sp>
    </p:spTree>
    <p:extLst>
      <p:ext uri="{BB962C8B-B14F-4D97-AF65-F5344CB8AC3E}">
        <p14:creationId xmlns:p14="http://schemas.microsoft.com/office/powerpoint/2010/main" val="318969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2840" y="1484263"/>
            <a:ext cx="8229600" cy="936625"/>
          </a:xfrm>
        </p:spPr>
        <p:txBody>
          <a:bodyPr/>
          <a:lstStyle/>
          <a:p>
            <a:pPr marL="0" eaLnBrk="1" hangingPunct="1"/>
            <a:r>
              <a:rPr lang="en-GB" altLang="en-US" dirty="0"/>
              <a:t>The European Commission – promoting the common interest</a:t>
            </a:r>
            <a:endParaRPr lang="en-US" altLang="en-US" dirty="0"/>
          </a:p>
        </p:txBody>
      </p:sp>
      <p:pic>
        <p:nvPicPr>
          <p:cNvPr id="7171" name="Picture 7" descr="background1-promo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240" y="2492896"/>
            <a:ext cx="5648672" cy="380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p:cNvSpPr>
            <a:spLocks noChangeArrowheads="1"/>
          </p:cNvSpPr>
          <p:nvPr/>
        </p:nvSpPr>
        <p:spPr bwMode="auto">
          <a:xfrm>
            <a:off x="1959273" y="1822971"/>
            <a:ext cx="5360640" cy="3816350"/>
          </a:xfrm>
          <a:prstGeom prst="rect">
            <a:avLst/>
          </a:prstGeom>
          <a:noFill/>
          <a:ln w="9525">
            <a:noFill/>
            <a:miter lim="800000"/>
            <a:headEnd/>
            <a:tailEnd/>
          </a:ln>
        </p:spPr>
        <p:txBody>
          <a:bodyPr anchor="ctr"/>
          <a:lstStyle/>
          <a:p>
            <a:pPr algn="l">
              <a:defRPr/>
            </a:pPr>
            <a:r>
              <a:rPr lang="en-US" sz="1600" b="1" dirty="0">
                <a:solidFill>
                  <a:srgbClr val="333399"/>
                </a:solidFill>
                <a:latin typeface="Verdana" pitchFamily="34" charset="0"/>
              </a:rPr>
              <a:t>27 independent members, </a:t>
            </a:r>
            <a:br>
              <a:rPr lang="en-US" sz="1600" b="1" dirty="0">
                <a:solidFill>
                  <a:srgbClr val="333399"/>
                </a:solidFill>
                <a:latin typeface="Verdana" pitchFamily="34" charset="0"/>
              </a:rPr>
            </a:br>
            <a:r>
              <a:rPr lang="en-US" sz="1600" b="1" dirty="0">
                <a:solidFill>
                  <a:srgbClr val="333399"/>
                </a:solidFill>
                <a:latin typeface="Verdana" pitchFamily="34" charset="0"/>
              </a:rPr>
              <a:t>one from each EU country</a:t>
            </a:r>
            <a:br>
              <a:rPr lang="en-US" sz="1600" b="1" dirty="0">
                <a:solidFill>
                  <a:srgbClr val="333399"/>
                </a:solidFill>
                <a:latin typeface="Verdana" pitchFamily="34" charset="0"/>
              </a:rPr>
            </a:br>
            <a:r>
              <a:rPr lang="en-US" sz="1500" b="1" dirty="0">
                <a:solidFill>
                  <a:srgbClr val="333399"/>
                </a:solidFill>
                <a:latin typeface="Verdana" pitchFamily="34" charset="0"/>
              </a:rPr>
              <a:t/>
            </a:r>
            <a:br>
              <a:rPr lang="en-US" sz="1500" b="1" dirty="0">
                <a:solidFill>
                  <a:srgbClr val="333399"/>
                </a:solidFill>
                <a:latin typeface="Verdana" pitchFamily="34" charset="0"/>
              </a:rPr>
            </a:br>
            <a:r>
              <a:rPr lang="en-US" sz="1600" b="1" dirty="0">
                <a:solidFill>
                  <a:srgbClr val="333399"/>
                </a:solidFill>
                <a:latin typeface="Webdings" pitchFamily="18" charset="2"/>
              </a:rPr>
              <a:t>4</a:t>
            </a:r>
            <a:r>
              <a:rPr lang="en-US" sz="1600" b="1" dirty="0">
                <a:solidFill>
                  <a:srgbClr val="333399"/>
                </a:solidFill>
              </a:rPr>
              <a:t>Proposes new legislation</a:t>
            </a:r>
            <a:br>
              <a:rPr lang="en-US" sz="1600" b="1" dirty="0">
                <a:solidFill>
                  <a:srgbClr val="333399"/>
                </a:solidFill>
              </a:rPr>
            </a:br>
            <a:r>
              <a:rPr lang="en-US" sz="300" b="1" dirty="0">
                <a:solidFill>
                  <a:srgbClr val="333399"/>
                </a:solidFill>
              </a:rPr>
              <a:t/>
            </a:r>
            <a:br>
              <a:rPr lang="en-US" sz="3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Executive organ </a:t>
            </a:r>
          </a:p>
          <a:p>
            <a:pPr algn="l">
              <a:defRPr/>
            </a:pPr>
            <a:r>
              <a:rPr lang="en-US" sz="300" b="1" dirty="0">
                <a:solidFill>
                  <a:srgbClr val="333399"/>
                </a:solidFill>
              </a:rPr>
              <a:t/>
            </a:r>
            <a:br>
              <a:rPr lang="en-US" sz="3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Guardian of the treaties</a:t>
            </a:r>
          </a:p>
          <a:p>
            <a:pPr algn="l">
              <a:defRPr/>
            </a:pPr>
            <a:r>
              <a:rPr lang="en-US" sz="300" b="1" dirty="0">
                <a:solidFill>
                  <a:srgbClr val="333399"/>
                </a:solidFill>
              </a:rPr>
              <a:t/>
            </a:r>
            <a:br>
              <a:rPr lang="en-US" sz="3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Represents the EU on the international stage</a:t>
            </a:r>
            <a:endParaRPr lang="en-US" sz="1600" b="1" i="1" dirty="0">
              <a:solidFill>
                <a:srgbClr val="333399"/>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1280" y="4925644"/>
            <a:ext cx="5328592" cy="1929829"/>
          </a:xfrm>
          <a:prstGeom prst="rect">
            <a:avLst/>
          </a:prstGeom>
        </p:spPr>
      </p:pic>
    </p:spTree>
    <p:extLst>
      <p:ext uri="{BB962C8B-B14F-4D97-AF65-F5344CB8AC3E}">
        <p14:creationId xmlns:p14="http://schemas.microsoft.com/office/powerpoint/2010/main" val="202705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457200" y="476672"/>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000" dirty="0">
              <a:solidFill>
                <a:schemeClr val="bg1"/>
              </a:solidFill>
              <a:latin typeface="+mj-lt"/>
            </a:endParaRPr>
          </a:p>
        </p:txBody>
      </p:sp>
      <p:sp>
        <p:nvSpPr>
          <p:cNvPr id="8195" name="Line 28"/>
          <p:cNvSpPr>
            <a:spLocks noChangeShapeType="1"/>
          </p:cNvSpPr>
          <p:nvPr/>
        </p:nvSpPr>
        <p:spPr bwMode="auto">
          <a:xfrm>
            <a:off x="4600575" y="305318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sz="1200">
              <a:solidFill>
                <a:srgbClr val="333399"/>
              </a:solidFill>
              <a:latin typeface="+mn-lt"/>
            </a:endParaRPr>
          </a:p>
        </p:txBody>
      </p:sp>
      <p:sp>
        <p:nvSpPr>
          <p:cNvPr id="8196" name="Oval 6"/>
          <p:cNvSpPr>
            <a:spLocks noChangeArrowheads="1"/>
          </p:cNvSpPr>
          <p:nvPr/>
        </p:nvSpPr>
        <p:spPr bwMode="auto">
          <a:xfrm>
            <a:off x="2213992" y="2345432"/>
            <a:ext cx="4876800" cy="533400"/>
          </a:xfrm>
          <a:prstGeom prst="ellipse">
            <a:avLst/>
          </a:prstGeom>
          <a:solidFill>
            <a:schemeClr val="bg1"/>
          </a:solidFill>
          <a:ln w="19050">
            <a:solidFill>
              <a:srgbClr val="00FFFF"/>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197" name="Rectangle 7"/>
          <p:cNvSpPr>
            <a:spLocks noChangeArrowheads="1"/>
          </p:cNvSpPr>
          <p:nvPr/>
        </p:nvSpPr>
        <p:spPr bwMode="auto">
          <a:xfrm>
            <a:off x="2286223" y="2421632"/>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err="1">
                <a:solidFill>
                  <a:srgbClr val="333399"/>
                </a:solidFill>
                <a:latin typeface="+mn-lt"/>
              </a:rPr>
              <a:t>Citizens</a:t>
            </a:r>
            <a:r>
              <a:rPr lang="fr-FR" altLang="en-US" dirty="0">
                <a:solidFill>
                  <a:srgbClr val="333399"/>
                </a:solidFill>
                <a:latin typeface="+mn-lt"/>
              </a:rPr>
              <a:t>, </a:t>
            </a:r>
            <a:r>
              <a:rPr lang="fr-FR" altLang="en-US" dirty="0" err="1">
                <a:solidFill>
                  <a:srgbClr val="333399"/>
                </a:solidFill>
                <a:latin typeface="+mn-lt"/>
              </a:rPr>
              <a:t>interest</a:t>
            </a:r>
            <a:r>
              <a:rPr lang="fr-FR" altLang="en-US" dirty="0">
                <a:solidFill>
                  <a:srgbClr val="333399"/>
                </a:solidFill>
                <a:latin typeface="+mn-lt"/>
              </a:rPr>
              <a:t> groups, experts: </a:t>
            </a:r>
            <a:r>
              <a:rPr lang="fr-FR" altLang="en-US" dirty="0" err="1">
                <a:solidFill>
                  <a:srgbClr val="333399"/>
                </a:solidFill>
                <a:latin typeface="+mn-lt"/>
              </a:rPr>
              <a:t>discuss</a:t>
            </a:r>
            <a:r>
              <a:rPr lang="fr-FR" altLang="en-US" dirty="0">
                <a:solidFill>
                  <a:srgbClr val="333399"/>
                </a:solidFill>
                <a:latin typeface="+mn-lt"/>
              </a:rPr>
              <a:t>, </a:t>
            </a:r>
            <a:r>
              <a:rPr lang="fr-FR" altLang="en-US" dirty="0" err="1">
                <a:solidFill>
                  <a:srgbClr val="333399"/>
                </a:solidFill>
                <a:latin typeface="+mn-lt"/>
              </a:rPr>
              <a:t>consult</a:t>
            </a:r>
            <a:endParaRPr lang="en-GB" altLang="en-US" dirty="0">
              <a:solidFill>
                <a:srgbClr val="333399"/>
              </a:solidFill>
              <a:latin typeface="+mn-lt"/>
            </a:endParaRPr>
          </a:p>
        </p:txBody>
      </p:sp>
      <p:sp>
        <p:nvSpPr>
          <p:cNvPr id="8198" name="Oval 13"/>
          <p:cNvSpPr>
            <a:spLocks noChangeArrowheads="1"/>
          </p:cNvSpPr>
          <p:nvPr/>
        </p:nvSpPr>
        <p:spPr bwMode="auto">
          <a:xfrm>
            <a:off x="2162175" y="3213720"/>
            <a:ext cx="4876800" cy="533400"/>
          </a:xfrm>
          <a:prstGeom prst="ellipse">
            <a:avLst/>
          </a:prstGeom>
          <a:solidFill>
            <a:schemeClr val="bg1"/>
          </a:solidFill>
          <a:ln w="19050">
            <a:solidFill>
              <a:srgbClr val="FF00FF"/>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199" name="Rectangle 8"/>
          <p:cNvSpPr>
            <a:spLocks noChangeArrowheads="1"/>
          </p:cNvSpPr>
          <p:nvPr/>
        </p:nvSpPr>
        <p:spPr bwMode="auto">
          <a:xfrm>
            <a:off x="2474243" y="3289920"/>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Commission: </a:t>
            </a:r>
            <a:r>
              <a:rPr lang="fr-FR" altLang="en-US" dirty="0" err="1">
                <a:solidFill>
                  <a:srgbClr val="333399"/>
                </a:solidFill>
                <a:latin typeface="+mn-lt"/>
              </a:rPr>
              <a:t>makes</a:t>
            </a:r>
            <a:r>
              <a:rPr lang="fr-FR" altLang="en-US" dirty="0">
                <a:solidFill>
                  <a:srgbClr val="333399"/>
                </a:solidFill>
                <a:latin typeface="+mn-lt"/>
              </a:rPr>
              <a:t> </a:t>
            </a:r>
            <a:r>
              <a:rPr lang="fr-FR" altLang="en-US" dirty="0" err="1">
                <a:solidFill>
                  <a:srgbClr val="333399"/>
                </a:solidFill>
                <a:latin typeface="+mn-lt"/>
              </a:rPr>
              <a:t>formal</a:t>
            </a:r>
            <a:r>
              <a:rPr lang="fr-FR" altLang="en-US" dirty="0">
                <a:solidFill>
                  <a:srgbClr val="333399"/>
                </a:solidFill>
                <a:latin typeface="+mn-lt"/>
              </a:rPr>
              <a:t> </a:t>
            </a:r>
            <a:r>
              <a:rPr lang="fr-FR" altLang="en-US" dirty="0" err="1">
                <a:solidFill>
                  <a:srgbClr val="333399"/>
                </a:solidFill>
                <a:latin typeface="+mn-lt"/>
              </a:rPr>
              <a:t>proposal</a:t>
            </a:r>
            <a:r>
              <a:rPr lang="fr-FR" altLang="en-US" dirty="0">
                <a:solidFill>
                  <a:srgbClr val="333399"/>
                </a:solidFill>
                <a:latin typeface="+mn-lt"/>
              </a:rPr>
              <a:t> </a:t>
            </a:r>
            <a:endParaRPr lang="en-GB" altLang="en-US" dirty="0">
              <a:solidFill>
                <a:srgbClr val="333399"/>
              </a:solidFill>
              <a:latin typeface="+mn-lt"/>
            </a:endParaRPr>
          </a:p>
        </p:txBody>
      </p:sp>
      <p:sp>
        <p:nvSpPr>
          <p:cNvPr id="8200" name="Oval 14"/>
          <p:cNvSpPr>
            <a:spLocks noChangeArrowheads="1"/>
          </p:cNvSpPr>
          <p:nvPr/>
        </p:nvSpPr>
        <p:spPr bwMode="auto">
          <a:xfrm>
            <a:off x="2153667" y="4048348"/>
            <a:ext cx="4876800" cy="533400"/>
          </a:xfrm>
          <a:prstGeom prst="ellipse">
            <a:avLst/>
          </a:prstGeom>
          <a:solidFill>
            <a:schemeClr val="bg1"/>
          </a:solidFill>
          <a:ln w="19050">
            <a:solidFill>
              <a:srgbClr val="FF8000"/>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endParaRPr lang="fr-FR" altLang="en-US" b="0">
              <a:solidFill>
                <a:srgbClr val="333399"/>
              </a:solidFill>
              <a:latin typeface="+mn-lt"/>
            </a:endParaRPr>
          </a:p>
        </p:txBody>
      </p:sp>
      <p:sp>
        <p:nvSpPr>
          <p:cNvPr id="8201" name="Rectangle 9"/>
          <p:cNvSpPr>
            <a:spLocks noChangeArrowheads="1"/>
          </p:cNvSpPr>
          <p:nvPr/>
        </p:nvSpPr>
        <p:spPr bwMode="auto">
          <a:xfrm>
            <a:off x="2342356" y="4124548"/>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Parliament and Council of </a:t>
            </a:r>
            <a:r>
              <a:rPr lang="fr-FR" altLang="en-US" dirty="0" err="1">
                <a:solidFill>
                  <a:srgbClr val="333399"/>
                </a:solidFill>
                <a:latin typeface="+mn-lt"/>
              </a:rPr>
              <a:t>Ministers</a:t>
            </a:r>
            <a:r>
              <a:rPr lang="fr-FR" altLang="en-US" dirty="0">
                <a:solidFill>
                  <a:srgbClr val="333399"/>
                </a:solidFill>
                <a:latin typeface="+mn-lt"/>
              </a:rPr>
              <a:t>: </a:t>
            </a:r>
            <a:r>
              <a:rPr lang="fr-FR" altLang="en-US" dirty="0" err="1">
                <a:solidFill>
                  <a:srgbClr val="333399"/>
                </a:solidFill>
                <a:latin typeface="+mn-lt"/>
              </a:rPr>
              <a:t>decide</a:t>
            </a:r>
            <a:r>
              <a:rPr lang="fr-FR" altLang="en-US" dirty="0">
                <a:solidFill>
                  <a:srgbClr val="333399"/>
                </a:solidFill>
                <a:latin typeface="+mn-lt"/>
              </a:rPr>
              <a:t> </a:t>
            </a:r>
            <a:r>
              <a:rPr lang="fr-FR" altLang="en-US" dirty="0" err="1">
                <a:solidFill>
                  <a:srgbClr val="333399"/>
                </a:solidFill>
                <a:latin typeface="+mn-lt"/>
              </a:rPr>
              <a:t>jointly</a:t>
            </a:r>
            <a:r>
              <a:rPr lang="fr-FR" altLang="en-US" dirty="0">
                <a:solidFill>
                  <a:srgbClr val="333399"/>
                </a:solidFill>
                <a:latin typeface="+mn-lt"/>
              </a:rPr>
              <a:t> </a:t>
            </a:r>
            <a:endParaRPr lang="en-GB" altLang="en-US" dirty="0">
              <a:solidFill>
                <a:srgbClr val="333399"/>
              </a:solidFill>
              <a:latin typeface="+mn-lt"/>
            </a:endParaRPr>
          </a:p>
        </p:txBody>
      </p:sp>
      <p:sp>
        <p:nvSpPr>
          <p:cNvPr id="8202" name="Rectangle 11"/>
          <p:cNvSpPr>
            <a:spLocks noChangeArrowheads="1"/>
          </p:cNvSpPr>
          <p:nvPr/>
        </p:nvSpPr>
        <p:spPr bwMode="auto">
          <a:xfrm>
            <a:off x="2339752" y="5821784"/>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Commission and Court of Justice: monitor </a:t>
            </a:r>
            <a:r>
              <a:rPr lang="fr-FR" altLang="en-US" dirty="0" err="1">
                <a:solidFill>
                  <a:srgbClr val="333399"/>
                </a:solidFill>
                <a:latin typeface="+mn-lt"/>
              </a:rPr>
              <a:t>implementation</a:t>
            </a:r>
            <a:endParaRPr lang="en-GB" altLang="en-US" dirty="0">
              <a:solidFill>
                <a:srgbClr val="333399"/>
              </a:solidFill>
              <a:latin typeface="+mn-lt"/>
            </a:endParaRPr>
          </a:p>
        </p:txBody>
      </p:sp>
      <p:sp>
        <p:nvSpPr>
          <p:cNvPr id="8203" name="Oval 16"/>
          <p:cNvSpPr>
            <a:spLocks noChangeArrowheads="1"/>
          </p:cNvSpPr>
          <p:nvPr/>
        </p:nvSpPr>
        <p:spPr bwMode="auto">
          <a:xfrm>
            <a:off x="2325340" y="5745584"/>
            <a:ext cx="4876800" cy="5334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204" name="Oval 15"/>
          <p:cNvSpPr>
            <a:spLocks noChangeArrowheads="1"/>
          </p:cNvSpPr>
          <p:nvPr/>
        </p:nvSpPr>
        <p:spPr bwMode="auto">
          <a:xfrm>
            <a:off x="2162175" y="4869904"/>
            <a:ext cx="4876800" cy="533400"/>
          </a:xfrm>
          <a:prstGeom prst="ellipse">
            <a:avLst/>
          </a:prstGeom>
          <a:solidFill>
            <a:schemeClr val="bg1"/>
          </a:solidFill>
          <a:ln w="19050">
            <a:solidFill>
              <a:srgbClr val="00FF00"/>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205" name="Rectangle 10"/>
          <p:cNvSpPr>
            <a:spLocks noChangeArrowheads="1"/>
          </p:cNvSpPr>
          <p:nvPr/>
        </p:nvSpPr>
        <p:spPr bwMode="auto">
          <a:xfrm>
            <a:off x="2363440" y="4946104"/>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National </a:t>
            </a:r>
            <a:r>
              <a:rPr lang="fr-FR" altLang="en-US" dirty="0" err="1">
                <a:solidFill>
                  <a:srgbClr val="333399"/>
                </a:solidFill>
                <a:latin typeface="+mn-lt"/>
              </a:rPr>
              <a:t>or</a:t>
            </a:r>
            <a:r>
              <a:rPr lang="fr-FR" altLang="en-US" dirty="0">
                <a:solidFill>
                  <a:srgbClr val="333399"/>
                </a:solidFill>
                <a:latin typeface="+mn-lt"/>
              </a:rPr>
              <a:t> local </a:t>
            </a:r>
            <a:r>
              <a:rPr lang="fr-FR" altLang="en-US" dirty="0" err="1">
                <a:solidFill>
                  <a:srgbClr val="333399"/>
                </a:solidFill>
                <a:latin typeface="+mn-lt"/>
              </a:rPr>
              <a:t>authorities</a:t>
            </a:r>
            <a:r>
              <a:rPr lang="fr-FR" altLang="en-US" dirty="0">
                <a:solidFill>
                  <a:srgbClr val="333399"/>
                </a:solidFill>
                <a:latin typeface="+mn-lt"/>
              </a:rPr>
              <a:t>: </a:t>
            </a:r>
            <a:r>
              <a:rPr lang="fr-FR" altLang="en-US" dirty="0" err="1">
                <a:solidFill>
                  <a:srgbClr val="333399"/>
                </a:solidFill>
                <a:latin typeface="+mn-lt"/>
              </a:rPr>
              <a:t>implement</a:t>
            </a:r>
            <a:endParaRPr lang="en-GB" altLang="en-US" dirty="0">
              <a:solidFill>
                <a:srgbClr val="333399"/>
              </a:solidFill>
              <a:latin typeface="+mn-lt"/>
            </a:endParaRPr>
          </a:p>
        </p:txBody>
      </p:sp>
      <p:sp>
        <p:nvSpPr>
          <p:cNvPr id="8206" name="Line 30"/>
          <p:cNvSpPr>
            <a:spLocks noChangeShapeType="1"/>
          </p:cNvSpPr>
          <p:nvPr/>
        </p:nvSpPr>
        <p:spPr bwMode="auto">
          <a:xfrm>
            <a:off x="4600575" y="38850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sz="1200">
              <a:solidFill>
                <a:srgbClr val="333399"/>
              </a:solidFill>
              <a:latin typeface="+mn-lt"/>
            </a:endParaRPr>
          </a:p>
        </p:txBody>
      </p:sp>
      <p:sp>
        <p:nvSpPr>
          <p:cNvPr id="8207" name="Line 31"/>
          <p:cNvSpPr>
            <a:spLocks noChangeShapeType="1"/>
          </p:cNvSpPr>
          <p:nvPr/>
        </p:nvSpPr>
        <p:spPr bwMode="auto">
          <a:xfrm>
            <a:off x="4600575" y="47359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sz="1200">
              <a:solidFill>
                <a:srgbClr val="333399"/>
              </a:solidFill>
              <a:latin typeface="+mn-lt"/>
            </a:endParaRPr>
          </a:p>
        </p:txBody>
      </p:sp>
      <p:sp>
        <p:nvSpPr>
          <p:cNvPr id="8208" name="Line 32"/>
          <p:cNvSpPr>
            <a:spLocks noChangeShapeType="1"/>
          </p:cNvSpPr>
          <p:nvPr/>
        </p:nvSpPr>
        <p:spPr bwMode="auto">
          <a:xfrm>
            <a:off x="4600575" y="55741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sz="1200">
              <a:solidFill>
                <a:srgbClr val="333399"/>
              </a:solidFill>
              <a:latin typeface="+mn-lt"/>
            </a:endParaRPr>
          </a:p>
        </p:txBody>
      </p:sp>
      <p:sp>
        <p:nvSpPr>
          <p:cNvPr id="2" name="TextBox 1"/>
          <p:cNvSpPr txBox="1"/>
          <p:nvPr/>
        </p:nvSpPr>
        <p:spPr>
          <a:xfrm>
            <a:off x="322783" y="1484784"/>
            <a:ext cx="7345561" cy="523220"/>
          </a:xfrm>
          <a:prstGeom prst="rect">
            <a:avLst/>
          </a:prstGeom>
          <a:noFill/>
        </p:spPr>
        <p:txBody>
          <a:bodyPr wrap="square" rtlCol="0">
            <a:spAutoFit/>
          </a:bodyPr>
          <a:lstStyle/>
          <a:p>
            <a:r>
              <a:rPr lang="en-GB" sz="2800" b="1" dirty="0"/>
              <a:t>How EU laws are made</a:t>
            </a:r>
          </a:p>
        </p:txBody>
      </p:sp>
    </p:spTree>
    <p:extLst>
      <p:ext uri="{BB962C8B-B14F-4D97-AF65-F5344CB8AC3E}">
        <p14:creationId xmlns:p14="http://schemas.microsoft.com/office/powerpoint/2010/main" val="959431366"/>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639</TotalTime>
  <Words>467</Words>
  <Application>Microsoft Office PowerPoint</Application>
  <PresentationFormat>On-screen Show (4:3)</PresentationFormat>
  <Paragraphs>73</Paragraphs>
  <Slides>13</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ＭＳ Ｐゴシック</vt:lpstr>
      <vt:lpstr>Arial</vt:lpstr>
      <vt:lpstr>Verdana</vt:lpstr>
      <vt:lpstr>Webdings</vt:lpstr>
      <vt:lpstr>Blank</vt:lpstr>
      <vt:lpstr>1_Blank</vt:lpstr>
      <vt:lpstr>Role-play on EU  decision-making https://www.youtube.com/watch?v=zHjILxl9E6U </vt:lpstr>
      <vt:lpstr>European Union: 27 countries  </vt:lpstr>
      <vt:lpstr>Population in millions (2021) 447 million in total </vt:lpstr>
      <vt:lpstr>Three Presidents</vt:lpstr>
      <vt:lpstr>PowerPoint Presentation</vt:lpstr>
      <vt:lpstr>The European Parliament – voice of the people</vt:lpstr>
      <vt:lpstr>Council of Ministers – voice of the Member States</vt:lpstr>
      <vt:lpstr>The European Commission – promoting the common interest</vt:lpstr>
      <vt:lpstr>PowerPoint Presentation</vt:lpstr>
      <vt:lpstr>PowerPoint Presentation</vt:lpstr>
      <vt:lpstr>  Problem European Commission:   Difference in chocolate production between countries: cocoa butter vs. other vegetable fats  Chocolate that contains vegetable fats that do not originate from cocoa, is not allowed to be called ‘chocolate’ in some countries and may therefore not be sold in these countries.  </vt:lpstr>
      <vt:lpstr>   - Companies from Member States are allowed to make chocolate with other vegetable fats  (meaning: they may replace cocoa butter)   - Member States must allow chocolate in their market that contains other vegetable fats than  cocoa butter   (meaning: they may sell chocolate with other ingredients in other Member States and still call it chocolate)     </vt:lpstr>
      <vt:lpstr>You will now receive briefings -   please take a few minutes to read them.   Good luck!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INFELDT Madeleine (COMM-THE HAGUE)</dc:creator>
  <cp:lastModifiedBy>LANGER Liselotte Justine (COMM-THE HAGUE)</cp:lastModifiedBy>
  <cp:revision>79</cp:revision>
  <dcterms:created xsi:type="dcterms:W3CDTF">2015-09-01T10:36:18Z</dcterms:created>
  <dcterms:modified xsi:type="dcterms:W3CDTF">2022-04-06T15:59:23Z</dcterms:modified>
</cp:coreProperties>
</file>