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2" r:id="rId5"/>
    <p:sldId id="259" r:id="rId6"/>
    <p:sldId id="263" r:id="rId7"/>
    <p:sldId id="260" r:id="rId8"/>
    <p:sldId id="264" r:id="rId9"/>
    <p:sldId id="26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05"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22CAB-0D0A-4072-85A1-FADBD8ED8131}" type="datetimeFigureOut">
              <a:rPr lang="nl-NL" smtClean="0"/>
              <a:t>24-6-2022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1575D-0B88-4DF4-A922-745B6CEA00E6}" type="slidenum">
              <a:rPr lang="nl-NL" smtClean="0"/>
              <a:t>‹nr.›</a:t>
            </a:fld>
            <a:endParaRPr lang="nl-NL"/>
          </a:p>
        </p:txBody>
      </p:sp>
    </p:spTree>
    <p:extLst>
      <p:ext uri="{BB962C8B-B14F-4D97-AF65-F5344CB8AC3E}">
        <p14:creationId xmlns:p14="http://schemas.microsoft.com/office/powerpoint/2010/main" val="81616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Muurpeper. </a:t>
            </a:r>
          </a:p>
          <a:p>
            <a:r>
              <a:rPr lang="nl-NL" dirty="0"/>
              <a:t>Muurpeper komt voor op vaak wat zure, voedselarme, maar voornamelijk extreem droge gebieden. Dit kan de plant doen aangezien deze plant een vetplant is, en daardoor meer water kan vasthouden.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3</a:t>
            </a:fld>
            <a:endParaRPr lang="nl-NL"/>
          </a:p>
        </p:txBody>
      </p:sp>
    </p:spTree>
    <p:extLst>
      <p:ext uri="{BB962C8B-B14F-4D97-AF65-F5344CB8AC3E}">
        <p14:creationId xmlns:p14="http://schemas.microsoft.com/office/powerpoint/2010/main" val="356620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Klein vogelpootje. </a:t>
            </a:r>
          </a:p>
          <a:p>
            <a:r>
              <a:rPr lang="nl-NL" dirty="0"/>
              <a:t>Ook deze plant kan goed tegen verdroging, dit komt door de beharing die je op de bladeren ziet.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4</a:t>
            </a:fld>
            <a:endParaRPr lang="nl-NL"/>
          </a:p>
        </p:txBody>
      </p:sp>
    </p:spTree>
    <p:extLst>
      <p:ext uri="{BB962C8B-B14F-4D97-AF65-F5344CB8AC3E}">
        <p14:creationId xmlns:p14="http://schemas.microsoft.com/office/powerpoint/2010/main" val="156262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Zwarte nachtschade</a:t>
            </a:r>
          </a:p>
          <a:p>
            <a:r>
              <a:rPr lang="nl-NL" dirty="0"/>
              <a:t>Deze plant kan tegen veel voedingsstoffen, waardoor hij andere soorten op dezelfde locatie (niche) kan verdringen.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5</a:t>
            </a:fld>
            <a:endParaRPr lang="nl-NL"/>
          </a:p>
        </p:txBody>
      </p:sp>
    </p:spTree>
    <p:extLst>
      <p:ext uri="{BB962C8B-B14F-4D97-AF65-F5344CB8AC3E}">
        <p14:creationId xmlns:p14="http://schemas.microsoft.com/office/powerpoint/2010/main" val="283774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Kleefkruid. </a:t>
            </a:r>
          </a:p>
          <a:p>
            <a:r>
              <a:rPr lang="nl-NL" dirty="0"/>
              <a:t>Deze soort kan ook goed tegen meststoffen. Wanneer je deze veelvuldig ziet, weet je dus dat er een probleem is met de toevoer van nutriënten in het (natuur)gebied.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6</a:t>
            </a:fld>
            <a:endParaRPr lang="nl-NL"/>
          </a:p>
        </p:txBody>
      </p:sp>
    </p:spTree>
    <p:extLst>
      <p:ext uri="{BB962C8B-B14F-4D97-AF65-F5344CB8AC3E}">
        <p14:creationId xmlns:p14="http://schemas.microsoft.com/office/powerpoint/2010/main" val="42363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Veldzuring.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Veldzuring komt over het algemeen op behoorlijk veel plaatsen voor, maar wanneer je een </a:t>
            </a:r>
            <a:r>
              <a:rPr lang="nl-NL" dirty="0" err="1"/>
              <a:t>overmate</a:t>
            </a:r>
            <a:r>
              <a:rPr lang="nl-NL" dirty="0"/>
              <a:t> in deze soort hebt kan je de conclusie trekken dat het gebied verzuurt is. </a:t>
            </a:r>
          </a:p>
          <a:p>
            <a:endParaRPr lang="nl-NL" dirty="0"/>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7</a:t>
            </a:fld>
            <a:endParaRPr lang="nl-NL"/>
          </a:p>
        </p:txBody>
      </p:sp>
    </p:spTree>
    <p:extLst>
      <p:ext uri="{BB962C8B-B14F-4D97-AF65-F5344CB8AC3E}">
        <p14:creationId xmlns:p14="http://schemas.microsoft.com/office/powerpoint/2010/main" val="320165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Gewoon varkensgras. </a:t>
            </a:r>
          </a:p>
          <a:p>
            <a:r>
              <a:rPr lang="nl-NL" dirty="0"/>
              <a:t>Deze soort kan niet alleen tegen verzuring, ook is dit een pionier soort die tegen erg hoge druk kan. Je kan er met een tractor overheen rijden en het plantje zal blijven leven. Dit plantje komt van nature voor in pioniersfases (een heel jong gebied), maar wanneer je enkel deze soort te zien krijgt, heb je waarschijnlijk last van verzuring.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8</a:t>
            </a:fld>
            <a:endParaRPr lang="nl-NL"/>
          </a:p>
        </p:txBody>
      </p:sp>
    </p:spTree>
    <p:extLst>
      <p:ext uri="{BB962C8B-B14F-4D97-AF65-F5344CB8AC3E}">
        <p14:creationId xmlns:p14="http://schemas.microsoft.com/office/powerpoint/2010/main" val="120648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Adder.</a:t>
            </a:r>
          </a:p>
          <a:p>
            <a:r>
              <a:rPr lang="nl-NL" dirty="0"/>
              <a:t>Door de verdwijning en versnippering van droge heide, natte heide en vennen is deze soort achteruit gegaan. Zijn leefgebied, en daarmee dus ook zijn voorplantingsgebied, verdwijnt of isoleert aangezien er een barrière komt van de ene naar de andere locatie.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9</a:t>
            </a:fld>
            <a:endParaRPr lang="nl-NL"/>
          </a:p>
        </p:txBody>
      </p:sp>
    </p:spTree>
    <p:extLst>
      <p:ext uri="{BB962C8B-B14F-4D97-AF65-F5344CB8AC3E}">
        <p14:creationId xmlns:p14="http://schemas.microsoft.com/office/powerpoint/2010/main" val="11784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Duitse brem</a:t>
            </a:r>
          </a:p>
          <a:p>
            <a:r>
              <a:rPr lang="nl-NL" dirty="0"/>
              <a:t>Deze soort komt voor in bossen en bosranden. Doordat er obstakels komen door o.a. de mens (denk aan een snelweg enz.) kunnen de zaden van deze plant niet verder dan de eigen nu geïsoleerde locatie komen. </a:t>
            </a:r>
          </a:p>
        </p:txBody>
      </p:sp>
      <p:sp>
        <p:nvSpPr>
          <p:cNvPr id="4" name="Tijdelijke aanduiding voor dianummer 3"/>
          <p:cNvSpPr>
            <a:spLocks noGrp="1"/>
          </p:cNvSpPr>
          <p:nvPr>
            <p:ph type="sldNum" sz="quarter" idx="5"/>
          </p:nvPr>
        </p:nvSpPr>
        <p:spPr/>
        <p:txBody>
          <a:bodyPr/>
          <a:lstStyle/>
          <a:p>
            <a:fld id="{D2B1575D-0B88-4DF4-A922-745B6CEA00E6}" type="slidenum">
              <a:rPr lang="nl-NL" smtClean="0"/>
              <a:t>10</a:t>
            </a:fld>
            <a:endParaRPr lang="nl-NL"/>
          </a:p>
        </p:txBody>
      </p:sp>
    </p:spTree>
    <p:extLst>
      <p:ext uri="{BB962C8B-B14F-4D97-AF65-F5344CB8AC3E}">
        <p14:creationId xmlns:p14="http://schemas.microsoft.com/office/powerpoint/2010/main" val="16507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9624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BF07079-8A63-4099-B6F3-8EB948813EBC}" type="datetimeFigureOut">
              <a:rPr lang="nl-NL" smtClean="0"/>
              <a:t>24-6-2022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409649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353129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649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43394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402014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189385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139596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217861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15159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220880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BF07079-8A63-4099-B6F3-8EB948813EBC}" type="datetimeFigureOut">
              <a:rPr lang="nl-NL" smtClean="0"/>
              <a:t>24-6-2022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248581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BF07079-8A63-4099-B6F3-8EB948813EBC}" type="datetimeFigureOut">
              <a:rPr lang="nl-NL" smtClean="0"/>
              <a:t>24-6-2022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321146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370475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308546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1BF07079-8A63-4099-B6F3-8EB948813EBC}" type="datetimeFigureOut">
              <a:rPr lang="nl-NL" smtClean="0"/>
              <a:t>24-6-2022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244857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BF07079-8A63-4099-B6F3-8EB948813EBC}" type="datetimeFigureOut">
              <a:rPr lang="nl-NL" smtClean="0"/>
              <a:t>24-6-2022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AA909D-3AB1-4435-85EF-112F72D132FE}" type="slidenum">
              <a:rPr lang="nl-NL" smtClean="0"/>
              <a:t>‹nr.›</a:t>
            </a:fld>
            <a:endParaRPr lang="nl-NL"/>
          </a:p>
        </p:txBody>
      </p:sp>
    </p:spTree>
    <p:extLst>
      <p:ext uri="{BB962C8B-B14F-4D97-AF65-F5344CB8AC3E}">
        <p14:creationId xmlns:p14="http://schemas.microsoft.com/office/powerpoint/2010/main" val="27343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F07079-8A63-4099-B6F3-8EB948813EBC}" type="datetimeFigureOut">
              <a:rPr lang="nl-NL" smtClean="0"/>
              <a:t>24-6-2022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A909D-3AB1-4435-85EF-112F72D132FE}" type="slidenum">
              <a:rPr lang="nl-NL" smtClean="0"/>
              <a:t>‹nr.›</a:t>
            </a:fld>
            <a:endParaRPr lang="nl-NL"/>
          </a:p>
        </p:txBody>
      </p:sp>
    </p:spTree>
    <p:extLst>
      <p:ext uri="{BB962C8B-B14F-4D97-AF65-F5344CB8AC3E}">
        <p14:creationId xmlns:p14="http://schemas.microsoft.com/office/powerpoint/2010/main" val="16980578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4A1D1-EAD0-47A7-2CD6-CC1757713FC5}"/>
              </a:ext>
            </a:extLst>
          </p:cNvPr>
          <p:cNvSpPr>
            <a:spLocks noGrp="1"/>
          </p:cNvSpPr>
          <p:nvPr>
            <p:ph type="ctrTitle"/>
          </p:nvPr>
        </p:nvSpPr>
        <p:spPr/>
        <p:txBody>
          <a:bodyPr/>
          <a:lstStyle/>
          <a:p>
            <a:r>
              <a:rPr lang="nl-NL" dirty="0" err="1"/>
              <a:t>Bioindicatoren</a:t>
            </a:r>
            <a:r>
              <a:rPr lang="nl-NL" dirty="0"/>
              <a:t> </a:t>
            </a:r>
          </a:p>
        </p:txBody>
      </p:sp>
      <p:sp>
        <p:nvSpPr>
          <p:cNvPr id="3" name="Ondertitel 2">
            <a:extLst>
              <a:ext uri="{FF2B5EF4-FFF2-40B4-BE49-F238E27FC236}">
                <a16:creationId xmlns:a16="http://schemas.microsoft.com/office/drawing/2014/main" id="{35DF258F-C26D-4F34-1058-519803A03AF7}"/>
              </a:ext>
            </a:extLst>
          </p:cNvPr>
          <p:cNvSpPr>
            <a:spLocks noGrp="1"/>
          </p:cNvSpPr>
          <p:nvPr>
            <p:ph type="subTitle" idx="1"/>
          </p:nvPr>
        </p:nvSpPr>
        <p:spPr/>
        <p:txBody>
          <a:bodyPr/>
          <a:lstStyle/>
          <a:p>
            <a:r>
              <a:rPr lang="nl-NL" dirty="0"/>
              <a:t>Kijk in de notities voor de informatie</a:t>
            </a:r>
          </a:p>
        </p:txBody>
      </p:sp>
    </p:spTree>
    <p:extLst>
      <p:ext uri="{BB962C8B-B14F-4D97-AF65-F5344CB8AC3E}">
        <p14:creationId xmlns:p14="http://schemas.microsoft.com/office/powerpoint/2010/main" val="1568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01" name="Picture 820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203" name="Picture 820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205" name="Oval 820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207" name="Picture 820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09" name="Picture 820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11" name="Rectangle 821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194" name="Picture 2" descr="Duitse brem - Wikipedia">
            <a:extLst>
              <a:ext uri="{FF2B5EF4-FFF2-40B4-BE49-F238E27FC236}">
                <a16:creationId xmlns:a16="http://schemas.microsoft.com/office/drawing/2014/main" id="{1FA3854E-8544-77E2-F45D-2C8F4F32DA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7014" r="-1" b="11279"/>
          <a:stretch/>
        </p:blipFill>
        <p:spPr bwMode="auto">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Genista germanica - Duitse brem - Online bestellen bij Cruydt-Hoeck">
            <a:extLst>
              <a:ext uri="{FF2B5EF4-FFF2-40B4-BE49-F238E27FC236}">
                <a16:creationId xmlns:a16="http://schemas.microsoft.com/office/drawing/2014/main" id="{EEE6484F-4150-1ABA-A245-344740E0C80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1219" b="-1"/>
          <a:stretch/>
        </p:blipFill>
        <p:spPr bwMode="auto">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a:noFill/>
          <a:extLst>
            <a:ext uri="{909E8E84-426E-40DD-AFC4-6F175D3DCCD1}">
              <a14:hiddenFill xmlns:a14="http://schemas.microsoft.com/office/drawing/2010/main">
                <a:solidFill>
                  <a:srgbClr val="FFFFFF"/>
                </a:solidFill>
              </a14:hiddenFill>
            </a:ext>
          </a:extLst>
        </p:spPr>
      </p:pic>
      <p:sp>
        <p:nvSpPr>
          <p:cNvPr id="821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8215" name="Freeform: Shape 82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8A87CA-7C5C-F546-B152-4C947D1F0E1C}"/>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Versnippering</a:t>
            </a:r>
          </a:p>
        </p:txBody>
      </p:sp>
    </p:spTree>
    <p:extLst>
      <p:ext uri="{BB962C8B-B14F-4D97-AF65-F5344CB8AC3E}">
        <p14:creationId xmlns:p14="http://schemas.microsoft.com/office/powerpoint/2010/main" val="220862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74EE6-8DAD-4AC2-9387-5592A102D816}"/>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0C2C4BC6-CEE9-3CAC-DBC3-CD95C348A42D}"/>
              </a:ext>
            </a:extLst>
          </p:cNvPr>
          <p:cNvSpPr>
            <a:spLocks noGrp="1"/>
          </p:cNvSpPr>
          <p:nvPr>
            <p:ph idx="1"/>
          </p:nvPr>
        </p:nvSpPr>
        <p:spPr/>
        <p:txBody>
          <a:bodyPr>
            <a:normAutofit/>
          </a:bodyPr>
          <a:lstStyle/>
          <a:p>
            <a:r>
              <a:rPr lang="nl-NL" sz="2800" dirty="0"/>
              <a:t>Je kent aan het einde van de les 2 bio indicatoren van het ver-thema: </a:t>
            </a:r>
          </a:p>
          <a:p>
            <a:pPr lvl="1"/>
            <a:r>
              <a:rPr lang="nl-NL" sz="2400" dirty="0"/>
              <a:t>Verdroging</a:t>
            </a:r>
          </a:p>
          <a:p>
            <a:pPr lvl="1"/>
            <a:r>
              <a:rPr lang="nl-NL" sz="2400" dirty="0"/>
              <a:t>Vermesting</a:t>
            </a:r>
          </a:p>
          <a:p>
            <a:pPr lvl="1"/>
            <a:r>
              <a:rPr lang="nl-NL" sz="2400" dirty="0"/>
              <a:t>Verzuring</a:t>
            </a:r>
          </a:p>
          <a:p>
            <a:pPr lvl="1"/>
            <a:r>
              <a:rPr lang="nl-NL" sz="2400" dirty="0"/>
              <a:t>Versnippering</a:t>
            </a:r>
          </a:p>
        </p:txBody>
      </p:sp>
    </p:spTree>
    <p:extLst>
      <p:ext uri="{BB962C8B-B14F-4D97-AF65-F5344CB8AC3E}">
        <p14:creationId xmlns:p14="http://schemas.microsoft.com/office/powerpoint/2010/main" val="276737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7" name="Picture 103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3" name="Rectangle 104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28BEE1-D943-960F-0ACD-904CB588164A}"/>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Verdroging</a:t>
            </a:r>
          </a:p>
        </p:txBody>
      </p:sp>
      <p:sp>
        <p:nvSpPr>
          <p:cNvPr id="104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descr="Muurpeper | Ecopedia">
            <a:extLst>
              <a:ext uri="{FF2B5EF4-FFF2-40B4-BE49-F238E27FC236}">
                <a16:creationId xmlns:a16="http://schemas.microsoft.com/office/drawing/2014/main" id="{47006E31-1BA0-09F2-F252-03C94FA49B3B}"/>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15999" r="8756"/>
          <a:stretch/>
        </p:blipFill>
        <p:spPr bwMode="auto">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7" name="Rectangle 1046">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9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5" name="Picture 205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57" name="Picture 205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59" name="Oval 205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1" name="Picture 206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206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5" name="Rectangle 206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928BEE1-D943-960F-0ACD-904CB588164A}"/>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a:t>Verdroging</a:t>
            </a:r>
          </a:p>
        </p:txBody>
      </p:sp>
      <p:pic>
        <p:nvPicPr>
          <p:cNvPr id="2050" name="Picture 2" descr="Klein vogelpootje - Ornithopus perpusillus - Waarneming.nl">
            <a:extLst>
              <a:ext uri="{FF2B5EF4-FFF2-40B4-BE49-F238E27FC236}">
                <a16:creationId xmlns:a16="http://schemas.microsoft.com/office/drawing/2014/main" id="{DE4C446A-1989-C9D5-B464-80EEAC8F9C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033" r="12410" b="-1"/>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34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81" name="Picture 308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83" name="Oval 308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5" name="Picture 308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87" name="Picture 308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89" name="Rectangle 308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1" name="Rectangle 309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D3F576-F8CA-CEE4-C613-9A3DFB552EC9}"/>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Vermesting </a:t>
            </a:r>
          </a:p>
        </p:txBody>
      </p:sp>
      <p:sp>
        <p:nvSpPr>
          <p:cNvPr id="309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descr="Zwarte nachtschade - Solanum nigrum - Waarneming.nl">
            <a:extLst>
              <a:ext uri="{FF2B5EF4-FFF2-40B4-BE49-F238E27FC236}">
                <a16:creationId xmlns:a16="http://schemas.microsoft.com/office/drawing/2014/main" id="{7C06C094-F587-BDF7-8F0A-E372E3514D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84" t="-809" r="1352" b="809"/>
          <a:stretch/>
        </p:blipFill>
        <p:spPr bwMode="auto">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95" name="Rectangle 309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21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05" name="Picture 4104">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07" name="Picture 4106">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9" name="Oval 4108">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11" name="Picture 4110">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3" name="Picture 4112">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15" name="Rectangle 4114">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31D3F576-F8CA-CEE4-C613-9A3DFB552EC9}"/>
              </a:ext>
            </a:extLst>
          </p:cNvPr>
          <p:cNvSpPr>
            <a:spLocks noGrp="1"/>
          </p:cNvSpPr>
          <p:nvPr>
            <p:ph type="title"/>
          </p:nvPr>
        </p:nvSpPr>
        <p:spPr>
          <a:xfrm>
            <a:off x="635458" y="4542502"/>
            <a:ext cx="9181185" cy="1189985"/>
          </a:xfrm>
        </p:spPr>
        <p:txBody>
          <a:bodyPr vert="horz" lIns="91440" tIns="45720" rIns="91440" bIns="45720" rtlCol="0" anchor="b">
            <a:normAutofit/>
          </a:bodyPr>
          <a:lstStyle/>
          <a:p>
            <a:r>
              <a:rPr lang="en-US" sz="6000"/>
              <a:t>Vermesting </a:t>
            </a:r>
          </a:p>
        </p:txBody>
      </p:sp>
      <p:pic>
        <p:nvPicPr>
          <p:cNvPr id="4100" name="Picture 4" descr="Kleefkruid (Galium aparine) - Plant(en)namen">
            <a:extLst>
              <a:ext uri="{FF2B5EF4-FFF2-40B4-BE49-F238E27FC236}">
                <a16:creationId xmlns:a16="http://schemas.microsoft.com/office/drawing/2014/main" id="{8DD78ACD-691D-E364-8872-1B1C1910E6F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300" r="-3" b="-3"/>
          <a:stretch/>
        </p:blipFill>
        <p:spPr bwMode="auto">
          <a:xfrm>
            <a:off x="635458" y="640080"/>
            <a:ext cx="4517593"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098" name="Picture 2" descr="KLEEFKRUID UIT DE NATUUR OF JE TUIN – HET RECEPTENBOEK VAN NEDERLANDS DIS">
            <a:extLst>
              <a:ext uri="{FF2B5EF4-FFF2-40B4-BE49-F238E27FC236}">
                <a16:creationId xmlns:a16="http://schemas.microsoft.com/office/drawing/2014/main" id="{610F9219-C425-7C18-2599-4F39ED163BA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 t="1157" r="-1" b="1733"/>
          <a:stretch/>
        </p:blipFill>
        <p:spPr bwMode="auto">
          <a:xfrm>
            <a:off x="5740615" y="561703"/>
            <a:ext cx="4517593" cy="573459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2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29" name="Picture 5128">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31" name="Picture 5130">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3" name="Oval 5132">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35" name="Picture 5134">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7" name="Picture 5136">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39" name="Rectangle 5138">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6698807-A1A0-FE2F-0F0C-209F2846FB40}"/>
              </a:ext>
            </a:extLst>
          </p:cNvPr>
          <p:cNvSpPr>
            <a:spLocks noGrp="1"/>
          </p:cNvSpPr>
          <p:nvPr>
            <p:ph type="title"/>
          </p:nvPr>
        </p:nvSpPr>
        <p:spPr>
          <a:xfrm>
            <a:off x="651261" y="1447800"/>
            <a:ext cx="3342459" cy="3329581"/>
          </a:xfrm>
        </p:spPr>
        <p:txBody>
          <a:bodyPr vert="horz" lIns="91440" tIns="45720" rIns="91440" bIns="45720" rtlCol="0" anchor="b">
            <a:normAutofit/>
          </a:bodyPr>
          <a:lstStyle/>
          <a:p>
            <a:r>
              <a:rPr lang="en-US" sz="5100"/>
              <a:t>Verzuring</a:t>
            </a:r>
          </a:p>
        </p:txBody>
      </p:sp>
      <p:pic>
        <p:nvPicPr>
          <p:cNvPr id="5122" name="Picture 2">
            <a:extLst>
              <a:ext uri="{FF2B5EF4-FFF2-40B4-BE49-F238E27FC236}">
                <a16:creationId xmlns:a16="http://schemas.microsoft.com/office/drawing/2014/main" id="{6299E29D-91EA-13F6-BB62-DADFA73E22A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107" r="14108" b="1"/>
          <a:stretch/>
        </p:blipFill>
        <p:spPr bwMode="auto">
          <a:xfrm>
            <a:off x="4645232" y="-1"/>
            <a:ext cx="3772716" cy="68575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DFF Verspreidingsatlas | Rumex acetosa - Veldzuring">
            <a:extLst>
              <a:ext uri="{FF2B5EF4-FFF2-40B4-BE49-F238E27FC236}">
                <a16:creationId xmlns:a16="http://schemas.microsoft.com/office/drawing/2014/main" id="{09AB5469-83FC-E9F1-51DC-24DE9BA143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78"/>
          <a:stretch/>
        </p:blipFill>
        <p:spPr bwMode="auto">
          <a:xfrm>
            <a:off x="8417950" y="10"/>
            <a:ext cx="3772511" cy="6857529"/>
          </a:xfrm>
          <a:prstGeom prst="rect">
            <a:avLst/>
          </a:prstGeom>
          <a:noFill/>
          <a:extLst>
            <a:ext uri="{909E8E84-426E-40DD-AFC4-6F175D3DCCD1}">
              <a14:hiddenFill xmlns:a14="http://schemas.microsoft.com/office/drawing/2010/main">
                <a:solidFill>
                  <a:srgbClr val="FFFFFF"/>
                </a:solidFill>
              </a14:hiddenFill>
            </a:ext>
          </a:extLst>
        </p:spPr>
      </p:pic>
      <p:sp>
        <p:nvSpPr>
          <p:cNvPr id="5141" name="Rectangle 5140">
            <a:extLst>
              <a:ext uri="{FF2B5EF4-FFF2-40B4-BE49-F238E27FC236}">
                <a16:creationId xmlns:a16="http://schemas.microsoft.com/office/drawing/2014/main" id="{4DAE9297-6745-44A7-B108-0F7D77825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210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165" name="Picture 6152">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166" name="Picture 6154">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67" name="Oval 6156">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68" name="Picture 615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69" name="Picture 6160">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170" name="Rectangle 6162">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6698807-A1A0-FE2F-0F0C-209F2846FB40}"/>
              </a:ext>
            </a:extLst>
          </p:cNvPr>
          <p:cNvSpPr>
            <a:spLocks noGrp="1"/>
          </p:cNvSpPr>
          <p:nvPr>
            <p:ph type="title"/>
          </p:nvPr>
        </p:nvSpPr>
        <p:spPr>
          <a:xfrm>
            <a:off x="8201839" y="1447800"/>
            <a:ext cx="3342459" cy="3329581"/>
          </a:xfrm>
        </p:spPr>
        <p:txBody>
          <a:bodyPr vert="horz" lIns="91440" tIns="45720" rIns="91440" bIns="45720" rtlCol="0" anchor="b">
            <a:normAutofit/>
          </a:bodyPr>
          <a:lstStyle/>
          <a:p>
            <a:r>
              <a:rPr lang="en-US" sz="5100"/>
              <a:t>Verzuring</a:t>
            </a:r>
          </a:p>
        </p:txBody>
      </p:sp>
      <p:pic>
        <p:nvPicPr>
          <p:cNvPr id="6146" name="Picture 2" descr="Gewoon varkensgras - Polygonum aviculare - Waarneming.nl">
            <a:extLst>
              <a:ext uri="{FF2B5EF4-FFF2-40B4-BE49-F238E27FC236}">
                <a16:creationId xmlns:a16="http://schemas.microsoft.com/office/drawing/2014/main" id="{0C5E4E2A-261F-9855-FA43-5C0CCAAC98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172" r="32319"/>
          <a:stretch/>
        </p:blipFill>
        <p:spPr bwMode="auto">
          <a:xfrm>
            <a:off x="607847" y="609601"/>
            <a:ext cx="3947795"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6148" name="Picture 4" descr="Gewoon varkensgras - Wikipedia">
            <a:extLst>
              <a:ext uri="{FF2B5EF4-FFF2-40B4-BE49-F238E27FC236}">
                <a16:creationId xmlns:a16="http://schemas.microsoft.com/office/drawing/2014/main" id="{7F05367C-7DB0-8314-95FE-015B9D93B1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 r="9027" b="-2"/>
          <a:stretch/>
        </p:blipFill>
        <p:spPr bwMode="auto">
          <a:xfrm>
            <a:off x="4671529" y="609601"/>
            <a:ext cx="3414424"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7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75" name="Picture 717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177" name="Picture 717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179" name="Oval 717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181" name="Picture 718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183" name="Picture 718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185" name="Rectangle 718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170" name="Picture 2" descr="Adder">
            <a:extLst>
              <a:ext uri="{FF2B5EF4-FFF2-40B4-BE49-F238E27FC236}">
                <a16:creationId xmlns:a16="http://schemas.microsoft.com/office/drawing/2014/main" id="{3E29BF87-E5F9-36F3-692D-71D2B90019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100" r="-1" b="18058"/>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718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7189" name="Freeform: Shape 7188">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8A87CA-7C5C-F546-B152-4C947D1F0E1C}"/>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Versnippering</a:t>
            </a:r>
          </a:p>
        </p:txBody>
      </p:sp>
    </p:spTree>
    <p:extLst>
      <p:ext uri="{BB962C8B-B14F-4D97-AF65-F5344CB8AC3E}">
        <p14:creationId xmlns:p14="http://schemas.microsoft.com/office/powerpoint/2010/main" val="29179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266</TotalTime>
  <Words>357</Words>
  <Application>Microsoft Office PowerPoint</Application>
  <PresentationFormat>Breedbeeld</PresentationFormat>
  <Paragraphs>40</Paragraphs>
  <Slides>10</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Century Gothic</vt:lpstr>
      <vt:lpstr>Wingdings 3</vt:lpstr>
      <vt:lpstr>Ion</vt:lpstr>
      <vt:lpstr>Bioindicatoren </vt:lpstr>
      <vt:lpstr>Inhoud</vt:lpstr>
      <vt:lpstr>Verdroging</vt:lpstr>
      <vt:lpstr>Verdroging</vt:lpstr>
      <vt:lpstr>Vermesting </vt:lpstr>
      <vt:lpstr>Vermesting </vt:lpstr>
      <vt:lpstr>Verzuring</vt:lpstr>
      <vt:lpstr>Verzuring</vt:lpstr>
      <vt:lpstr>Versnippering</vt:lpstr>
      <vt:lpstr>Versnippering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Bioindicatoren </dc:title>
  <dc:creator>Lonneke de Rooij</dc:creator>
  <cp:lastModifiedBy>Lonneke de Rooij</cp:lastModifiedBy>
  <cp:revision>2</cp:revision>
  <dcterms:created xsi:type="dcterms:W3CDTF">2022-06-21T09:34:35Z</dcterms:created>
  <dcterms:modified xsi:type="dcterms:W3CDTF">2022-06-24T07:07:27Z</dcterms:modified>
</cp:coreProperties>
</file>