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a:t>Klik om de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1B31355-2F53-474B-A16E-43E3EFF01075}" type="datetimeFigureOut">
              <a:rPr lang="nl-NL" smtClean="0"/>
              <a:t>31-1-2021</a:t>
            </a:fld>
            <a:endParaRPr lang="nl-N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nl-N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4D68A59-C595-4095-AB98-360A291B8308}" type="slidenum">
              <a:rPr lang="nl-NL" smtClean="0"/>
              <a:t>‹nr.›</a:t>
            </a:fld>
            <a:endParaRPr lang="nl-NL"/>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46783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1B31355-2F53-474B-A16E-43E3EFF01075}" type="datetimeFigureOut">
              <a:rPr lang="nl-NL" smtClean="0"/>
              <a:t>31-1-2021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29289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1B31355-2F53-474B-A16E-43E3EFF01075}" type="datetimeFigureOut">
              <a:rPr lang="nl-NL" smtClean="0"/>
              <a:t>31-1-2021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2094439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1B31355-2F53-474B-A16E-43E3EFF01075}" type="datetimeFigureOut">
              <a:rPr lang="nl-NL" smtClean="0"/>
              <a:t>31-1-2021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369907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a:t>Klik om de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1B31355-2F53-474B-A16E-43E3EFF01075}" type="datetimeFigureOut">
              <a:rPr lang="nl-NL" smtClean="0"/>
              <a:t>31-1-2021</a:t>
            </a:fld>
            <a:endParaRPr lang="nl-N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nl-N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4D68A59-C595-4095-AB98-360A291B8308}" type="slidenum">
              <a:rPr lang="nl-NL" smtClean="0"/>
              <a:t>‹nr.›</a:t>
            </a:fld>
            <a:endParaRPr lang="nl-NL"/>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7535506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1B31355-2F53-474B-A16E-43E3EFF01075}" type="datetimeFigureOut">
              <a:rPr lang="nl-NL" smtClean="0"/>
              <a:t>31-1-2021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184387692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a:t>Klik om de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1257300" y="2909102"/>
            <a:ext cx="4800600" cy="299639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E1B31355-2F53-474B-A16E-43E3EFF01075}" type="datetimeFigureOut">
              <a:rPr lang="nl-NL" smtClean="0"/>
              <a:t>31-1-2021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191232799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E1B31355-2F53-474B-A16E-43E3EFF01075}" type="datetimeFigureOut">
              <a:rPr lang="nl-NL" smtClean="0"/>
              <a:t>31-1-2021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2406944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B31355-2F53-474B-A16E-43E3EFF01075}" type="datetimeFigureOut">
              <a:rPr lang="nl-NL" smtClean="0"/>
              <a:t>31-1-2021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969940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a:t>Klik om de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Date Placeholder 4"/>
          <p:cNvSpPr>
            <a:spLocks noGrp="1"/>
          </p:cNvSpPr>
          <p:nvPr>
            <p:ph type="dt" sz="half" idx="10"/>
          </p:nvPr>
        </p:nvSpPr>
        <p:spPr>
          <a:xfrm>
            <a:off x="765051" y="6375679"/>
            <a:ext cx="1233355" cy="348462"/>
          </a:xfrm>
        </p:spPr>
        <p:txBody>
          <a:bodyPr/>
          <a:lstStyle/>
          <a:p>
            <a:fld id="{E1B31355-2F53-474B-A16E-43E3EFF01075}" type="datetimeFigureOut">
              <a:rPr lang="nl-NL" smtClean="0"/>
              <a:t>31-1-2021</a:t>
            </a:fld>
            <a:endParaRPr lang="nl-NL"/>
          </a:p>
        </p:txBody>
      </p:sp>
      <p:sp>
        <p:nvSpPr>
          <p:cNvPr id="6" name="Footer Placeholder 5"/>
          <p:cNvSpPr>
            <a:spLocks noGrp="1"/>
          </p:cNvSpPr>
          <p:nvPr>
            <p:ph type="ftr" sz="quarter" idx="11"/>
          </p:nvPr>
        </p:nvSpPr>
        <p:spPr>
          <a:xfrm>
            <a:off x="2103620" y="6375679"/>
            <a:ext cx="3482179" cy="345796"/>
          </a:xfrm>
        </p:spPr>
        <p:txBody>
          <a:bodyPr/>
          <a:lstStyle/>
          <a:p>
            <a:endParaRPr lang="nl-NL"/>
          </a:p>
        </p:txBody>
      </p:sp>
      <p:sp>
        <p:nvSpPr>
          <p:cNvPr id="7" name="Slide Number Placeholder 6"/>
          <p:cNvSpPr>
            <a:spLocks noGrp="1"/>
          </p:cNvSpPr>
          <p:nvPr>
            <p:ph type="sldNum" sz="quarter" idx="12"/>
          </p:nvPr>
        </p:nvSpPr>
        <p:spPr>
          <a:xfrm>
            <a:off x="5691014" y="6375679"/>
            <a:ext cx="1232456" cy="345796"/>
          </a:xfrm>
        </p:spPr>
        <p:txBody>
          <a:bodyPr/>
          <a:lstStyle/>
          <a:p>
            <a:fld id="{44D68A59-C595-4095-AB98-360A291B8308}" type="slidenum">
              <a:rPr lang="nl-NL" smtClean="0"/>
              <a:t>‹nr.›</a:t>
            </a:fld>
            <a:endParaRPr lang="nl-NL"/>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8744062"/>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a:t>Klik om de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Date Placeholder 4"/>
          <p:cNvSpPr>
            <a:spLocks noGrp="1"/>
          </p:cNvSpPr>
          <p:nvPr>
            <p:ph type="dt" sz="half" idx="10"/>
          </p:nvPr>
        </p:nvSpPr>
        <p:spPr>
          <a:xfrm>
            <a:off x="765950" y="6375679"/>
            <a:ext cx="1232456" cy="348462"/>
          </a:xfrm>
        </p:spPr>
        <p:txBody>
          <a:bodyPr/>
          <a:lstStyle/>
          <a:p>
            <a:fld id="{E1B31355-2F53-474B-A16E-43E3EFF01075}" type="datetimeFigureOut">
              <a:rPr lang="nl-NL" smtClean="0"/>
              <a:t>31-1-2021</a:t>
            </a:fld>
            <a:endParaRPr lang="nl-NL"/>
          </a:p>
        </p:txBody>
      </p:sp>
      <p:sp>
        <p:nvSpPr>
          <p:cNvPr id="6" name="Footer Placeholder 5"/>
          <p:cNvSpPr>
            <a:spLocks noGrp="1"/>
          </p:cNvSpPr>
          <p:nvPr>
            <p:ph type="ftr" sz="quarter" idx="11"/>
          </p:nvPr>
        </p:nvSpPr>
        <p:spPr>
          <a:xfrm>
            <a:off x="2103621" y="6375679"/>
            <a:ext cx="3482178" cy="345796"/>
          </a:xfrm>
        </p:spPr>
        <p:txBody>
          <a:bodyPr/>
          <a:lstStyle/>
          <a:p>
            <a:endParaRPr lang="nl-NL"/>
          </a:p>
        </p:txBody>
      </p:sp>
      <p:sp>
        <p:nvSpPr>
          <p:cNvPr id="7" name="Slide Number Placeholder 6"/>
          <p:cNvSpPr>
            <a:spLocks noGrp="1"/>
          </p:cNvSpPr>
          <p:nvPr>
            <p:ph type="sldNum" sz="quarter" idx="12"/>
          </p:nvPr>
        </p:nvSpPr>
        <p:spPr>
          <a:xfrm>
            <a:off x="5687568" y="6375679"/>
            <a:ext cx="1234440" cy="345796"/>
          </a:xfrm>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1898636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1B31355-2F53-474B-A16E-43E3EFF01075}" type="datetimeFigureOut">
              <a:rPr lang="nl-NL" smtClean="0"/>
              <a:t>31-1-2021</a:t>
            </a:fld>
            <a:endParaRPr lang="nl-N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nl-N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4D68A59-C595-4095-AB98-360A291B8308}" type="slidenum">
              <a:rPr lang="nl-NL" smtClean="0"/>
              <a:t>‹nr.›</a:t>
            </a:fld>
            <a:endParaRPr lang="nl-NL"/>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82496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gkQqUkDFoUU&amp;feature=youtu.b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7Ot1bPxO2fo&amp;feature=youtu.b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gDO7wf_OOpA&amp;feature=youtu.b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EWS_N5Kp9Yk&amp;feature=youtu.b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0uGqE41oszY&amp;feature=youtu.be" TargetMode="External"/><Relationship Id="rId2" Type="http://schemas.openxmlformats.org/officeDocument/2006/relationships/hyperlink" Target="https://www.youtube.com/watch?v=W-lcI-aOplI&amp;feature=youtu.be" TargetMode="External"/><Relationship Id="rId1" Type="http://schemas.openxmlformats.org/officeDocument/2006/relationships/slideLayout" Target="../slideLayouts/slideLayout2.xml"/><Relationship Id="rId4" Type="http://schemas.openxmlformats.org/officeDocument/2006/relationships/hyperlink" Target="https://www.youtube.com/watch?v=osuN-MOYgs0&amp;feature=youtu.b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R_AC6AT0oXw&amp;feature=youtu.b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Hfb5u0IzqV8&amp;feature=youtu.b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AmvLY7OF1p0&amp;feature=youtu.b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_9H8qa47G4Y&amp;feature=youtu.b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_8V169w3koc&amp;feature=youtu.b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a:t>Evidence</a:t>
            </a:r>
            <a:r>
              <a:rPr lang="nl-NL" dirty="0"/>
              <a:t> </a:t>
            </a:r>
            <a:r>
              <a:rPr lang="nl-NL" dirty="0" err="1"/>
              <a:t>based</a:t>
            </a:r>
            <a:r>
              <a:rPr lang="nl-NL" dirty="0"/>
              <a:t> </a:t>
            </a:r>
            <a:r>
              <a:rPr lang="nl-NL" dirty="0" err="1"/>
              <a:t>practice</a:t>
            </a:r>
            <a:endParaRPr lang="nl-NL" dirty="0"/>
          </a:p>
        </p:txBody>
      </p:sp>
      <p:sp>
        <p:nvSpPr>
          <p:cNvPr id="3" name="Ondertitel 2"/>
          <p:cNvSpPr>
            <a:spLocks noGrp="1"/>
          </p:cNvSpPr>
          <p:nvPr>
            <p:ph type="subTitle" idx="1"/>
          </p:nvPr>
        </p:nvSpPr>
        <p:spPr/>
        <p:txBody>
          <a:bodyPr/>
          <a:lstStyle/>
          <a:p>
            <a:r>
              <a:rPr lang="nl-NL" dirty="0"/>
              <a:t>Les 4</a:t>
            </a:r>
          </a:p>
        </p:txBody>
      </p:sp>
    </p:spTree>
    <p:extLst>
      <p:ext uri="{BB962C8B-B14F-4D97-AF65-F5344CB8AC3E}">
        <p14:creationId xmlns:p14="http://schemas.microsoft.com/office/powerpoint/2010/main" val="1001694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Definitie EBP</a:t>
            </a:r>
          </a:p>
        </p:txBody>
      </p:sp>
      <p:sp>
        <p:nvSpPr>
          <p:cNvPr id="3" name="Tijdelijke aanduiding voor inhoud 2"/>
          <p:cNvSpPr>
            <a:spLocks noGrp="1"/>
          </p:cNvSpPr>
          <p:nvPr>
            <p:ph idx="1"/>
          </p:nvPr>
        </p:nvSpPr>
        <p:spPr/>
        <p:txBody>
          <a:bodyPr>
            <a:normAutofit fontScale="92500" lnSpcReduction="20000"/>
          </a:bodyPr>
          <a:lstStyle/>
          <a:p>
            <a:r>
              <a:rPr lang="nl-NL" dirty="0"/>
              <a:t>Zoek een voor jou begrijpelijke definitie voor EBP.</a:t>
            </a:r>
          </a:p>
          <a:p>
            <a:endParaRPr lang="nl-NL" dirty="0"/>
          </a:p>
          <a:p>
            <a:pPr marL="0" indent="0">
              <a:buNone/>
            </a:pPr>
            <a:r>
              <a:rPr lang="nl-NL" b="1" dirty="0"/>
              <a:t>Wanneer spreek je van EBP toepassen?</a:t>
            </a:r>
          </a:p>
          <a:p>
            <a:pPr marL="0" indent="0">
              <a:buNone/>
            </a:pPr>
            <a:r>
              <a:rPr lang="nl-NL" dirty="0"/>
              <a:t>Je spreekt pas van toepassen van EBP wanneer je als zorgverlener de vier* onderstaande elementen/perspectieven integreert om een beslissing te nemen. En voor het nemen van de beslissing 'gezamenlijke geïnformeerde besluitvorming' inzet.</a:t>
            </a:r>
          </a:p>
          <a:p>
            <a:pPr marL="0" indent="0">
              <a:buNone/>
            </a:pPr>
            <a:r>
              <a:rPr lang="nl-NL" dirty="0"/>
              <a:t>1. Het perspectief van de zorgvrager</a:t>
            </a:r>
          </a:p>
          <a:p>
            <a:pPr marL="0" indent="0">
              <a:buNone/>
            </a:pPr>
            <a:r>
              <a:rPr lang="nl-NL" dirty="0"/>
              <a:t>2. Het perspectief van de professional</a:t>
            </a:r>
          </a:p>
          <a:p>
            <a:pPr marL="0" indent="0">
              <a:buNone/>
            </a:pPr>
            <a:r>
              <a:rPr lang="nl-NL" dirty="0"/>
              <a:t>3. Het perspectief van het bewijs</a:t>
            </a:r>
          </a:p>
          <a:p>
            <a:pPr marL="0" indent="0">
              <a:buNone/>
            </a:pPr>
            <a:r>
              <a:rPr lang="nl-NL" dirty="0"/>
              <a:t>4. Het perspectief van de context</a:t>
            </a:r>
          </a:p>
          <a:p>
            <a:endParaRPr lang="nl-NL" dirty="0"/>
          </a:p>
        </p:txBody>
      </p:sp>
    </p:spTree>
    <p:extLst>
      <p:ext uri="{BB962C8B-B14F-4D97-AF65-F5344CB8AC3E}">
        <p14:creationId xmlns:p14="http://schemas.microsoft.com/office/powerpoint/2010/main" val="3850685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Doelen van EBP</a:t>
            </a:r>
          </a:p>
        </p:txBody>
      </p:sp>
      <p:sp>
        <p:nvSpPr>
          <p:cNvPr id="3" name="Tijdelijke aanduiding voor inhoud 2"/>
          <p:cNvSpPr>
            <a:spLocks noGrp="1"/>
          </p:cNvSpPr>
          <p:nvPr>
            <p:ph idx="1"/>
          </p:nvPr>
        </p:nvSpPr>
        <p:spPr/>
        <p:txBody>
          <a:bodyPr>
            <a:normAutofit fontScale="92500" lnSpcReduction="20000"/>
          </a:bodyPr>
          <a:lstStyle/>
          <a:p>
            <a:r>
              <a:rPr lang="nl-NL" dirty="0"/>
              <a:t>Kwalitatief goede zorg. (Effectieve en 'goede zorg' voor de individuele zorgvrager.)</a:t>
            </a:r>
          </a:p>
          <a:p>
            <a:r>
              <a:rPr lang="nl-NL" dirty="0"/>
              <a:t>Reduceren ongewenste variatie in klinisch handelen.</a:t>
            </a:r>
          </a:p>
          <a:p>
            <a:r>
              <a:rPr lang="nl-NL" dirty="0"/>
              <a:t>Voldoet aan verwachtingen patiënten (dat verpleegkundige beschikt over meest recente </a:t>
            </a:r>
            <a:r>
              <a:rPr lang="nl-NL" dirty="0" err="1"/>
              <a:t>evidence-based</a:t>
            </a:r>
            <a:r>
              <a:rPr lang="nl-NL" dirty="0"/>
              <a:t> informatie).</a:t>
            </a:r>
          </a:p>
          <a:p>
            <a:r>
              <a:rPr lang="nl-NL" dirty="0"/>
              <a:t>Verantwoorden van zorg (naar patiënten, collega's, verzekeraars).</a:t>
            </a:r>
          </a:p>
          <a:p>
            <a:r>
              <a:rPr lang="nl-NL" dirty="0"/>
              <a:t>Ontwikkelen verpleegkundig beroep. </a:t>
            </a:r>
          </a:p>
          <a:p>
            <a:r>
              <a:rPr lang="nl-NL" dirty="0"/>
              <a:t>Versterkt positie verpleegkundigen (en maakt ook samenwerking met </a:t>
            </a:r>
            <a:r>
              <a:rPr lang="nl-NL" dirty="0" err="1"/>
              <a:t>evidence-based</a:t>
            </a:r>
            <a:r>
              <a:rPr lang="nl-NL" dirty="0"/>
              <a:t> werkende collega's makkelijker). </a:t>
            </a:r>
          </a:p>
          <a:p>
            <a:r>
              <a:rPr lang="nl-NL" dirty="0"/>
              <a:t>Verlagen zorgkosten. </a:t>
            </a:r>
          </a:p>
          <a:p>
            <a:r>
              <a:rPr lang="nl-NL" dirty="0"/>
              <a:t>Eerder vergoeding zorgverzekeraar (deze wil </a:t>
            </a:r>
            <a:r>
              <a:rPr lang="nl-NL" dirty="0" err="1"/>
              <a:t>evidence-based</a:t>
            </a:r>
            <a:r>
              <a:rPr lang="nl-NL" dirty="0"/>
              <a:t> zorg die liefst kosteneffectief is). </a:t>
            </a:r>
          </a:p>
          <a:p>
            <a:endParaRPr lang="nl-NL" dirty="0"/>
          </a:p>
          <a:p>
            <a:endParaRPr lang="nl-NL" dirty="0"/>
          </a:p>
        </p:txBody>
      </p:sp>
    </p:spTree>
    <p:extLst>
      <p:ext uri="{BB962C8B-B14F-4D97-AF65-F5344CB8AC3E}">
        <p14:creationId xmlns:p14="http://schemas.microsoft.com/office/powerpoint/2010/main" val="3545317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Het EBP proces</a:t>
            </a:r>
          </a:p>
        </p:txBody>
      </p:sp>
      <p:sp>
        <p:nvSpPr>
          <p:cNvPr id="3" name="Tijdelijke aanduiding voor inhoud 2"/>
          <p:cNvSpPr>
            <a:spLocks noGrp="1"/>
          </p:cNvSpPr>
          <p:nvPr>
            <p:ph idx="1"/>
          </p:nvPr>
        </p:nvSpPr>
        <p:spPr/>
        <p:txBody>
          <a:bodyPr>
            <a:normAutofit fontScale="85000" lnSpcReduction="20000"/>
          </a:bodyPr>
          <a:lstStyle/>
          <a:p>
            <a:pPr marL="0" indent="0">
              <a:buNone/>
            </a:pPr>
            <a:endParaRPr lang="nl-NL" dirty="0">
              <a:hlinkClick r:id="rId2"/>
            </a:endParaRPr>
          </a:p>
          <a:p>
            <a:r>
              <a:rPr lang="nl-NL" dirty="0">
                <a:hlinkClick r:id="rId2"/>
              </a:rPr>
              <a:t>https://www.youtube.com/watch?v=gkQqUkDFoUU&amp;feature=youtu.be</a:t>
            </a:r>
            <a:r>
              <a:rPr lang="nl-NL" dirty="0"/>
              <a:t> </a:t>
            </a:r>
          </a:p>
          <a:p>
            <a:pPr marL="0" indent="0">
              <a:buNone/>
            </a:pPr>
            <a:endParaRPr lang="nl-NL" b="1" dirty="0">
              <a:effectLst/>
            </a:endParaRPr>
          </a:p>
          <a:p>
            <a:pPr marL="0" indent="0">
              <a:buNone/>
            </a:pPr>
            <a:r>
              <a:rPr lang="nl-NL" b="1" dirty="0">
                <a:effectLst/>
              </a:rPr>
              <a:t>Het EBP-proces, inclusief gezamenlijke besluitvorming</a:t>
            </a:r>
            <a:endParaRPr lang="nl-NL" b="1" dirty="0"/>
          </a:p>
          <a:p>
            <a:pPr marL="0" indent="0">
              <a:buNone/>
            </a:pPr>
            <a:r>
              <a:rPr lang="nl-NL" dirty="0"/>
              <a:t>In vogelvlucht maak je mee wat </a:t>
            </a:r>
            <a:r>
              <a:rPr lang="nl-NL" dirty="0" err="1"/>
              <a:t>evidence-based</a:t>
            </a:r>
            <a:r>
              <a:rPr lang="nl-NL" dirty="0"/>
              <a:t> </a:t>
            </a:r>
            <a:r>
              <a:rPr lang="nl-NL" dirty="0" err="1"/>
              <a:t>practice</a:t>
            </a:r>
            <a:r>
              <a:rPr lang="nl-NL" dirty="0"/>
              <a:t> (EBP) is en hoe je het kunt toepassen. Je doorloopt de 5 stappen van het EBP-proces. Dit zijn de stappen:</a:t>
            </a:r>
          </a:p>
          <a:p>
            <a:r>
              <a:rPr lang="nl-NL" dirty="0"/>
              <a:t>Klinisch probleem vertalen in een beantwoordbare vraag (PICO)</a:t>
            </a:r>
          </a:p>
          <a:p>
            <a:r>
              <a:rPr lang="nl-NL" dirty="0"/>
              <a:t>Efficiënt zoeken naar het huidige beste bewijsmateriaal</a:t>
            </a:r>
          </a:p>
          <a:p>
            <a:r>
              <a:rPr lang="nl-NL" dirty="0"/>
              <a:t>Het gevonden bewijs beoordelen op methodologische kwaliteit en toepasbaarheid</a:t>
            </a:r>
          </a:p>
          <a:p>
            <a:r>
              <a:rPr lang="nl-NL" dirty="0"/>
              <a:t>Toepassen van het gevonden resultaat in de praktijk</a:t>
            </a:r>
          </a:p>
          <a:p>
            <a:r>
              <a:rPr lang="nl-NL" dirty="0"/>
              <a:t>Regelmatig evalueren van proces en resultaat</a:t>
            </a:r>
          </a:p>
          <a:p>
            <a:endParaRPr lang="nl-NL" dirty="0"/>
          </a:p>
        </p:txBody>
      </p:sp>
    </p:spTree>
    <p:extLst>
      <p:ext uri="{BB962C8B-B14F-4D97-AF65-F5344CB8AC3E}">
        <p14:creationId xmlns:p14="http://schemas.microsoft.com/office/powerpoint/2010/main" val="3831729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b="1" dirty="0"/>
              <a:t>Waarom hoort gezamenlijke besluitvorming in het EBP-proces?</a:t>
            </a:r>
            <a:endParaRPr lang="nl-NL" dirty="0">
              <a:hlinkClick r:id="rId2"/>
            </a:endParaRPr>
          </a:p>
          <a:p>
            <a:r>
              <a:rPr lang="nl-NL" dirty="0">
                <a:hlinkClick r:id="rId2"/>
              </a:rPr>
              <a:t>https://www.youtube.com/watch?v=7Ot1bPxO2fo&amp;feature=youtu.be</a:t>
            </a:r>
            <a:r>
              <a:rPr lang="nl-NL" dirty="0"/>
              <a:t> </a:t>
            </a:r>
          </a:p>
        </p:txBody>
      </p:sp>
    </p:spTree>
    <p:extLst>
      <p:ext uri="{BB962C8B-B14F-4D97-AF65-F5344CB8AC3E}">
        <p14:creationId xmlns:p14="http://schemas.microsoft.com/office/powerpoint/2010/main" val="98325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b="1" dirty="0">
                <a:effectLst/>
              </a:rPr>
              <a:t>EBP: meer dan handelen op basis van bewijs uit onderzoek</a:t>
            </a:r>
            <a:endParaRPr lang="nl-NL" b="1" dirty="0"/>
          </a:p>
          <a:p>
            <a:pPr marL="0" indent="0">
              <a:buNone/>
            </a:pPr>
            <a:r>
              <a:rPr lang="nl-NL" dirty="0"/>
              <a:t>Bij het toepassen van EBP gaat het om drie soorten kennis. </a:t>
            </a:r>
          </a:p>
          <a:p>
            <a:pPr marL="0" indent="0">
              <a:buNone/>
            </a:pPr>
            <a:r>
              <a:rPr lang="nl-NL" dirty="0"/>
              <a:t>1. De kennis van de zorgvrager: de ziekte-ervaring en waarden/behoeften/voorkeuren/wensen. </a:t>
            </a:r>
          </a:p>
          <a:p>
            <a:pPr marL="0" indent="0">
              <a:buNone/>
            </a:pPr>
            <a:r>
              <a:rPr lang="nl-NL" dirty="0"/>
              <a:t>2. Kennis uit wetenschappelijk onderzoek. </a:t>
            </a:r>
          </a:p>
          <a:p>
            <a:pPr marL="0" indent="0">
              <a:buNone/>
            </a:pPr>
            <a:r>
              <a:rPr lang="nl-NL" dirty="0"/>
              <a:t>3. Kennis van de zorgverlener: klinische expertise (ontwikkeld op basis van opleiding en ervaring). </a:t>
            </a:r>
          </a:p>
          <a:p>
            <a:endParaRPr lang="nl-NL" dirty="0"/>
          </a:p>
        </p:txBody>
      </p:sp>
    </p:spTree>
    <p:extLst>
      <p:ext uri="{BB962C8B-B14F-4D97-AF65-F5344CB8AC3E}">
        <p14:creationId xmlns:p14="http://schemas.microsoft.com/office/powerpoint/2010/main" val="579380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EBP toepassen met richtlijnen</a:t>
            </a:r>
          </a:p>
        </p:txBody>
      </p:sp>
      <p:sp>
        <p:nvSpPr>
          <p:cNvPr id="3" name="Tijdelijke aanduiding voor inhoud 2"/>
          <p:cNvSpPr>
            <a:spLocks noGrp="1"/>
          </p:cNvSpPr>
          <p:nvPr>
            <p:ph idx="1"/>
          </p:nvPr>
        </p:nvSpPr>
        <p:spPr/>
        <p:txBody>
          <a:bodyPr/>
          <a:lstStyle/>
          <a:p>
            <a:pPr marL="0" indent="0">
              <a:buNone/>
            </a:pPr>
            <a:r>
              <a:rPr lang="nl-NL" b="1" dirty="0"/>
              <a:t>Basale informatie over richtlijnen</a:t>
            </a:r>
            <a:endParaRPr lang="nl-NL" dirty="0">
              <a:hlinkClick r:id="rId2"/>
            </a:endParaRPr>
          </a:p>
          <a:p>
            <a:r>
              <a:rPr lang="nl-NL" dirty="0">
                <a:hlinkClick r:id="rId2"/>
              </a:rPr>
              <a:t>https://www.youtube.com/watch?v=gDO7wf_OOpA&amp;feature=youtu.be</a:t>
            </a:r>
            <a:r>
              <a:rPr lang="nl-NL" dirty="0"/>
              <a:t> </a:t>
            </a:r>
          </a:p>
          <a:p>
            <a:endParaRPr lang="nl-NL" dirty="0"/>
          </a:p>
          <a:p>
            <a:pPr marL="0" indent="0">
              <a:buNone/>
            </a:pPr>
            <a:r>
              <a:rPr lang="nl-NL" dirty="0"/>
              <a:t>"Een richtlijn is een document met aanbevelingen, gericht op het verbeteren van de kwaliteit van zorg*, berustend op systematische samenvattingen van wetenschappelijk onderzoek en afwegingen van de voor- en nadelen van de verschillende zorgopties, aangevuld met expertise en ervaringen van zorgprofessionals en zorggebruikers**."</a:t>
            </a:r>
          </a:p>
        </p:txBody>
      </p:sp>
    </p:spTree>
    <p:extLst>
      <p:ext uri="{BB962C8B-B14F-4D97-AF65-F5344CB8AC3E}">
        <p14:creationId xmlns:p14="http://schemas.microsoft.com/office/powerpoint/2010/main" val="3307144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Afwijken van een richtlijn</a:t>
            </a:r>
          </a:p>
        </p:txBody>
      </p:sp>
      <p:sp>
        <p:nvSpPr>
          <p:cNvPr id="3" name="Tijdelijke aanduiding voor inhoud 2"/>
          <p:cNvSpPr>
            <a:spLocks noGrp="1"/>
          </p:cNvSpPr>
          <p:nvPr>
            <p:ph idx="1"/>
          </p:nvPr>
        </p:nvSpPr>
        <p:spPr/>
        <p:txBody>
          <a:bodyPr/>
          <a:lstStyle/>
          <a:p>
            <a:pPr marL="0" indent="0">
              <a:buNone/>
            </a:pPr>
            <a:r>
              <a:rPr lang="nl-NL" b="1" dirty="0"/>
              <a:t>Beargumenteerd afwijken van een richtlijn</a:t>
            </a:r>
            <a:endParaRPr lang="nl-NL" dirty="0"/>
          </a:p>
          <a:p>
            <a:r>
              <a:rPr lang="nl-NL" dirty="0">
                <a:hlinkClick r:id="rId2"/>
              </a:rPr>
              <a:t>https://www.youtube.com/watch?v=EWS_N5Kp9Yk&amp;feature=youtu.be</a:t>
            </a:r>
            <a:r>
              <a:rPr lang="nl-NL" dirty="0"/>
              <a:t> </a:t>
            </a:r>
          </a:p>
        </p:txBody>
      </p:sp>
    </p:spTree>
    <p:extLst>
      <p:ext uri="{BB962C8B-B14F-4D97-AF65-F5344CB8AC3E}">
        <p14:creationId xmlns:p14="http://schemas.microsoft.com/office/powerpoint/2010/main" val="1927915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Wetgeving</a:t>
            </a:r>
          </a:p>
        </p:txBody>
      </p:sp>
      <p:sp>
        <p:nvSpPr>
          <p:cNvPr id="3" name="Tijdelijke aanduiding voor inhoud 2"/>
          <p:cNvSpPr>
            <a:spLocks noGrp="1"/>
          </p:cNvSpPr>
          <p:nvPr>
            <p:ph idx="1"/>
          </p:nvPr>
        </p:nvSpPr>
        <p:spPr/>
        <p:txBody>
          <a:bodyPr>
            <a:normAutofit/>
          </a:bodyPr>
          <a:lstStyle/>
          <a:p>
            <a:pPr marL="0" indent="0">
              <a:buNone/>
            </a:pPr>
            <a:r>
              <a:rPr lang="nl-NL" b="1" dirty="0"/>
              <a:t>Wetgeving in relatie tot EBP </a:t>
            </a:r>
          </a:p>
          <a:p>
            <a:pPr marL="0" indent="0">
              <a:buNone/>
            </a:pPr>
            <a:r>
              <a:rPr lang="nl-NL" dirty="0"/>
              <a:t>De drie onderstaande Nederlandse wetten zijn ontworpen om de kwaliteit van de zorg te bevorderen en te waarborgen. Elk vanuit een andere invalshoek. Ook </a:t>
            </a:r>
            <a:r>
              <a:rPr lang="nl-NL" dirty="0" err="1"/>
              <a:t>evidence-based</a:t>
            </a:r>
            <a:r>
              <a:rPr lang="nl-NL" dirty="0"/>
              <a:t> </a:t>
            </a:r>
            <a:r>
              <a:rPr lang="nl-NL" dirty="0" err="1"/>
              <a:t>practice</a:t>
            </a:r>
            <a:r>
              <a:rPr lang="nl-NL" dirty="0"/>
              <a:t> is bedacht om de kwaliteit van zorg te verbeteren en specifiek die van de individuele patiënt. Eigenlijk kan je zeggen dat het toepassen van EBP jou in staat stelt om te voldoen aan onderstaande wetten.</a:t>
            </a:r>
          </a:p>
          <a:p>
            <a:pPr>
              <a:buFontTx/>
              <a:buChar char="-"/>
            </a:pPr>
            <a:r>
              <a:rPr lang="nl-NL" dirty="0"/>
              <a:t>Wet Beroepen Individuele Gezondheidszorg (BIG)</a:t>
            </a:r>
          </a:p>
          <a:p>
            <a:pPr>
              <a:buFontTx/>
              <a:buChar char="-"/>
            </a:pPr>
            <a:r>
              <a:rPr lang="nl-NL" dirty="0"/>
              <a:t>Wet kwaliteit klachten geschillen zorg</a:t>
            </a:r>
          </a:p>
          <a:p>
            <a:pPr>
              <a:buFontTx/>
              <a:buChar char="-"/>
            </a:pPr>
            <a:r>
              <a:rPr lang="nl-NL" dirty="0"/>
              <a:t>Wet op de geneeskundige behandelingsovereenkomst (WGBO)</a:t>
            </a:r>
          </a:p>
          <a:p>
            <a:endParaRPr lang="nl-NL" dirty="0"/>
          </a:p>
        </p:txBody>
      </p:sp>
    </p:spTree>
    <p:extLst>
      <p:ext uri="{BB962C8B-B14F-4D97-AF65-F5344CB8AC3E}">
        <p14:creationId xmlns:p14="http://schemas.microsoft.com/office/powerpoint/2010/main" val="949644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Tuchtrecht</a:t>
            </a:r>
          </a:p>
        </p:txBody>
      </p:sp>
      <p:sp>
        <p:nvSpPr>
          <p:cNvPr id="3" name="Tijdelijke aanduiding voor inhoud 2"/>
          <p:cNvSpPr>
            <a:spLocks noGrp="1"/>
          </p:cNvSpPr>
          <p:nvPr>
            <p:ph idx="1"/>
          </p:nvPr>
        </p:nvSpPr>
        <p:spPr/>
        <p:txBody>
          <a:bodyPr/>
          <a:lstStyle/>
          <a:p>
            <a:pPr marL="0" indent="0">
              <a:buNone/>
            </a:pPr>
            <a:r>
              <a:rPr lang="nl-NL" b="1" dirty="0"/>
              <a:t>Tuchtrecht</a:t>
            </a:r>
          </a:p>
          <a:p>
            <a:pPr marL="0" indent="0">
              <a:buNone/>
            </a:pPr>
            <a:r>
              <a:rPr lang="nl-NL" dirty="0"/>
              <a:t>In de Wet BIG (artikel 47 lid 2) wordt beschreven welke beroepsgroepen onder het tuchtrecht vallen. Dit zijn de arts, tandarts, apotheker, gezondheidszorg-psycholoog, psychotherapeut, fysiotherapeut, verloskundige en de verpleegkundige. Wanneer patiënten vinden dat genoemde zorgverleners in gebreke blijven, kunnen zij een klacht indienen bij een van de 5 regionale tuchtcolleges voor de gezondheidszorg.</a:t>
            </a:r>
          </a:p>
          <a:p>
            <a:endParaRPr lang="nl-NL" dirty="0"/>
          </a:p>
        </p:txBody>
      </p:sp>
    </p:spTree>
    <p:extLst>
      <p:ext uri="{BB962C8B-B14F-4D97-AF65-F5344CB8AC3E}">
        <p14:creationId xmlns:p14="http://schemas.microsoft.com/office/powerpoint/2010/main" val="2582444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Formuleren van een beantwoordbare vraagstelling</a:t>
            </a:r>
          </a:p>
        </p:txBody>
      </p:sp>
      <p:sp>
        <p:nvSpPr>
          <p:cNvPr id="3" name="Tijdelijke aanduiding voor inhoud 2"/>
          <p:cNvSpPr>
            <a:spLocks noGrp="1"/>
          </p:cNvSpPr>
          <p:nvPr>
            <p:ph idx="1"/>
          </p:nvPr>
        </p:nvSpPr>
        <p:spPr/>
        <p:txBody>
          <a:bodyPr/>
          <a:lstStyle/>
          <a:p>
            <a:pPr marL="0" indent="0">
              <a:buNone/>
            </a:pPr>
            <a:r>
              <a:rPr lang="nl-NL" b="1" dirty="0"/>
              <a:t>Klinische onzekerheden</a:t>
            </a:r>
            <a:endParaRPr lang="nl-NL" dirty="0">
              <a:hlinkClick r:id="rId2"/>
            </a:endParaRPr>
          </a:p>
          <a:p>
            <a:pPr marL="0" indent="0">
              <a:buNone/>
            </a:pPr>
            <a:r>
              <a:rPr lang="nl-NL" dirty="0">
                <a:hlinkClick r:id="rId2"/>
              </a:rPr>
              <a:t>https://www.youtube.com/watch?v=W-lcI-aOplI&amp;feature=youtu.be</a:t>
            </a:r>
            <a:r>
              <a:rPr lang="nl-NL" dirty="0"/>
              <a:t> </a:t>
            </a:r>
          </a:p>
          <a:p>
            <a:pPr marL="0" indent="0">
              <a:buNone/>
            </a:pPr>
            <a:r>
              <a:rPr lang="nl-NL" b="1" dirty="0"/>
              <a:t>PICO therapeutische vraag </a:t>
            </a:r>
            <a:endParaRPr lang="nl-NL" dirty="0">
              <a:hlinkClick r:id="rId3"/>
            </a:endParaRPr>
          </a:p>
          <a:p>
            <a:pPr marL="0" indent="0">
              <a:buNone/>
            </a:pPr>
            <a:r>
              <a:rPr lang="nl-NL" dirty="0">
                <a:hlinkClick r:id="rId3"/>
              </a:rPr>
              <a:t>https://www.youtube.com/watch?v=0uGqE41oszY&amp;feature=youtu.be</a:t>
            </a:r>
            <a:r>
              <a:rPr lang="nl-NL" dirty="0"/>
              <a:t> </a:t>
            </a:r>
          </a:p>
          <a:p>
            <a:pPr marL="0" indent="0">
              <a:buNone/>
            </a:pPr>
            <a:r>
              <a:rPr lang="nl-NL" b="1" dirty="0"/>
              <a:t>Maken van een PICO-vraagstelling </a:t>
            </a:r>
            <a:endParaRPr lang="nl-NL" dirty="0"/>
          </a:p>
          <a:p>
            <a:pPr marL="0" indent="0">
              <a:buNone/>
            </a:pPr>
            <a:r>
              <a:rPr lang="nl-NL" dirty="0">
                <a:hlinkClick r:id="rId4"/>
              </a:rPr>
              <a:t>https://www.youtube.com/watch?v=osuN-MOYgs0&amp;feature=youtu.be</a:t>
            </a:r>
            <a:r>
              <a:rPr lang="nl-NL" dirty="0"/>
              <a:t> </a:t>
            </a:r>
          </a:p>
          <a:p>
            <a:pPr marL="0" indent="0">
              <a:buNone/>
            </a:pPr>
            <a:endParaRPr lang="nl-NL" dirty="0"/>
          </a:p>
        </p:txBody>
      </p:sp>
    </p:spTree>
    <p:extLst>
      <p:ext uri="{BB962C8B-B14F-4D97-AF65-F5344CB8AC3E}">
        <p14:creationId xmlns:p14="http://schemas.microsoft.com/office/powerpoint/2010/main" val="209253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Opdracht</a:t>
            </a:r>
          </a:p>
        </p:txBody>
      </p:sp>
      <p:sp>
        <p:nvSpPr>
          <p:cNvPr id="3" name="Tijdelijke aanduiding voor inhoud 2"/>
          <p:cNvSpPr>
            <a:spLocks noGrp="1"/>
          </p:cNvSpPr>
          <p:nvPr>
            <p:ph idx="1"/>
          </p:nvPr>
        </p:nvSpPr>
        <p:spPr>
          <a:xfrm>
            <a:off x="1251678" y="1159099"/>
            <a:ext cx="10178322" cy="5512157"/>
          </a:xfrm>
        </p:spPr>
        <p:txBody>
          <a:bodyPr>
            <a:normAutofit fontScale="92500" lnSpcReduction="20000"/>
          </a:bodyPr>
          <a:lstStyle/>
          <a:p>
            <a:pPr marL="0" indent="0">
              <a:buNone/>
            </a:pPr>
            <a:r>
              <a:rPr lang="nl-NL" dirty="0"/>
              <a:t>Beantwoordt de volgende vragen met behulp van de filmpjes en de tekst uit deze </a:t>
            </a:r>
            <a:r>
              <a:rPr lang="nl-NL" dirty="0" err="1"/>
              <a:t>Powerpoint</a:t>
            </a:r>
            <a:r>
              <a:rPr lang="nl-NL" dirty="0"/>
              <a:t>:</a:t>
            </a:r>
          </a:p>
          <a:p>
            <a:endParaRPr lang="nl-NL" dirty="0"/>
          </a:p>
          <a:p>
            <a:pPr marL="457200" indent="-457200">
              <a:buAutoNum type="arabicPeriod"/>
            </a:pPr>
            <a:r>
              <a:rPr lang="nl-NL" dirty="0"/>
              <a:t>Waarom is </a:t>
            </a:r>
            <a:r>
              <a:rPr lang="nl-NL" dirty="0" err="1"/>
              <a:t>Evidence</a:t>
            </a:r>
            <a:r>
              <a:rPr lang="nl-NL" dirty="0"/>
              <a:t> </a:t>
            </a:r>
            <a:r>
              <a:rPr lang="nl-NL" dirty="0" err="1"/>
              <a:t>Based</a:t>
            </a:r>
            <a:r>
              <a:rPr lang="nl-NL" dirty="0"/>
              <a:t> </a:t>
            </a:r>
            <a:r>
              <a:rPr lang="nl-NL" dirty="0" err="1"/>
              <a:t>Practice</a:t>
            </a:r>
            <a:r>
              <a:rPr lang="nl-NL" dirty="0"/>
              <a:t> nodig?</a:t>
            </a:r>
          </a:p>
          <a:p>
            <a:pPr marL="457200" indent="-457200">
              <a:buAutoNum type="arabicPeriod"/>
            </a:pPr>
            <a:r>
              <a:rPr lang="nl-NL" dirty="0"/>
              <a:t>Hebben MBO-</a:t>
            </a:r>
            <a:r>
              <a:rPr lang="nl-NL" dirty="0" err="1"/>
              <a:t>ers</a:t>
            </a:r>
            <a:r>
              <a:rPr lang="nl-NL" dirty="0"/>
              <a:t> een kritische houding nodig?</a:t>
            </a:r>
          </a:p>
          <a:p>
            <a:pPr marL="457200" indent="-457200">
              <a:buAutoNum type="arabicPeriod"/>
            </a:pPr>
            <a:r>
              <a:rPr lang="nl-NL" dirty="0"/>
              <a:t>Waarom EBP?</a:t>
            </a:r>
          </a:p>
          <a:p>
            <a:pPr marL="457200" indent="-457200">
              <a:buAutoNum type="arabicPeriod"/>
            </a:pPr>
            <a:r>
              <a:rPr lang="nl-NL" dirty="0"/>
              <a:t>Noem vijf niet-effectieve verpleegkundige handelingen uit de ‘Beter laten lijst’?</a:t>
            </a:r>
          </a:p>
          <a:p>
            <a:pPr marL="457200" indent="-457200">
              <a:buAutoNum type="arabicPeriod"/>
            </a:pPr>
            <a:r>
              <a:rPr lang="nl-NL" dirty="0"/>
              <a:t>Wat zijn de oorzaken voor het blijven bestaan van niet-effectieve handelingen?</a:t>
            </a:r>
          </a:p>
          <a:p>
            <a:pPr marL="457200" indent="-457200">
              <a:buAutoNum type="arabicPeriod"/>
            </a:pPr>
            <a:r>
              <a:rPr lang="nl-NL" dirty="0"/>
              <a:t>In welke informatiebronnen lees je de beste informatie?</a:t>
            </a:r>
          </a:p>
          <a:p>
            <a:pPr marL="457200" indent="-457200">
              <a:buAutoNum type="arabicPeriod"/>
            </a:pPr>
            <a:r>
              <a:rPr lang="nl-NL" dirty="0"/>
              <a:t>Beschrijf het EBP-proces.</a:t>
            </a:r>
          </a:p>
          <a:p>
            <a:pPr marL="457200" indent="-457200">
              <a:buAutoNum type="arabicPeriod"/>
            </a:pPr>
            <a:r>
              <a:rPr lang="nl-NL" dirty="0"/>
              <a:t>Waarom hoort gezamenlijke besluitvorming in het EBP-proces?</a:t>
            </a:r>
          </a:p>
          <a:p>
            <a:pPr marL="457200" indent="-457200">
              <a:buAutoNum type="arabicPeriod"/>
            </a:pPr>
            <a:r>
              <a:rPr lang="nl-NL" dirty="0"/>
              <a:t>Welke basale informatie wordt in het filmpje gegeven over richtlijnen?</a:t>
            </a:r>
          </a:p>
          <a:p>
            <a:pPr marL="457200" indent="-457200">
              <a:buAutoNum type="arabicPeriod"/>
            </a:pPr>
            <a:r>
              <a:rPr lang="nl-NL" dirty="0"/>
              <a:t>Wanneer mag je afwijken van een richtlijn?</a:t>
            </a:r>
          </a:p>
          <a:p>
            <a:pPr marL="457200" indent="-457200">
              <a:buAutoNum type="arabicPeriod"/>
            </a:pPr>
            <a:r>
              <a:rPr lang="nl-NL" dirty="0"/>
              <a:t>Welke wetten ken je in relatie met EBP?</a:t>
            </a:r>
          </a:p>
          <a:p>
            <a:pPr marL="457200" indent="-457200">
              <a:buAutoNum type="arabicPeriod"/>
            </a:pPr>
            <a:r>
              <a:rPr lang="nl-NL" dirty="0"/>
              <a:t>Hoe kom je van een klinische onzekerheid tot een beantwoordbare vraag?</a:t>
            </a:r>
          </a:p>
          <a:p>
            <a:pPr marL="457200" indent="-457200">
              <a:buAutoNum type="arabicPeriod"/>
            </a:pPr>
            <a:r>
              <a:rPr lang="nl-NL" dirty="0"/>
              <a:t>Waar kun je Nederlandse richtlijnen vinden</a:t>
            </a:r>
          </a:p>
          <a:p>
            <a:pPr marL="457200" indent="-457200">
              <a:buAutoNum type="arabicPeriod"/>
            </a:pPr>
            <a:endParaRPr lang="nl-NL" dirty="0"/>
          </a:p>
          <a:p>
            <a:pPr marL="457200" indent="-457200">
              <a:buAutoNum type="arabicPeriod"/>
            </a:pPr>
            <a:endParaRPr lang="nl-NL" dirty="0"/>
          </a:p>
          <a:p>
            <a:pPr marL="457200" indent="-457200">
              <a:buAutoNum type="arabicPeriod"/>
            </a:pPr>
            <a:endParaRPr lang="nl-NL" dirty="0"/>
          </a:p>
          <a:p>
            <a:endParaRPr lang="nl-NL" dirty="0"/>
          </a:p>
        </p:txBody>
      </p:sp>
    </p:spTree>
    <p:extLst>
      <p:ext uri="{BB962C8B-B14F-4D97-AF65-F5344CB8AC3E}">
        <p14:creationId xmlns:p14="http://schemas.microsoft.com/office/powerpoint/2010/main" val="878236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b="1" dirty="0"/>
              <a:t>Zoeken naar een </a:t>
            </a:r>
            <a:r>
              <a:rPr lang="nl-NL" b="1" dirty="0" err="1"/>
              <a:t>evidence-based</a:t>
            </a:r>
            <a:r>
              <a:rPr lang="nl-NL" b="1" dirty="0"/>
              <a:t> richtlijn</a:t>
            </a:r>
            <a:endParaRPr lang="nl-NL" dirty="0">
              <a:hlinkClick r:id="rId2"/>
            </a:endParaRPr>
          </a:p>
          <a:p>
            <a:r>
              <a:rPr lang="nl-NL" dirty="0">
                <a:hlinkClick r:id="rId2"/>
              </a:rPr>
              <a:t>https://www.youtube.com/watch?v=R_AC6AT0oXw&amp;feature=youtu.be</a:t>
            </a:r>
            <a:r>
              <a:rPr lang="nl-NL" dirty="0"/>
              <a:t> </a:t>
            </a:r>
          </a:p>
        </p:txBody>
      </p:sp>
    </p:spTree>
    <p:extLst>
      <p:ext uri="{BB962C8B-B14F-4D97-AF65-F5344CB8AC3E}">
        <p14:creationId xmlns:p14="http://schemas.microsoft.com/office/powerpoint/2010/main" val="505178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Richtlijnen zoeken</a:t>
            </a:r>
          </a:p>
        </p:txBody>
      </p:sp>
      <p:sp>
        <p:nvSpPr>
          <p:cNvPr id="3" name="Tijdelijke aanduiding voor inhoud 2"/>
          <p:cNvSpPr>
            <a:spLocks noGrp="1"/>
          </p:cNvSpPr>
          <p:nvPr>
            <p:ph idx="1"/>
          </p:nvPr>
        </p:nvSpPr>
        <p:spPr/>
        <p:txBody>
          <a:bodyPr/>
          <a:lstStyle/>
          <a:p>
            <a:pPr marL="0" indent="0">
              <a:buNone/>
            </a:pPr>
            <a:r>
              <a:rPr lang="nl-NL" b="1" dirty="0">
                <a:effectLst/>
              </a:rPr>
              <a:t>Waar kun je </a:t>
            </a:r>
            <a:r>
              <a:rPr lang="nl-NL" b="1" dirty="0"/>
              <a:t>Nederlandse richtlijnen vinden?</a:t>
            </a:r>
            <a:endParaRPr lang="nl-NL" b="1" dirty="0">
              <a:effectLst/>
            </a:endParaRPr>
          </a:p>
          <a:p>
            <a:pPr marL="0" indent="0">
              <a:buNone/>
            </a:pPr>
            <a:r>
              <a:rPr lang="nl-NL" dirty="0"/>
              <a:t>1. Als eerste kun je zoeken in databases met Nederlandse richtlijnen. Bedenk vooraf op welke site je de grootste kans hebt een richtlijn te vinden. Voor oncologische richtlijnen ga je bv naar </a:t>
            </a:r>
            <a:r>
              <a:rPr lang="nl-NL" dirty="0" err="1"/>
              <a:t>Oncoline</a:t>
            </a:r>
            <a:r>
              <a:rPr lang="nl-NL" dirty="0"/>
              <a:t>; voor richtlijnen voor infectiepreventie naar de WIP (zie Richtlijnen). </a:t>
            </a:r>
          </a:p>
          <a:p>
            <a:pPr marL="0" indent="0">
              <a:buNone/>
            </a:pPr>
            <a:r>
              <a:rPr lang="nl-NL" dirty="0"/>
              <a:t>2. Op de tweede plaats kun je zoeken in zoekmachines als Tripdatabase en </a:t>
            </a:r>
            <a:r>
              <a:rPr lang="nl-NL" dirty="0" err="1"/>
              <a:t>PubMed</a:t>
            </a:r>
            <a:r>
              <a:rPr lang="nl-NL" dirty="0"/>
              <a:t>. Hoe je dat precies doet, kun je afkijken in de animatie 'Het EBP-proces' </a:t>
            </a:r>
          </a:p>
        </p:txBody>
      </p:sp>
    </p:spTree>
    <p:extLst>
      <p:ext uri="{BB962C8B-B14F-4D97-AF65-F5344CB8AC3E}">
        <p14:creationId xmlns:p14="http://schemas.microsoft.com/office/powerpoint/2010/main" val="2316877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Introductie</a:t>
            </a:r>
          </a:p>
        </p:txBody>
      </p:sp>
      <p:sp>
        <p:nvSpPr>
          <p:cNvPr id="3" name="Tijdelijke aanduiding voor inhoud 2"/>
          <p:cNvSpPr>
            <a:spLocks noGrp="1"/>
          </p:cNvSpPr>
          <p:nvPr>
            <p:ph idx="1"/>
          </p:nvPr>
        </p:nvSpPr>
        <p:spPr/>
        <p:txBody>
          <a:bodyPr/>
          <a:lstStyle/>
          <a:p>
            <a:pPr marL="0" indent="0">
              <a:buNone/>
            </a:pPr>
            <a:r>
              <a:rPr lang="nl-NL" b="1" dirty="0"/>
              <a:t>Waarom is </a:t>
            </a:r>
            <a:r>
              <a:rPr lang="nl-NL" b="1" dirty="0" err="1"/>
              <a:t>evidence-based</a:t>
            </a:r>
            <a:r>
              <a:rPr lang="nl-NL" b="1" dirty="0"/>
              <a:t> </a:t>
            </a:r>
            <a:r>
              <a:rPr lang="nl-NL" b="1" dirty="0" err="1"/>
              <a:t>practice</a:t>
            </a:r>
            <a:r>
              <a:rPr lang="nl-NL" b="1" dirty="0"/>
              <a:t> nodig?</a:t>
            </a:r>
            <a:endParaRPr lang="nl-NL" dirty="0">
              <a:hlinkClick r:id="rId2"/>
            </a:endParaRPr>
          </a:p>
          <a:p>
            <a:r>
              <a:rPr lang="nl-NL" dirty="0">
                <a:hlinkClick r:id="rId2"/>
              </a:rPr>
              <a:t>https://www.youtube.com/watch?v=_9H8qa47G4Y#action=share</a:t>
            </a:r>
          </a:p>
          <a:p>
            <a:endParaRPr lang="nl-NL" dirty="0">
              <a:hlinkClick r:id="rId2"/>
            </a:endParaRPr>
          </a:p>
          <a:p>
            <a:pPr marL="0" indent="0">
              <a:buNone/>
            </a:pPr>
            <a:r>
              <a:rPr lang="nl-NL" b="1" dirty="0"/>
              <a:t>Beoordelen artikel: introductie</a:t>
            </a:r>
            <a:endParaRPr lang="nl-NL" dirty="0">
              <a:hlinkClick r:id="rId2"/>
            </a:endParaRPr>
          </a:p>
          <a:p>
            <a:r>
              <a:rPr lang="nl-NL" dirty="0">
                <a:hlinkClick r:id="rId2"/>
              </a:rPr>
              <a:t>https://www.youtube.com/watch?v=Hfb5u0IzqV8&amp;feature=youtu.be</a:t>
            </a:r>
            <a:r>
              <a:rPr lang="nl-NL" dirty="0"/>
              <a:t> </a:t>
            </a:r>
          </a:p>
        </p:txBody>
      </p:sp>
    </p:spTree>
    <p:extLst>
      <p:ext uri="{BB962C8B-B14F-4D97-AF65-F5344CB8AC3E}">
        <p14:creationId xmlns:p14="http://schemas.microsoft.com/office/powerpoint/2010/main" val="2043807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Kritische houding</a:t>
            </a:r>
          </a:p>
        </p:txBody>
      </p:sp>
      <p:sp>
        <p:nvSpPr>
          <p:cNvPr id="3" name="Tijdelijke aanduiding voor inhoud 2"/>
          <p:cNvSpPr>
            <a:spLocks noGrp="1"/>
          </p:cNvSpPr>
          <p:nvPr>
            <p:ph idx="1"/>
          </p:nvPr>
        </p:nvSpPr>
        <p:spPr/>
        <p:txBody>
          <a:bodyPr>
            <a:normAutofit fontScale="85000" lnSpcReduction="10000"/>
          </a:bodyPr>
          <a:lstStyle/>
          <a:p>
            <a:endParaRPr lang="nl-NL" dirty="0">
              <a:hlinkClick r:id="rId2"/>
            </a:endParaRPr>
          </a:p>
          <a:p>
            <a:pPr marL="0" indent="0">
              <a:buNone/>
            </a:pPr>
            <a:r>
              <a:rPr lang="nl-NL" b="1" dirty="0"/>
              <a:t>Een kritische houding t.a.v. eigen handelen</a:t>
            </a:r>
            <a:endParaRPr lang="nl-NL" dirty="0">
              <a:hlinkClick r:id="rId2"/>
            </a:endParaRPr>
          </a:p>
          <a:p>
            <a:r>
              <a:rPr lang="nl-NL" dirty="0">
                <a:hlinkClick r:id="rId2"/>
              </a:rPr>
              <a:t>https://www.youtube.com/watch?v=AmvLY7OF1p0&amp;feature=youtu.be</a:t>
            </a:r>
            <a:r>
              <a:rPr lang="nl-NL" dirty="0"/>
              <a:t> </a:t>
            </a:r>
          </a:p>
          <a:p>
            <a:endParaRPr lang="nl-NL" dirty="0"/>
          </a:p>
          <a:p>
            <a:pPr marL="0" indent="0">
              <a:buNone/>
            </a:pPr>
            <a:r>
              <a:rPr lang="nl-NL" b="1" dirty="0"/>
              <a:t>Hebben MBO-</a:t>
            </a:r>
            <a:r>
              <a:rPr lang="nl-NL" b="1" dirty="0" err="1"/>
              <a:t>ers</a:t>
            </a:r>
            <a:r>
              <a:rPr lang="nl-NL" b="1" dirty="0"/>
              <a:t> een kritische houding nodig?</a:t>
            </a:r>
          </a:p>
          <a:p>
            <a:pPr marL="0" indent="0">
              <a:buNone/>
            </a:pPr>
            <a:r>
              <a:rPr lang="nl-NL" dirty="0"/>
              <a:t>Op grond van het eerste citaat van De Vos kun je concluderen dat een kritische houding ook hoort bij de mbo-verpleegkundige. Zij het op een </a:t>
            </a:r>
            <a:r>
              <a:rPr lang="nl-NL" dirty="0" err="1"/>
              <a:t>basaler</a:t>
            </a:r>
            <a:r>
              <a:rPr lang="nl-NL" dirty="0"/>
              <a:t> niveau dan bij een hbo-er/ niveau 5-verpleegkundige (Red.). </a:t>
            </a:r>
          </a:p>
          <a:p>
            <a:pPr marL="0" indent="0">
              <a:buNone/>
            </a:pPr>
            <a:r>
              <a:rPr lang="nl-NL" dirty="0"/>
              <a:t>Ook de laatste twee rapporten over de nieuwe beroepsprofielen (</a:t>
            </a:r>
            <a:r>
              <a:rPr lang="nl-NL" dirty="0" err="1"/>
              <a:t>Lambregts</a:t>
            </a:r>
            <a:r>
              <a:rPr lang="nl-NL" dirty="0"/>
              <a:t> &amp; Grotendorst (2012); Terpstra et al. (2016))  maken duidelijk dat de MBO-</a:t>
            </a:r>
            <a:r>
              <a:rPr lang="nl-NL" dirty="0" err="1"/>
              <a:t>ers</a:t>
            </a:r>
            <a:r>
              <a:rPr lang="nl-NL" dirty="0"/>
              <a:t> een kritische houding nodig hebben. Dit blijkt onder andere uit de noodzaak te kunnen afwijken van protocollen en richtlijnen, indien de patiënt en/of omstandigheden daarom vragen.</a:t>
            </a:r>
          </a:p>
          <a:p>
            <a:pPr marL="0" indent="0">
              <a:buNone/>
            </a:pPr>
            <a:endParaRPr lang="nl-NL" dirty="0"/>
          </a:p>
          <a:p>
            <a:endParaRPr lang="nl-NL" dirty="0"/>
          </a:p>
        </p:txBody>
      </p:sp>
    </p:spTree>
    <p:extLst>
      <p:ext uri="{BB962C8B-B14F-4D97-AF65-F5344CB8AC3E}">
        <p14:creationId xmlns:p14="http://schemas.microsoft.com/office/powerpoint/2010/main" val="778438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Waarom heb je EBP nodig?</a:t>
            </a:r>
          </a:p>
        </p:txBody>
      </p:sp>
      <p:sp>
        <p:nvSpPr>
          <p:cNvPr id="3" name="Tijdelijke aanduiding voor inhoud 2"/>
          <p:cNvSpPr>
            <a:spLocks noGrp="1"/>
          </p:cNvSpPr>
          <p:nvPr>
            <p:ph idx="1"/>
          </p:nvPr>
        </p:nvSpPr>
        <p:spPr/>
        <p:txBody>
          <a:bodyPr>
            <a:normAutofit/>
          </a:bodyPr>
          <a:lstStyle/>
          <a:p>
            <a:pPr marL="0" indent="0">
              <a:buNone/>
            </a:pPr>
            <a:r>
              <a:rPr lang="nl-NL" b="1" dirty="0"/>
              <a:t>Waarom EBP? </a:t>
            </a:r>
            <a:endParaRPr lang="nl-NL" dirty="0"/>
          </a:p>
          <a:p>
            <a:r>
              <a:rPr lang="nl-NL" dirty="0">
                <a:hlinkClick r:id="rId2"/>
              </a:rPr>
              <a:t>https://www.youtube.com/watch?v=_9H8qa47G4Y&amp;feature=youtu.be</a:t>
            </a:r>
            <a:r>
              <a:rPr lang="nl-NL" dirty="0"/>
              <a:t> </a:t>
            </a:r>
          </a:p>
          <a:p>
            <a:pPr marL="0" indent="0">
              <a:buNone/>
            </a:pPr>
            <a:endParaRPr lang="nl-NL" b="1" dirty="0"/>
          </a:p>
          <a:p>
            <a:pPr marL="0" indent="0">
              <a:buNone/>
            </a:pPr>
            <a:r>
              <a:rPr lang="nl-NL" b="1" dirty="0"/>
              <a:t>Voeren verpleegkundigen rituelen uit?</a:t>
            </a:r>
          </a:p>
          <a:p>
            <a:pPr marL="0" indent="0">
              <a:buNone/>
            </a:pPr>
            <a:r>
              <a:rPr lang="nl-NL" dirty="0"/>
              <a:t>In het rapport "Doorbreek de rituelen." (LEVV, 2008) staan verpleegkundige handelingen en materialen beschreven, waarvan onderzoek niet heeft kunnen aantonen dat ze effectief zijn. Sommige worden al sinds jaar en dag door verpleegkundigen uitgevoerd, ooit beredeneert vanuit de logica van toen. Aangezien ze niet effectief bleken, zijn ze in het rapport als rituelen betiteld. Tijd om ze af te schaffen? Denk daar maar eens over na...</a:t>
            </a:r>
          </a:p>
          <a:p>
            <a:endParaRPr lang="nl-NL" dirty="0"/>
          </a:p>
          <a:p>
            <a:pPr marL="0" indent="0">
              <a:buNone/>
            </a:pPr>
            <a:endParaRPr lang="nl-NL" dirty="0"/>
          </a:p>
        </p:txBody>
      </p:sp>
    </p:spTree>
    <p:extLst>
      <p:ext uri="{BB962C8B-B14F-4D97-AF65-F5344CB8AC3E}">
        <p14:creationId xmlns:p14="http://schemas.microsoft.com/office/powerpoint/2010/main" val="1082247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Waarom heb je EBP nodig?</a:t>
            </a:r>
          </a:p>
        </p:txBody>
      </p:sp>
      <p:sp>
        <p:nvSpPr>
          <p:cNvPr id="3" name="Tijdelijke aanduiding voor inhoud 2"/>
          <p:cNvSpPr>
            <a:spLocks noGrp="1"/>
          </p:cNvSpPr>
          <p:nvPr>
            <p:ph idx="1"/>
          </p:nvPr>
        </p:nvSpPr>
        <p:spPr/>
        <p:txBody>
          <a:bodyPr/>
          <a:lstStyle/>
          <a:p>
            <a:pPr marL="0" indent="0">
              <a:buNone/>
            </a:pPr>
            <a:r>
              <a:rPr lang="nl-NL" b="1" dirty="0"/>
              <a:t>66 niet-effectieve verpleegkundige handelingen!</a:t>
            </a:r>
          </a:p>
          <a:p>
            <a:pPr marL="0" indent="0">
              <a:buNone/>
            </a:pPr>
            <a:r>
              <a:rPr lang="nl-NL" dirty="0"/>
              <a:t>In juni 2017 werd door het </a:t>
            </a:r>
            <a:r>
              <a:rPr lang="nl-NL" dirty="0" err="1"/>
              <a:t>Radboudumc</a:t>
            </a:r>
            <a:r>
              <a:rPr lang="nl-NL" dirty="0"/>
              <a:t> IQ </a:t>
            </a:r>
            <a:r>
              <a:rPr lang="nl-NL" dirty="0" err="1"/>
              <a:t>healthcare</a:t>
            </a:r>
            <a:r>
              <a:rPr lang="nl-NL" dirty="0"/>
              <a:t> de ‘Beter laten’-lijst gepubliceerd. Hierop staan 66 handelingen waarvan uit onderzoek is gebleken zij geen effect hebben, of zelfs schade veroorzaken. Belangrijk dus om een kijkje op die lijst te nemen, zodat je weet om welke handelingen het gaat. </a:t>
            </a:r>
          </a:p>
          <a:p>
            <a:endParaRPr lang="nl-NL" dirty="0"/>
          </a:p>
          <a:p>
            <a:pPr marL="0" indent="0">
              <a:buNone/>
            </a:pPr>
            <a:r>
              <a:rPr lang="nl-NL" dirty="0"/>
              <a:t>Zoek de ‘Beter laten’-lijst op (google) en lees deze.</a:t>
            </a:r>
          </a:p>
        </p:txBody>
      </p:sp>
    </p:spTree>
    <p:extLst>
      <p:ext uri="{BB962C8B-B14F-4D97-AF65-F5344CB8AC3E}">
        <p14:creationId xmlns:p14="http://schemas.microsoft.com/office/powerpoint/2010/main" val="2774715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Waarom heb je EBP nodig?</a:t>
            </a:r>
          </a:p>
        </p:txBody>
      </p:sp>
      <p:sp>
        <p:nvSpPr>
          <p:cNvPr id="3" name="Tijdelijke aanduiding voor inhoud 2"/>
          <p:cNvSpPr>
            <a:spLocks noGrp="1"/>
          </p:cNvSpPr>
          <p:nvPr>
            <p:ph idx="1"/>
          </p:nvPr>
        </p:nvSpPr>
        <p:spPr/>
        <p:txBody>
          <a:bodyPr/>
          <a:lstStyle/>
          <a:p>
            <a:pPr marL="0" indent="0">
              <a:buNone/>
            </a:pPr>
            <a:r>
              <a:rPr lang="nl-NL" b="1" dirty="0"/>
              <a:t>Oorzaken voor blijven bestaan van niet-effectieve handelingen</a:t>
            </a:r>
          </a:p>
          <a:p>
            <a:pPr marL="0" indent="0">
              <a:buNone/>
            </a:pPr>
            <a:r>
              <a:rPr lang="nl-NL" dirty="0"/>
              <a:t>Sinds vele jaren realiseert men zich, dat medische zorg niet altijd effectief is. Handelingen kunnen gebaseerd zijn op logica, die bij nader onderzoek achterhaald blijkt (De Visser, 2014). Met het uitvoeren van wetenschappelijk onderzoek kan men op een gestructureerde wijze achterhalen of een handeling wel of niet het beoogde effect heeft. Opzetten en uitvoeren van onderzoek vraagt echter veel kennis, tijd en geld. Daarnaast vindt het vervangen van niet-effectieve zorg door effectieve zorg maar langzaam plaats. </a:t>
            </a:r>
          </a:p>
          <a:p>
            <a:endParaRPr lang="nl-NL" dirty="0"/>
          </a:p>
        </p:txBody>
      </p:sp>
    </p:spTree>
    <p:extLst>
      <p:ext uri="{BB962C8B-B14F-4D97-AF65-F5344CB8AC3E}">
        <p14:creationId xmlns:p14="http://schemas.microsoft.com/office/powerpoint/2010/main" val="3214186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nl-NL" dirty="0"/>
              <a:t>Oorzaken voor het blijven bestaan van niet-effectieve handelingen</a:t>
            </a:r>
          </a:p>
        </p:txBody>
      </p:sp>
      <p:sp>
        <p:nvSpPr>
          <p:cNvPr id="3" name="Tijdelijke aanduiding voor inhoud 2"/>
          <p:cNvSpPr>
            <a:spLocks noGrp="1"/>
          </p:cNvSpPr>
          <p:nvPr>
            <p:ph idx="1"/>
          </p:nvPr>
        </p:nvSpPr>
        <p:spPr>
          <a:xfrm>
            <a:off x="838200" y="1825624"/>
            <a:ext cx="10515600" cy="4781237"/>
          </a:xfrm>
        </p:spPr>
        <p:txBody>
          <a:bodyPr>
            <a:normAutofit fontScale="55000" lnSpcReduction="20000"/>
          </a:bodyPr>
          <a:lstStyle/>
          <a:p>
            <a:pPr marL="0" indent="0">
              <a:buNone/>
            </a:pPr>
            <a:r>
              <a:rPr lang="nl-NL" dirty="0">
                <a:effectLst/>
              </a:rPr>
              <a:t>Sinds vele jaren realiseert men zich, dat medische zorg niet altijd effectief is. Handelingen kunnen gebaseerd zijn op logica, die bij nader onderzoek achterhaald blijkt (De Visser, 2014). Met het uitvoeren van wetenschappelijk onderzoek kan men op een gestructureerde wijze achterhalen of een handeling wel of niet het beoogde effect heeft. Opzetten en uitvoeren van onderzoek vraagt echter veel kennis, tijd en geld. Het vervangen van niet-effectieve zorg door effectieve zorg vindt maar langzaam plaats. </a:t>
            </a:r>
          </a:p>
          <a:p>
            <a:pPr marL="0" indent="0">
              <a:buNone/>
            </a:pPr>
            <a:r>
              <a:rPr lang="nl-NL" dirty="0">
                <a:effectLst/>
              </a:rPr>
              <a:t>We geven hier een overzicht van oorzaken voor die langzame voortgang van zorgverbetering. Het is zinvol hiervoor een tweedeling te maken:</a:t>
            </a:r>
          </a:p>
          <a:p>
            <a:pPr marL="0" indent="0">
              <a:buNone/>
            </a:pPr>
            <a:r>
              <a:rPr lang="nl-NL" dirty="0">
                <a:effectLst/>
              </a:rPr>
              <a:t>- De handeling blijkt op basis van onderzoek niet-effectief te zijn; </a:t>
            </a:r>
          </a:p>
          <a:p>
            <a:pPr marL="0" indent="0">
              <a:buNone/>
            </a:pPr>
            <a:r>
              <a:rPr lang="nl-NL" dirty="0">
                <a:effectLst/>
              </a:rPr>
              <a:t>- De handeling is niet op effectiviteit onderzocht; het is onbekend of deze handeling wel of geen effect heeft. </a:t>
            </a:r>
          </a:p>
          <a:p>
            <a:pPr marL="0" indent="0">
              <a:buNone/>
            </a:pPr>
            <a:r>
              <a:rPr lang="nl-NL" dirty="0">
                <a:effectLst/>
              </a:rPr>
              <a:t>Ad. 1. </a:t>
            </a:r>
          </a:p>
          <a:p>
            <a:pPr marL="0" indent="0">
              <a:buNone/>
            </a:pPr>
            <a:r>
              <a:rPr lang="nl-NL" dirty="0">
                <a:effectLst/>
              </a:rPr>
              <a:t>- Zorgverleners zijn niet op de hoogte van de </a:t>
            </a:r>
            <a:r>
              <a:rPr lang="nl-NL" dirty="0" err="1">
                <a:effectLst/>
              </a:rPr>
              <a:t>onderzoekspublicaties</a:t>
            </a:r>
            <a:r>
              <a:rPr lang="nl-NL" dirty="0">
                <a:effectLst/>
              </a:rPr>
              <a:t> over deze bepaalde handeling. Van alle nieuwe publicaties op de hoogte blijven is gezien het aantal nieuwe publicaties per dag, zonder een goed werkend systeem hiervoor, onmogelijk.</a:t>
            </a:r>
          </a:p>
          <a:p>
            <a:pPr marL="0" indent="0">
              <a:buNone/>
            </a:pPr>
            <a:r>
              <a:rPr lang="nl-NL" dirty="0">
                <a:effectLst/>
              </a:rPr>
              <a:t>- Zorgverleners houden, net als andere werknemers, makkelijker vast aan wat ze al jaren doen, in plaats van op iets nieuws over te stappen. Vernieuwen vraagt om o.a. visie, inzicht in wat de nieuwe handeling oplevert (drijfveren), nieuwe vaardigheden, andere materialen, organisatorische maatregelen. </a:t>
            </a:r>
          </a:p>
          <a:p>
            <a:pPr marL="0" indent="0">
              <a:buNone/>
            </a:pPr>
            <a:r>
              <a:rPr lang="nl-NL" dirty="0">
                <a:effectLst/>
              </a:rPr>
              <a:t>- Resultaten uit onderzoek zijn altijd gebaseerd op gemiddelden. Terwijl de gemiddelde mens niet bestaat. In de praktijk kan het dus zo zijn, dat een handeling wel effectief is voor een deel van de onderzochte mensen, maar niet effectief voor de rest van hen. De conclusie voor het totaalresultaat is dan: niet effectief.</a:t>
            </a:r>
            <a:br>
              <a:rPr lang="nl-NL" dirty="0">
                <a:effectLst/>
              </a:rPr>
            </a:br>
            <a:r>
              <a:rPr lang="nl-NL" dirty="0">
                <a:effectLst/>
              </a:rPr>
              <a:t>Dit fenomeen is zichtbaar in het begrip </a:t>
            </a:r>
            <a:r>
              <a:rPr lang="nl-NL" dirty="0" err="1">
                <a:effectLst/>
              </a:rPr>
              <a:t>Number</a:t>
            </a:r>
            <a:r>
              <a:rPr lang="nl-NL" dirty="0">
                <a:effectLst/>
              </a:rPr>
              <a:t> </a:t>
            </a:r>
            <a:r>
              <a:rPr lang="nl-NL" dirty="0" err="1">
                <a:effectLst/>
              </a:rPr>
              <a:t>Needed</a:t>
            </a:r>
            <a:r>
              <a:rPr lang="nl-NL" dirty="0">
                <a:effectLst/>
              </a:rPr>
              <a:t> tot </a:t>
            </a:r>
            <a:r>
              <a:rPr lang="nl-NL" dirty="0" err="1">
                <a:effectLst/>
              </a:rPr>
              <a:t>treat</a:t>
            </a:r>
            <a:r>
              <a:rPr lang="nl-NL" dirty="0">
                <a:effectLst/>
              </a:rPr>
              <a:t> (NNT). Komt uit effectiviteitsonderzoek van een behandeling een NNT van 10, dan betekent dit: het is nodig 10 patiënten te behandelen, om bij 1 het gewenste effect te bereiken...</a:t>
            </a:r>
          </a:p>
          <a:p>
            <a:pPr marL="0" indent="0">
              <a:buNone/>
            </a:pPr>
            <a:r>
              <a:rPr lang="nl-NL" dirty="0">
                <a:effectLst/>
              </a:rPr>
              <a:t>Ad. 2. </a:t>
            </a:r>
          </a:p>
          <a:p>
            <a:pPr marL="0" indent="0">
              <a:buNone/>
            </a:pPr>
            <a:r>
              <a:rPr lang="nl-NL" dirty="0">
                <a:effectLst/>
              </a:rPr>
              <a:t>- Het uitvoeren van valide en betrouwbaar onderzoek kost veel tijd en geld.</a:t>
            </a:r>
          </a:p>
          <a:p>
            <a:pPr marL="0" indent="0">
              <a:buNone/>
            </a:pPr>
            <a:r>
              <a:rPr lang="nl-NL" dirty="0">
                <a:effectLst/>
              </a:rPr>
              <a:t>- Verbeteringen in de zorg doorvoeren is complex (</a:t>
            </a:r>
            <a:r>
              <a:rPr lang="nl-NL" dirty="0" err="1">
                <a:effectLst/>
              </a:rPr>
              <a:t>ZonMw</a:t>
            </a:r>
            <a:r>
              <a:rPr lang="nl-NL" dirty="0">
                <a:effectLst/>
              </a:rPr>
              <a:t>, 2014).</a:t>
            </a:r>
          </a:p>
          <a:p>
            <a:pPr marL="0" indent="0">
              <a:buNone/>
            </a:pPr>
            <a:r>
              <a:rPr lang="nl-NL" dirty="0">
                <a:effectLst/>
              </a:rPr>
              <a:t>- Er is zoveel dat veranderd moet worden, je kunt niet alles tegelijk verbeteren (Blume et al., 2013).</a:t>
            </a:r>
          </a:p>
          <a:p>
            <a:pPr marL="0" indent="0">
              <a:buNone/>
            </a:pPr>
            <a:r>
              <a:rPr lang="nl-NL" dirty="0">
                <a:effectLst/>
              </a:rPr>
              <a:t>- Zorgvragers kunnen vasthouden aan gewoonten, het idee hebben dat die aanpak werkt en hiervoor een beroep doen op de zorgverleners.</a:t>
            </a:r>
          </a:p>
          <a:p>
            <a:endParaRPr lang="nl-NL" dirty="0"/>
          </a:p>
        </p:txBody>
      </p:sp>
    </p:spTree>
    <p:extLst>
      <p:ext uri="{BB962C8B-B14F-4D97-AF65-F5344CB8AC3E}">
        <p14:creationId xmlns:p14="http://schemas.microsoft.com/office/powerpoint/2010/main" val="53982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Waar vind je de </a:t>
            </a:r>
            <a:r>
              <a:rPr lang="nl-NL" b="1" dirty="0"/>
              <a:t>beste</a:t>
            </a:r>
            <a:r>
              <a:rPr lang="nl-NL" dirty="0"/>
              <a:t> informatie?</a:t>
            </a:r>
          </a:p>
        </p:txBody>
      </p:sp>
      <p:sp>
        <p:nvSpPr>
          <p:cNvPr id="3" name="Tijdelijke aanduiding voor inhoud 2"/>
          <p:cNvSpPr>
            <a:spLocks noGrp="1"/>
          </p:cNvSpPr>
          <p:nvPr>
            <p:ph idx="1"/>
          </p:nvPr>
        </p:nvSpPr>
        <p:spPr/>
        <p:txBody>
          <a:bodyPr/>
          <a:lstStyle/>
          <a:p>
            <a:pPr marL="0" indent="0">
              <a:buNone/>
            </a:pPr>
            <a:r>
              <a:rPr lang="nl-NL" b="1" dirty="0"/>
              <a:t>Verschillende informatiebronnen</a:t>
            </a:r>
            <a:endParaRPr lang="nl-NL" dirty="0">
              <a:hlinkClick r:id="rId2"/>
            </a:endParaRPr>
          </a:p>
          <a:p>
            <a:r>
              <a:rPr lang="nl-NL" dirty="0">
                <a:hlinkClick r:id="rId2"/>
              </a:rPr>
              <a:t>https://www.youtube.com/watch?v=_8V169w3koc&amp;feature=youtu.be</a:t>
            </a:r>
            <a:r>
              <a:rPr lang="nl-NL" dirty="0"/>
              <a:t> </a:t>
            </a:r>
          </a:p>
        </p:txBody>
      </p:sp>
    </p:spTree>
    <p:extLst>
      <p:ext uri="{BB962C8B-B14F-4D97-AF65-F5344CB8AC3E}">
        <p14:creationId xmlns:p14="http://schemas.microsoft.com/office/powerpoint/2010/main" val="319758276"/>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97</TotalTime>
  <Words>1880</Words>
  <Application>Microsoft Office PowerPoint</Application>
  <PresentationFormat>Breedbeeld</PresentationFormat>
  <Paragraphs>131</Paragraphs>
  <Slides>21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21</vt:i4>
      </vt:variant>
    </vt:vector>
  </HeadingPairs>
  <TitlesOfParts>
    <vt:vector size="25" baseType="lpstr">
      <vt:lpstr>Arial</vt:lpstr>
      <vt:lpstr>Gill Sans MT</vt:lpstr>
      <vt:lpstr>Impact</vt:lpstr>
      <vt:lpstr>Badge</vt:lpstr>
      <vt:lpstr>Evidence based practice</vt:lpstr>
      <vt:lpstr>Opdracht</vt:lpstr>
      <vt:lpstr>Introductie</vt:lpstr>
      <vt:lpstr>Kritische houding</vt:lpstr>
      <vt:lpstr>Waarom heb je EBP nodig?</vt:lpstr>
      <vt:lpstr>Waarom heb je EBP nodig?</vt:lpstr>
      <vt:lpstr>Waarom heb je EBP nodig?</vt:lpstr>
      <vt:lpstr>Oorzaken voor het blijven bestaan van niet-effectieve handelingen</vt:lpstr>
      <vt:lpstr>Waar vind je de beste informatie?</vt:lpstr>
      <vt:lpstr>Definitie EBP</vt:lpstr>
      <vt:lpstr>Doelen van EBP</vt:lpstr>
      <vt:lpstr>Het EBP proces</vt:lpstr>
      <vt:lpstr>PowerPoint-presentatie</vt:lpstr>
      <vt:lpstr>PowerPoint-presentatie</vt:lpstr>
      <vt:lpstr>EBP toepassen met richtlijnen</vt:lpstr>
      <vt:lpstr>Afwijken van een richtlijn</vt:lpstr>
      <vt:lpstr>Wetgeving</vt:lpstr>
      <vt:lpstr>Tuchtrecht</vt:lpstr>
      <vt:lpstr>Formuleren van een beantwoordbare vraagstelling</vt:lpstr>
      <vt:lpstr>PowerPoint-presentatie</vt:lpstr>
      <vt:lpstr>Richtlijnen zoeken</vt:lpstr>
    </vt:vector>
  </TitlesOfParts>
  <Company>Alfa-college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Helmig, Aletta</dc:creator>
  <cp:lastModifiedBy>Steendam, W.</cp:lastModifiedBy>
  <cp:revision>13</cp:revision>
  <dcterms:created xsi:type="dcterms:W3CDTF">2018-11-30T08:21:55Z</dcterms:created>
  <dcterms:modified xsi:type="dcterms:W3CDTF">2021-01-31T16:02:09Z</dcterms:modified>
</cp:coreProperties>
</file>