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765925" cy="9867900"/>
  <p:defaultTextStyle>
    <a:defPPr>
      <a:defRPr lang="nl-NL"/>
    </a:defPPr>
    <a:lvl1pPr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2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AFAE5"/>
    <a:srgbClr val="FF0000"/>
    <a:srgbClr val="FCF5E8"/>
    <a:srgbClr val="009900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16" autoAdjust="0"/>
    <p:restoredTop sz="94610" autoAdjust="0"/>
  </p:normalViewPr>
  <p:slideViewPr>
    <p:cSldViewPr snapToGrid="0">
      <p:cViewPr varScale="1">
        <p:scale>
          <a:sx n="78" d="100"/>
          <a:sy n="78" d="100"/>
        </p:scale>
        <p:origin x="-326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1901" cy="493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nl-NL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2458" y="0"/>
            <a:ext cx="2931901" cy="493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endParaRPr lang="nl-NL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792"/>
            <a:ext cx="2931901" cy="493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nl-NL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2458" y="9372792"/>
            <a:ext cx="2931901" cy="493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4245BA0-FA9A-4868-A561-177F9F87B6F2}" type="slidenum">
              <a:rPr lang="nl-NL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7867D0-5808-4E14-AB5F-E1D530C3952A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  <p:transition spd="med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AA5A51-1A8C-4894-B6CD-6EED8EAB604D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  <p:transition spd="med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95477A-041B-4C34-A6FC-9ED042046825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  <p:transition spd="med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2592CC-64CB-4A5B-B77A-B53E5FBCEE5B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  <p:transition spd="med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466157-6C4D-4E3E-8C8C-2E6A46A56AF1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  <p:transition spd="med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D9D41A-17C0-4930-BB72-2DDFB560EAA5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  <p:transition spd="med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05F8CB-5308-4D6A-A5D9-83EE380DF3FC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  <p:transition spd="med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4A8F82-3C6F-4328-9CE4-A4F5507C2D3B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  <p:transition spd="med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1B837F-1952-4EF4-BD45-DEDB49C61BE6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  <p:transition spd="med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4810BF-89BA-42EA-A968-CB493E69A87D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  <p:transition spd="med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AB4788-60D5-47AC-AE98-9458A7333E54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  <p:transition spd="med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6E4BE614-B3B9-46B3-8865-A295E7915542}" type="slidenum">
              <a:rPr lang="nl-NL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dissolve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2530763" y="979055"/>
            <a:ext cx="66132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800" b="1" dirty="0" smtClean="0"/>
              <a:t>Informatie </a:t>
            </a:r>
            <a:r>
              <a:rPr lang="nl-NL" sz="2800" b="1" dirty="0" err="1" smtClean="0"/>
              <a:t>Provex</a:t>
            </a:r>
            <a:r>
              <a:rPr lang="nl-NL" sz="2800" b="1" dirty="0" smtClean="0"/>
              <a:t> examendeelnemers </a:t>
            </a:r>
            <a:endParaRPr lang="nl-NL" sz="2800" b="1" dirty="0"/>
          </a:p>
        </p:txBody>
      </p:sp>
      <p:sp>
        <p:nvSpPr>
          <p:cNvPr id="5" name="Tekstvak 4"/>
          <p:cNvSpPr txBox="1"/>
          <p:nvPr/>
        </p:nvSpPr>
        <p:spPr>
          <a:xfrm>
            <a:off x="332509" y="1838036"/>
            <a:ext cx="841432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De Proeve bestaat uit drie onderdelen:</a:t>
            </a:r>
          </a:p>
          <a:p>
            <a:endParaRPr lang="nl-NL" sz="2800" dirty="0"/>
          </a:p>
          <a:p>
            <a:pPr marL="514350" indent="-514350" algn="l"/>
            <a:r>
              <a:rPr lang="nl-NL" sz="2800" dirty="0" smtClean="0"/>
              <a:t>-	Een voldoende beoordeeld examendossier.</a:t>
            </a:r>
          </a:p>
          <a:p>
            <a:pPr marL="514350" indent="-514350" algn="l"/>
            <a:endParaRPr lang="nl-NL" sz="2800" dirty="0" smtClean="0"/>
          </a:p>
          <a:p>
            <a:pPr marL="514350" indent="-514350" algn="l"/>
            <a:r>
              <a:rPr lang="nl-NL" sz="2800" dirty="0" smtClean="0"/>
              <a:t>-	Een interview aangaande voldoende beoordeeld</a:t>
            </a:r>
          </a:p>
          <a:p>
            <a:pPr marL="514350" indent="-514350" algn="l"/>
            <a:r>
              <a:rPr lang="nl-NL" sz="2800" dirty="0" smtClean="0"/>
              <a:t>	examendossier met examinator </a:t>
            </a:r>
            <a:r>
              <a:rPr lang="nl-NL" sz="2800" dirty="0" err="1" smtClean="0"/>
              <a:t>Provex</a:t>
            </a:r>
            <a:r>
              <a:rPr lang="nl-NL" sz="2800" dirty="0" smtClean="0"/>
              <a:t>. </a:t>
            </a:r>
          </a:p>
          <a:p>
            <a:pPr marL="514350" indent="-514350" algn="l"/>
            <a:endParaRPr lang="nl-NL" sz="2800" dirty="0" smtClean="0"/>
          </a:p>
          <a:p>
            <a:pPr marL="514350" indent="-514350" algn="l"/>
            <a:r>
              <a:rPr lang="nl-NL" sz="2800" smtClean="0"/>
              <a:t>-	Een </a:t>
            </a:r>
            <a:r>
              <a:rPr lang="nl-NL" sz="2800" dirty="0" smtClean="0"/>
              <a:t>schriftelijke toets met casussen.</a:t>
            </a:r>
            <a:endParaRPr lang="nl-NL" sz="2800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2530763" y="969819"/>
            <a:ext cx="66132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800" b="1" dirty="0" smtClean="0"/>
              <a:t>Onderdeel 1 Examendossier</a:t>
            </a:r>
            <a:endParaRPr lang="nl-NL" sz="2800" b="1" dirty="0"/>
          </a:p>
        </p:txBody>
      </p:sp>
      <p:sp>
        <p:nvSpPr>
          <p:cNvPr id="5" name="Tekstvak 4"/>
          <p:cNvSpPr txBox="1"/>
          <p:nvPr/>
        </p:nvSpPr>
        <p:spPr>
          <a:xfrm>
            <a:off x="332509" y="1838036"/>
            <a:ext cx="841432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l">
              <a:buAutoNum type="arabicPeriod"/>
            </a:pPr>
            <a:r>
              <a:rPr lang="nl-NL" sz="2800" dirty="0" smtClean="0"/>
              <a:t>Curriculum Vitae</a:t>
            </a:r>
          </a:p>
          <a:p>
            <a:pPr marL="514350" indent="-514350" algn="l">
              <a:buAutoNum type="arabicPeriod"/>
            </a:pPr>
            <a:r>
              <a:rPr lang="nl-NL" sz="2800" dirty="0" smtClean="0"/>
              <a:t>Analyse competentieontwikkeling</a:t>
            </a:r>
          </a:p>
          <a:p>
            <a:pPr marL="514350" indent="-514350" algn="l">
              <a:buAutoNum type="arabicPeriod"/>
            </a:pPr>
            <a:r>
              <a:rPr lang="nl-NL" sz="2800" dirty="0" smtClean="0"/>
              <a:t>Leerdoelen</a:t>
            </a:r>
          </a:p>
          <a:p>
            <a:pPr marL="514350" indent="-514350" algn="l">
              <a:buAutoNum type="arabicPeriod"/>
            </a:pPr>
            <a:r>
              <a:rPr lang="nl-NL" sz="2800" dirty="0" smtClean="0"/>
              <a:t>Goedkeuring examendossier</a:t>
            </a:r>
          </a:p>
          <a:p>
            <a:pPr marL="514350" indent="-514350" algn="l">
              <a:buAutoNum type="arabicPeriod"/>
            </a:pPr>
            <a:r>
              <a:rPr lang="nl-NL" sz="2800" dirty="0" smtClean="0"/>
              <a:t>Bewijzen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2530763" y="969819"/>
            <a:ext cx="66132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r"/>
            <a:r>
              <a:rPr lang="nl-NL" sz="2800" b="1" dirty="0" smtClean="0"/>
              <a:t>1. Curriculum Vitae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332509" y="1838036"/>
            <a:ext cx="841432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l">
              <a:buFontTx/>
              <a:buChar char="-"/>
            </a:pPr>
            <a:r>
              <a:rPr lang="nl-NL" sz="2800" dirty="0" smtClean="0"/>
              <a:t>Persoonsgegevens</a:t>
            </a:r>
          </a:p>
          <a:p>
            <a:pPr marL="514350" indent="-514350" algn="l"/>
            <a:endParaRPr lang="nl-NL" sz="2800" dirty="0" smtClean="0"/>
          </a:p>
          <a:p>
            <a:pPr marL="514350" indent="-514350" algn="l">
              <a:buFontTx/>
              <a:buChar char="-"/>
            </a:pPr>
            <a:r>
              <a:rPr lang="nl-NL" sz="2800" dirty="0" smtClean="0"/>
              <a:t>Opleidingen</a:t>
            </a:r>
          </a:p>
          <a:p>
            <a:pPr marL="514350" indent="-514350" algn="l"/>
            <a:endParaRPr lang="nl-NL" sz="2800" dirty="0" smtClean="0"/>
          </a:p>
          <a:p>
            <a:pPr marL="514350" indent="-514350" algn="l">
              <a:buFontTx/>
              <a:buChar char="-"/>
            </a:pPr>
            <a:r>
              <a:rPr lang="nl-NL" sz="2800" dirty="0" smtClean="0"/>
              <a:t>Cursussen</a:t>
            </a:r>
          </a:p>
          <a:p>
            <a:pPr marL="514350" indent="-514350" algn="l"/>
            <a:endParaRPr lang="nl-NL" sz="2800" dirty="0" smtClean="0"/>
          </a:p>
          <a:p>
            <a:pPr marL="514350" indent="-514350" algn="l">
              <a:buFontTx/>
              <a:buChar char="-"/>
            </a:pPr>
            <a:r>
              <a:rPr lang="nl-NL" sz="2800" dirty="0" smtClean="0"/>
              <a:t>Carrière</a:t>
            </a:r>
          </a:p>
          <a:p>
            <a:pPr marL="514350" indent="-514350" algn="l"/>
            <a:endParaRPr lang="nl-NL" sz="2800" dirty="0" smtClean="0"/>
          </a:p>
          <a:p>
            <a:pPr marL="514350" indent="-514350" algn="l">
              <a:buFontTx/>
              <a:buChar char="-"/>
            </a:pPr>
            <a:r>
              <a:rPr lang="nl-NL" sz="2800" dirty="0"/>
              <a:t>P</a:t>
            </a:r>
            <a:r>
              <a:rPr lang="nl-NL" sz="2800" dirty="0" smtClean="0"/>
              <a:t>ersoonlijkheid</a:t>
            </a:r>
          </a:p>
          <a:p>
            <a:pPr marL="514350" indent="-514350" algn="l">
              <a:buFontTx/>
              <a:buChar char="-"/>
            </a:pPr>
            <a:endParaRPr lang="nl-NL" sz="2800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2530763" y="969819"/>
            <a:ext cx="66132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800" b="1" dirty="0" smtClean="0"/>
              <a:t>2. Analyse competentieontwikkeling </a:t>
            </a:r>
          </a:p>
          <a:p>
            <a:pPr algn="r"/>
            <a:endParaRPr lang="nl-NL" sz="2800" b="1" dirty="0"/>
          </a:p>
        </p:txBody>
      </p:sp>
      <p:sp>
        <p:nvSpPr>
          <p:cNvPr id="5" name="Tekstvak 4"/>
          <p:cNvSpPr txBox="1"/>
          <p:nvPr/>
        </p:nvSpPr>
        <p:spPr>
          <a:xfrm>
            <a:off x="332509" y="1838036"/>
            <a:ext cx="841432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l">
              <a:buFontTx/>
              <a:buChar char="-"/>
            </a:pPr>
            <a:r>
              <a:rPr lang="nl-NL" sz="2800" dirty="0" smtClean="0"/>
              <a:t>Ontwikkeling van de 6 competenties vanaf de   0-meting (zelftoets) tot aan het examen.</a:t>
            </a:r>
          </a:p>
          <a:p>
            <a:pPr marL="514350" indent="-514350" algn="l">
              <a:buFontTx/>
              <a:buChar char="-"/>
            </a:pPr>
            <a:endParaRPr lang="nl-NL" sz="2800" dirty="0" smtClean="0"/>
          </a:p>
          <a:p>
            <a:pPr marL="514350" indent="-514350" algn="l">
              <a:buFontTx/>
              <a:buChar char="-"/>
            </a:pPr>
            <a:r>
              <a:rPr lang="nl-NL" sz="2800" dirty="0" smtClean="0"/>
              <a:t>Per competentie de sterke en de leer- en verbeterpunten.</a:t>
            </a:r>
          </a:p>
          <a:p>
            <a:pPr marL="514350" indent="-514350" algn="l"/>
            <a:endParaRPr lang="nl-NL" sz="2800" dirty="0" smtClean="0"/>
          </a:p>
          <a:p>
            <a:pPr marL="514350" indent="-514350" algn="l">
              <a:buFontTx/>
              <a:buChar char="-"/>
            </a:pPr>
            <a:r>
              <a:rPr lang="nl-NL" sz="2800" dirty="0" smtClean="0"/>
              <a:t>Ondersteun het bovenstaande met voorbeelden uit de praktijk.</a:t>
            </a:r>
            <a:endParaRPr lang="nl-NL" sz="2800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2530763" y="969819"/>
            <a:ext cx="66132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800" b="1" dirty="0" smtClean="0"/>
              <a:t>3. Leerdoelen</a:t>
            </a:r>
          </a:p>
          <a:p>
            <a:pPr algn="r"/>
            <a:endParaRPr lang="nl-NL" sz="2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332509" y="1838036"/>
            <a:ext cx="84143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l">
              <a:buFontTx/>
              <a:buChar char="-"/>
            </a:pPr>
            <a:r>
              <a:rPr lang="nl-NL" sz="2800" dirty="0" smtClean="0"/>
              <a:t>Minimaal twee, SMART geformuleerde, leerdoelen. </a:t>
            </a:r>
            <a:endParaRPr lang="nl-NL" sz="2800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2530763" y="969819"/>
            <a:ext cx="66132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800" b="1" dirty="0"/>
              <a:t>4</a:t>
            </a:r>
            <a:r>
              <a:rPr lang="nl-NL" sz="2800" b="1" dirty="0" smtClean="0"/>
              <a:t>. Goedkeuring examendossier</a:t>
            </a:r>
          </a:p>
          <a:p>
            <a:pPr algn="r"/>
            <a:endParaRPr lang="nl-NL" sz="2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332509" y="1838036"/>
            <a:ext cx="84143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l">
              <a:buFontTx/>
              <a:buChar char="-"/>
            </a:pPr>
            <a:r>
              <a:rPr lang="nl-NL" sz="2800" dirty="0" smtClean="0"/>
              <a:t>Ingevuld beoordelingsformulier “goedkeuring examendossier” door collega-assessor. </a:t>
            </a:r>
            <a:endParaRPr lang="nl-NL" sz="2800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2530763" y="969819"/>
            <a:ext cx="66132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800" b="1" dirty="0" smtClean="0"/>
              <a:t>5. Bewijzen</a:t>
            </a:r>
          </a:p>
          <a:p>
            <a:pPr algn="r"/>
            <a:endParaRPr lang="nl-NL" sz="2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332509" y="1838036"/>
            <a:ext cx="899621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l"/>
            <a:r>
              <a:rPr lang="nl-NL" sz="2800" dirty="0" smtClean="0"/>
              <a:t>Van minimaal 3 beroepsgerichte Proeven:</a:t>
            </a:r>
            <a:endParaRPr lang="nl-NL" sz="2800" dirty="0"/>
          </a:p>
          <a:p>
            <a:pPr marL="514350" indent="-514350" algn="l"/>
            <a:r>
              <a:rPr lang="nl-NL" sz="2800" dirty="0" smtClean="0"/>
              <a:t>- 	Een kopie van de afgenomen Proeve.</a:t>
            </a:r>
          </a:p>
          <a:p>
            <a:pPr marL="514350" indent="-514350" algn="l">
              <a:buFontTx/>
              <a:buChar char="-"/>
            </a:pPr>
            <a:r>
              <a:rPr lang="nl-NL" sz="2800" dirty="0" smtClean="0"/>
              <a:t>Het beoordelingsformulier co-assessor.</a:t>
            </a:r>
          </a:p>
          <a:p>
            <a:pPr marL="514350" indent="-514350" algn="l">
              <a:buFontTx/>
              <a:buChar char="-"/>
            </a:pPr>
            <a:r>
              <a:rPr lang="nl-NL" sz="2800" dirty="0" smtClean="0"/>
              <a:t>Het beoordelingsformulier onafhankelijk 3</a:t>
            </a:r>
            <a:r>
              <a:rPr lang="nl-NL" sz="2800" baseline="30000" dirty="0" smtClean="0"/>
              <a:t>e</a:t>
            </a:r>
            <a:r>
              <a:rPr lang="nl-NL" sz="2800" dirty="0" smtClean="0"/>
              <a:t> persoon.</a:t>
            </a:r>
          </a:p>
          <a:p>
            <a:pPr marL="514350" indent="-514350" algn="l">
              <a:buFontTx/>
              <a:buChar char="-"/>
            </a:pPr>
            <a:r>
              <a:rPr lang="nl-NL" sz="2800" dirty="0" smtClean="0"/>
              <a:t>Het beoordelingsformulier examenkandidaat.</a:t>
            </a:r>
          </a:p>
          <a:p>
            <a:pPr marL="514350" indent="-514350" algn="l">
              <a:buFontTx/>
              <a:buChar char="-"/>
            </a:pPr>
            <a:endParaRPr lang="nl-NL" sz="2800" dirty="0"/>
          </a:p>
          <a:p>
            <a:pPr marL="514350" indent="-514350" algn="l"/>
            <a:r>
              <a:rPr lang="nl-NL" sz="2800" dirty="0" smtClean="0"/>
              <a:t>Van één van de afgenomen Proeven:</a:t>
            </a:r>
          </a:p>
          <a:p>
            <a:pPr marL="514350" indent="-514350" algn="l">
              <a:buFontTx/>
              <a:buChar char="-"/>
            </a:pPr>
            <a:r>
              <a:rPr lang="nl-NL" sz="2800" dirty="0" smtClean="0"/>
              <a:t>Een video-opname van minimaal 10 minuten en maximaal 15 minuten. </a:t>
            </a:r>
            <a:r>
              <a:rPr lang="nl-NL" sz="2000" dirty="0" smtClean="0"/>
              <a:t>(aspirant-examinator en kandidaat moeten duidelijk in beeld zijn.)</a:t>
            </a:r>
          </a:p>
          <a:p>
            <a:pPr marL="514350" indent="-514350" algn="l"/>
            <a:endParaRPr lang="nl-NL" sz="2800" dirty="0" smtClean="0"/>
          </a:p>
          <a:p>
            <a:pPr marL="514350" indent="-514350" algn="l">
              <a:buFontTx/>
              <a:buChar char="-"/>
            </a:pPr>
            <a:endParaRPr lang="nl-NL" sz="2800" dirty="0" smtClean="0"/>
          </a:p>
          <a:p>
            <a:pPr marL="514350" indent="-514350" algn="l"/>
            <a:endParaRPr lang="nl-NL" sz="2800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2530763" y="969819"/>
            <a:ext cx="66132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800" b="1" dirty="0" smtClean="0"/>
              <a:t>Onderdeel 2 Interview</a:t>
            </a:r>
          </a:p>
          <a:p>
            <a:pPr algn="r"/>
            <a:endParaRPr lang="nl-NL" sz="2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332509" y="1838036"/>
            <a:ext cx="841432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l">
              <a:buFontTx/>
              <a:buChar char="-"/>
            </a:pPr>
            <a:r>
              <a:rPr lang="nl-NL" sz="2800" dirty="0" smtClean="0"/>
              <a:t>In een CGI wordt het examendossier besproken.</a:t>
            </a:r>
          </a:p>
          <a:p>
            <a:pPr marL="514350" indent="-514350" algn="l">
              <a:buFontTx/>
              <a:buChar char="-"/>
            </a:pPr>
            <a:endParaRPr lang="nl-NL" sz="2800" dirty="0"/>
          </a:p>
          <a:p>
            <a:pPr marL="514350" indent="-514350" algn="l">
              <a:buFontTx/>
              <a:buChar char="-"/>
            </a:pPr>
            <a:r>
              <a:rPr lang="nl-NL" sz="2800" dirty="0" smtClean="0"/>
              <a:t>De examinatoeren van </a:t>
            </a:r>
            <a:r>
              <a:rPr lang="nl-NL" sz="2800" dirty="0" err="1" smtClean="0"/>
              <a:t>Provex</a:t>
            </a:r>
            <a:r>
              <a:rPr lang="nl-NL" sz="2800" dirty="0" smtClean="0"/>
              <a:t> willen een indruk krijgen van de </a:t>
            </a:r>
            <a:r>
              <a:rPr lang="nl-NL" sz="2800" dirty="0" smtClean="0"/>
              <a:t>competenties waarover de </a:t>
            </a:r>
            <a:r>
              <a:rPr lang="nl-NL" sz="2800" dirty="0" smtClean="0"/>
              <a:t>aspirant-examinator beschikt.  </a:t>
            </a:r>
          </a:p>
          <a:p>
            <a:pPr marL="514350" indent="-514350" algn="l">
              <a:buFontTx/>
              <a:buChar char="-"/>
            </a:pPr>
            <a:endParaRPr lang="nl-NL" sz="2800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2530763" y="969819"/>
            <a:ext cx="66132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800" b="1" dirty="0" smtClean="0"/>
              <a:t>Onderdeel 3 Toets met casussen </a:t>
            </a:r>
          </a:p>
          <a:p>
            <a:pPr algn="r"/>
            <a:endParaRPr lang="nl-NL" sz="28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332509" y="1838036"/>
            <a:ext cx="841432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l">
              <a:buFontTx/>
              <a:buChar char="-"/>
            </a:pPr>
            <a:r>
              <a:rPr lang="nl-NL" sz="2800" dirty="0" smtClean="0"/>
              <a:t>In de toets komen worden er 4 casussen voorgelegd. </a:t>
            </a:r>
          </a:p>
          <a:p>
            <a:pPr marL="514350" indent="-514350" algn="l">
              <a:buFontTx/>
              <a:buChar char="-"/>
            </a:pPr>
            <a:endParaRPr lang="nl-NL" sz="2800" dirty="0" smtClean="0"/>
          </a:p>
          <a:p>
            <a:pPr marL="514350" indent="-514350" algn="l">
              <a:buFontTx/>
              <a:buChar char="-"/>
            </a:pPr>
            <a:r>
              <a:rPr lang="nl-NL" sz="2800" dirty="0" smtClean="0"/>
              <a:t>Van de aspirant-examinator wordt verwacht dat hij/zij beschrijft welke handelingen uitgevoerd dienen te </a:t>
            </a:r>
            <a:r>
              <a:rPr lang="nl-NL" sz="2800" dirty="0" smtClean="0"/>
              <a:t>worden en tot welk oordeel hij/zij komt. </a:t>
            </a:r>
            <a:endParaRPr lang="nl-NL" sz="2800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occ-powerpoint-sjabloon">
  <a:themeElements>
    <a:clrScheme name="defaul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3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3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aocc-powerpoint-sjabloon</Template>
  <TotalTime>54</TotalTime>
  <Words>167</Words>
  <Application>Microsoft Office PowerPoint</Application>
  <PresentationFormat>Diavoorstelling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aocc-powerpoint-sjabloon</vt:lpstr>
      <vt:lpstr>Dia 1</vt:lpstr>
      <vt:lpstr>Dia 2</vt:lpstr>
      <vt:lpstr>Dia 3</vt:lpstr>
      <vt:lpstr>Dia 4</vt:lpstr>
      <vt:lpstr>Dia 5</vt:lpstr>
      <vt:lpstr>Dia 6</vt:lpstr>
      <vt:lpstr>Dia 7</vt:lpstr>
      <vt:lpstr>Dia 8</vt:lpstr>
      <vt:lpstr>Dia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12vigeda</dc:creator>
  <cp:lastModifiedBy>12vifora</cp:lastModifiedBy>
  <cp:revision>12</cp:revision>
  <dcterms:created xsi:type="dcterms:W3CDTF">2011-11-16T14:39:37Z</dcterms:created>
  <dcterms:modified xsi:type="dcterms:W3CDTF">2013-01-28T14:31:42Z</dcterms:modified>
</cp:coreProperties>
</file>