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6" r:id="rId11"/>
    <p:sldId id="262" r:id="rId12"/>
    <p:sldId id="263" r:id="rId13"/>
    <p:sldId id="267" r:id="rId14"/>
    <p:sldId id="264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322CADC-1D47-40F9-8F48-6B2D1804D304}">
          <p14:sldIdLst>
            <p14:sldId id="256"/>
            <p14:sldId id="257"/>
            <p14:sldId id="258"/>
            <p14:sldId id="259"/>
            <p14:sldId id="260"/>
            <p14:sldId id="266"/>
            <p14:sldId id="262"/>
            <p14:sldId id="263"/>
            <p14:sldId id="267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mon Raaphorst" initials="RR" lastIdx="2" clrIdx="0">
    <p:extLst>
      <p:ext uri="{19B8F6BF-5375-455C-9EA6-DF929625EA0E}">
        <p15:presenceInfo xmlns:p15="http://schemas.microsoft.com/office/powerpoint/2012/main" userId="S::raymon.raaphorst@sanoma.com::58741ea8-9bd2-49b5-94ae-83cfbb0fed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8FAC8-1E95-49F7-BD18-5AD3C358CB0C}" v="10" dt="2021-07-07T10:25:51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2568FAC8-1E95-49F7-BD18-5AD3C358CB0C}"/>
    <pc:docChg chg="custSel addSld modSld">
      <pc:chgData name="George Rinkel" userId="af9a95be-0c45-4de3-8499-f6d6077ad61b" providerId="ADAL" clId="{2568FAC8-1E95-49F7-BD18-5AD3C358CB0C}" dt="2021-07-07T10:26:13.378" v="134" actId="1076"/>
      <pc:docMkLst>
        <pc:docMk/>
      </pc:docMkLst>
      <pc:sldChg chg="delCm modNotesTx">
        <pc:chgData name="George Rinkel" userId="af9a95be-0c45-4de3-8499-f6d6077ad61b" providerId="ADAL" clId="{2568FAC8-1E95-49F7-BD18-5AD3C358CB0C}" dt="2021-07-07T10:03:45.903" v="1" actId="1592"/>
        <pc:sldMkLst>
          <pc:docMk/>
          <pc:sldMk cId="0" sldId="256"/>
        </pc:sldMkLst>
      </pc:sldChg>
      <pc:sldChg chg="delCm modNotesTx">
        <pc:chgData name="George Rinkel" userId="af9a95be-0c45-4de3-8499-f6d6077ad61b" providerId="ADAL" clId="{2568FAC8-1E95-49F7-BD18-5AD3C358CB0C}" dt="2021-07-07T10:04:00.147" v="3" actId="1592"/>
        <pc:sldMkLst>
          <pc:docMk/>
          <pc:sldMk cId="0" sldId="257"/>
        </pc:sldMkLst>
      </pc:sldChg>
      <pc:sldChg chg="addSp delSp modSp add mod">
        <pc:chgData name="George Rinkel" userId="af9a95be-0c45-4de3-8499-f6d6077ad61b" providerId="ADAL" clId="{2568FAC8-1E95-49F7-BD18-5AD3C358CB0C}" dt="2021-07-07T10:26:13.378" v="134" actId="1076"/>
        <pc:sldMkLst>
          <pc:docMk/>
          <pc:sldMk cId="2446272500" sldId="267"/>
        </pc:sldMkLst>
        <pc:spChg chg="add mod">
          <ac:chgData name="George Rinkel" userId="af9a95be-0c45-4de3-8499-f6d6077ad61b" providerId="ADAL" clId="{2568FAC8-1E95-49F7-BD18-5AD3C358CB0C}" dt="2021-07-07T10:24:40.836" v="119" actId="1076"/>
          <ac:spMkLst>
            <pc:docMk/>
            <pc:sldMk cId="2446272500" sldId="267"/>
            <ac:spMk id="3" creationId="{44118D31-E8EA-464D-8578-C931C134A830}"/>
          </ac:spMkLst>
        </pc:spChg>
        <pc:spChg chg="add mod">
          <ac:chgData name="George Rinkel" userId="af9a95be-0c45-4de3-8499-f6d6077ad61b" providerId="ADAL" clId="{2568FAC8-1E95-49F7-BD18-5AD3C358CB0C}" dt="2021-07-07T10:26:13.378" v="134" actId="1076"/>
          <ac:spMkLst>
            <pc:docMk/>
            <pc:sldMk cId="2446272500" sldId="267"/>
            <ac:spMk id="6" creationId="{42388B2F-B16A-4B2A-8CB1-E0027D1CF5D4}"/>
          </ac:spMkLst>
        </pc:spChg>
        <pc:spChg chg="mod">
          <ac:chgData name="George Rinkel" userId="af9a95be-0c45-4de3-8499-f6d6077ad61b" providerId="ADAL" clId="{2568FAC8-1E95-49F7-BD18-5AD3C358CB0C}" dt="2021-07-07T10:21:56.289" v="7" actId="20577"/>
          <ac:spMkLst>
            <pc:docMk/>
            <pc:sldMk cId="2446272500" sldId="267"/>
            <ac:spMk id="173" creationId="{00000000-0000-0000-0000-000000000000}"/>
          </ac:spMkLst>
        </pc:spChg>
        <pc:picChg chg="add mod">
          <ac:chgData name="George Rinkel" userId="af9a95be-0c45-4de3-8499-f6d6077ad61b" providerId="ADAL" clId="{2568FAC8-1E95-49F7-BD18-5AD3C358CB0C}" dt="2021-07-07T10:24:51.601" v="120" actId="1076"/>
          <ac:picMkLst>
            <pc:docMk/>
            <pc:sldMk cId="2446272500" sldId="267"/>
            <ac:picMk id="2" creationId="{EE47CDA0-B812-4FA3-919F-6FCEDB5CE1B4}"/>
          </ac:picMkLst>
        </pc:picChg>
        <pc:picChg chg="add mod">
          <ac:chgData name="George Rinkel" userId="af9a95be-0c45-4de3-8499-f6d6077ad61b" providerId="ADAL" clId="{2568FAC8-1E95-49F7-BD18-5AD3C358CB0C}" dt="2021-07-07T10:25:14.125" v="122" actId="1076"/>
          <ac:picMkLst>
            <pc:docMk/>
            <pc:sldMk cId="2446272500" sldId="267"/>
            <ac:picMk id="5" creationId="{3735AA2E-9651-4378-A7C5-8B04B5989F44}"/>
          </ac:picMkLst>
        </pc:picChg>
        <pc:picChg chg="del">
          <ac:chgData name="George Rinkel" userId="af9a95be-0c45-4de3-8499-f6d6077ad61b" providerId="ADAL" clId="{2568FAC8-1E95-49F7-BD18-5AD3C358CB0C}" dt="2021-07-07T10:21:44.666" v="5" actId="478"/>
          <ac:picMkLst>
            <pc:docMk/>
            <pc:sldMk cId="2446272500" sldId="267"/>
            <ac:picMk id="4098" creationId="{A711EDB6-A833-4A8E-B121-45A007F26665}"/>
          </ac:picMkLst>
        </pc:picChg>
        <pc:picChg chg="del">
          <ac:chgData name="George Rinkel" userId="af9a95be-0c45-4de3-8499-f6d6077ad61b" providerId="ADAL" clId="{2568FAC8-1E95-49F7-BD18-5AD3C358CB0C}" dt="2021-07-07T10:21:44.666" v="5" actId="478"/>
          <ac:picMkLst>
            <pc:docMk/>
            <pc:sldMk cId="2446272500" sldId="267"/>
            <ac:picMk id="4102" creationId="{EB29B14B-2069-4931-9A08-AFA4C66571AB}"/>
          </ac:picMkLst>
        </pc:picChg>
        <pc:picChg chg="del">
          <ac:chgData name="George Rinkel" userId="af9a95be-0c45-4de3-8499-f6d6077ad61b" providerId="ADAL" clId="{2568FAC8-1E95-49F7-BD18-5AD3C358CB0C}" dt="2021-07-07T10:21:44.666" v="5" actId="478"/>
          <ac:picMkLst>
            <pc:docMk/>
            <pc:sldMk cId="2446272500" sldId="267"/>
            <ac:picMk id="4104" creationId="{748E678E-1F15-49BF-9EE8-E1BD796DEBEB}"/>
          </ac:picMkLst>
        </pc:picChg>
        <pc:picChg chg="del">
          <ac:chgData name="George Rinkel" userId="af9a95be-0c45-4de3-8499-f6d6077ad61b" providerId="ADAL" clId="{2568FAC8-1E95-49F7-BD18-5AD3C358CB0C}" dt="2021-07-07T10:21:44.666" v="5" actId="478"/>
          <ac:picMkLst>
            <pc:docMk/>
            <pc:sldMk cId="2446272500" sldId="267"/>
            <ac:picMk id="4106" creationId="{58C52888-9BC8-4F7C-80A2-2C08987DEE1E}"/>
          </ac:picMkLst>
        </pc:picChg>
        <pc:picChg chg="del">
          <ac:chgData name="George Rinkel" userId="af9a95be-0c45-4de3-8499-f6d6077ad61b" providerId="ADAL" clId="{2568FAC8-1E95-49F7-BD18-5AD3C358CB0C}" dt="2021-07-07T10:21:44.666" v="5" actId="478"/>
          <ac:picMkLst>
            <pc:docMk/>
            <pc:sldMk cId="2446272500" sldId="267"/>
            <ac:picMk id="4108" creationId="{26661BA5-96DF-413E-872E-71CD41AA7554}"/>
          </ac:picMkLst>
        </pc:picChg>
        <pc:picChg chg="del">
          <ac:chgData name="George Rinkel" userId="af9a95be-0c45-4de3-8499-f6d6077ad61b" providerId="ADAL" clId="{2568FAC8-1E95-49F7-BD18-5AD3C358CB0C}" dt="2021-07-07T10:21:44.666" v="5" actId="478"/>
          <ac:picMkLst>
            <pc:docMk/>
            <pc:sldMk cId="2446272500" sldId="267"/>
            <ac:picMk id="4110" creationId="{51AAD17F-49B7-4A03-971F-77EF354F0BB9}"/>
          </ac:picMkLst>
        </pc:picChg>
        <pc:picChg chg="del">
          <ac:chgData name="George Rinkel" userId="af9a95be-0c45-4de3-8499-f6d6077ad61b" providerId="ADAL" clId="{2568FAC8-1E95-49F7-BD18-5AD3C358CB0C}" dt="2021-07-07T10:21:44.666" v="5" actId="478"/>
          <ac:picMkLst>
            <pc:docMk/>
            <pc:sldMk cId="2446272500" sldId="267"/>
            <ac:picMk id="4112" creationId="{3BEC3C4D-48EF-4C89-AD1E-C0F0B10975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dia te verplaatsen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latin typeface="Arial"/>
              </a:rPr>
              <a:t>Klik om het formaat van de notities te bewerken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latin typeface="Times New Roman"/>
              </a:rPr>
              <a:t> 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latin typeface="Times New Roman"/>
              </a:rPr>
              <a:t> 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latin typeface="Times New Roman"/>
              </a:rPr>
              <a:t> 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E1FC963-B289-41DC-9CC4-4A1E6E6AB2C2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E1FC963-B289-41DC-9CC4-4A1E6E6AB2C2}" type="slidenum">
              <a:rPr lang="nl-NL" sz="1400" b="0" strike="noStrike" spc="-1" smtClean="0">
                <a:latin typeface="Times New Roman"/>
              </a:rPr>
              <a:t>1</a:t>
            </a:fld>
            <a:endParaRPr lang="nl-NL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518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E1FC963-B289-41DC-9CC4-4A1E6E6AB2C2}" type="slidenum">
              <a:rPr lang="nl-NL" sz="1400" b="0" strike="noStrike" spc="-1" smtClean="0">
                <a:latin typeface="Times New Roman"/>
              </a:rPr>
              <a:t>2</a:t>
            </a:fld>
            <a:endParaRPr lang="nl-NL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7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AB5A7BE-C1D9-456F-A1FA-5932A70718CA}" type="slidenum">
              <a:rPr lang="nl-NL" sz="12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0" y="0"/>
            <a:ext cx="9142920" cy="34092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CustomShape 2"/>
          <p:cNvSpPr/>
          <p:nvPr/>
        </p:nvSpPr>
        <p:spPr>
          <a:xfrm>
            <a:off x="518760" y="11880"/>
            <a:ext cx="8228520" cy="48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latin typeface="Verdana"/>
                <a:ea typeface="Verdana"/>
              </a:rPr>
              <a:t>Politiek</a:t>
            </a:r>
            <a:endParaRPr lang="nl-NL" sz="1100" b="0" strike="noStrike" spc="-1">
              <a:latin typeface="Arial"/>
            </a:endParaRPr>
          </a:p>
        </p:txBody>
      </p:sp>
      <p:sp>
        <p:nvSpPr>
          <p:cNvPr id="2" name="Line 3"/>
          <p:cNvSpPr/>
          <p:nvPr/>
        </p:nvSpPr>
        <p:spPr>
          <a:xfrm flipH="1">
            <a:off x="1043280" y="1052640"/>
            <a:ext cx="6841080" cy="360"/>
          </a:xfrm>
          <a:prstGeom prst="line">
            <a:avLst/>
          </a:prstGeom>
          <a:ln>
            <a:solidFill>
              <a:srgbClr val="F15723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15560"/>
            <a:ext cx="313920" cy="676872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843760" y="342000"/>
            <a:ext cx="299160" cy="651492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467640" y="116640"/>
            <a:ext cx="77760" cy="77760"/>
          </a:xfrm>
          <a:prstGeom prst="ellipse">
            <a:avLst/>
          </a:prstGeom>
          <a:solidFill>
            <a:srgbClr val="C00000"/>
          </a:solidFill>
          <a:ln w="381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Afbeelding 16"/>
          <p:cNvPicPr/>
          <p:nvPr/>
        </p:nvPicPr>
        <p:blipFill>
          <a:blip r:embed="rId14"/>
          <a:stretch/>
        </p:blipFill>
        <p:spPr>
          <a:xfrm>
            <a:off x="8022960" y="38160"/>
            <a:ext cx="808560" cy="234720"/>
          </a:xfrm>
          <a:prstGeom prst="rect">
            <a:avLst/>
          </a:prstGeom>
          <a:ln>
            <a:noFill/>
          </a:ln>
        </p:spPr>
      </p:pic>
      <p:sp>
        <p:nvSpPr>
          <p:cNvPr id="7" name="CustomShape 7"/>
          <p:cNvSpPr/>
          <p:nvPr/>
        </p:nvSpPr>
        <p:spPr>
          <a:xfrm>
            <a:off x="0" y="0"/>
            <a:ext cx="9142920" cy="3409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8"/>
          <p:cNvSpPr/>
          <p:nvPr/>
        </p:nvSpPr>
        <p:spPr>
          <a:xfrm>
            <a:off x="518760" y="11880"/>
            <a:ext cx="8228520" cy="48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latin typeface="Verdana"/>
                <a:ea typeface="Verdana"/>
              </a:rPr>
              <a:t>Pluriforme samenleving</a:t>
            </a:r>
            <a:endParaRPr lang="nl-NL" sz="1100" b="0" strike="noStrike" spc="-1">
              <a:latin typeface="Arial"/>
            </a:endParaRPr>
          </a:p>
        </p:txBody>
      </p:sp>
      <p:sp>
        <p:nvSpPr>
          <p:cNvPr id="9" name="Line 9"/>
          <p:cNvSpPr/>
          <p:nvPr/>
        </p:nvSpPr>
        <p:spPr>
          <a:xfrm flipH="1">
            <a:off x="1043280" y="1052640"/>
            <a:ext cx="6841080" cy="360"/>
          </a:xfrm>
          <a:prstGeom prst="line">
            <a:avLst/>
          </a:prstGeom>
          <a:ln>
            <a:solidFill>
              <a:srgbClr val="335487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0" name="CustomShape 10"/>
          <p:cNvSpPr/>
          <p:nvPr/>
        </p:nvSpPr>
        <p:spPr>
          <a:xfrm>
            <a:off x="0" y="115560"/>
            <a:ext cx="313920" cy="67687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1"/>
          <p:cNvSpPr/>
          <p:nvPr/>
        </p:nvSpPr>
        <p:spPr>
          <a:xfrm>
            <a:off x="8843760" y="342000"/>
            <a:ext cx="299160" cy="65149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2"/>
          <p:cNvSpPr/>
          <p:nvPr/>
        </p:nvSpPr>
        <p:spPr>
          <a:xfrm>
            <a:off x="0" y="6552360"/>
            <a:ext cx="9142920" cy="3409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3"/>
          <p:cNvSpPr/>
          <p:nvPr/>
        </p:nvSpPr>
        <p:spPr>
          <a:xfrm>
            <a:off x="467640" y="116640"/>
            <a:ext cx="77760" cy="77760"/>
          </a:xfrm>
          <a:prstGeom prst="ellipse">
            <a:avLst/>
          </a:prstGeom>
          <a:solidFill>
            <a:srgbClr val="335487"/>
          </a:solidFill>
          <a:ln w="381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" name="Afbeelding 23"/>
          <p:cNvPicPr/>
          <p:nvPr/>
        </p:nvPicPr>
        <p:blipFill>
          <a:blip r:embed="rId15"/>
          <a:stretch/>
        </p:blipFill>
        <p:spPr>
          <a:xfrm>
            <a:off x="8183160" y="36360"/>
            <a:ext cx="924480" cy="268200"/>
          </a:xfrm>
          <a:prstGeom prst="rect">
            <a:avLst/>
          </a:prstGeom>
          <a:ln>
            <a:noFill/>
          </a:ln>
        </p:spPr>
      </p:pic>
      <p:sp>
        <p:nvSpPr>
          <p:cNvPr id="15" name="CustomShape 14"/>
          <p:cNvSpPr/>
          <p:nvPr/>
        </p:nvSpPr>
        <p:spPr>
          <a:xfrm>
            <a:off x="0" y="0"/>
            <a:ext cx="9142920" cy="119556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15"/>
          <p:cNvSpPr/>
          <p:nvPr/>
        </p:nvSpPr>
        <p:spPr>
          <a:xfrm>
            <a:off x="489240" y="188640"/>
            <a:ext cx="426456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latin typeface="Verdana"/>
                <a:ea typeface="Verdana"/>
              </a:rPr>
              <a:t>RECHTSSTAAT</a:t>
            </a:r>
            <a:endParaRPr lang="nl-NL" sz="4000" b="0" strike="noStrike" spc="-1">
              <a:latin typeface="Arial"/>
            </a:endParaRPr>
          </a:p>
        </p:txBody>
      </p:sp>
      <p:pic>
        <p:nvPicPr>
          <p:cNvPr id="17" name="Afbeelding 19"/>
          <p:cNvPicPr/>
          <p:nvPr/>
        </p:nvPicPr>
        <p:blipFill>
          <a:blip r:embed="rId16"/>
          <a:stretch/>
        </p:blipFill>
        <p:spPr>
          <a:xfrm>
            <a:off x="7380360" y="332640"/>
            <a:ext cx="1222920" cy="355320"/>
          </a:xfrm>
          <a:prstGeom prst="rect">
            <a:avLst/>
          </a:prstGeom>
          <a:ln>
            <a:noFill/>
          </a:ln>
        </p:spPr>
      </p:pic>
      <p:sp>
        <p:nvSpPr>
          <p:cNvPr id="18" name="Line 16"/>
          <p:cNvSpPr/>
          <p:nvPr/>
        </p:nvSpPr>
        <p:spPr>
          <a:xfrm flipH="1">
            <a:off x="1259280" y="1916640"/>
            <a:ext cx="7417080" cy="360"/>
          </a:xfrm>
          <a:prstGeom prst="line">
            <a:avLst/>
          </a:prstGeom>
          <a:ln>
            <a:solidFill>
              <a:srgbClr val="A12044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9" name="CustomShape 17"/>
          <p:cNvSpPr/>
          <p:nvPr/>
        </p:nvSpPr>
        <p:spPr>
          <a:xfrm>
            <a:off x="0" y="0"/>
            <a:ext cx="9142920" cy="119556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18"/>
          <p:cNvSpPr/>
          <p:nvPr/>
        </p:nvSpPr>
        <p:spPr>
          <a:xfrm>
            <a:off x="480960" y="188640"/>
            <a:ext cx="233064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latin typeface="Verdana"/>
                <a:ea typeface="Verdana"/>
              </a:rPr>
              <a:t>Politiek</a:t>
            </a:r>
            <a:endParaRPr lang="nl-NL" sz="4000" b="0" strike="noStrike" spc="-1">
              <a:latin typeface="Arial"/>
            </a:endParaRPr>
          </a:p>
        </p:txBody>
      </p:sp>
      <p:pic>
        <p:nvPicPr>
          <p:cNvPr id="21" name="Afbeelding 8"/>
          <p:cNvPicPr/>
          <p:nvPr/>
        </p:nvPicPr>
        <p:blipFill>
          <a:blip r:embed="rId16"/>
          <a:stretch/>
        </p:blipFill>
        <p:spPr>
          <a:xfrm>
            <a:off x="7380360" y="332640"/>
            <a:ext cx="1222920" cy="355320"/>
          </a:xfrm>
          <a:prstGeom prst="rect">
            <a:avLst/>
          </a:prstGeom>
          <a:ln>
            <a:noFill/>
          </a:ln>
        </p:spPr>
      </p:pic>
      <p:sp>
        <p:nvSpPr>
          <p:cNvPr id="22" name="Line 19"/>
          <p:cNvSpPr/>
          <p:nvPr/>
        </p:nvSpPr>
        <p:spPr>
          <a:xfrm flipH="1">
            <a:off x="1259280" y="1916640"/>
            <a:ext cx="7417080" cy="360"/>
          </a:xfrm>
          <a:prstGeom prst="line">
            <a:avLst/>
          </a:prstGeom>
          <a:ln>
            <a:solidFill>
              <a:srgbClr val="335487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3" name="CustomShape 20"/>
          <p:cNvSpPr/>
          <p:nvPr/>
        </p:nvSpPr>
        <p:spPr>
          <a:xfrm>
            <a:off x="0" y="0"/>
            <a:ext cx="9142920" cy="119556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CustomShape 21"/>
          <p:cNvSpPr/>
          <p:nvPr/>
        </p:nvSpPr>
        <p:spPr>
          <a:xfrm>
            <a:off x="461880" y="188640"/>
            <a:ext cx="186588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latin typeface="Verdana"/>
                <a:ea typeface="Verdana"/>
              </a:rPr>
              <a:t>Media</a:t>
            </a:r>
            <a:endParaRPr lang="nl-NL" sz="4000" b="0" strike="noStrike" spc="-1">
              <a:latin typeface="Arial"/>
            </a:endParaRPr>
          </a:p>
        </p:txBody>
      </p:sp>
      <p:pic>
        <p:nvPicPr>
          <p:cNvPr id="25" name="Afbeelding 12"/>
          <p:cNvPicPr/>
          <p:nvPr/>
        </p:nvPicPr>
        <p:blipFill>
          <a:blip r:embed="rId16"/>
          <a:stretch/>
        </p:blipFill>
        <p:spPr>
          <a:xfrm>
            <a:off x="7380360" y="332640"/>
            <a:ext cx="1222920" cy="355320"/>
          </a:xfrm>
          <a:prstGeom prst="rect">
            <a:avLst/>
          </a:prstGeom>
          <a:ln>
            <a:noFill/>
          </a:ln>
        </p:spPr>
      </p:pic>
      <p:sp>
        <p:nvSpPr>
          <p:cNvPr id="26" name="PlaceHolder 2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27" name="PlaceHolder 2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0"/>
            <a:ext cx="9142920" cy="34092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2"/>
          <p:cNvSpPr/>
          <p:nvPr/>
        </p:nvSpPr>
        <p:spPr>
          <a:xfrm>
            <a:off x="518760" y="11880"/>
            <a:ext cx="8228520" cy="48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latin typeface="Verdana"/>
                <a:ea typeface="Verdana"/>
              </a:rPr>
              <a:t>Politiek</a:t>
            </a:r>
            <a:endParaRPr lang="nl-NL" sz="1100" b="0" strike="noStrike" spc="-1">
              <a:latin typeface="Arial"/>
            </a:endParaRPr>
          </a:p>
        </p:txBody>
      </p:sp>
      <p:sp>
        <p:nvSpPr>
          <p:cNvPr id="66" name="Line 3"/>
          <p:cNvSpPr/>
          <p:nvPr/>
        </p:nvSpPr>
        <p:spPr>
          <a:xfrm flipH="1">
            <a:off x="1043280" y="1052640"/>
            <a:ext cx="6841080" cy="360"/>
          </a:xfrm>
          <a:prstGeom prst="line">
            <a:avLst/>
          </a:prstGeom>
          <a:ln>
            <a:solidFill>
              <a:srgbClr val="F15723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67" name="CustomShape 4"/>
          <p:cNvSpPr/>
          <p:nvPr/>
        </p:nvSpPr>
        <p:spPr>
          <a:xfrm>
            <a:off x="0" y="115560"/>
            <a:ext cx="313920" cy="676872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5"/>
          <p:cNvSpPr/>
          <p:nvPr/>
        </p:nvSpPr>
        <p:spPr>
          <a:xfrm>
            <a:off x="8843760" y="342000"/>
            <a:ext cx="299160" cy="651492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CustomShape 6"/>
          <p:cNvSpPr/>
          <p:nvPr/>
        </p:nvSpPr>
        <p:spPr>
          <a:xfrm>
            <a:off x="467640" y="116640"/>
            <a:ext cx="77760" cy="77760"/>
          </a:xfrm>
          <a:prstGeom prst="ellipse">
            <a:avLst/>
          </a:prstGeom>
          <a:solidFill>
            <a:srgbClr val="C00000"/>
          </a:solidFill>
          <a:ln w="381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0" name="Afbeelding 16"/>
          <p:cNvPicPr/>
          <p:nvPr/>
        </p:nvPicPr>
        <p:blipFill>
          <a:blip r:embed="rId14"/>
          <a:stretch/>
        </p:blipFill>
        <p:spPr>
          <a:xfrm>
            <a:off x="8022960" y="38160"/>
            <a:ext cx="808560" cy="234720"/>
          </a:xfrm>
          <a:prstGeom prst="rect">
            <a:avLst/>
          </a:prstGeom>
          <a:ln>
            <a:noFill/>
          </a:ln>
        </p:spPr>
      </p:pic>
      <p:sp>
        <p:nvSpPr>
          <p:cNvPr id="71" name="CustomShape 7"/>
          <p:cNvSpPr/>
          <p:nvPr/>
        </p:nvSpPr>
        <p:spPr>
          <a:xfrm>
            <a:off x="0" y="0"/>
            <a:ext cx="9142920" cy="3409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8"/>
          <p:cNvSpPr/>
          <p:nvPr/>
        </p:nvSpPr>
        <p:spPr>
          <a:xfrm>
            <a:off x="518760" y="11880"/>
            <a:ext cx="8228520" cy="48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1" strike="noStrike" spc="-1" dirty="0">
                <a:solidFill>
                  <a:srgbClr val="FFFFFF"/>
                </a:solidFill>
                <a:latin typeface="Verdana"/>
                <a:ea typeface="Verdana"/>
              </a:rPr>
              <a:t>Media</a:t>
            </a:r>
            <a:endParaRPr lang="nl-NL" sz="1100" b="0" strike="noStrike" spc="-1" dirty="0">
              <a:latin typeface="Arial"/>
            </a:endParaRPr>
          </a:p>
        </p:txBody>
      </p:sp>
      <p:sp>
        <p:nvSpPr>
          <p:cNvPr id="73" name="Line 9"/>
          <p:cNvSpPr/>
          <p:nvPr/>
        </p:nvSpPr>
        <p:spPr>
          <a:xfrm flipH="1">
            <a:off x="1043280" y="1052640"/>
            <a:ext cx="6841080" cy="360"/>
          </a:xfrm>
          <a:prstGeom prst="line">
            <a:avLst/>
          </a:prstGeom>
          <a:ln>
            <a:solidFill>
              <a:srgbClr val="335487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74" name="CustomShape 10"/>
          <p:cNvSpPr/>
          <p:nvPr/>
        </p:nvSpPr>
        <p:spPr>
          <a:xfrm>
            <a:off x="0" y="115560"/>
            <a:ext cx="313920" cy="67687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CustomShape 11"/>
          <p:cNvSpPr/>
          <p:nvPr/>
        </p:nvSpPr>
        <p:spPr>
          <a:xfrm>
            <a:off x="8843760" y="342000"/>
            <a:ext cx="299160" cy="65149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12"/>
          <p:cNvSpPr/>
          <p:nvPr/>
        </p:nvSpPr>
        <p:spPr>
          <a:xfrm>
            <a:off x="0" y="6552360"/>
            <a:ext cx="9142920" cy="3409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13"/>
          <p:cNvSpPr/>
          <p:nvPr/>
        </p:nvSpPr>
        <p:spPr>
          <a:xfrm>
            <a:off x="467640" y="116640"/>
            <a:ext cx="77760" cy="77760"/>
          </a:xfrm>
          <a:prstGeom prst="ellipse">
            <a:avLst/>
          </a:prstGeom>
          <a:solidFill>
            <a:srgbClr val="335487"/>
          </a:solidFill>
          <a:ln w="381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8" name="Afbeelding 23"/>
          <p:cNvPicPr/>
          <p:nvPr/>
        </p:nvPicPr>
        <p:blipFill>
          <a:blip r:embed="rId15"/>
          <a:stretch/>
        </p:blipFill>
        <p:spPr>
          <a:xfrm>
            <a:off x="8183160" y="36360"/>
            <a:ext cx="924480" cy="268200"/>
          </a:xfrm>
          <a:prstGeom prst="rect">
            <a:avLst/>
          </a:prstGeom>
          <a:ln>
            <a:noFill/>
          </a:ln>
        </p:spPr>
      </p:pic>
      <p:sp>
        <p:nvSpPr>
          <p:cNvPr id="79" name="PlaceHolder 1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80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c3kTPlqNI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55640" y="1196640"/>
            <a:ext cx="7991640" cy="86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nl-NL" sz="3600" b="1" strike="noStrike" spc="-1">
                <a:solidFill>
                  <a:srgbClr val="335487"/>
                </a:solidFill>
                <a:latin typeface="Calibri"/>
                <a:ea typeface="DejaVu Sans"/>
              </a:rPr>
              <a:t>5.2 Verschillende soorten media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25" name="Picture 8"/>
          <p:cNvPicPr/>
          <p:nvPr/>
        </p:nvPicPr>
        <p:blipFill>
          <a:blip r:embed="rId3"/>
          <a:srcRect r="6461"/>
          <a:stretch/>
        </p:blipFill>
        <p:spPr>
          <a:xfrm>
            <a:off x="5580000" y="2061000"/>
            <a:ext cx="2735280" cy="1949040"/>
          </a:xfrm>
          <a:prstGeom prst="rect">
            <a:avLst/>
          </a:prstGeom>
          <a:ln>
            <a:noFill/>
          </a:ln>
        </p:spPr>
      </p:pic>
      <p:pic>
        <p:nvPicPr>
          <p:cNvPr id="127" name="Picture 10"/>
          <p:cNvPicPr/>
          <p:nvPr/>
        </p:nvPicPr>
        <p:blipFill>
          <a:blip r:embed="rId4"/>
          <a:stretch/>
        </p:blipFill>
        <p:spPr>
          <a:xfrm>
            <a:off x="5652000" y="4221000"/>
            <a:ext cx="2611440" cy="218016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Eva">
            <a:extLst>
              <a:ext uri="{FF2B5EF4-FFF2-40B4-BE49-F238E27FC236}">
                <a16:creationId xmlns:a16="http://schemas.microsoft.com/office/drawing/2014/main" id="{2444F8CC-F5A3-471E-94E2-DCDA8382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40" y="4221000"/>
            <a:ext cx="2180160" cy="21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op 10 social media kanalen: welke platformen passen het best bij jouw  merk? | Coosto">
            <a:extLst>
              <a:ext uri="{FF2B5EF4-FFF2-40B4-BE49-F238E27FC236}">
                <a16:creationId xmlns:a16="http://schemas.microsoft.com/office/drawing/2014/main" id="{3A42476F-3CD6-4F95-B5CE-9FB172F1C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04" y="2098800"/>
            <a:ext cx="3648904" cy="19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11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On demand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457200" y="1412640"/>
            <a:ext cx="8228520" cy="250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Er zijn ook bedrijven die hun programma’s on</a:t>
            </a:r>
            <a:r>
              <a:rPr lang="nl-NL" sz="28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line hebben staan. Als je op deze ‘streaming diensten’ geabonneerd bent, kan je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op elk gewenst moment iets bekijken. Dit noemen we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on demand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endParaRPr lang="nl-NL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835704" y="3818520"/>
            <a:ext cx="2231280" cy="51624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On demand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3163104" y="3904560"/>
            <a:ext cx="358920" cy="38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6"/>
          <p:cNvSpPr/>
          <p:nvPr/>
        </p:nvSpPr>
        <p:spPr>
          <a:xfrm>
            <a:off x="3600144" y="3818520"/>
            <a:ext cx="547164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 verzoek of op aanvraag.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5E06-38BD-415C-9525-48E27ECDA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1" b="35676"/>
          <a:stretch/>
        </p:blipFill>
        <p:spPr bwMode="auto">
          <a:xfrm>
            <a:off x="617989" y="5848095"/>
            <a:ext cx="1880425" cy="51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sney+ - Wikipedia">
            <a:extLst>
              <a:ext uri="{FF2B5EF4-FFF2-40B4-BE49-F238E27FC236}">
                <a16:creationId xmlns:a16="http://schemas.microsoft.com/office/drawing/2014/main" id="{82DE4351-16ED-4497-B8A0-C0B37B6DE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40" y="4802248"/>
            <a:ext cx="2987983" cy="16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FBB27FBA-6FD5-4CF5-B50E-115B72F1A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54" y="4548304"/>
            <a:ext cx="14382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er fictieprojecten geselecteerd voor de eerste Videoland Academy • NBF">
            <a:extLst>
              <a:ext uri="{FF2B5EF4-FFF2-40B4-BE49-F238E27FC236}">
                <a16:creationId xmlns:a16="http://schemas.microsoft.com/office/drawing/2014/main" id="{2E57F219-C9CD-4514-9E64-649C1727B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3" b="15080"/>
          <a:stretch/>
        </p:blipFill>
        <p:spPr bwMode="auto">
          <a:xfrm>
            <a:off x="1572608" y="4548304"/>
            <a:ext cx="1769956" cy="106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57200" y="11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Kranten en tijdschriften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57200" y="1268640"/>
            <a:ext cx="8228520" cy="48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nl-NL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Bij kranten en tijdschriften maak je onderscheid tussen twee soorten bladen:</a:t>
            </a:r>
            <a:endParaRPr lang="nl-NL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nl-NL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nl-NL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nl-NL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br/>
            <a:br/>
            <a:r>
              <a:rPr lang="nl-NL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Waarover een krant schrijft, heeft te maken met de mensen die de krant lezen, bijvoorbeeld jongeren of hoger opgeleiden. Dit noemen we de </a:t>
            </a:r>
            <a:r>
              <a:rPr lang="nl-NL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doelgroep</a:t>
            </a:r>
            <a:r>
              <a:rPr lang="nl-NL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nl-NL" sz="2600" b="0" strike="noStrike" spc="-1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477720" y="2172600"/>
            <a:ext cx="1871280" cy="7909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Populaire krant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2422080" y="2211840"/>
            <a:ext cx="358920" cy="790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5"/>
          <p:cNvSpPr/>
          <p:nvPr/>
        </p:nvSpPr>
        <p:spPr>
          <a:xfrm>
            <a:off x="2915640" y="2061000"/>
            <a:ext cx="590364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Kranten die zich meer op </a:t>
            </a:r>
            <a:r>
              <a:rPr lang="nl-NL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sensationeel</a:t>
            </a:r>
            <a:r>
              <a:rPr lang="nl-NL" sz="20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nieuws richten. Ze besteden bijvoorbeeld meer aandacht aan sport, criminaliteit en shownieuws.</a:t>
            </a:r>
            <a:endParaRPr lang="nl-NL" sz="2000" b="0" strike="noStrike" spc="-1">
              <a:latin typeface="Arial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477720" y="3141000"/>
            <a:ext cx="1871280" cy="7909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Kwaliteits-</a:t>
            </a:r>
            <a:endParaRPr lang="nl-NL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krant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34" name="CustomShape 7"/>
          <p:cNvSpPr/>
          <p:nvPr/>
        </p:nvSpPr>
        <p:spPr>
          <a:xfrm>
            <a:off x="2422080" y="3087000"/>
            <a:ext cx="358920" cy="790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8"/>
          <p:cNvSpPr/>
          <p:nvPr/>
        </p:nvSpPr>
        <p:spPr>
          <a:xfrm>
            <a:off x="2915640" y="3061440"/>
            <a:ext cx="590364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0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Serieuzere</a:t>
            </a:r>
            <a:r>
              <a:rPr lang="nl-NL" sz="20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kranten die uitgebreidere achtergrond-informatie geven over bijvoorbeeld politiek en economie.</a:t>
            </a:r>
            <a:endParaRPr lang="nl-NL" sz="2000" b="0" strike="noStrike" spc="-1">
              <a:latin typeface="Arial"/>
            </a:endParaRPr>
          </a:p>
        </p:txBody>
      </p:sp>
      <p:sp>
        <p:nvSpPr>
          <p:cNvPr id="136" name="CustomShape 9"/>
          <p:cNvSpPr/>
          <p:nvPr/>
        </p:nvSpPr>
        <p:spPr>
          <a:xfrm>
            <a:off x="477720" y="5740200"/>
            <a:ext cx="1871280" cy="54864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Doelgroep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37" name="CustomShape 10"/>
          <p:cNvSpPr/>
          <p:nvPr/>
        </p:nvSpPr>
        <p:spPr>
          <a:xfrm>
            <a:off x="2457720" y="5803560"/>
            <a:ext cx="358920" cy="398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11"/>
          <p:cNvSpPr/>
          <p:nvPr/>
        </p:nvSpPr>
        <p:spPr>
          <a:xfrm>
            <a:off x="2925360" y="5622480"/>
            <a:ext cx="610992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Een groep met dezelfde kenmerken en belangstelling.</a:t>
            </a:r>
            <a:endParaRPr lang="nl-NL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57200" y="11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Populaire of kwaliteitsbladen?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40" name="Picture 2"/>
          <p:cNvPicPr/>
          <p:nvPr/>
        </p:nvPicPr>
        <p:blipFill>
          <a:blip r:embed="rId2"/>
          <a:stretch/>
        </p:blipFill>
        <p:spPr>
          <a:xfrm>
            <a:off x="527472" y="1196640"/>
            <a:ext cx="1760760" cy="2525400"/>
          </a:xfrm>
          <a:prstGeom prst="rect">
            <a:avLst/>
          </a:prstGeom>
          <a:ln>
            <a:noFill/>
          </a:ln>
        </p:spPr>
      </p:pic>
      <p:pic>
        <p:nvPicPr>
          <p:cNvPr id="141" name="Picture 6"/>
          <p:cNvPicPr/>
          <p:nvPr/>
        </p:nvPicPr>
        <p:blipFill>
          <a:blip r:embed="rId3"/>
          <a:stretch/>
        </p:blipFill>
        <p:spPr>
          <a:xfrm>
            <a:off x="2626920" y="1196640"/>
            <a:ext cx="1992240" cy="2525400"/>
          </a:xfrm>
          <a:prstGeom prst="rect">
            <a:avLst/>
          </a:prstGeom>
          <a:ln>
            <a:noFill/>
          </a:ln>
        </p:spPr>
      </p:pic>
      <p:pic>
        <p:nvPicPr>
          <p:cNvPr id="143" name="Picture 10"/>
          <p:cNvPicPr/>
          <p:nvPr/>
        </p:nvPicPr>
        <p:blipFill>
          <a:blip r:embed="rId4"/>
          <a:stretch/>
        </p:blipFill>
        <p:spPr>
          <a:xfrm>
            <a:off x="954000" y="4007520"/>
            <a:ext cx="1672920" cy="2473560"/>
          </a:xfrm>
          <a:prstGeom prst="rect">
            <a:avLst/>
          </a:prstGeom>
          <a:ln>
            <a:noFill/>
          </a:ln>
        </p:spPr>
      </p:pic>
      <p:pic>
        <p:nvPicPr>
          <p:cNvPr id="144" name="Picture 12"/>
          <p:cNvPicPr/>
          <p:nvPr/>
        </p:nvPicPr>
        <p:blipFill>
          <a:blip r:embed="rId5"/>
          <a:stretch/>
        </p:blipFill>
        <p:spPr>
          <a:xfrm>
            <a:off x="6948360" y="1196640"/>
            <a:ext cx="1590840" cy="2375280"/>
          </a:xfrm>
          <a:prstGeom prst="rect">
            <a:avLst/>
          </a:prstGeom>
          <a:ln>
            <a:noFill/>
          </a:ln>
        </p:spPr>
      </p:pic>
      <p:pic>
        <p:nvPicPr>
          <p:cNvPr id="145" name="Picture 14"/>
          <p:cNvPicPr/>
          <p:nvPr/>
        </p:nvPicPr>
        <p:blipFill>
          <a:blip r:embed="rId6"/>
          <a:stretch/>
        </p:blipFill>
        <p:spPr>
          <a:xfrm>
            <a:off x="2988000" y="4007520"/>
            <a:ext cx="1724760" cy="2473560"/>
          </a:xfrm>
          <a:prstGeom prst="rect">
            <a:avLst/>
          </a:prstGeom>
          <a:ln>
            <a:noFill/>
          </a:ln>
        </p:spPr>
      </p:pic>
      <p:pic>
        <p:nvPicPr>
          <p:cNvPr id="146" name="Picture 16"/>
          <p:cNvPicPr/>
          <p:nvPr/>
        </p:nvPicPr>
        <p:blipFill>
          <a:blip r:embed="rId7"/>
          <a:stretch/>
        </p:blipFill>
        <p:spPr>
          <a:xfrm>
            <a:off x="4910760" y="4005000"/>
            <a:ext cx="1676520" cy="2424240"/>
          </a:xfrm>
          <a:prstGeom prst="rect">
            <a:avLst/>
          </a:prstGeom>
          <a:ln>
            <a:noFill/>
          </a:ln>
        </p:spPr>
      </p:pic>
      <p:pic>
        <p:nvPicPr>
          <p:cNvPr id="147" name="Picture 20"/>
          <p:cNvPicPr/>
          <p:nvPr/>
        </p:nvPicPr>
        <p:blipFill>
          <a:blip r:embed="rId8"/>
          <a:stretch/>
        </p:blipFill>
        <p:spPr>
          <a:xfrm>
            <a:off x="6732360" y="4005000"/>
            <a:ext cx="1874880" cy="2424240"/>
          </a:xfrm>
          <a:prstGeom prst="rect">
            <a:avLst/>
          </a:prstGeom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2D29BAC-271F-4C9B-86DD-265040A42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20" y="1196640"/>
            <a:ext cx="1891080" cy="250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11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Kranten en tijdschriften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457200" y="155664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Kranten verschijnen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dagelijks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tijdschriften meestal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wekelijks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of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maandelijks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Tijdschriften 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gaan vaak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over één thema. Bijvoorbeeld over auto’s, muziek, mode of computers. </a:t>
            </a:r>
            <a:endParaRPr lang="nl-NL" sz="3200" b="0" strike="noStrike" spc="-1" dirty="0">
              <a:latin typeface="Arial"/>
            </a:endParaRPr>
          </a:p>
          <a:p>
            <a:pPr marL="458280" indent="-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Voorbeelden zijn Computer Idee, LINDA. en Voetbal International. Ze schrijven over dezelfde onderwerpen als kranten, maar gaan dieper op de onderwerpen in.</a:t>
            </a:r>
            <a:endParaRPr lang="nl-NL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57200" y="11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Steeds minder papier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457200" y="134064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Bijna elk oorspronkelijk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papieren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medium heeft tegenwoordig ook een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digitale versie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Denk aan:</a:t>
            </a:r>
            <a:endParaRPr lang="nl-NL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2268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kranten en tijdschriften</a:t>
            </a:r>
            <a:endParaRPr lang="nl-NL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digitale lesmethoden</a:t>
            </a:r>
            <a:endParaRPr lang="nl-NL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gratis websites</a:t>
            </a:r>
            <a:endParaRPr lang="nl-NL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toetsen op school die </a:t>
            </a:r>
            <a:r>
              <a:rPr lang="nl-NL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online</a:t>
            </a:r>
            <a:r>
              <a:rPr lang="nl-NL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worden gedaan</a:t>
            </a:r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457200" y="11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Televisie en radio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457200" y="2648160"/>
            <a:ext cx="8228520" cy="347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 maken onderscheid tussen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commerciële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publieke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omroepen.</a:t>
            </a:r>
            <a:endParaRPr lang="nl-NL" sz="3200" b="0" strike="noStrike" spc="-1" dirty="0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539640" y="1412640"/>
            <a:ext cx="1871280" cy="6469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Omroepen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2483640" y="1412640"/>
            <a:ext cx="358920" cy="646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5"/>
          <p:cNvSpPr/>
          <p:nvPr/>
        </p:nvSpPr>
        <p:spPr>
          <a:xfrm>
            <a:off x="2915640" y="1124640"/>
            <a:ext cx="57596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Organisaties die via radio, televisie en internet informatie uitzenden naar een groot publiek.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98" name="CustomShape 6"/>
          <p:cNvSpPr/>
          <p:nvPr/>
        </p:nvSpPr>
        <p:spPr>
          <a:xfrm>
            <a:off x="751608" y="5229900"/>
            <a:ext cx="7775640" cy="1006920"/>
          </a:xfrm>
          <a:prstGeom prst="rect">
            <a:avLst/>
          </a:prstGeom>
          <a:noFill/>
          <a:ln>
            <a:solidFill>
              <a:srgbClr val="33548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Opdracht: noem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vijf televisieomroepen 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vijf radio-omroepen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2800" b="0" strike="noStrike" spc="-1">
              <a:latin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8A6BE7F-5D87-439E-8464-D2AAAF07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0" y="3840300"/>
            <a:ext cx="2655380" cy="101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CC8A797-DD97-4742-9FDC-55815D58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44" y="3840300"/>
            <a:ext cx="2692066" cy="10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usinesses">
            <a:extLst>
              <a:ext uri="{FF2B5EF4-FFF2-40B4-BE49-F238E27FC236}">
                <a16:creationId xmlns:a16="http://schemas.microsoft.com/office/drawing/2014/main" id="{CF2EDE0C-6E3D-4ABC-91F8-F1197BBE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70" y="3508614"/>
            <a:ext cx="24955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11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Commerciële omroepen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504000" y="2304360"/>
            <a:ext cx="8228520" cy="50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Belangrijk hierbij zijn 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kijk- en luistercijfers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539640" y="1368360"/>
            <a:ext cx="2231280" cy="8629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Commerciële omroep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2843640" y="1440360"/>
            <a:ext cx="358920" cy="646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5"/>
          <p:cNvSpPr/>
          <p:nvPr/>
        </p:nvSpPr>
        <p:spPr>
          <a:xfrm>
            <a:off x="3204000" y="1324080"/>
            <a:ext cx="55792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Een bedrijf dat als doel heeft om </a:t>
            </a:r>
            <a:r>
              <a:rPr lang="nl-NL" sz="2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geld te verdienen </a:t>
            </a: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met zijn uitzendingen.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63" name="CustomShape 6"/>
          <p:cNvSpPr/>
          <p:nvPr/>
        </p:nvSpPr>
        <p:spPr>
          <a:xfrm>
            <a:off x="611640" y="2985480"/>
            <a:ext cx="2231280" cy="8629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Kijk- en luistercijfers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64" name="CustomShape 7"/>
          <p:cNvSpPr/>
          <p:nvPr/>
        </p:nvSpPr>
        <p:spPr>
          <a:xfrm>
            <a:off x="2915640" y="3096000"/>
            <a:ext cx="358920" cy="646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8"/>
          <p:cNvSpPr/>
          <p:nvPr/>
        </p:nvSpPr>
        <p:spPr>
          <a:xfrm>
            <a:off x="3312000" y="2944440"/>
            <a:ext cx="547164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Het aantal kijkers of luisteraars van een tv- of radioprogramma.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71" name="CustomShape 9"/>
          <p:cNvSpPr/>
          <p:nvPr/>
        </p:nvSpPr>
        <p:spPr>
          <a:xfrm>
            <a:off x="504000" y="5256000"/>
            <a:ext cx="8171280" cy="1196280"/>
          </a:xfrm>
          <a:prstGeom prst="rect">
            <a:avLst/>
          </a:prstGeom>
          <a:noFill/>
          <a:ln>
            <a:solidFill>
              <a:srgbClr val="33548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Opdracht: leg uit waarom </a:t>
            </a:r>
            <a:r>
              <a:rPr lang="nl-NL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kijk- en luistercijfers </a:t>
            </a:r>
            <a:r>
              <a:rPr lang="nl-NL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voor commerciële omroepen belangrijker zijn dan voor publieke omroepen.</a:t>
            </a:r>
            <a:endParaRPr lang="nl-NL" sz="2600" b="0" strike="noStrike" spc="-1" dirty="0">
              <a:latin typeface="Arial"/>
            </a:endParaRPr>
          </a:p>
        </p:txBody>
      </p:sp>
      <p:pic>
        <p:nvPicPr>
          <p:cNvPr id="1028" name="Picture 4" descr="NATUURLIJK BIJ RTL 4">
            <a:extLst>
              <a:ext uri="{FF2B5EF4-FFF2-40B4-BE49-F238E27FC236}">
                <a16:creationId xmlns:a16="http://schemas.microsoft.com/office/drawing/2014/main" id="{BFE6C6B3-D720-431B-B82B-CFF6655A9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0" y="3961530"/>
            <a:ext cx="1222110" cy="12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RAAKMAKEND EN SCHERP">
            <a:extLst>
              <a:ext uri="{FF2B5EF4-FFF2-40B4-BE49-F238E27FC236}">
                <a16:creationId xmlns:a16="http://schemas.microsoft.com/office/drawing/2014/main" id="{4717916F-BC42-4D56-8CDA-C351CF66D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12" y="4057452"/>
            <a:ext cx="1055988" cy="10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77AB062-5C47-4B52-8258-2364C56BD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0"/>
          <a:stretch/>
        </p:blipFill>
        <p:spPr bwMode="auto">
          <a:xfrm>
            <a:off x="4388904" y="3933075"/>
            <a:ext cx="1307808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scovery Channel Logo - PNG and Vector - Logo Download">
            <a:extLst>
              <a:ext uri="{FF2B5EF4-FFF2-40B4-BE49-F238E27FC236}">
                <a16:creationId xmlns:a16="http://schemas.microsoft.com/office/drawing/2014/main" id="{444006F4-B67D-485A-A3D9-748EF1652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4" t="20402" r="19872" b="19197"/>
          <a:stretch/>
        </p:blipFill>
        <p:spPr bwMode="auto">
          <a:xfrm>
            <a:off x="5696712" y="3904965"/>
            <a:ext cx="1307808" cy="129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Qmusic luisteren - Q sounds better with you! - Radiozenders.FM">
            <a:extLst>
              <a:ext uri="{FF2B5EF4-FFF2-40B4-BE49-F238E27FC236}">
                <a16:creationId xmlns:a16="http://schemas.microsoft.com/office/drawing/2014/main" id="{D14BD9B5-2071-4115-A1F0-98905A194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21217" r="10499" b="23791"/>
          <a:stretch/>
        </p:blipFill>
        <p:spPr bwMode="auto">
          <a:xfrm>
            <a:off x="7223760" y="3971954"/>
            <a:ext cx="1380744" cy="9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AAE591C-1384-446C-98A6-0D56058F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62" y="3952950"/>
            <a:ext cx="1010666" cy="11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57200" y="11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Publieke omroepen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457200" y="1600200"/>
            <a:ext cx="8228520" cy="32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Publieke omroepen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krijgen geld van de overheid. Dit geld komt deels uit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belastingen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deels uit reclame.</a:t>
            </a:r>
            <a:endParaRPr lang="nl-NL" sz="2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 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Mediawet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staat dat publieke omroepen ervoor moeten zorgen dat er verschillende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soorten programma’s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zijn voor verschillende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doelgroepen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Dit zorgt voor meer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pluriformiteit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zodat er voor iedereen wat interessants is.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711EDB6-A833-4A8E-B121-45A007F26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55" y="6051614"/>
            <a:ext cx="14382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VROTROS - Wikipedia">
            <a:extLst>
              <a:ext uri="{FF2B5EF4-FFF2-40B4-BE49-F238E27FC236}">
                <a16:creationId xmlns:a16="http://schemas.microsoft.com/office/drawing/2014/main" id="{EB29B14B-2069-4931-9A08-AFA4C665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68" y="4346863"/>
            <a:ext cx="1745424" cy="12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RO-NCRV - Wikipedia">
            <a:extLst>
              <a:ext uri="{FF2B5EF4-FFF2-40B4-BE49-F238E27FC236}">
                <a16:creationId xmlns:a16="http://schemas.microsoft.com/office/drawing/2014/main" id="{748E678E-1F15-49BF-9EE8-E1BD796DE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3" y="4813644"/>
            <a:ext cx="1933384" cy="8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PRO - NPO Start">
            <a:extLst>
              <a:ext uri="{FF2B5EF4-FFF2-40B4-BE49-F238E27FC236}">
                <a16:creationId xmlns:a16="http://schemas.microsoft.com/office/drawing/2014/main" id="{58C52888-9BC8-4F7C-80A2-2C08987DE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43" y="5701956"/>
            <a:ext cx="1458508" cy="82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26661BA5-96DF-413E-872E-71CD41AA7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14" y="5624893"/>
            <a:ext cx="14382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OmroepMAX logo">
            <a:extLst>
              <a:ext uri="{FF2B5EF4-FFF2-40B4-BE49-F238E27FC236}">
                <a16:creationId xmlns:a16="http://schemas.microsoft.com/office/drawing/2014/main" id="{51AAD17F-49B7-4A03-971F-77EF354F0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54" y="5039980"/>
            <a:ext cx="11906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3BEC3C4D-48EF-4C89-AD1E-C0F0B1097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88" y="4824272"/>
            <a:ext cx="14382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57200" y="11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  <a:ea typeface="DejaVu Sans"/>
              </a:rPr>
              <a:t>Publieke omroepen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457200" y="1600200"/>
            <a:ext cx="8228520" cy="4764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endParaRPr lang="nl-NL" sz="2800" b="0" strike="noStrike" spc="-1" dirty="0">
              <a:latin typeface="Arial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47CDA0-B812-4FA3-919F-6FCEDB5CE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72" y="1258560"/>
            <a:ext cx="6183896" cy="347293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4118D31-E8EA-464D-8578-C931C134A830}"/>
              </a:ext>
            </a:extLst>
          </p:cNvPr>
          <p:cNvSpPr txBox="1"/>
          <p:nvPr/>
        </p:nvSpPr>
        <p:spPr>
          <a:xfrm>
            <a:off x="941832" y="4946739"/>
            <a:ext cx="7123176" cy="954107"/>
          </a:xfrm>
          <a:prstGeom prst="rect">
            <a:avLst/>
          </a:prstGeom>
          <a:noFill/>
          <a:ln w="28575">
            <a:solidFill>
              <a:srgbClr val="335487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Opdracht: vind je het belangrijk dat de Publieke Omroep bestaat? Waarom wel / niet?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35AA2E-9651-4378-A7C5-8B04B5989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12" y="2347179"/>
            <a:ext cx="1295695" cy="129569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388B2F-B16A-4B2A-8CB1-E0027D1CF5D4}"/>
              </a:ext>
            </a:extLst>
          </p:cNvPr>
          <p:cNvSpPr txBox="1"/>
          <p:nvPr/>
        </p:nvSpPr>
        <p:spPr>
          <a:xfrm>
            <a:off x="1176652" y="6052083"/>
            <a:ext cx="665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https://www.youtube.com/watch?v=c3kTPlqNIeU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725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4CE18F811D44A92B5FDE8C06A468E" ma:contentTypeVersion="12" ma:contentTypeDescription="Create a new document." ma:contentTypeScope="" ma:versionID="2710bb42d81fbd33d02ba38f071ef327">
  <xsd:schema xmlns:xsd="http://www.w3.org/2001/XMLSchema" xmlns:xs="http://www.w3.org/2001/XMLSchema" xmlns:p="http://schemas.microsoft.com/office/2006/metadata/properties" xmlns:ns2="3a6e05b2-bff7-4274-8c1c-2578f00e4fdc" xmlns:ns3="e72f5fea-3ff5-4a0e-8464-2037869e11f9" targetNamespace="http://schemas.microsoft.com/office/2006/metadata/properties" ma:root="true" ma:fieldsID="cbeba75ea925fbe3b8af9a66e4544351" ns2:_="" ns3:_="">
    <xsd:import namespace="3a6e05b2-bff7-4274-8c1c-2578f00e4fdc"/>
    <xsd:import namespace="e72f5fea-3ff5-4a0e-8464-2037869e11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e05b2-bff7-4274-8c1c-2578f00e4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f5fea-3ff5-4a0e-8464-2037869e1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18F177-9B40-4467-B484-D9C291DFDD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6B2D9A-66E6-4C96-A522-8A9C84054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6e05b2-bff7-4274-8c1c-2578f00e4fdc"/>
    <ds:schemaRef ds:uri="e72f5fea-3ff5-4a0e-8464-2037869e11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A3D753-C6FA-4777-8DCC-4C3DDA00E71C}">
  <ds:schemaRefs>
    <ds:schemaRef ds:uri="http://purl.org/dc/terms/"/>
    <ds:schemaRef ds:uri="http://schemas.microsoft.com/office/infopath/2007/PartnerControls"/>
    <ds:schemaRef ds:uri="3a6e05b2-bff7-4274-8c1c-2578f00e4fd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72f5fea-3ff5-4a0e-8464-2037869e11f9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 5</Template>
  <TotalTime>1024</TotalTime>
  <Words>419</Words>
  <Application>Microsoft Office PowerPoint</Application>
  <PresentationFormat>Diavoorstelling (4:3)</PresentationFormat>
  <Paragraphs>51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Verdana</vt:lpstr>
      <vt:lpstr>Wingdings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PC_voorzijde</dc:creator>
  <dc:description/>
  <cp:lastModifiedBy>George Rinkel</cp:lastModifiedBy>
  <cp:revision>47</cp:revision>
  <dcterms:created xsi:type="dcterms:W3CDTF">2016-11-29T10:01:01Z</dcterms:created>
  <dcterms:modified xsi:type="dcterms:W3CDTF">2021-07-07T10:26:24Z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Diavoorstelling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  <property fmtid="{D5CDD505-2E9C-101B-9397-08002B2CF9AE}" pid="12" name="ContentTypeId">
    <vt:lpwstr>0x010100F3F4CE18F811D44A92B5FDE8C06A468E</vt:lpwstr>
  </property>
</Properties>
</file>