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notesMasterIdLst>
    <p:notesMasterId r:id="rId14"/>
  </p:notesMasterIdLst>
  <p:sldIdLst>
    <p:sldId id="256" r:id="rId6"/>
    <p:sldId id="257" r:id="rId7"/>
    <p:sldId id="263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mon Raaphorst" initials="RR" lastIdx="2" clrIdx="0">
    <p:extLst>
      <p:ext uri="{19B8F6BF-5375-455C-9EA6-DF929625EA0E}">
        <p15:presenceInfo xmlns:p15="http://schemas.microsoft.com/office/powerpoint/2012/main" userId="S::raymon.raaphorst@sanoma.com::58741ea8-9bd2-49b5-94ae-83cfbb0fed7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4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6F5D80-3DC9-4AF7-B346-97E8E03DE3CD}" v="5" dt="2021-07-07T12:00:33.6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Rinkel" userId="af9a95be-0c45-4de3-8499-f6d6077ad61b" providerId="ADAL" clId="{5B6F5D80-3DC9-4AF7-B346-97E8E03DE3CD}"/>
    <pc:docChg chg="custSel modSld">
      <pc:chgData name="George Rinkel" userId="af9a95be-0c45-4de3-8499-f6d6077ad61b" providerId="ADAL" clId="{5B6F5D80-3DC9-4AF7-B346-97E8E03DE3CD}" dt="2021-07-07T12:05:47.902" v="28" actId="1592"/>
      <pc:docMkLst>
        <pc:docMk/>
      </pc:docMkLst>
      <pc:sldChg chg="addSp delSp modSp mod delCm modNotesTx">
        <pc:chgData name="George Rinkel" userId="af9a95be-0c45-4de3-8499-f6d6077ad61b" providerId="ADAL" clId="{5B6F5D80-3DC9-4AF7-B346-97E8E03DE3CD}" dt="2021-07-07T11:58:00.725" v="22" actId="1038"/>
        <pc:sldMkLst>
          <pc:docMk/>
          <pc:sldMk cId="0" sldId="256"/>
        </pc:sldMkLst>
        <pc:picChg chg="del">
          <ac:chgData name="George Rinkel" userId="af9a95be-0c45-4de3-8499-f6d6077ad61b" providerId="ADAL" clId="{5B6F5D80-3DC9-4AF7-B346-97E8E03DE3CD}" dt="2021-07-07T11:37:56.048" v="2" actId="478"/>
          <ac:picMkLst>
            <pc:docMk/>
            <pc:sldMk cId="0" sldId="256"/>
            <ac:picMk id="3" creationId="{2119A1A4-797B-4159-98CD-21A0A3826055}"/>
          </ac:picMkLst>
        </pc:picChg>
        <pc:picChg chg="add mod">
          <ac:chgData name="George Rinkel" userId="af9a95be-0c45-4de3-8499-f6d6077ad61b" providerId="ADAL" clId="{5B6F5D80-3DC9-4AF7-B346-97E8E03DE3CD}" dt="2021-07-07T11:58:00.725" v="22" actId="1038"/>
          <ac:picMkLst>
            <pc:docMk/>
            <pc:sldMk cId="0" sldId="256"/>
            <ac:picMk id="4" creationId="{21DA3D63-2DEA-4047-AA8F-848C10D818C4}"/>
          </ac:picMkLst>
        </pc:picChg>
        <pc:picChg chg="mod">
          <ac:chgData name="George Rinkel" userId="af9a95be-0c45-4de3-8499-f6d6077ad61b" providerId="ADAL" clId="{5B6F5D80-3DC9-4AF7-B346-97E8E03DE3CD}" dt="2021-07-07T11:38:14.609" v="4" actId="1076"/>
          <ac:picMkLst>
            <pc:docMk/>
            <pc:sldMk cId="0" sldId="256"/>
            <ac:picMk id="7" creationId="{E0C31CC8-AE4D-4031-BA90-1059171C15EA}"/>
          </ac:picMkLst>
        </pc:picChg>
        <pc:picChg chg="mod">
          <ac:chgData name="George Rinkel" userId="af9a95be-0c45-4de3-8499-f6d6077ad61b" providerId="ADAL" clId="{5B6F5D80-3DC9-4AF7-B346-97E8E03DE3CD}" dt="2021-07-07T11:38:17.423" v="5" actId="1076"/>
          <ac:picMkLst>
            <pc:docMk/>
            <pc:sldMk cId="0" sldId="256"/>
            <ac:picMk id="9" creationId="{228DACB2-769E-4BA0-8018-5FC7812754DC}"/>
          </ac:picMkLst>
        </pc:picChg>
      </pc:sldChg>
      <pc:sldChg chg="addSp delSp modSp mod delCm modNotesTx">
        <pc:chgData name="George Rinkel" userId="af9a95be-0c45-4de3-8499-f6d6077ad61b" providerId="ADAL" clId="{5B6F5D80-3DC9-4AF7-B346-97E8E03DE3CD}" dt="2021-07-07T12:05:47.902" v="28" actId="1592"/>
        <pc:sldMkLst>
          <pc:docMk/>
          <pc:sldMk cId="0" sldId="260"/>
        </pc:sldMkLst>
        <pc:spChg chg="del">
          <ac:chgData name="George Rinkel" userId="af9a95be-0c45-4de3-8499-f6d6077ad61b" providerId="ADAL" clId="{5B6F5D80-3DC9-4AF7-B346-97E8E03DE3CD}" dt="2021-07-07T11:58:17.268" v="24" actId="478"/>
          <ac:spMkLst>
            <pc:docMk/>
            <pc:sldMk cId="0" sldId="260"/>
            <ac:spMk id="144" creationId="{00000000-0000-0000-0000-000000000000}"/>
          </ac:spMkLst>
        </pc:spChg>
        <pc:spChg chg="del">
          <ac:chgData name="George Rinkel" userId="af9a95be-0c45-4de3-8499-f6d6077ad61b" providerId="ADAL" clId="{5B6F5D80-3DC9-4AF7-B346-97E8E03DE3CD}" dt="2021-07-07T11:58:17.268" v="24" actId="478"/>
          <ac:spMkLst>
            <pc:docMk/>
            <pc:sldMk cId="0" sldId="260"/>
            <ac:spMk id="145" creationId="{00000000-0000-0000-0000-000000000000}"/>
          </ac:spMkLst>
        </pc:spChg>
        <pc:picChg chg="add mod">
          <ac:chgData name="George Rinkel" userId="af9a95be-0c45-4de3-8499-f6d6077ad61b" providerId="ADAL" clId="{5B6F5D80-3DC9-4AF7-B346-97E8E03DE3CD}" dt="2021-07-07T12:00:33.660" v="27"/>
          <ac:picMkLst>
            <pc:docMk/>
            <pc:sldMk cId="0" sldId="260"/>
            <ac:picMk id="3" creationId="{054578AF-C8F7-4AA4-9CEC-7FE7C0470F2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nl-NL" sz="4400" b="0" strike="noStrike" spc="-1" dirty="0">
                <a:latin typeface="Arial"/>
              </a:rPr>
              <a:t>Klik om de dia te verplaatsen</a:t>
            </a: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nl-NL" sz="2000" b="0" strike="noStrike" spc="-1">
                <a:latin typeface="Arial"/>
              </a:rPr>
              <a:t>Klik om het formaat van de notities te bewerken</a:t>
            </a:r>
          </a:p>
        </p:txBody>
      </p:sp>
      <p:sp>
        <p:nvSpPr>
          <p:cNvPr id="11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nl-NL" sz="1400" b="0" strike="noStrike" spc="-1" dirty="0">
                <a:latin typeface="Times New Roman"/>
              </a:rPr>
              <a:t>&lt;koptekst&gt;</a:t>
            </a:r>
          </a:p>
        </p:txBody>
      </p:sp>
      <p:sp>
        <p:nvSpPr>
          <p:cNvPr id="120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nl-NL" sz="1400" b="0" strike="noStrike" spc="-1" dirty="0">
                <a:latin typeface="Times New Roman"/>
              </a:rPr>
              <a:t>&lt;datum/tijd&gt;</a:t>
            </a:r>
          </a:p>
        </p:txBody>
      </p:sp>
      <p:sp>
        <p:nvSpPr>
          <p:cNvPr id="121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nl-NL" sz="1400" b="0" strike="noStrike" spc="-1" dirty="0">
                <a:latin typeface="Times New Roman"/>
              </a:rPr>
              <a:t>&lt;voettekst&gt;</a:t>
            </a:r>
          </a:p>
        </p:txBody>
      </p:sp>
      <p:sp>
        <p:nvSpPr>
          <p:cNvPr id="122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4730AF6-54DB-4421-92B5-E2F9C2A710C3}" type="slidenum">
              <a:rPr lang="nl-NL" sz="1400" b="0" strike="noStrike" spc="-1">
                <a:latin typeface="Times New Roman"/>
              </a:rPr>
              <a:t>‹nr.›</a:t>
            </a:fld>
            <a:endParaRPr lang="nl-NL" sz="1400" b="0" strike="noStrike" spc="-1" dirty="0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64730AF6-54DB-4421-92B5-E2F9C2A710C3}" type="slidenum">
              <a:rPr lang="nl-NL" sz="1400" b="0" strike="noStrike" spc="-1" smtClean="0">
                <a:latin typeface="Times New Roman"/>
              </a:rPr>
              <a:t>1</a:t>
            </a:fld>
            <a:endParaRPr lang="nl-NL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4812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</p:spPr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/>
          <a:lstStyle/>
          <a:p>
            <a:pPr marL="216000" indent="-215640">
              <a:lnSpc>
                <a:spcPct val="100000"/>
              </a:lnSpc>
            </a:pPr>
            <a:endParaRPr lang="nl-NL" sz="2000" b="0" strike="noStrike" spc="-1" dirty="0">
              <a:latin typeface="Arial"/>
            </a:endParaRPr>
          </a:p>
        </p:txBody>
      </p:sp>
      <p:sp>
        <p:nvSpPr>
          <p:cNvPr id="160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5C511660-E823-48A9-B89D-24D134243D91}" type="slidenum">
              <a:rPr lang="nl-NL" sz="1200" b="0" strike="noStrike" spc="-1">
                <a:latin typeface="Times New Roman"/>
              </a:rPr>
              <a:t>2</a:t>
            </a:fld>
            <a:endParaRPr lang="nl-NL" sz="1200" b="0" strike="noStrike" spc="-1" dirty="0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</p:spPr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/>
          <a:lstStyle/>
          <a:p>
            <a:pPr marL="216000" indent="-215640">
              <a:lnSpc>
                <a:spcPct val="100000"/>
              </a:lnSpc>
            </a:pPr>
            <a:endParaRPr lang="nl-NL" sz="2000" b="0" strike="noStrike" spc="-1" dirty="0">
              <a:latin typeface="Arial"/>
            </a:endParaRPr>
          </a:p>
        </p:txBody>
      </p:sp>
      <p:sp>
        <p:nvSpPr>
          <p:cNvPr id="160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5C511660-E823-48A9-B89D-24D134243D91}" type="slidenum">
              <a:rPr lang="nl-NL" sz="1200" b="0" strike="noStrike" spc="-1">
                <a:latin typeface="Times New Roman"/>
              </a:rPr>
              <a:t>3</a:t>
            </a:fld>
            <a:endParaRPr lang="nl-NL" sz="1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858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</p:spPr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/>
          <a:lstStyle/>
          <a:p>
            <a:pPr marL="216000" indent="-215640">
              <a:lnSpc>
                <a:spcPct val="100000"/>
              </a:lnSpc>
            </a:pPr>
            <a:endParaRPr lang="nl-NL" sz="2000" b="0" strike="noStrike" spc="-1" dirty="0">
              <a:latin typeface="Arial"/>
            </a:endParaRPr>
          </a:p>
        </p:txBody>
      </p:sp>
      <p:sp>
        <p:nvSpPr>
          <p:cNvPr id="163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B8AF928B-BA99-4AC1-A445-6CD6019013DD}" type="slidenum">
              <a:rPr lang="nl-NL" sz="1200" b="0" strike="noStrike" spc="-1">
                <a:latin typeface="Times New Roman"/>
              </a:rPr>
              <a:t>4</a:t>
            </a:fld>
            <a:endParaRPr lang="nl-NL" sz="1200" b="0" strike="noStrike" spc="-1" dirty="0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64730AF6-54DB-4421-92B5-E2F9C2A710C3}" type="slidenum">
              <a:rPr lang="nl-NL" sz="1400" b="0" strike="noStrike" spc="-1" smtClean="0">
                <a:latin typeface="Times New Roman"/>
              </a:rPr>
              <a:t>6</a:t>
            </a:fld>
            <a:endParaRPr lang="nl-NL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63406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</p:spPr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/>
          <a:lstStyle/>
          <a:p>
            <a:endParaRPr lang="nl-NL" sz="2000" b="0" strike="noStrike" spc="-1" dirty="0"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78FF8DE4-8628-4329-A1AE-4788BBD4DAA2}" type="slidenum">
              <a:rPr lang="nl-NL" sz="1200" b="0" strike="noStrike" spc="-1">
                <a:latin typeface="Times New Roman"/>
              </a:rPr>
              <a:t>7</a:t>
            </a:fld>
            <a:endParaRPr lang="nl-NL" sz="1200" b="0" strike="noStrike" spc="-1" dirty="0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6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6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nl-NL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nl-N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ustomShape 1"/>
          <p:cNvSpPr/>
          <p:nvPr/>
        </p:nvSpPr>
        <p:spPr>
          <a:xfrm>
            <a:off x="0" y="0"/>
            <a:ext cx="9143280" cy="341280"/>
          </a:xfrm>
          <a:prstGeom prst="rect">
            <a:avLst/>
          </a:prstGeom>
          <a:solidFill>
            <a:srgbClr val="F1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" name="CustomShape 2"/>
          <p:cNvSpPr/>
          <p:nvPr/>
        </p:nvSpPr>
        <p:spPr>
          <a:xfrm>
            <a:off x="518760" y="11880"/>
            <a:ext cx="8228880" cy="48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1100" b="1" strike="noStrike" spc="-1" dirty="0">
                <a:solidFill>
                  <a:srgbClr val="FFFFFF"/>
                </a:solidFill>
                <a:latin typeface="Verdana"/>
                <a:ea typeface="Verdana"/>
              </a:rPr>
              <a:t>Politiek</a:t>
            </a:r>
            <a:endParaRPr lang="nl-NL" sz="1100" b="0" strike="noStrike" spc="-1" dirty="0">
              <a:latin typeface="Arial"/>
            </a:endParaRPr>
          </a:p>
        </p:txBody>
      </p:sp>
      <p:sp>
        <p:nvSpPr>
          <p:cNvPr id="2" name="Line 3"/>
          <p:cNvSpPr/>
          <p:nvPr/>
        </p:nvSpPr>
        <p:spPr>
          <a:xfrm flipH="1">
            <a:off x="1043280" y="1052640"/>
            <a:ext cx="6841080" cy="360"/>
          </a:xfrm>
          <a:prstGeom prst="line">
            <a:avLst/>
          </a:prstGeom>
          <a:ln>
            <a:solidFill>
              <a:srgbClr val="F15723"/>
            </a:solidFill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0" y="115560"/>
            <a:ext cx="314280" cy="6769080"/>
          </a:xfrm>
          <a:prstGeom prst="rect">
            <a:avLst/>
          </a:prstGeom>
          <a:solidFill>
            <a:srgbClr val="F1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8843760" y="342000"/>
            <a:ext cx="299520" cy="6515280"/>
          </a:xfrm>
          <a:prstGeom prst="rect">
            <a:avLst/>
          </a:prstGeom>
          <a:solidFill>
            <a:srgbClr val="F1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467640" y="116640"/>
            <a:ext cx="78120" cy="78120"/>
          </a:xfrm>
          <a:prstGeom prst="ellipse">
            <a:avLst/>
          </a:prstGeom>
          <a:solidFill>
            <a:srgbClr val="C00000"/>
          </a:solidFill>
          <a:ln w="38160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" name="Afbeelding 16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022960" y="38160"/>
            <a:ext cx="808920" cy="235080"/>
          </a:xfrm>
          <a:prstGeom prst="rect">
            <a:avLst/>
          </a:prstGeom>
          <a:ln>
            <a:noFill/>
          </a:ln>
        </p:spPr>
      </p:pic>
      <p:sp>
        <p:nvSpPr>
          <p:cNvPr id="7" name="CustomShape 7"/>
          <p:cNvSpPr/>
          <p:nvPr/>
        </p:nvSpPr>
        <p:spPr>
          <a:xfrm>
            <a:off x="0" y="0"/>
            <a:ext cx="9143280" cy="341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CustomShape 8"/>
          <p:cNvSpPr/>
          <p:nvPr/>
        </p:nvSpPr>
        <p:spPr>
          <a:xfrm>
            <a:off x="518760" y="11880"/>
            <a:ext cx="8228880" cy="48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1100" b="1" strike="noStrike" spc="-1" dirty="0">
                <a:solidFill>
                  <a:srgbClr val="FFFFFF"/>
                </a:solidFill>
                <a:latin typeface="Verdana"/>
                <a:ea typeface="Verdana"/>
              </a:rPr>
              <a:t>Pluriforme samenleving</a:t>
            </a:r>
            <a:endParaRPr lang="nl-NL" sz="1100" b="0" strike="noStrike" spc="-1" dirty="0">
              <a:latin typeface="Arial"/>
            </a:endParaRPr>
          </a:p>
        </p:txBody>
      </p:sp>
      <p:sp>
        <p:nvSpPr>
          <p:cNvPr id="9" name="Line 9"/>
          <p:cNvSpPr/>
          <p:nvPr/>
        </p:nvSpPr>
        <p:spPr>
          <a:xfrm flipH="1">
            <a:off x="1043280" y="1052640"/>
            <a:ext cx="6841080" cy="360"/>
          </a:xfrm>
          <a:prstGeom prst="line">
            <a:avLst/>
          </a:prstGeom>
          <a:ln>
            <a:solidFill>
              <a:srgbClr val="335487"/>
            </a:solidFill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10" name="CustomShape 10"/>
          <p:cNvSpPr/>
          <p:nvPr/>
        </p:nvSpPr>
        <p:spPr>
          <a:xfrm>
            <a:off x="0" y="115560"/>
            <a:ext cx="314280" cy="67690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11"/>
          <p:cNvSpPr/>
          <p:nvPr/>
        </p:nvSpPr>
        <p:spPr>
          <a:xfrm>
            <a:off x="8843760" y="342000"/>
            <a:ext cx="299520" cy="6515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CustomShape 12"/>
          <p:cNvSpPr/>
          <p:nvPr/>
        </p:nvSpPr>
        <p:spPr>
          <a:xfrm>
            <a:off x="0" y="6552360"/>
            <a:ext cx="9143280" cy="341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" name="CustomShape 13"/>
          <p:cNvSpPr/>
          <p:nvPr/>
        </p:nvSpPr>
        <p:spPr>
          <a:xfrm>
            <a:off x="467640" y="116640"/>
            <a:ext cx="78120" cy="78120"/>
          </a:xfrm>
          <a:prstGeom prst="ellipse">
            <a:avLst/>
          </a:prstGeom>
          <a:solidFill>
            <a:srgbClr val="335487"/>
          </a:solidFill>
          <a:ln w="38160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4" name="Afbeelding 23"/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183160" y="36360"/>
            <a:ext cx="924840" cy="268560"/>
          </a:xfrm>
          <a:prstGeom prst="rect">
            <a:avLst/>
          </a:prstGeom>
          <a:ln>
            <a:noFill/>
          </a:ln>
        </p:spPr>
      </p:pic>
      <p:sp>
        <p:nvSpPr>
          <p:cNvPr id="15" name="CustomShape 14"/>
          <p:cNvSpPr/>
          <p:nvPr/>
        </p:nvSpPr>
        <p:spPr>
          <a:xfrm>
            <a:off x="0" y="0"/>
            <a:ext cx="9143280" cy="1195920"/>
          </a:xfrm>
          <a:prstGeom prst="rect">
            <a:avLst/>
          </a:prstGeom>
          <a:solidFill>
            <a:srgbClr val="F1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" name="CustomShape 15"/>
          <p:cNvSpPr/>
          <p:nvPr/>
        </p:nvSpPr>
        <p:spPr>
          <a:xfrm>
            <a:off x="489240" y="188640"/>
            <a:ext cx="4264920" cy="69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4000" b="1" strike="noStrike" spc="-1" dirty="0">
                <a:solidFill>
                  <a:srgbClr val="FFFFFF"/>
                </a:solidFill>
                <a:latin typeface="Verdana"/>
                <a:ea typeface="Verdana"/>
              </a:rPr>
              <a:t>RECHTSSTAAT</a:t>
            </a:r>
            <a:endParaRPr lang="nl-NL" sz="4000" b="0" strike="noStrike" spc="-1" dirty="0">
              <a:latin typeface="Arial"/>
            </a:endParaRPr>
          </a:p>
        </p:txBody>
      </p:sp>
      <p:pic>
        <p:nvPicPr>
          <p:cNvPr id="17" name="Afbeelding 19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380360" y="332640"/>
            <a:ext cx="1223280" cy="355680"/>
          </a:xfrm>
          <a:prstGeom prst="rect">
            <a:avLst/>
          </a:prstGeom>
          <a:ln>
            <a:noFill/>
          </a:ln>
        </p:spPr>
      </p:pic>
      <p:sp>
        <p:nvSpPr>
          <p:cNvPr id="18" name="Line 16"/>
          <p:cNvSpPr/>
          <p:nvPr/>
        </p:nvSpPr>
        <p:spPr>
          <a:xfrm flipH="1">
            <a:off x="1259280" y="1916640"/>
            <a:ext cx="7417080" cy="360"/>
          </a:xfrm>
          <a:prstGeom prst="line">
            <a:avLst/>
          </a:prstGeom>
          <a:ln>
            <a:solidFill>
              <a:srgbClr val="A12044"/>
            </a:solidFill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19" name="CustomShape 17"/>
          <p:cNvSpPr/>
          <p:nvPr/>
        </p:nvSpPr>
        <p:spPr>
          <a:xfrm>
            <a:off x="0" y="0"/>
            <a:ext cx="9143280" cy="1195920"/>
          </a:xfrm>
          <a:prstGeom prst="rect">
            <a:avLst/>
          </a:prstGeom>
          <a:solidFill>
            <a:srgbClr val="F1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" name="CustomShape 18"/>
          <p:cNvSpPr/>
          <p:nvPr/>
        </p:nvSpPr>
        <p:spPr>
          <a:xfrm>
            <a:off x="480960" y="188640"/>
            <a:ext cx="2331000" cy="69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4000" b="1" strike="noStrike" spc="-1" dirty="0">
                <a:solidFill>
                  <a:srgbClr val="FFFFFF"/>
                </a:solidFill>
                <a:latin typeface="Verdana"/>
                <a:ea typeface="Verdana"/>
              </a:rPr>
              <a:t>Politiek</a:t>
            </a:r>
            <a:endParaRPr lang="nl-NL" sz="4000" b="0" strike="noStrike" spc="-1" dirty="0">
              <a:latin typeface="Arial"/>
            </a:endParaRPr>
          </a:p>
        </p:txBody>
      </p:sp>
      <p:pic>
        <p:nvPicPr>
          <p:cNvPr id="21" name="Afbeelding 8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380360" y="332640"/>
            <a:ext cx="1223280" cy="355680"/>
          </a:xfrm>
          <a:prstGeom prst="rect">
            <a:avLst/>
          </a:prstGeom>
          <a:ln>
            <a:noFill/>
          </a:ln>
        </p:spPr>
      </p:pic>
      <p:sp>
        <p:nvSpPr>
          <p:cNvPr id="22" name="Line 19"/>
          <p:cNvSpPr/>
          <p:nvPr/>
        </p:nvSpPr>
        <p:spPr>
          <a:xfrm flipH="1">
            <a:off x="1259280" y="1916640"/>
            <a:ext cx="7417080" cy="360"/>
          </a:xfrm>
          <a:prstGeom prst="line">
            <a:avLst/>
          </a:prstGeom>
          <a:ln>
            <a:solidFill>
              <a:srgbClr val="335487"/>
            </a:solidFill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23" name="CustomShape 20"/>
          <p:cNvSpPr/>
          <p:nvPr/>
        </p:nvSpPr>
        <p:spPr>
          <a:xfrm>
            <a:off x="0" y="0"/>
            <a:ext cx="9143280" cy="119592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" name="CustomShape 21"/>
          <p:cNvSpPr/>
          <p:nvPr/>
        </p:nvSpPr>
        <p:spPr>
          <a:xfrm>
            <a:off x="461880" y="188640"/>
            <a:ext cx="1866240" cy="69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4000" b="1" strike="noStrike" spc="-1" dirty="0">
                <a:solidFill>
                  <a:srgbClr val="FFFFFF"/>
                </a:solidFill>
                <a:latin typeface="Verdana"/>
                <a:ea typeface="Verdana"/>
              </a:rPr>
              <a:t>Media</a:t>
            </a:r>
            <a:endParaRPr lang="nl-NL" sz="4000" b="0" strike="noStrike" spc="-1" dirty="0">
              <a:latin typeface="Arial"/>
            </a:endParaRPr>
          </a:p>
        </p:txBody>
      </p:sp>
      <p:pic>
        <p:nvPicPr>
          <p:cNvPr id="25" name="Afbeelding 12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380360" y="332640"/>
            <a:ext cx="1223280" cy="355680"/>
          </a:xfrm>
          <a:prstGeom prst="rect">
            <a:avLst/>
          </a:prstGeom>
          <a:ln>
            <a:noFill/>
          </a:ln>
        </p:spPr>
      </p:pic>
      <p:sp>
        <p:nvSpPr>
          <p:cNvPr id="26" name="PlaceHolder 2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nl-NL" sz="4400" b="0" strike="noStrike" spc="-1">
                <a:latin typeface="Arial"/>
              </a:rPr>
              <a:t>Klik om de opmaak van de titeltekst te bewerken</a:t>
            </a:r>
          </a:p>
        </p:txBody>
      </p:sp>
      <p:sp>
        <p:nvSpPr>
          <p:cNvPr id="27" name="PlaceHolder 2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l-NL" sz="3200" b="0" strike="noStrike" spc="-1">
                <a:latin typeface="Arial"/>
              </a:rPr>
              <a:t>Klik om de opmaak van de overzichtstekst te bewerken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nl-NL" sz="2800" b="0" strike="noStrike" spc="-1">
                <a:latin typeface="Arial"/>
              </a:rPr>
              <a:t>Tweede overzichtsniveau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l-NL" sz="2400" b="0" strike="noStrike" spc="-1">
                <a:latin typeface="Arial"/>
              </a:rPr>
              <a:t>Derde overzichtsniveau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nl-NL" sz="2000" b="0" strike="noStrike" spc="-1">
                <a:latin typeface="Arial"/>
              </a:rPr>
              <a:t>Vierde overzichtsniveau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l-NL" sz="2000" b="0" strike="noStrike" spc="-1">
                <a:latin typeface="Arial"/>
              </a:rPr>
              <a:t>Vijfde overzichtsniveau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l-NL" sz="2000" b="0" strike="noStrike" spc="-1">
                <a:latin typeface="Arial"/>
              </a:rPr>
              <a:t>Zesde overzichtsniveau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l-NL" sz="2000" b="0" strike="noStrike" spc="-1">
                <a:latin typeface="Arial"/>
              </a:rPr>
              <a:t>Zevende overzichtsniveau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ustomShape 1"/>
          <p:cNvSpPr/>
          <p:nvPr/>
        </p:nvSpPr>
        <p:spPr>
          <a:xfrm>
            <a:off x="0" y="0"/>
            <a:ext cx="9143280" cy="341280"/>
          </a:xfrm>
          <a:prstGeom prst="rect">
            <a:avLst/>
          </a:prstGeom>
          <a:solidFill>
            <a:srgbClr val="F1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2"/>
          <p:cNvSpPr/>
          <p:nvPr/>
        </p:nvSpPr>
        <p:spPr>
          <a:xfrm>
            <a:off x="518760" y="11880"/>
            <a:ext cx="8228880" cy="48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1100" b="1" strike="noStrike" spc="-1" dirty="0">
                <a:solidFill>
                  <a:srgbClr val="FFFFFF"/>
                </a:solidFill>
                <a:latin typeface="Verdana"/>
                <a:ea typeface="Verdana"/>
              </a:rPr>
              <a:t>Politiek</a:t>
            </a:r>
            <a:endParaRPr lang="nl-NL" sz="1100" b="0" strike="noStrike" spc="-1" dirty="0">
              <a:latin typeface="Arial"/>
            </a:endParaRPr>
          </a:p>
        </p:txBody>
      </p:sp>
      <p:sp>
        <p:nvSpPr>
          <p:cNvPr id="66" name="Line 3"/>
          <p:cNvSpPr/>
          <p:nvPr/>
        </p:nvSpPr>
        <p:spPr>
          <a:xfrm flipH="1">
            <a:off x="1043280" y="1052640"/>
            <a:ext cx="6841080" cy="360"/>
          </a:xfrm>
          <a:prstGeom prst="line">
            <a:avLst/>
          </a:prstGeom>
          <a:ln>
            <a:solidFill>
              <a:srgbClr val="F15723"/>
            </a:solidFill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67" name="CustomShape 4"/>
          <p:cNvSpPr/>
          <p:nvPr/>
        </p:nvSpPr>
        <p:spPr>
          <a:xfrm>
            <a:off x="0" y="115560"/>
            <a:ext cx="314280" cy="6769080"/>
          </a:xfrm>
          <a:prstGeom prst="rect">
            <a:avLst/>
          </a:prstGeom>
          <a:solidFill>
            <a:srgbClr val="F1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8" name="CustomShape 5"/>
          <p:cNvSpPr/>
          <p:nvPr/>
        </p:nvSpPr>
        <p:spPr>
          <a:xfrm>
            <a:off x="8843760" y="342000"/>
            <a:ext cx="299520" cy="6515280"/>
          </a:xfrm>
          <a:prstGeom prst="rect">
            <a:avLst/>
          </a:prstGeom>
          <a:solidFill>
            <a:srgbClr val="F1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6"/>
          <p:cNvSpPr/>
          <p:nvPr/>
        </p:nvSpPr>
        <p:spPr>
          <a:xfrm>
            <a:off x="467640" y="116640"/>
            <a:ext cx="78120" cy="78120"/>
          </a:xfrm>
          <a:prstGeom prst="ellipse">
            <a:avLst/>
          </a:prstGeom>
          <a:solidFill>
            <a:srgbClr val="C00000"/>
          </a:solidFill>
          <a:ln w="38160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0" name="Afbeelding 16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022960" y="38160"/>
            <a:ext cx="808920" cy="235080"/>
          </a:xfrm>
          <a:prstGeom prst="rect">
            <a:avLst/>
          </a:prstGeom>
          <a:ln>
            <a:noFill/>
          </a:ln>
        </p:spPr>
      </p:pic>
      <p:sp>
        <p:nvSpPr>
          <p:cNvPr id="71" name="CustomShape 7"/>
          <p:cNvSpPr/>
          <p:nvPr/>
        </p:nvSpPr>
        <p:spPr>
          <a:xfrm>
            <a:off x="0" y="0"/>
            <a:ext cx="9143280" cy="341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" name="CustomShape 8"/>
          <p:cNvSpPr/>
          <p:nvPr/>
        </p:nvSpPr>
        <p:spPr>
          <a:xfrm>
            <a:off x="518760" y="11880"/>
            <a:ext cx="8228880" cy="48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1100" b="1" strike="noStrike" spc="-1" dirty="0">
                <a:solidFill>
                  <a:srgbClr val="FFFFFF"/>
                </a:solidFill>
                <a:latin typeface="Verdana"/>
                <a:ea typeface="Verdana"/>
              </a:rPr>
              <a:t>Media</a:t>
            </a:r>
            <a:endParaRPr lang="nl-NL" sz="1100" b="0" strike="noStrike" spc="-1" dirty="0">
              <a:latin typeface="Arial"/>
            </a:endParaRPr>
          </a:p>
        </p:txBody>
      </p:sp>
      <p:sp>
        <p:nvSpPr>
          <p:cNvPr id="73" name="Line 9"/>
          <p:cNvSpPr/>
          <p:nvPr/>
        </p:nvSpPr>
        <p:spPr>
          <a:xfrm flipH="1">
            <a:off x="1043280" y="1052640"/>
            <a:ext cx="6841080" cy="360"/>
          </a:xfrm>
          <a:prstGeom prst="line">
            <a:avLst/>
          </a:prstGeom>
          <a:ln>
            <a:solidFill>
              <a:srgbClr val="335487"/>
            </a:solidFill>
            <a:rou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/>
        </p:style>
      </p:sp>
      <p:sp>
        <p:nvSpPr>
          <p:cNvPr id="74" name="CustomShape 10"/>
          <p:cNvSpPr/>
          <p:nvPr/>
        </p:nvSpPr>
        <p:spPr>
          <a:xfrm>
            <a:off x="0" y="115560"/>
            <a:ext cx="314280" cy="67690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5" name="CustomShape 11"/>
          <p:cNvSpPr/>
          <p:nvPr/>
        </p:nvSpPr>
        <p:spPr>
          <a:xfrm>
            <a:off x="8843760" y="342000"/>
            <a:ext cx="299520" cy="6515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CustomShape 12"/>
          <p:cNvSpPr/>
          <p:nvPr/>
        </p:nvSpPr>
        <p:spPr>
          <a:xfrm>
            <a:off x="0" y="6552360"/>
            <a:ext cx="9143280" cy="341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7" name="CustomShape 13"/>
          <p:cNvSpPr/>
          <p:nvPr/>
        </p:nvSpPr>
        <p:spPr>
          <a:xfrm>
            <a:off x="467640" y="116640"/>
            <a:ext cx="78120" cy="78120"/>
          </a:xfrm>
          <a:prstGeom prst="ellipse">
            <a:avLst/>
          </a:prstGeom>
          <a:solidFill>
            <a:srgbClr val="335487"/>
          </a:solidFill>
          <a:ln w="38160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8" name="Afbeelding 23"/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8183160" y="36360"/>
            <a:ext cx="924840" cy="268560"/>
          </a:xfrm>
          <a:prstGeom prst="rect">
            <a:avLst/>
          </a:prstGeom>
          <a:ln>
            <a:noFill/>
          </a:ln>
        </p:spPr>
      </p:pic>
      <p:sp>
        <p:nvSpPr>
          <p:cNvPr id="79" name="PlaceHolder 1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nl-NL" sz="4400" b="0" strike="noStrike" spc="-1">
                <a:latin typeface="Arial"/>
              </a:rPr>
              <a:t>Klik om de opmaak van de titeltekst te bewerken</a:t>
            </a:r>
          </a:p>
        </p:txBody>
      </p:sp>
      <p:sp>
        <p:nvSpPr>
          <p:cNvPr id="80" name="PlaceHolder 1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l-NL" sz="3200" b="0" strike="noStrike" spc="-1">
                <a:latin typeface="Arial"/>
              </a:rPr>
              <a:t>Klik om de opmaak van de overzichtstekst te bewerken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nl-NL" sz="2800" b="0" strike="noStrike" spc="-1">
                <a:latin typeface="Arial"/>
              </a:rPr>
              <a:t>Tweede overzichtsniveau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l-NL" sz="2400" b="0" strike="noStrike" spc="-1">
                <a:latin typeface="Arial"/>
              </a:rPr>
              <a:t>Derde overzichtsniveau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nl-NL" sz="2000" b="0" strike="noStrike" spc="-1">
                <a:latin typeface="Arial"/>
              </a:rPr>
              <a:t>Vierde overzichtsniveau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l-NL" sz="2000" b="0" strike="noStrike" spc="-1">
                <a:latin typeface="Arial"/>
              </a:rPr>
              <a:t>Vijfde overzichtsniveau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l-NL" sz="2000" b="0" strike="noStrike" spc="-1">
                <a:latin typeface="Arial"/>
              </a:rPr>
              <a:t>Zesde overzichtsniveau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nl-NL" sz="2000" b="0" strike="noStrike" spc="-1">
                <a:latin typeface="Arial"/>
              </a:rPr>
              <a:t>Zevende overzichtsniveau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hyperlink" Target="http://schooltv.nl/video/beeldvorming-hoe-ontstaat-beeldvorming-in-de-pers/#q=medi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755640" y="1196640"/>
            <a:ext cx="7992000" cy="865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nl-NL" sz="3600" b="1" strike="noStrike" spc="-1" dirty="0">
                <a:solidFill>
                  <a:srgbClr val="335487"/>
                </a:solidFill>
                <a:latin typeface="Calibri"/>
              </a:rPr>
              <a:t>5.4 De invloed van de media</a:t>
            </a:r>
            <a:endParaRPr lang="nl-NL" sz="3600" b="0" strike="noStrike" spc="-1" dirty="0"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0C31CC8-AE4D-4031-BA90-1059171C15E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6318504" y="2317032"/>
            <a:ext cx="2322576" cy="1843488"/>
          </a:xfrm>
          <a:prstGeom prst="rect">
            <a:avLst/>
          </a:prstGeom>
          <a:ln>
            <a:noFill/>
          </a:ln>
        </p:spPr>
      </p:pic>
      <p:pic>
        <p:nvPicPr>
          <p:cNvPr id="9" name="Afbeelding 24">
            <a:extLst>
              <a:ext uri="{FF2B5EF4-FFF2-40B4-BE49-F238E27FC236}">
                <a16:creationId xmlns:a16="http://schemas.microsoft.com/office/drawing/2014/main" id="{228DACB2-769E-4BA0-8018-5FC7812754DC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2920536" y="2317032"/>
            <a:ext cx="3174912" cy="1843488"/>
          </a:xfrm>
          <a:prstGeom prst="rect">
            <a:avLst/>
          </a:prstGeom>
          <a:ln>
            <a:noFill/>
          </a:ln>
        </p:spPr>
      </p:pic>
      <p:pic>
        <p:nvPicPr>
          <p:cNvPr id="4" name="Afbeelding 3" descr="Afbeelding met persoon&#10;&#10;Automatisch gegenereerde beschrijving">
            <a:extLst>
              <a:ext uri="{FF2B5EF4-FFF2-40B4-BE49-F238E27FC236}">
                <a16:creationId xmlns:a16="http://schemas.microsoft.com/office/drawing/2014/main" id="{21DA3D63-2DEA-4047-AA8F-848C10D818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49824" y="4215384"/>
            <a:ext cx="3255264" cy="2170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457200" y="1166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3600" b="1" strike="noStrike" spc="-1" dirty="0">
                <a:solidFill>
                  <a:srgbClr val="000000"/>
                </a:solidFill>
                <a:latin typeface="Calibri"/>
              </a:rPr>
              <a:t>Vrijheid van meningsuiting</a:t>
            </a:r>
            <a:endParaRPr lang="nl-NL" sz="3600" b="0" strike="noStrike" spc="-1" dirty="0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457200" y="2566440"/>
            <a:ext cx="8228880" cy="388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nl-NL" sz="2800" b="0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In Nederland is persvrijheid normaal. Er zijn ook landen waar journalisten te maken hebben met </a:t>
            </a:r>
            <a:r>
              <a:rPr lang="nl-NL" sz="2800" b="1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censuur</a:t>
            </a:r>
            <a:r>
              <a:rPr lang="nl-NL" sz="2800" b="0" strike="noStrike" spc="-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lang="nl-NL" sz="2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lang="nl-NL" sz="28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nl-NL" sz="2800" spc="-1" dirty="0">
                <a:latin typeface="Calibri" panose="020F0502020204030204" pitchFamily="34" charset="0"/>
                <a:cs typeface="Calibri" panose="020F0502020204030204" pitchFamily="34" charset="0"/>
              </a:rPr>
              <a:t>Censuur komt vaak voor in dictaturen. Het is bedoeld om de </a:t>
            </a:r>
            <a:r>
              <a:rPr lang="nl-NL" sz="2800" b="1" spc="-1" dirty="0">
                <a:latin typeface="Calibri" panose="020F0502020204030204" pitchFamily="34" charset="0"/>
                <a:cs typeface="Calibri" panose="020F0502020204030204" pitchFamily="34" charset="0"/>
              </a:rPr>
              <a:t>mening</a:t>
            </a:r>
            <a:r>
              <a:rPr lang="nl-NL" sz="2800" spc="-1" dirty="0">
                <a:latin typeface="Calibri" panose="020F0502020204030204" pitchFamily="34" charset="0"/>
                <a:cs typeface="Calibri" panose="020F0502020204030204" pitchFamily="34" charset="0"/>
              </a:rPr>
              <a:t> van de mensen te beïnvloeden.</a:t>
            </a:r>
            <a:endParaRPr lang="nl-NL" sz="2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0" name="CustomShape 3"/>
          <p:cNvSpPr/>
          <p:nvPr/>
        </p:nvSpPr>
        <p:spPr>
          <a:xfrm>
            <a:off x="539640" y="1628640"/>
            <a:ext cx="1943640" cy="575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28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Persvrijheid</a:t>
            </a:r>
            <a:endParaRPr lang="nl-NL" sz="2800" b="0" strike="noStrike" spc="-1" dirty="0">
              <a:latin typeface="Arial"/>
            </a:endParaRPr>
          </a:p>
        </p:txBody>
      </p:sp>
      <p:sp>
        <p:nvSpPr>
          <p:cNvPr id="131" name="CustomShape 4"/>
          <p:cNvSpPr/>
          <p:nvPr/>
        </p:nvSpPr>
        <p:spPr>
          <a:xfrm>
            <a:off x="2555640" y="1556640"/>
            <a:ext cx="359280" cy="6472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2" name="CustomShape 5"/>
          <p:cNvSpPr/>
          <p:nvPr/>
        </p:nvSpPr>
        <p:spPr>
          <a:xfrm>
            <a:off x="2988000" y="1196640"/>
            <a:ext cx="5040000" cy="136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28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De vrijheid van journalisten om ongehinderd berichten te kunnen publiceren.</a:t>
            </a:r>
            <a:endParaRPr lang="nl-NL" sz="2800" b="0" strike="noStrike" spc="-1" dirty="0">
              <a:latin typeface="Arial"/>
            </a:endParaRPr>
          </a:p>
        </p:txBody>
      </p:sp>
      <p:sp>
        <p:nvSpPr>
          <p:cNvPr id="7" name="CustomShape 3">
            <a:extLst>
              <a:ext uri="{FF2B5EF4-FFF2-40B4-BE49-F238E27FC236}">
                <a16:creationId xmlns:a16="http://schemas.microsoft.com/office/drawing/2014/main" id="{A56E1DA0-B8EC-464A-B787-D603D9F240A8}"/>
              </a:ext>
            </a:extLst>
          </p:cNvPr>
          <p:cNvSpPr/>
          <p:nvPr/>
        </p:nvSpPr>
        <p:spPr>
          <a:xfrm>
            <a:off x="539640" y="3677400"/>
            <a:ext cx="1943640" cy="575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2800" b="1" spc="-1" dirty="0">
                <a:solidFill>
                  <a:srgbClr val="FFFFFF"/>
                </a:solidFill>
                <a:latin typeface="Calibri"/>
              </a:rPr>
              <a:t>Censuur</a:t>
            </a:r>
            <a:endParaRPr lang="nl-NL" sz="2800" b="0" strike="noStrike" spc="-1" dirty="0">
              <a:latin typeface="Arial"/>
            </a:endParaRPr>
          </a:p>
        </p:txBody>
      </p:sp>
      <p:sp>
        <p:nvSpPr>
          <p:cNvPr id="8" name="CustomShape 4">
            <a:extLst>
              <a:ext uri="{FF2B5EF4-FFF2-40B4-BE49-F238E27FC236}">
                <a16:creationId xmlns:a16="http://schemas.microsoft.com/office/drawing/2014/main" id="{C2DAE631-4A6B-43D4-8048-9194DBC3A13D}"/>
              </a:ext>
            </a:extLst>
          </p:cNvPr>
          <p:cNvSpPr/>
          <p:nvPr/>
        </p:nvSpPr>
        <p:spPr>
          <a:xfrm>
            <a:off x="2555640" y="3605400"/>
            <a:ext cx="359280" cy="6472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5">
            <a:extLst>
              <a:ext uri="{FF2B5EF4-FFF2-40B4-BE49-F238E27FC236}">
                <a16:creationId xmlns:a16="http://schemas.microsoft.com/office/drawing/2014/main" id="{CBF32E67-F64A-47ED-98A6-3866FDA24584}"/>
              </a:ext>
            </a:extLst>
          </p:cNvPr>
          <p:cNvSpPr/>
          <p:nvPr/>
        </p:nvSpPr>
        <p:spPr>
          <a:xfrm>
            <a:off x="2987280" y="3461400"/>
            <a:ext cx="5415336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28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Het expres weglaten of veranderen van bepaalde </a:t>
            </a:r>
            <a:r>
              <a:rPr lang="nl-NL" sz="2800" i="1" spc="-1" dirty="0">
                <a:solidFill>
                  <a:srgbClr val="000000"/>
                </a:solidFill>
                <a:latin typeface="Calibri"/>
                <a:ea typeface="DejaVu Sans"/>
              </a:rPr>
              <a:t>informatie</a:t>
            </a:r>
            <a:r>
              <a:rPr lang="nl-NL" sz="28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nl-NL" sz="2800" b="0" strike="noStrike" spc="-1" dirty="0">
              <a:latin typeface="Arial"/>
            </a:endParaRPr>
          </a:p>
        </p:txBody>
      </p:sp>
      <p:sp>
        <p:nvSpPr>
          <p:cNvPr id="10" name="CustomShape 3">
            <a:extLst>
              <a:ext uri="{FF2B5EF4-FFF2-40B4-BE49-F238E27FC236}">
                <a16:creationId xmlns:a16="http://schemas.microsoft.com/office/drawing/2014/main" id="{1A897F25-46CE-4247-BEDE-10D0525070CA}"/>
              </a:ext>
            </a:extLst>
          </p:cNvPr>
          <p:cNvSpPr/>
          <p:nvPr/>
        </p:nvSpPr>
        <p:spPr>
          <a:xfrm>
            <a:off x="539640" y="5645664"/>
            <a:ext cx="2093832" cy="575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2800" b="1" spc="-1" dirty="0">
                <a:solidFill>
                  <a:srgbClr val="FFFFFF"/>
                </a:solidFill>
                <a:latin typeface="Calibri"/>
              </a:rPr>
              <a:t>Indoctrinatie</a:t>
            </a:r>
            <a:endParaRPr lang="nl-NL" sz="2800" b="0" strike="noStrike" spc="-1" dirty="0">
              <a:latin typeface="Arial"/>
            </a:endParaRPr>
          </a:p>
        </p:txBody>
      </p:sp>
      <p:sp>
        <p:nvSpPr>
          <p:cNvPr id="11" name="CustomShape 4">
            <a:extLst>
              <a:ext uri="{FF2B5EF4-FFF2-40B4-BE49-F238E27FC236}">
                <a16:creationId xmlns:a16="http://schemas.microsoft.com/office/drawing/2014/main" id="{DE3B8B56-800F-4DFE-9751-16971243EE9B}"/>
              </a:ext>
            </a:extLst>
          </p:cNvPr>
          <p:cNvSpPr/>
          <p:nvPr/>
        </p:nvSpPr>
        <p:spPr>
          <a:xfrm>
            <a:off x="2735280" y="5609664"/>
            <a:ext cx="359280" cy="6472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CustomShape 5">
            <a:extLst>
              <a:ext uri="{FF2B5EF4-FFF2-40B4-BE49-F238E27FC236}">
                <a16:creationId xmlns:a16="http://schemas.microsoft.com/office/drawing/2014/main" id="{AAFB1AA8-D8BF-4673-97AF-09D65926DA61}"/>
              </a:ext>
            </a:extLst>
          </p:cNvPr>
          <p:cNvSpPr/>
          <p:nvPr/>
        </p:nvSpPr>
        <p:spPr>
          <a:xfrm>
            <a:off x="3182652" y="5458752"/>
            <a:ext cx="5415336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28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Het voortdurend opdringen van een bepaalde mening.</a:t>
            </a:r>
            <a:endParaRPr lang="nl-NL" sz="2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457200" y="1166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3600" b="1" strike="noStrike" spc="-1" dirty="0">
                <a:solidFill>
                  <a:srgbClr val="000000"/>
                </a:solidFill>
                <a:latin typeface="Calibri"/>
              </a:rPr>
              <a:t>Vrijheid van meningsuiting</a:t>
            </a:r>
            <a:endParaRPr lang="nl-NL" sz="3600" b="0" strike="noStrike" spc="-1" dirty="0">
              <a:latin typeface="Arial"/>
            </a:endParaRPr>
          </a:p>
        </p:txBody>
      </p:sp>
      <p:sp>
        <p:nvSpPr>
          <p:cNvPr id="129" name="CustomShape 2"/>
          <p:cNvSpPr/>
          <p:nvPr/>
        </p:nvSpPr>
        <p:spPr>
          <a:xfrm>
            <a:off x="457200" y="1490472"/>
            <a:ext cx="8228880" cy="14264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nl-NL" sz="28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Persvrijheid is onderdeel van de </a:t>
            </a:r>
            <a:r>
              <a:rPr lang="nl-NL" sz="2800" b="1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vrijheid van meningsuiting</a:t>
            </a:r>
            <a:r>
              <a:rPr lang="nl-NL" sz="28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Iedereen mag op televisie en radio en internet zijn mening geven.</a:t>
            </a: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lang="nl-NL" sz="2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28F90D08-E198-4B0A-AB2F-62D93440EAEF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5746032" y="2810880"/>
            <a:ext cx="2784600" cy="1967760"/>
          </a:xfrm>
          <a:prstGeom prst="rect">
            <a:avLst/>
          </a:prstGeom>
          <a:ln w="38100">
            <a:solidFill>
              <a:srgbClr val="335487"/>
            </a:solidFill>
          </a:ln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014549F9-2FA6-4091-AE1F-93C7D8C513F5}"/>
              </a:ext>
            </a:extLst>
          </p:cNvPr>
          <p:cNvSpPr txBox="1"/>
          <p:nvPr/>
        </p:nvSpPr>
        <p:spPr>
          <a:xfrm>
            <a:off x="457200" y="2990088"/>
            <a:ext cx="50200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</a:pPr>
            <a:r>
              <a:rPr lang="nl-NL" sz="2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Maar er zijn wel </a:t>
            </a:r>
            <a:r>
              <a:rPr lang="nl-NL" sz="2800" b="1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regels</a:t>
            </a:r>
            <a:r>
              <a:rPr lang="nl-NL" sz="2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bij het gebruik van media:</a:t>
            </a:r>
            <a:endParaRPr lang="nl-NL" sz="28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3080" indent="-3423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nl-NL" sz="2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mag niet </a:t>
            </a:r>
            <a:r>
              <a:rPr lang="nl-NL" sz="2800" b="1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discrimineren</a:t>
            </a:r>
            <a:r>
              <a:rPr lang="nl-NL" sz="2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nl-NL" sz="28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3080" indent="-3423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nl-NL" sz="2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mag niet </a:t>
            </a:r>
            <a:r>
              <a:rPr lang="nl-NL" sz="2800" b="1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beledigen</a:t>
            </a:r>
            <a:r>
              <a:rPr lang="nl-NL" sz="2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nl-NL" sz="28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642A01F-B7D9-4C48-A176-B0F55ADDF299}"/>
              </a:ext>
            </a:extLst>
          </p:cNvPr>
          <p:cNvSpPr txBox="1"/>
          <p:nvPr/>
        </p:nvSpPr>
        <p:spPr>
          <a:xfrm>
            <a:off x="457200" y="4922710"/>
            <a:ext cx="7808976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3080" indent="-3423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nl-NL" sz="2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mag niet opzettelijk </a:t>
            </a:r>
            <a:r>
              <a:rPr lang="nl-NL" sz="2800" b="1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liegen</a:t>
            </a:r>
            <a:r>
              <a:rPr lang="nl-NL" sz="2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nl-NL" sz="28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3080" indent="-34236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nl-NL" sz="2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mag niet </a:t>
            </a:r>
            <a:r>
              <a:rPr lang="nl-NL" sz="2800" b="1" spc="-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haatzaaien</a:t>
            </a:r>
            <a:r>
              <a:rPr lang="nl-NL" sz="2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nl-NL" sz="2800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88365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457200" y="1166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3600" b="1" strike="noStrike" spc="-1" dirty="0">
                <a:solidFill>
                  <a:srgbClr val="000000"/>
                </a:solidFill>
                <a:latin typeface="Calibri"/>
              </a:rPr>
              <a:t>Maatschappelijke functie van de media</a:t>
            </a:r>
            <a:endParaRPr lang="nl-NL" sz="3600" b="0" strike="noStrike" spc="-1" dirty="0">
              <a:latin typeface="Arial"/>
            </a:endParaRPr>
          </a:p>
        </p:txBody>
      </p:sp>
      <p:sp>
        <p:nvSpPr>
          <p:cNvPr id="134" name="CustomShape 2"/>
          <p:cNvSpPr/>
          <p:nvPr/>
        </p:nvSpPr>
        <p:spPr>
          <a:xfrm>
            <a:off x="457200" y="1340640"/>
            <a:ext cx="8228880" cy="5112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5000" lnSpcReduction="10000"/>
          </a:bodyPr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nl-NL" sz="3200" b="0" strike="noStrike" spc="-1" dirty="0">
                <a:solidFill>
                  <a:srgbClr val="000000"/>
                </a:solidFill>
                <a:latin typeface="Calibri"/>
              </a:rPr>
              <a:t>Betrouwbare media zijn belangrijk voor onze </a:t>
            </a:r>
            <a:r>
              <a:rPr lang="nl-NL" sz="3200" b="1" strike="noStrike" spc="-1" dirty="0">
                <a:solidFill>
                  <a:srgbClr val="000000"/>
                </a:solidFill>
                <a:latin typeface="Calibri"/>
              </a:rPr>
              <a:t>samenleving</a:t>
            </a:r>
            <a:r>
              <a:rPr lang="nl-NL" sz="3200" b="0" strike="noStrike" spc="-1" dirty="0">
                <a:solidFill>
                  <a:srgbClr val="000000"/>
                </a:solidFill>
                <a:latin typeface="Calibri"/>
              </a:rPr>
              <a:t> en </a:t>
            </a:r>
            <a:r>
              <a:rPr lang="nl-NL" sz="3200" b="1" strike="noStrike" spc="-1" dirty="0">
                <a:solidFill>
                  <a:srgbClr val="000000"/>
                </a:solidFill>
                <a:latin typeface="Calibri"/>
              </a:rPr>
              <a:t>democratie</a:t>
            </a:r>
            <a:r>
              <a:rPr lang="nl-NL" sz="3200" b="0" strike="noStrike" spc="-1" dirty="0">
                <a:solidFill>
                  <a:srgbClr val="000000"/>
                </a:solidFill>
                <a:latin typeface="Calibri"/>
              </a:rPr>
              <a:t>. Dit noemen we de </a:t>
            </a:r>
            <a:r>
              <a:rPr lang="nl-NL" sz="3200" b="1" strike="noStrike" spc="-1" dirty="0">
                <a:solidFill>
                  <a:srgbClr val="000000"/>
                </a:solidFill>
                <a:latin typeface="Calibri"/>
              </a:rPr>
              <a:t>maatschappelijke functie</a:t>
            </a:r>
            <a:r>
              <a:rPr lang="nl-NL" sz="3200" b="0" strike="noStrike" spc="-1" dirty="0">
                <a:solidFill>
                  <a:srgbClr val="000000"/>
                </a:solidFill>
                <a:latin typeface="Calibri"/>
              </a:rPr>
              <a:t> van media. Deze functie bestaat uit </a:t>
            </a:r>
            <a:r>
              <a:rPr lang="nl-NL" sz="3200" b="1" strike="noStrike" spc="-1" dirty="0">
                <a:solidFill>
                  <a:srgbClr val="000000"/>
                </a:solidFill>
                <a:latin typeface="Calibri"/>
              </a:rPr>
              <a:t>drie delen</a:t>
            </a:r>
            <a:r>
              <a:rPr lang="nl-NL" sz="3200" b="0" strike="noStrike" spc="-1" dirty="0">
                <a:solidFill>
                  <a:srgbClr val="000000"/>
                </a:solidFill>
                <a:latin typeface="Calibri"/>
              </a:rPr>
              <a:t>:</a:t>
            </a:r>
            <a:endParaRPr lang="nl-NL" sz="32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nl-NL" sz="3200" b="1" strike="noStrike" spc="-1" dirty="0">
                <a:solidFill>
                  <a:srgbClr val="000000"/>
                </a:solidFill>
                <a:latin typeface="Calibri"/>
              </a:rPr>
              <a:t>Informatieve functie</a:t>
            </a:r>
            <a:r>
              <a:rPr lang="nl-NL" sz="3200" b="0" strike="noStrike" spc="-1" dirty="0">
                <a:solidFill>
                  <a:srgbClr val="000000"/>
                </a:solidFill>
                <a:latin typeface="Calibri"/>
              </a:rPr>
              <a:t>: je wordt (goed) geïnformeerd over wat er in de samenleving gebeurt.</a:t>
            </a:r>
            <a:endParaRPr lang="nl-NL" sz="32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nl-NL" sz="3200" b="1" strike="noStrike" spc="-1" dirty="0">
                <a:solidFill>
                  <a:srgbClr val="000000"/>
                </a:solidFill>
                <a:latin typeface="Calibri"/>
              </a:rPr>
              <a:t>Controle- of waakhondfunctie</a:t>
            </a:r>
            <a:r>
              <a:rPr lang="nl-NL" sz="3200" b="0" strike="noStrike" spc="-1" dirty="0">
                <a:solidFill>
                  <a:srgbClr val="000000"/>
                </a:solidFill>
                <a:latin typeface="Calibri"/>
              </a:rPr>
              <a:t>:</a:t>
            </a:r>
            <a:r>
              <a:rPr lang="nl-NL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nl-NL" sz="3200" b="0" strike="noStrike" spc="-1" dirty="0">
                <a:solidFill>
                  <a:srgbClr val="000000"/>
                </a:solidFill>
                <a:latin typeface="Calibri"/>
              </a:rPr>
              <a:t>de media kijken of politici hun werk wel goed doen. Ze controleren dus de politiek.</a:t>
            </a:r>
            <a:endParaRPr lang="nl-NL" sz="32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nl-NL" sz="3200" b="1" strike="noStrike" spc="-1" dirty="0">
                <a:solidFill>
                  <a:srgbClr val="000000"/>
                </a:solidFill>
                <a:latin typeface="Calibri"/>
              </a:rPr>
              <a:t>Socialiserende functie</a:t>
            </a:r>
            <a:r>
              <a:rPr lang="nl-NL" sz="3200" b="0" strike="noStrike" spc="-1" dirty="0">
                <a:solidFill>
                  <a:srgbClr val="000000"/>
                </a:solidFill>
                <a:latin typeface="Calibri"/>
              </a:rPr>
              <a:t>: media brengen waarden en normen over die we als samenleving belangrijk vinden. Dit kan bijdragen aan meer </a:t>
            </a:r>
            <a:r>
              <a:rPr lang="nl-NL" sz="3200" b="1" strike="noStrike" spc="-1" dirty="0">
                <a:solidFill>
                  <a:srgbClr val="000000"/>
                </a:solidFill>
                <a:latin typeface="Calibri"/>
              </a:rPr>
              <a:t>sociale cohesie</a:t>
            </a:r>
            <a:r>
              <a:rPr lang="nl-NL" sz="3200" b="0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nl-NL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nl-NL" sz="32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457200" y="1166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3600" b="1" strike="noStrike" spc="-1" dirty="0">
                <a:solidFill>
                  <a:srgbClr val="000000"/>
                </a:solidFill>
                <a:latin typeface="Calibri"/>
              </a:rPr>
              <a:t>Beeldvorming</a:t>
            </a:r>
            <a:endParaRPr lang="nl-NL" sz="3600" b="0" strike="noStrike" spc="-1" dirty="0"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457200" y="1340640"/>
            <a:ext cx="8228880" cy="478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Media zorgen er voortdurend voor dat je op een bepaalde manier naar een situatie kijkt. Dit zorgt voor </a:t>
            </a:r>
            <a:r>
              <a:rPr lang="nl-NL" sz="2800" b="1" strike="noStrike" spc="-1" dirty="0">
                <a:solidFill>
                  <a:srgbClr val="000000"/>
                </a:solidFill>
                <a:latin typeface="Calibri"/>
              </a:rPr>
              <a:t>beeldvorming</a:t>
            </a: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nl-NL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nl-NL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nl-NL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nl-NL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Dit hoeft niet altijd de waarheid te zijn. Informatie is betrouwbaarder als deze </a:t>
            </a:r>
            <a:r>
              <a:rPr lang="nl-NL" sz="2800" b="1" strike="noStrike" spc="-1" dirty="0">
                <a:solidFill>
                  <a:srgbClr val="000000"/>
                </a:solidFill>
                <a:latin typeface="Calibri"/>
              </a:rPr>
              <a:t>zo compleet mogelijk is</a:t>
            </a: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nl-NL" sz="2800" b="0" strike="noStrike" spc="-1" dirty="0">
              <a:latin typeface="Arial"/>
            </a:endParaRPr>
          </a:p>
        </p:txBody>
      </p:sp>
      <p:sp>
        <p:nvSpPr>
          <p:cNvPr id="137" name="CustomShape 3"/>
          <p:cNvSpPr/>
          <p:nvPr/>
        </p:nvSpPr>
        <p:spPr>
          <a:xfrm>
            <a:off x="467640" y="2907000"/>
            <a:ext cx="2303640" cy="647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28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Beeldvorming</a:t>
            </a:r>
            <a:endParaRPr lang="nl-NL" sz="2800" b="0" strike="noStrike" spc="-1" dirty="0">
              <a:latin typeface="Arial"/>
            </a:endParaRPr>
          </a:p>
        </p:txBody>
      </p:sp>
      <p:sp>
        <p:nvSpPr>
          <p:cNvPr id="138" name="CustomShape 4"/>
          <p:cNvSpPr/>
          <p:nvPr/>
        </p:nvSpPr>
        <p:spPr>
          <a:xfrm>
            <a:off x="3276000" y="2763000"/>
            <a:ext cx="5184000" cy="94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28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Je vormt je steeds een beeld van iets, iemand of een situatie.</a:t>
            </a:r>
            <a:endParaRPr lang="nl-NL" sz="2800" b="0" strike="noStrike" spc="-1" dirty="0">
              <a:latin typeface="Arial"/>
            </a:endParaRPr>
          </a:p>
        </p:txBody>
      </p:sp>
      <p:sp>
        <p:nvSpPr>
          <p:cNvPr id="139" name="CustomShape 5"/>
          <p:cNvSpPr/>
          <p:nvPr/>
        </p:nvSpPr>
        <p:spPr>
          <a:xfrm>
            <a:off x="2843640" y="2835000"/>
            <a:ext cx="359280" cy="7192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0" name="CustomShape 6"/>
          <p:cNvSpPr/>
          <p:nvPr/>
        </p:nvSpPr>
        <p:spPr>
          <a:xfrm>
            <a:off x="863640" y="5128560"/>
            <a:ext cx="7416000" cy="1184400"/>
          </a:xfrm>
          <a:prstGeom prst="rect">
            <a:avLst/>
          </a:prstGeom>
          <a:noFill/>
          <a:ln>
            <a:solidFill>
              <a:srgbClr val="335487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Opdracht: bedenk een </a:t>
            </a:r>
            <a:r>
              <a:rPr lang="nl-NL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voorbeeld</a:t>
            </a:r>
            <a:r>
              <a:rPr lang="nl-NL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waarbij je </a:t>
            </a:r>
          </a:p>
          <a:p>
            <a:pPr algn="ctr">
              <a:lnSpc>
                <a:spcPct val="100000"/>
              </a:lnSpc>
            </a:pPr>
            <a:r>
              <a:rPr lang="nl-NL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door de media ergens een beeld van kreeg </a:t>
            </a:r>
          </a:p>
          <a:p>
            <a:pPr algn="ctr">
              <a:lnSpc>
                <a:spcPct val="100000"/>
              </a:lnSpc>
            </a:pPr>
            <a:r>
              <a:rPr lang="nl-NL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dat achteraf </a:t>
            </a:r>
            <a:r>
              <a:rPr lang="nl-NL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niet bleek te kloppen</a:t>
            </a:r>
            <a:r>
              <a:rPr lang="nl-NL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nl-NL" sz="24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457200" y="1166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3600" b="1" strike="noStrike" spc="-1" dirty="0">
                <a:solidFill>
                  <a:srgbClr val="000000"/>
                </a:solidFill>
                <a:latin typeface="Calibri"/>
              </a:rPr>
              <a:t>Beeldvorming</a:t>
            </a:r>
            <a:endParaRPr lang="nl-NL" sz="3600" b="0" strike="noStrike" spc="-1" dirty="0">
              <a:latin typeface="Arial"/>
            </a:endParaRPr>
          </a:p>
        </p:txBody>
      </p:sp>
      <p:pic>
        <p:nvPicPr>
          <p:cNvPr id="142" name="Picture 2"/>
          <p:cNvPicPr/>
          <p:nvPr/>
        </p:nvPicPr>
        <p:blipFill>
          <a:blip r:embed="rId3"/>
          <a:stretch/>
        </p:blipFill>
        <p:spPr>
          <a:xfrm>
            <a:off x="1907640" y="1268640"/>
            <a:ext cx="5004000" cy="3358440"/>
          </a:xfrm>
          <a:prstGeom prst="rect">
            <a:avLst/>
          </a:prstGeom>
          <a:ln>
            <a:noFill/>
          </a:ln>
        </p:spPr>
      </p:pic>
      <p:sp>
        <p:nvSpPr>
          <p:cNvPr id="143" name="CustomShape 2"/>
          <p:cNvSpPr/>
          <p:nvPr/>
        </p:nvSpPr>
        <p:spPr>
          <a:xfrm>
            <a:off x="755640" y="5040000"/>
            <a:ext cx="7416000" cy="1124640"/>
          </a:xfrm>
          <a:prstGeom prst="rect">
            <a:avLst/>
          </a:prstGeom>
          <a:noFill/>
          <a:ln>
            <a:solidFill>
              <a:srgbClr val="335487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Kijkopdracht: noem </a:t>
            </a:r>
            <a:r>
              <a:rPr lang="nl-NL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twee manieren</a:t>
            </a:r>
            <a:r>
              <a:rPr lang="nl-NL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waarop journalisten kunnen voorkomen dat er </a:t>
            </a:r>
            <a:r>
              <a:rPr lang="nl-NL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verkeerde beeldvorming </a:t>
            </a:r>
            <a:r>
              <a:rPr lang="nl-NL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ontstaat.</a:t>
            </a:r>
            <a:endParaRPr lang="nl-NL" sz="2400" b="0" strike="noStrike" spc="-1" dirty="0">
              <a:latin typeface="Arial"/>
            </a:endParaRPr>
          </a:p>
        </p:txBody>
      </p:sp>
      <p:sp>
        <p:nvSpPr>
          <p:cNvPr id="146" name="CustomShape 5"/>
          <p:cNvSpPr/>
          <p:nvPr/>
        </p:nvSpPr>
        <p:spPr>
          <a:xfrm>
            <a:off x="6192000" y="4627440"/>
            <a:ext cx="719640" cy="287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1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02:45</a:t>
            </a:r>
            <a:endParaRPr lang="nl-NL" sz="1800" b="0" strike="noStrike" spc="-1" dirty="0">
              <a:latin typeface="Arial"/>
            </a:endParaRPr>
          </a:p>
        </p:txBody>
      </p:sp>
      <p:sp>
        <p:nvSpPr>
          <p:cNvPr id="147" name="CustomShape 6"/>
          <p:cNvSpPr/>
          <p:nvPr/>
        </p:nvSpPr>
        <p:spPr>
          <a:xfrm>
            <a:off x="0" y="6165360"/>
            <a:ext cx="9342000" cy="333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nl-NL" sz="1600" b="0" u="sng" strike="noStrike" spc="-1" dirty="0">
                <a:solidFill>
                  <a:srgbClr val="0000FF"/>
                </a:solidFill>
                <a:uFillTx/>
                <a:latin typeface="Calibri"/>
                <a:ea typeface="DejaVu Sans"/>
                <a:hlinkClick r:id="rId4"/>
              </a:rPr>
              <a:t>http://schooltv.nl/video/beeldvorming-hoe-ontstaat-beeldvorming-in-de-pers/#q=media</a:t>
            </a:r>
            <a:r>
              <a:rPr lang="nl-NL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nl-NL" sz="1600" b="0" strike="noStrike" spc="-1" dirty="0">
              <a:latin typeface="Arial"/>
            </a:endParaRPr>
          </a:p>
        </p:txBody>
      </p:sp>
      <p:pic>
        <p:nvPicPr>
          <p:cNvPr id="3" name="Afbeelding 2">
            <a:hlinkClick r:id="rId4"/>
            <a:extLst>
              <a:ext uri="{FF2B5EF4-FFF2-40B4-BE49-F238E27FC236}">
                <a16:creationId xmlns:a16="http://schemas.microsoft.com/office/drawing/2014/main" id="{054578AF-C8F7-4AA4-9CEC-7FE7C0470F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792" y="2300012"/>
            <a:ext cx="1295695" cy="12956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457200" y="1166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3600" b="1" strike="noStrike" spc="-1" dirty="0">
                <a:solidFill>
                  <a:srgbClr val="000000"/>
                </a:solidFill>
                <a:latin typeface="Calibri"/>
              </a:rPr>
              <a:t>Selectieve waarneming</a:t>
            </a:r>
            <a:endParaRPr lang="nl-NL" sz="3600" b="0" strike="noStrike" spc="-1" dirty="0"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457200" y="2709000"/>
            <a:ext cx="8228880" cy="334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Als je informatie krijgt, geloof je dat sneller als het overeenkomt met het beeld dat je al had over dat onderwerp. </a:t>
            </a:r>
            <a:endParaRPr lang="nl-NL" sz="28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Veel mensen kiezen voor media die informatie geven die vaak goed past bij de </a:t>
            </a:r>
            <a:r>
              <a:rPr lang="nl-NL" sz="2800" b="1" strike="noStrike" spc="-1" dirty="0">
                <a:solidFill>
                  <a:srgbClr val="000000"/>
                </a:solidFill>
                <a:latin typeface="Calibri"/>
              </a:rPr>
              <a:t>beeldvorming </a:t>
            </a: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die je al had.</a:t>
            </a:r>
            <a:endParaRPr lang="nl-NL" sz="2800" b="0" strike="noStrike" spc="-1" dirty="0">
              <a:latin typeface="Arial"/>
            </a:endParaRPr>
          </a:p>
        </p:txBody>
      </p:sp>
      <p:sp>
        <p:nvSpPr>
          <p:cNvPr id="150" name="CustomShape 3"/>
          <p:cNvSpPr/>
          <p:nvPr/>
        </p:nvSpPr>
        <p:spPr>
          <a:xfrm>
            <a:off x="2915640" y="1538640"/>
            <a:ext cx="359280" cy="8632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1" name="CustomShape 4"/>
          <p:cNvSpPr/>
          <p:nvPr/>
        </p:nvSpPr>
        <p:spPr>
          <a:xfrm>
            <a:off x="539640" y="1538640"/>
            <a:ext cx="2303640" cy="863280"/>
          </a:xfrm>
          <a:prstGeom prst="rect">
            <a:avLst/>
          </a:prstGeom>
          <a:solidFill>
            <a:srgbClr val="3354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28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Selectieve waarneming</a:t>
            </a:r>
            <a:endParaRPr lang="nl-NL" sz="2800" b="0" strike="noStrike" spc="-1" dirty="0">
              <a:latin typeface="Arial"/>
            </a:endParaRPr>
          </a:p>
        </p:txBody>
      </p:sp>
      <p:sp>
        <p:nvSpPr>
          <p:cNvPr id="152" name="CustomShape 5"/>
          <p:cNvSpPr/>
          <p:nvPr/>
        </p:nvSpPr>
        <p:spPr>
          <a:xfrm>
            <a:off x="3348000" y="1538640"/>
            <a:ext cx="5112000" cy="94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nl-NL" sz="28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Je kiest zelf wat je wilt zien en wilt horen.</a:t>
            </a:r>
            <a:endParaRPr lang="nl-NL" sz="2800" b="0" strike="noStrike" spc="-1" dirty="0">
              <a:latin typeface="Arial"/>
            </a:endParaRPr>
          </a:p>
        </p:txBody>
      </p:sp>
      <p:sp>
        <p:nvSpPr>
          <p:cNvPr id="153" name="CustomShape 6"/>
          <p:cNvSpPr/>
          <p:nvPr/>
        </p:nvSpPr>
        <p:spPr>
          <a:xfrm>
            <a:off x="755640" y="5157360"/>
            <a:ext cx="7416000" cy="1007280"/>
          </a:xfrm>
          <a:prstGeom prst="rect">
            <a:avLst/>
          </a:prstGeom>
          <a:noFill/>
          <a:ln>
            <a:solidFill>
              <a:srgbClr val="335487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Opdracht: leg uit dat de </a:t>
            </a:r>
            <a:r>
              <a:rPr lang="nl-NL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keuze</a:t>
            </a:r>
            <a:r>
              <a:rPr lang="nl-NL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voor een nieuwssite, krant of tijdschrift bijdraagt aan </a:t>
            </a:r>
            <a:r>
              <a:rPr lang="nl-NL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selectieve waarneming</a:t>
            </a:r>
            <a:r>
              <a:rPr lang="nl-NL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nl-NL" sz="24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457200" y="1166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nl-NL" sz="3600" b="1" strike="noStrike" spc="-1" dirty="0">
                <a:solidFill>
                  <a:srgbClr val="000000"/>
                </a:solidFill>
                <a:latin typeface="Calibri"/>
              </a:rPr>
              <a:t>Filterbubbel</a:t>
            </a:r>
            <a:endParaRPr lang="nl-NL" sz="3600" b="0" strike="noStrike" spc="-1" dirty="0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457200" y="127296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"/>
            </a:pPr>
            <a:endParaRPr lang="nl-NL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Een zoekmachine en sociale media zorgen ervoor dat je informatie krijgt die </a:t>
            </a:r>
            <a:r>
              <a:rPr lang="nl-NL" sz="2800" b="1" strike="noStrike" spc="-1" dirty="0">
                <a:solidFill>
                  <a:srgbClr val="000000"/>
                </a:solidFill>
                <a:latin typeface="Calibri"/>
              </a:rPr>
              <a:t>speciaal voor jou</a:t>
            </a: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 interessant is, maar je ook </a:t>
            </a:r>
            <a:r>
              <a:rPr lang="nl-NL" sz="2800" b="1" strike="noStrike" spc="-1" dirty="0">
                <a:solidFill>
                  <a:srgbClr val="000000"/>
                </a:solidFill>
                <a:latin typeface="Calibri"/>
              </a:rPr>
              <a:t>sneller in je eigen mening bevestigt</a:t>
            </a: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nl-NL" sz="2800" b="0" strike="noStrike" spc="-1" dirty="0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170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Zo ontstaat een </a:t>
            </a:r>
            <a:r>
              <a:rPr lang="nl-NL" sz="2800" b="1" strike="noStrike" spc="-1" dirty="0">
                <a:solidFill>
                  <a:srgbClr val="000000"/>
                </a:solidFill>
                <a:latin typeface="Calibri"/>
              </a:rPr>
              <a:t>filterbubbel </a:t>
            </a: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om je heen die het lastiger maakt om </a:t>
            </a:r>
            <a:r>
              <a:rPr lang="nl-NL" sz="2800" b="1" strike="noStrike" spc="-1" dirty="0">
                <a:solidFill>
                  <a:srgbClr val="000000"/>
                </a:solidFill>
                <a:latin typeface="Calibri"/>
              </a:rPr>
              <a:t>andere meningen </a:t>
            </a:r>
            <a:r>
              <a:rPr lang="nl-NL" sz="2800" b="0" strike="noStrike" spc="-1" dirty="0">
                <a:solidFill>
                  <a:srgbClr val="000000"/>
                </a:solidFill>
                <a:latin typeface="Calibri"/>
              </a:rPr>
              <a:t>te horen en lezen.</a:t>
            </a:r>
            <a:endParaRPr lang="nl-NL" sz="2800" b="0" strike="noStrike" spc="-1" dirty="0">
              <a:latin typeface="Arial"/>
            </a:endParaRPr>
          </a:p>
        </p:txBody>
      </p:sp>
      <p:pic>
        <p:nvPicPr>
          <p:cNvPr id="156" name="Afbeelding 24"/>
          <p:cNvPicPr/>
          <p:nvPr/>
        </p:nvPicPr>
        <p:blipFill>
          <a:blip r:embed="rId2"/>
          <a:stretch/>
        </p:blipFill>
        <p:spPr>
          <a:xfrm>
            <a:off x="5580000" y="4774680"/>
            <a:ext cx="2916720" cy="1640160"/>
          </a:xfrm>
          <a:prstGeom prst="rect">
            <a:avLst/>
          </a:prstGeom>
          <a:ln>
            <a:noFill/>
          </a:ln>
        </p:spPr>
      </p:pic>
      <p:pic>
        <p:nvPicPr>
          <p:cNvPr id="157" name="Afbeelding 27"/>
          <p:cNvPicPr/>
          <p:nvPr/>
        </p:nvPicPr>
        <p:blipFill>
          <a:blip r:embed="rId3"/>
          <a:stretch/>
        </p:blipFill>
        <p:spPr>
          <a:xfrm>
            <a:off x="3204000" y="4781880"/>
            <a:ext cx="2310120" cy="1632960"/>
          </a:xfrm>
          <a:prstGeom prst="rect">
            <a:avLst/>
          </a:prstGeom>
          <a:ln>
            <a:noFill/>
          </a:ln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84A7604C-7079-4C21-BE5C-FC465AE74F61}"/>
              </a:ext>
            </a:extLst>
          </p:cNvPr>
          <p:cNvSpPr txBox="1"/>
          <p:nvPr/>
        </p:nvSpPr>
        <p:spPr>
          <a:xfrm>
            <a:off x="457200" y="127296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</a:pPr>
            <a:r>
              <a:rPr lang="nl-NL" sz="1800" spc="-1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▲ voor T-leerling:</a:t>
            </a:r>
            <a:endParaRPr lang="nl-NL" sz="1800" b="0" strike="noStrike" spc="-1" dirty="0">
              <a:solidFill>
                <a:srgbClr val="FF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F4CE18F811D44A92B5FDE8C06A468E" ma:contentTypeVersion="12" ma:contentTypeDescription="Create a new document." ma:contentTypeScope="" ma:versionID="2710bb42d81fbd33d02ba38f071ef327">
  <xsd:schema xmlns:xsd="http://www.w3.org/2001/XMLSchema" xmlns:xs="http://www.w3.org/2001/XMLSchema" xmlns:p="http://schemas.microsoft.com/office/2006/metadata/properties" xmlns:ns2="3a6e05b2-bff7-4274-8c1c-2578f00e4fdc" xmlns:ns3="e72f5fea-3ff5-4a0e-8464-2037869e11f9" targetNamespace="http://schemas.microsoft.com/office/2006/metadata/properties" ma:root="true" ma:fieldsID="cbeba75ea925fbe3b8af9a66e4544351" ns2:_="" ns3:_="">
    <xsd:import namespace="3a6e05b2-bff7-4274-8c1c-2578f00e4fdc"/>
    <xsd:import namespace="e72f5fea-3ff5-4a0e-8464-2037869e11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e05b2-bff7-4274-8c1c-2578f00e4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2f5fea-3ff5-4a0e-8464-2037869e11f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B2284B-3A3D-4454-9DAC-8F9458625E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6e05b2-bff7-4274-8c1c-2578f00e4fdc"/>
    <ds:schemaRef ds:uri="e72f5fea-3ff5-4a0e-8464-2037869e11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37034F-904D-4EAA-BF27-A843798B1846}">
  <ds:schemaRefs>
    <ds:schemaRef ds:uri="e72f5fea-3ff5-4a0e-8464-2037869e11f9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3a6e05b2-bff7-4274-8c1c-2578f00e4fdc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181B2BD-8B1D-4A98-A0E3-F6FA84BBEB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Thema 5</Template>
  <TotalTime>999</TotalTime>
  <Words>469</Words>
  <Application>Microsoft Office PowerPoint</Application>
  <PresentationFormat>Diavoorstelling (4:3)</PresentationFormat>
  <Paragraphs>56</Paragraphs>
  <Slides>8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8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Verdana</vt:lpstr>
      <vt:lpstr>Wingdings</vt:lpstr>
      <vt:lpstr>Office Theme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>PC_voorzijde</dc:creator>
  <dc:description/>
  <cp:lastModifiedBy>George Rinkel</cp:lastModifiedBy>
  <cp:revision>50</cp:revision>
  <dcterms:created xsi:type="dcterms:W3CDTF">2016-11-29T10:01:01Z</dcterms:created>
  <dcterms:modified xsi:type="dcterms:W3CDTF">2021-07-07T12:05:58Z</dcterms:modified>
  <dc:language>nl-NL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3</vt:i4>
  </property>
  <property fmtid="{D5CDD505-2E9C-101B-9397-08002B2CF9AE}" pid="8" name="PresentationFormat">
    <vt:lpwstr>Diavoorstelling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7</vt:i4>
  </property>
  <property fmtid="{D5CDD505-2E9C-101B-9397-08002B2CF9AE}" pid="12" name="ContentTypeId">
    <vt:lpwstr>0x010100F3F4CE18F811D44A92B5FDE8C06A468E</vt:lpwstr>
  </property>
</Properties>
</file>