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2" r:id="rId4"/>
    <p:sldId id="263" r:id="rId5"/>
    <p:sldId id="257" r:id="rId6"/>
    <p:sldId id="258" r:id="rId7"/>
    <p:sldId id="265" r:id="rId8"/>
    <p:sldId id="259" r:id="rId9"/>
    <p:sldId id="261" r:id="rId10"/>
    <p:sldId id="260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55" d="100"/>
          <a:sy n="55" d="100"/>
        </p:scale>
        <p:origin x="6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27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529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93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324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1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532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415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76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73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862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435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04F1399-F82C-4216-B239-24E15B58D247}" type="datetimeFigureOut">
              <a:rPr lang="nl-NL" smtClean="0"/>
              <a:t>24-4-2022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6D61FF0-BB50-4247-8B8E-E17C6ED3B18E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37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clinstituut.nl/pages/breinprincipes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01werkvormen.nl/tag/energizer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delft.nl/studenten/begeleiding/essential-study-skills/2-hoe-werkt-je-brein" TargetMode="External"/><Relationship Id="rId2" Type="http://schemas.openxmlformats.org/officeDocument/2006/relationships/hyperlink" Target="https://www.tudelft.nl/studenten/begeleiding/essential-study-skills/3-welke-mindset-helpt-t-best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7D8A9447-DEFF-40A5-8673-B7A365C3F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307E0C3-63F3-4987-BD3A-CEBCFB2E2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99" y="1078654"/>
            <a:ext cx="6275667" cy="4700692"/>
          </a:xfrm>
          <a:prstGeom prst="rect">
            <a:avLst/>
          </a:prstGeom>
        </p:spPr>
      </p:pic>
      <p:sp>
        <p:nvSpPr>
          <p:cNvPr id="18" name="Rectangle 10">
            <a:extLst>
              <a:ext uri="{FF2B5EF4-FFF2-40B4-BE49-F238E27FC236}">
                <a16:creationId xmlns:a16="http://schemas.microsoft.com/office/drawing/2014/main" id="{290C21F9-FD6D-4457-B130-1A531F242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21B642-28CC-4718-A9B8-773736DA3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6885" y="640080"/>
            <a:ext cx="3659246" cy="2926080"/>
          </a:xfrm>
        </p:spPr>
        <p:txBody>
          <a:bodyPr>
            <a:normAutofit fontScale="90000"/>
          </a:bodyPr>
          <a:lstStyle/>
          <a:p>
            <a:br>
              <a:rPr lang="nl-NL" sz="4400" dirty="0">
                <a:solidFill>
                  <a:srgbClr val="FFFFFF"/>
                </a:solidFill>
              </a:rPr>
            </a:br>
            <a:r>
              <a:rPr lang="nl-NL" sz="4400" dirty="0">
                <a:solidFill>
                  <a:srgbClr val="FFFFFF"/>
                </a:solidFill>
              </a:rPr>
              <a:t>OPS periode 8</a:t>
            </a:r>
            <a:br>
              <a:rPr lang="nl-NL" sz="4400" dirty="0">
                <a:solidFill>
                  <a:srgbClr val="FFFFFF"/>
                </a:solidFill>
              </a:rPr>
            </a:br>
            <a:br>
              <a:rPr lang="nl-NL" sz="4400" dirty="0">
                <a:solidFill>
                  <a:srgbClr val="FFFFFF"/>
                </a:solidFill>
              </a:rPr>
            </a:br>
            <a:r>
              <a:rPr lang="nl-NL" sz="4400" dirty="0">
                <a:solidFill>
                  <a:srgbClr val="FFFFFF"/>
                </a:solidFill>
              </a:rPr>
              <a:t>Les 1: Breinvriendelijk leren</a:t>
            </a: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8F6EF4B-2F40-485B-9F36-084731486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111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4A8FFEA1-1B69-4F42-B552-0CCF7259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3C9226-5EC8-460B-82D7-72AA994DF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2A90A9D-33DF-408E-BF4C-F82588935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8DDC30D-D6B7-4895-A12C-1067E8582AE2}"/>
              </a:ext>
            </a:extLst>
          </p:cNvPr>
          <p:cNvSpPr txBox="1"/>
          <p:nvPr/>
        </p:nvSpPr>
        <p:spPr>
          <a:xfrm>
            <a:off x="8141110" y="639097"/>
            <a:ext cx="3401961" cy="36860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</a:pPr>
            <a:endParaRPr lang="en-US" sz="4100" spc="-5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  <a:ea typeface="+mj-ea"/>
              <a:cs typeface="+mj-cs"/>
            </a:endParaRP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4100" spc="-5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4100" u="sng" spc="-5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  <a:hlinkClick r:id="rId2"/>
              </a:rPr>
              <a:t>https://www.bclinstituut.nl/pages/breinprincipes</a:t>
            </a:r>
            <a:endParaRPr lang="en-US" sz="4100" spc="-5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2268864-6EC0-4844-BE72-602CA19C1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99" y="795070"/>
            <a:ext cx="6912217" cy="4744178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9686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A8FFEA1-1B69-4F42-B552-0CCF7259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3C9226-5EC8-460B-82D7-72AA994DF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A90A9D-33DF-408E-BF4C-F82588935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C6B623D-A3E9-460F-9A5B-2F0FE253B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5BF7B-E19B-478B-8187-8EF57F4F9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18770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EABC29F-F82F-4902-B701-8FEEE414F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5BDCBB-0B1A-4AA1-B47F-DBDB64246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DAFF714-CDF7-42D9-951E-0030A4908E21}"/>
              </a:ext>
            </a:extLst>
          </p:cNvPr>
          <p:cNvSpPr/>
          <p:nvPr/>
        </p:nvSpPr>
        <p:spPr>
          <a:xfrm>
            <a:off x="0" y="430833"/>
            <a:ext cx="1201566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Opdracht:</a:t>
            </a:r>
          </a:p>
          <a:p>
            <a:pPr algn="ctr"/>
            <a:r>
              <a:rPr lang="nl-NL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Ga naar de wikiwijs en maak de opdracht</a:t>
            </a:r>
          </a:p>
          <a:p>
            <a:pPr algn="ctr"/>
            <a:r>
              <a:rPr lang="nl-NL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van les 1</a:t>
            </a:r>
          </a:p>
        </p:txBody>
      </p:sp>
    </p:spTree>
    <p:extLst>
      <p:ext uri="{BB962C8B-B14F-4D97-AF65-F5344CB8AC3E}">
        <p14:creationId xmlns:p14="http://schemas.microsoft.com/office/powerpoint/2010/main" val="102361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941673D-BA17-4000-A8F5-617A919D241D}"/>
              </a:ext>
            </a:extLst>
          </p:cNvPr>
          <p:cNvSpPr/>
          <p:nvPr/>
        </p:nvSpPr>
        <p:spPr>
          <a:xfrm>
            <a:off x="2818494" y="409330"/>
            <a:ext cx="63003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Opdracht : </a:t>
            </a:r>
            <a:r>
              <a:rPr lang="nl-NL" sz="5400" b="1" cap="none" spc="0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energizers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CEF7D17-148D-48AF-B617-703AF778301D}"/>
              </a:ext>
            </a:extLst>
          </p:cNvPr>
          <p:cNvSpPr txBox="1"/>
          <p:nvPr/>
        </p:nvSpPr>
        <p:spPr>
          <a:xfrm>
            <a:off x="1342663" y="2361235"/>
            <a:ext cx="87623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Zoek op de onderstaande site (of andere sites) 5 </a:t>
            </a:r>
            <a:r>
              <a:rPr lang="nl-NL" sz="2800" dirty="0" err="1"/>
              <a:t>energizers</a:t>
            </a:r>
            <a:endParaRPr lang="nl-NL" sz="2800" dirty="0"/>
          </a:p>
          <a:p>
            <a:r>
              <a:rPr lang="nl-NL" sz="2800" dirty="0"/>
              <a:t>die je geschikt lijken voor deze klas. Neem ze over.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C6CF797-3268-41AA-ADE6-4351B2B2DDC2}"/>
              </a:ext>
            </a:extLst>
          </p:cNvPr>
          <p:cNvSpPr txBox="1"/>
          <p:nvPr/>
        </p:nvSpPr>
        <p:spPr>
          <a:xfrm>
            <a:off x="3047036" y="3247227"/>
            <a:ext cx="60940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https://www.101werkvormen.nl/tag/energizer/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483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BFFEB139-7D7E-42AA-9B4C-C1527B6E8DC9}"/>
              </a:ext>
            </a:extLst>
          </p:cNvPr>
          <p:cNvSpPr/>
          <p:nvPr/>
        </p:nvSpPr>
        <p:spPr>
          <a:xfrm>
            <a:off x="1487792" y="235709"/>
            <a:ext cx="8498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Wie is vandaag de </a:t>
            </a:r>
            <a:r>
              <a:rPr lang="nl-NL" sz="5400" b="1" cap="none" spc="0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energizer</a:t>
            </a:r>
            <a:r>
              <a:rPr lang="nl-NL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?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BAA4DEA-7935-445E-A8E6-CF05359F0060}"/>
              </a:ext>
            </a:extLst>
          </p:cNvPr>
          <p:cNvSpPr txBox="1"/>
          <p:nvPr/>
        </p:nvSpPr>
        <p:spPr>
          <a:xfrm>
            <a:off x="1487792" y="2129742"/>
            <a:ext cx="87739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De </a:t>
            </a:r>
            <a:r>
              <a:rPr lang="nl-NL" sz="2800" dirty="0" err="1"/>
              <a:t>energizer</a:t>
            </a:r>
            <a:r>
              <a:rPr lang="nl-NL" sz="2800" dirty="0"/>
              <a:t> observeert de klas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De </a:t>
            </a:r>
            <a:r>
              <a:rPr lang="nl-NL" sz="2800" dirty="0" err="1"/>
              <a:t>energizer</a:t>
            </a:r>
            <a:r>
              <a:rPr lang="nl-NL" sz="2800" dirty="0"/>
              <a:t> trekt aan de bel als de boel </a:t>
            </a:r>
            <a:r>
              <a:rPr lang="nl-NL" sz="2800" dirty="0" err="1"/>
              <a:t>inkakt</a:t>
            </a: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De </a:t>
            </a:r>
            <a:r>
              <a:rPr lang="nl-NL" sz="2800" dirty="0" err="1"/>
              <a:t>energizer</a:t>
            </a:r>
            <a:r>
              <a:rPr lang="nl-NL" sz="2800" dirty="0"/>
              <a:t> gooit er een energiek spelletje in (kaartjes)</a:t>
            </a:r>
          </a:p>
        </p:txBody>
      </p:sp>
    </p:spTree>
    <p:extLst>
      <p:ext uri="{BB962C8B-B14F-4D97-AF65-F5344CB8AC3E}">
        <p14:creationId xmlns:p14="http://schemas.microsoft.com/office/powerpoint/2010/main" val="39887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87C6E1BB-E113-409F-8448-308106B864E0}"/>
              </a:ext>
            </a:extLst>
          </p:cNvPr>
          <p:cNvSpPr/>
          <p:nvPr/>
        </p:nvSpPr>
        <p:spPr>
          <a:xfrm>
            <a:off x="623510" y="363032"/>
            <a:ext cx="2842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Vandaag: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1D352EE-BA32-413B-8B7E-A4BC96535896}"/>
              </a:ext>
            </a:extLst>
          </p:cNvPr>
          <p:cNvSpPr txBox="1"/>
          <p:nvPr/>
        </p:nvSpPr>
        <p:spPr>
          <a:xfrm>
            <a:off x="729205" y="1662876"/>
            <a:ext cx="5783891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nl-NL" sz="2800" dirty="0"/>
              <a:t>Wat is leren</a:t>
            </a:r>
          </a:p>
          <a:p>
            <a:pPr marL="514350" indent="-514350">
              <a:buAutoNum type="arabicPeriod"/>
            </a:pPr>
            <a:endParaRPr lang="nl-NL" sz="2800" dirty="0"/>
          </a:p>
          <a:p>
            <a:pPr marL="514350" indent="-514350">
              <a:buAutoNum type="arabicPeriod"/>
            </a:pPr>
            <a:r>
              <a:rPr lang="nl-NL" sz="2800" dirty="0"/>
              <a:t>De werking van de hersenen</a:t>
            </a:r>
          </a:p>
          <a:p>
            <a:pPr marL="514350" indent="-514350">
              <a:buAutoNum type="arabicPeriod"/>
            </a:pPr>
            <a:endParaRPr lang="nl-NL" sz="2800" dirty="0"/>
          </a:p>
          <a:p>
            <a:pPr marL="514350" indent="-514350">
              <a:buAutoNum type="arabicPeriod"/>
            </a:pPr>
            <a:r>
              <a:rPr lang="nl-NL" sz="2800" dirty="0"/>
              <a:t>Factoren die het leren beïnvloeden</a:t>
            </a:r>
          </a:p>
          <a:p>
            <a:pPr marL="514350" indent="-514350">
              <a:buAutoNum type="arabicPeriod"/>
            </a:pPr>
            <a:endParaRPr lang="nl-NL" sz="2800" dirty="0"/>
          </a:p>
          <a:p>
            <a:pPr marL="514350" indent="-514350">
              <a:buAutoNum type="arabicPeriod"/>
            </a:pPr>
            <a:r>
              <a:rPr lang="nl-NL" sz="2800" dirty="0"/>
              <a:t>Breinvriendelijk leren</a:t>
            </a:r>
          </a:p>
          <a:p>
            <a:pPr marL="514350" indent="-514350">
              <a:buAutoNum type="arabicPeriod"/>
            </a:pPr>
            <a:endParaRPr lang="nl-NL" sz="2800" dirty="0"/>
          </a:p>
          <a:p>
            <a:pPr marL="514350" indent="-514350">
              <a:buAutoNum type="arabicPeriod"/>
            </a:pPr>
            <a:r>
              <a:rPr lang="nl-NL" sz="2800" dirty="0"/>
              <a:t>Opdracht</a:t>
            </a:r>
          </a:p>
          <a:p>
            <a:pPr marL="514350" indent="-514350">
              <a:buAutoNum type="arabicPeriod"/>
            </a:pPr>
            <a:endParaRPr lang="nl-NL" sz="2800" dirty="0"/>
          </a:p>
          <a:p>
            <a:pPr marL="514350" indent="-514350">
              <a:buAutoNum type="arabicPeriod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963244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00A455-2311-4791-9272-5547F9F65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Wat is leren?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E8C4264-CDD5-4B81-9D27-37564761716C}"/>
              </a:ext>
            </a:extLst>
          </p:cNvPr>
          <p:cNvSpPr txBox="1"/>
          <p:nvPr/>
        </p:nvSpPr>
        <p:spPr>
          <a:xfrm>
            <a:off x="1180618" y="2303362"/>
            <a:ext cx="514679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Leren is het zich eigen maken van: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Kennis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Houding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Vaardigheden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C5E9685-F9B0-423E-B634-EB1A2097EF39}"/>
              </a:ext>
            </a:extLst>
          </p:cNvPr>
          <p:cNvSpPr txBox="1"/>
          <p:nvPr/>
        </p:nvSpPr>
        <p:spPr>
          <a:xfrm>
            <a:off x="1097280" y="4797475"/>
            <a:ext cx="71716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Vroeger: vooral kennis</a:t>
            </a:r>
          </a:p>
          <a:p>
            <a:r>
              <a:rPr lang="nl-NL" sz="2800" dirty="0"/>
              <a:t>Nu: vooral informatie verwerken (= vaardigheid)</a:t>
            </a:r>
          </a:p>
        </p:txBody>
      </p:sp>
    </p:spTree>
    <p:extLst>
      <p:ext uri="{BB962C8B-B14F-4D97-AF65-F5344CB8AC3E}">
        <p14:creationId xmlns:p14="http://schemas.microsoft.com/office/powerpoint/2010/main" val="296397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116D31A2-10BC-4FDF-B8FB-0CAD764765EB}"/>
              </a:ext>
            </a:extLst>
          </p:cNvPr>
          <p:cNvSpPr/>
          <p:nvPr/>
        </p:nvSpPr>
        <p:spPr>
          <a:xfrm>
            <a:off x="444210" y="384080"/>
            <a:ext cx="11353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Kunnen alle kinderen even goed leren?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39B9189-6654-4A05-ABC4-A6F9D3D30CDC}"/>
              </a:ext>
            </a:extLst>
          </p:cNvPr>
          <p:cNvSpPr txBox="1"/>
          <p:nvPr/>
        </p:nvSpPr>
        <p:spPr>
          <a:xfrm>
            <a:off x="555584" y="1747777"/>
            <a:ext cx="1100641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Kinderen hebben een verschillend leervermogen.</a:t>
            </a:r>
          </a:p>
          <a:p>
            <a:endParaRPr lang="nl-NL" sz="2800" dirty="0"/>
          </a:p>
          <a:p>
            <a:r>
              <a:rPr lang="nl-NL" sz="2800" dirty="0"/>
              <a:t>Dat wil zeggen:</a:t>
            </a:r>
          </a:p>
          <a:p>
            <a:endParaRPr lang="nl-NL" sz="2800" dirty="0"/>
          </a:p>
          <a:p>
            <a:r>
              <a:rPr lang="nl-NL" sz="2800" dirty="0"/>
              <a:t>De mate waarin/ de manier waarop een een kind informatie kan opnemen</a:t>
            </a:r>
          </a:p>
          <a:p>
            <a:endParaRPr lang="nl-NL" sz="2800" dirty="0"/>
          </a:p>
          <a:p>
            <a:r>
              <a:rPr lang="nl-NL" sz="2800" dirty="0"/>
              <a:t>En kan toepassen in nieuwe situaties</a:t>
            </a:r>
          </a:p>
          <a:p>
            <a:endParaRPr lang="nl-NL" sz="2800" dirty="0"/>
          </a:p>
          <a:p>
            <a:r>
              <a:rPr lang="nl-NL" sz="2800" dirty="0"/>
              <a:t>Dit laatste heet </a:t>
            </a:r>
            <a:r>
              <a:rPr lang="nl-NL" sz="2800" b="1" dirty="0"/>
              <a:t>Transfer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8950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8247643-37AB-47DE-B7BD-7A64FEB13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EBC3119-F8E7-4266-91B8-7A1E808B4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7D15890-6502-4FAA-AB03-AFAC88EE2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D2DA6323-7FAB-40ED-90CF-C6447D8D4F7B}"/>
              </a:ext>
            </a:extLst>
          </p:cNvPr>
          <p:cNvSpPr/>
          <p:nvPr/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cap="none" spc="-5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+mj-lt"/>
                <a:ea typeface="+mj-ea"/>
                <a:cs typeface="+mj-cs"/>
              </a:rPr>
              <a:t>De werking van de hersenen bij het leren</a:t>
            </a:r>
          </a:p>
        </p:txBody>
      </p:sp>
      <p:pic>
        <p:nvPicPr>
          <p:cNvPr id="1026" name="Picture 2" descr="Breinleren">
            <a:extLst>
              <a:ext uri="{FF2B5EF4-FFF2-40B4-BE49-F238E27FC236}">
                <a16:creationId xmlns:a16="http://schemas.microsoft.com/office/drawing/2014/main" id="{3A418DDD-0240-45CA-AFC3-FDFF23CB43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9" r="19642" b="-1"/>
          <a:stretch/>
        </p:blipFill>
        <p:spPr bwMode="auto">
          <a:xfrm>
            <a:off x="1076432" y="1916318"/>
            <a:ext cx="3094997" cy="347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F57518E8-5B6D-4EC5-80C2-31C26626850E}"/>
              </a:ext>
            </a:extLst>
          </p:cNvPr>
          <p:cNvSpPr txBox="1"/>
          <p:nvPr/>
        </p:nvSpPr>
        <p:spPr>
          <a:xfrm>
            <a:off x="4639733" y="1845734"/>
            <a:ext cx="6515947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Zoek de volgende informatie: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AutoNum type="arabicPeriod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Wat doet het zintuigelijk geheugen?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AutoNum type="arabicPeriod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Wat is het korte termijngeheugen en hoe werkt het goed?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AutoNum type="arabicPeriod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Wat doet het lange termijngeheugen en hoe kan je hier iets goed in opslaan en terugvinden?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AutoNum type="arabicPeriod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Je kunt gebruik maken van je boek (pag 100-101) of zelf op zoek gaan op internet.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Tijd: max 10 minuten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Schrijf je antwoorden zo op dat je het aan de rest van de klas kan vertellen</a:t>
            </a:r>
          </a:p>
        </p:txBody>
      </p:sp>
    </p:spTree>
    <p:extLst>
      <p:ext uri="{BB962C8B-B14F-4D97-AF65-F5344CB8AC3E}">
        <p14:creationId xmlns:p14="http://schemas.microsoft.com/office/powerpoint/2010/main" val="285014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9AD43AF-4CF0-46B8-806F-8781BB5306A7}"/>
              </a:ext>
            </a:extLst>
          </p:cNvPr>
          <p:cNvSpPr txBox="1"/>
          <p:nvPr/>
        </p:nvSpPr>
        <p:spPr>
          <a:xfrm>
            <a:off x="1296365" y="1284790"/>
            <a:ext cx="2471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: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632E99C-C5DC-4C93-9355-B8D2B926D747}"/>
              </a:ext>
            </a:extLst>
          </p:cNvPr>
          <p:cNvSpPr txBox="1"/>
          <p:nvPr/>
        </p:nvSpPr>
        <p:spPr>
          <a:xfrm>
            <a:off x="1117286" y="2895555"/>
            <a:ext cx="78346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Bedenk samen zoveel mogelijk factoren die van invloed zijn op hoe goed of slecht het leren lukt.</a:t>
            </a:r>
          </a:p>
          <a:p>
            <a:r>
              <a:rPr lang="nl-NL" sz="2400" b="1" dirty="0"/>
              <a:t>Maak er een </a:t>
            </a:r>
            <a:r>
              <a:rPr lang="nl-NL" sz="2400" b="1" dirty="0" err="1"/>
              <a:t>mindmap</a:t>
            </a:r>
            <a:r>
              <a:rPr lang="nl-NL" sz="2400" b="1" dirty="0"/>
              <a:t> van.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4FF90209-7DF2-47EC-AC31-7A2C2F555EB3}"/>
              </a:ext>
            </a:extLst>
          </p:cNvPr>
          <p:cNvSpPr/>
          <p:nvPr/>
        </p:nvSpPr>
        <p:spPr>
          <a:xfrm>
            <a:off x="967534" y="958980"/>
            <a:ext cx="7668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Wat beïnvloedt het leren?</a:t>
            </a:r>
          </a:p>
        </p:txBody>
      </p:sp>
    </p:spTree>
    <p:extLst>
      <p:ext uri="{BB962C8B-B14F-4D97-AF65-F5344CB8AC3E}">
        <p14:creationId xmlns:p14="http://schemas.microsoft.com/office/powerpoint/2010/main" val="2369588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52235C3-42EE-43CA-AE59-BD61D9373C36}"/>
              </a:ext>
            </a:extLst>
          </p:cNvPr>
          <p:cNvSpPr/>
          <p:nvPr/>
        </p:nvSpPr>
        <p:spPr>
          <a:xfrm>
            <a:off x="194577" y="363031"/>
            <a:ext cx="118028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Wat jij kan doen om leren te bevorderen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FCA2BB8-1B79-4230-B735-E73A62563AEB}"/>
              </a:ext>
            </a:extLst>
          </p:cNvPr>
          <p:cNvSpPr txBox="1"/>
          <p:nvPr/>
        </p:nvSpPr>
        <p:spPr>
          <a:xfrm>
            <a:off x="601884" y="2222339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7735B38-CB22-4AF7-A145-9B240BB0280B}"/>
              </a:ext>
            </a:extLst>
          </p:cNvPr>
          <p:cNvSpPr txBox="1"/>
          <p:nvPr/>
        </p:nvSpPr>
        <p:spPr>
          <a:xfrm>
            <a:off x="317839" y="1439308"/>
            <a:ext cx="10579819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nl-NL" sz="2800"/>
              <a:t>Veilig pedagogisch klimaat</a:t>
            </a:r>
          </a:p>
          <a:p>
            <a:pPr marL="514350" indent="-514350">
              <a:buAutoNum type="arabicPeriod"/>
            </a:pPr>
            <a:endParaRPr lang="nl-NL" sz="2800"/>
          </a:p>
          <a:p>
            <a:pPr marL="514350" indent="-514350">
              <a:buAutoNum type="arabicPeriod"/>
            </a:pPr>
            <a:r>
              <a:rPr lang="nl-NL" sz="2800"/>
              <a:t>Executieve functies ontwikkelen</a:t>
            </a:r>
          </a:p>
          <a:p>
            <a:pPr marL="514350" indent="-514350">
              <a:buAutoNum type="arabicPeriod"/>
            </a:pPr>
            <a:endParaRPr lang="nl-NL" sz="2800"/>
          </a:p>
          <a:p>
            <a:pPr marL="514350" indent="-514350">
              <a:buFontTx/>
              <a:buAutoNum type="arabicPeriod"/>
            </a:pPr>
            <a:r>
              <a:rPr lang="nl-NL" sz="2800"/>
              <a:t>Mindset</a:t>
            </a:r>
          </a:p>
          <a:p>
            <a:r>
              <a:rPr kumimoji="0" lang="nl-NL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https://www.tudelft.nl/studenten/begeleiding/essential-study-skills/3-welke-mindset-helpt-t-beste</a:t>
            </a:r>
            <a:endParaRPr kumimoji="0" lang="nl-NL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kumimoji="0" lang="nl-NL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nl-NL" sz="2800"/>
              <a:t>4.   Leerstof goed aanbieden: aansluiten bij ervaring, zelf doen, belonen,</a:t>
            </a:r>
          </a:p>
          <a:p>
            <a:r>
              <a:rPr lang="nl-NL" sz="2800"/>
              <a:t>      in overzichtelijke stappen, herhaling, variatie</a:t>
            </a:r>
          </a:p>
          <a:p>
            <a:endParaRPr lang="nl-NL" sz="280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800"/>
              <a:t>5. De 6 stappen van breinvriendelijk leren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https://www.tudelft.nl/studenten/begeleiding/essential-study-skills/2-hoe-werkt-je-brein</a:t>
            </a: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nl-NL" sz="280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44065453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Terugblik</Template>
  <TotalTime>91</TotalTime>
  <Words>385</Words>
  <Application>Microsoft Office PowerPoint</Application>
  <PresentationFormat>Breedbeeld</PresentationFormat>
  <Paragraphs>70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Terugblik</vt:lpstr>
      <vt:lpstr> OPS periode 8  Les 1: Breinvriendelijk leren</vt:lpstr>
      <vt:lpstr>PowerPoint-presentatie</vt:lpstr>
      <vt:lpstr>PowerPoint-presentatie</vt:lpstr>
      <vt:lpstr>PowerPoint-presentatie</vt:lpstr>
      <vt:lpstr>Wat is leren?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 periode 8  Les 1: Breinvriendelijk leren</dc:title>
  <dc:creator>Laura Beeftink</dc:creator>
  <cp:lastModifiedBy>Laura Beeftink</cp:lastModifiedBy>
  <cp:revision>10</cp:revision>
  <dcterms:created xsi:type="dcterms:W3CDTF">2022-04-24T09:29:22Z</dcterms:created>
  <dcterms:modified xsi:type="dcterms:W3CDTF">2022-04-24T11:01:21Z</dcterms:modified>
</cp:coreProperties>
</file>