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A1DAC9-992D-4FDB-9DDE-E023885B35FF}" v="32" dt="2022-04-06T08:16:47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AA0C2-32D4-4132-8C2B-ADBB022C4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3C90D0-04E4-47A5-9810-640C4E628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AA1213-AC8A-48AC-9477-48D0EA1D5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BBDD-E1C7-4596-BEA3-D1D81A15C3E4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1C4788-E1F9-4FC0-B0F4-D404947C4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0E9B73-3765-4ED2-A0FB-7D28E7EC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ECE5-AD69-4A3B-A503-BA2431350D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485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216457-2421-44DF-93DA-113A228C9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25F83D-0AF7-4748-93C1-3898FF573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99BC9C-99B0-4A77-87F8-208B37A3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BBDD-E1C7-4596-BEA3-D1D81A15C3E4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9D81BE-3E89-49B6-9B52-323D02DC2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EE4A73-410B-4179-97B7-E8D639D36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ECE5-AD69-4A3B-A503-BA2431350D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304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78E2542-4A5F-48F3-A773-27BAFC473B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018B130-A654-4EA7-8029-F47308232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CEC399-7FA4-4527-9193-5B61C2551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BBDD-E1C7-4596-BEA3-D1D81A15C3E4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4C59AF-53A1-435B-98E2-EEB95691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2C35B2-EA3C-4C63-877B-7D9C88118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ECE5-AD69-4A3B-A503-BA2431350D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53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85EDA1-ADD1-45E5-829C-808FF5F6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3F7450-1A12-441E-9AA5-3C3A24DF2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0C2B63-CF99-4D81-BFB5-79E040879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BBDD-E1C7-4596-BEA3-D1D81A15C3E4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073765-F631-4B70-80C5-6F9DD68E3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502AEA-A51C-4AB8-8DFA-643C0CA5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ECE5-AD69-4A3B-A503-BA2431350D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91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8A07D-0ED6-4507-904D-40A03F341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335F9F-D60C-4E12-97D3-2AF1CDF60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0CB01F-C40A-466D-B711-10830BADD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BBDD-E1C7-4596-BEA3-D1D81A15C3E4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CEF606-8F07-4B59-95DA-944D2FEF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8A9E4F-D78D-44CE-A024-677949CF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ECE5-AD69-4A3B-A503-BA2431350D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922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8F902-FD5C-431E-9C58-1E2E23DD1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73E380-0BF3-4F91-A484-88603DA27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5CB8DA-0811-44FB-BEE1-BB6F38A55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DCA078D-26FE-4602-BDD6-B0F8B4B5D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BBDD-E1C7-4596-BEA3-D1D81A15C3E4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D3C8CAB-3B76-48BF-B4CD-BA14C2A80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5DB4C78-D549-41D0-A40F-2667C8843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ECE5-AD69-4A3B-A503-BA2431350D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644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A326CF-15EE-47E7-B49F-1FABB105B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BA07D1-9F59-4E09-92D1-6586D8D39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B1F3AD4-C60E-4761-855B-3309FD7EC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F8440E8-045A-4659-9CC5-418B1FF52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3EE06E5-97EE-4717-9551-C1E507E23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F4A3CBC-332B-41C4-B4E0-2A818ECD1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BBDD-E1C7-4596-BEA3-D1D81A15C3E4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DDCAFEC-9CC3-4290-81E6-3A002F09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DDAC6F7-D4A1-4CEE-9F23-B19A5E4D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ECE5-AD69-4A3B-A503-BA2431350D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96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D8E7A-05D4-44BD-A2D5-1B9EBF0DB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CEAF854-3BB4-4A04-9DCD-65ECD84F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BBDD-E1C7-4596-BEA3-D1D81A15C3E4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6AE92BE-CB1A-4F3D-AB57-C07C54FA0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F5B1D6D-A489-4BE2-A75A-FF61FE1A7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ECE5-AD69-4A3B-A503-BA2431350D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95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AF6A013-110A-43C6-BD59-95867AEA7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BBDD-E1C7-4596-BEA3-D1D81A15C3E4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EAFF0D4-AEAD-462C-A9F5-5B19EB65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CF62241-1771-427C-BEC7-982F79A1C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ECE5-AD69-4A3B-A503-BA2431350D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935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457A9-D5D8-41B0-9046-AA453284D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BB993E-2DBB-4625-8C1B-F030CF8C2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C9F5CE0-B9B5-4649-A35A-0B21E61C1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AADDC25-5D3F-4E84-A985-E59F1E505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BBDD-E1C7-4596-BEA3-D1D81A15C3E4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298296B-6A53-480B-A20C-8C49B831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A6C0BF1-F6B1-4032-BA8F-7F7F76C12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ECE5-AD69-4A3B-A503-BA2431350D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10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8AC872-5DAB-4707-BE24-BB3E5080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08190AA-C768-479E-929A-5BF8096CA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5DB4C36-7B0D-4C4C-B287-6F920EE32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0BEFAEC-5D09-43D6-B6E7-E95882701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BBDD-E1C7-4596-BEA3-D1D81A15C3E4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59B3356-304D-46DC-95C2-16DCF73DF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5988A38-3FC2-4617-B225-7CC4719E1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ECE5-AD69-4A3B-A503-BA2431350D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575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0930A9B-6AD6-4ADE-88CD-D9267A33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CF9C8F-6512-4EF8-AC68-F1527C079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E6B8DA-EDA2-45A6-ABA8-ACFEF4597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DBBDD-E1C7-4596-BEA3-D1D81A15C3E4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CA2012-2855-4BFE-819B-53758BA37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030169-9F56-4DA5-9024-0B1CCAB54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7ECE5-AD69-4A3B-A503-BA2431350D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470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B62546-C482-47DE-9878-DE05D985E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1064016"/>
          </a:xfrm>
        </p:spPr>
        <p:txBody>
          <a:bodyPr anchor="b">
            <a:normAutofit/>
          </a:bodyPr>
          <a:lstStyle/>
          <a:p>
            <a:pPr algn="l"/>
            <a:r>
              <a:rPr lang="nl-NL" sz="5400"/>
              <a:t>Koeien rassen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CA18CD9-011E-49DE-8FBD-3ADEFE982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nl-NL" sz="1900"/>
              <a:t>Sam</a:t>
            </a:r>
          </a:p>
          <a:p>
            <a:pPr algn="l"/>
            <a:r>
              <a:rPr lang="nl-NL" sz="1900"/>
              <a:t>Esper</a:t>
            </a:r>
          </a:p>
          <a:p>
            <a:pPr algn="l"/>
            <a:r>
              <a:rPr lang="nl-NL" sz="1900"/>
              <a:t>Jelmer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Foto gekke koeien van fotoflitser">
            <a:extLst>
              <a:ext uri="{FF2B5EF4-FFF2-40B4-BE49-F238E27FC236}">
                <a16:creationId xmlns:a16="http://schemas.microsoft.com/office/drawing/2014/main" id="{4D0218A6-CD19-451C-8C01-4C013CAD5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427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087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99596-9ADF-4693-B8DA-8F5B71142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099" y="1396289"/>
            <a:ext cx="424900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Inhoud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6BB6305-EC96-41A8-99FF-ACFF3594D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544" y="2871982"/>
            <a:ext cx="4245428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/>
              <a:t>Brand rood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/>
              <a:t>Fries bond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/>
              <a:t>Blaarkop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/>
              <a:t>Mrij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/>
              <a:t>hereford</a:t>
            </a: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6" descr="De Milka koe overleden - Rondjeschagen.nl">
            <a:extLst>
              <a:ext uri="{FF2B5EF4-FFF2-40B4-BE49-F238E27FC236}">
                <a16:creationId xmlns:a16="http://schemas.microsoft.com/office/drawing/2014/main" id="{40F8DD3E-4EE1-4CA1-9388-45EC4E4AE6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6" b="13232"/>
          <a:stretch/>
        </p:blipFill>
        <p:spPr bwMode="auto"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De Milka koe overleden - Rondjeschagen.nl">
            <a:extLst>
              <a:ext uri="{FF2B5EF4-FFF2-40B4-BE49-F238E27FC236}">
                <a16:creationId xmlns:a16="http://schemas.microsoft.com/office/drawing/2014/main" id="{1513C6E5-3FA4-4C3C-B048-F3C7FCC94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436"/>
          <a:stretch/>
        </p:blipFill>
        <p:spPr bwMode="auto"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390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1D852-DE25-4652-A86D-B935D827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099" y="1396289"/>
            <a:ext cx="424900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Brand rood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9D3FAF1-0F8C-47D4-B9AD-6DD2495A4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544" y="2871982"/>
            <a:ext cx="4245428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*</a:t>
            </a:r>
            <a:r>
              <a:rPr lang="en-US" sz="1800" dirty="0" err="1"/>
              <a:t>Eigenschappen</a:t>
            </a:r>
            <a:r>
              <a:rPr lang="en-US" sz="1800" dirty="0"/>
              <a:t> – </a:t>
            </a:r>
            <a:r>
              <a:rPr lang="en-US" sz="1800" dirty="0" err="1"/>
              <a:t>witte</a:t>
            </a:r>
            <a:r>
              <a:rPr lang="en-US" sz="1800" dirty="0"/>
              <a:t> </a:t>
            </a:r>
            <a:r>
              <a:rPr lang="en-US" sz="1800" dirty="0" err="1"/>
              <a:t>vlek</a:t>
            </a:r>
            <a:r>
              <a:rPr lang="en-US" sz="1800" dirty="0"/>
              <a:t> </a:t>
            </a:r>
            <a:r>
              <a:rPr lang="en-US" sz="1800" dirty="0" err="1"/>
              <a:t>voorhoofd</a:t>
            </a:r>
            <a:r>
              <a:rPr lang="en-US" sz="1800" dirty="0"/>
              <a:t>, </a:t>
            </a:r>
            <a:r>
              <a:rPr lang="en-US" sz="1800" dirty="0" err="1"/>
              <a:t>vacht</a:t>
            </a:r>
            <a:r>
              <a:rPr lang="en-US" sz="1800" dirty="0"/>
              <a:t> is rood </a:t>
            </a:r>
            <a:r>
              <a:rPr lang="en-US" sz="1800" dirty="0" err="1"/>
              <a:t>kleurig</a:t>
            </a:r>
            <a:r>
              <a:rPr lang="en-US" sz="1800" dirty="0"/>
              <a:t>, </a:t>
            </a:r>
            <a:r>
              <a:rPr lang="en-US" sz="1800" dirty="0" err="1"/>
              <a:t>schofthoogte</a:t>
            </a:r>
            <a:r>
              <a:rPr lang="en-US" sz="1800" dirty="0"/>
              <a:t> 130 cm, </a:t>
            </a:r>
            <a:r>
              <a:rPr lang="en-US" sz="1800" dirty="0" err="1"/>
              <a:t>gewicht</a:t>
            </a:r>
            <a:r>
              <a:rPr lang="en-US" sz="1800" dirty="0"/>
              <a:t> 600 KG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*</a:t>
            </a:r>
            <a:r>
              <a:rPr lang="en-US" sz="1800" dirty="0" err="1"/>
              <a:t>Voor</a:t>
            </a:r>
            <a:r>
              <a:rPr lang="en-US" sz="1800" dirty="0"/>
              <a:t>/</a:t>
            </a:r>
            <a:r>
              <a:rPr lang="en-US" sz="1800" dirty="0" err="1"/>
              <a:t>nadelen</a:t>
            </a:r>
            <a:r>
              <a:rPr lang="en-US" sz="1800" dirty="0"/>
              <a:t> van het </a:t>
            </a:r>
            <a:r>
              <a:rPr lang="en-US" sz="1800" dirty="0" err="1"/>
              <a:t>ras</a:t>
            </a:r>
            <a:r>
              <a:rPr lang="en-US" sz="1800" dirty="0"/>
              <a:t> –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 err="1"/>
              <a:t>Voordeel</a:t>
            </a:r>
            <a:r>
              <a:rPr lang="en-US" sz="1800" dirty="0"/>
              <a:t> = </a:t>
            </a:r>
            <a:r>
              <a:rPr lang="en-US" sz="1800" dirty="0" err="1"/>
              <a:t>dikke</a:t>
            </a:r>
            <a:r>
              <a:rPr lang="en-US" sz="1800" dirty="0"/>
              <a:t> winter </a:t>
            </a:r>
            <a:r>
              <a:rPr lang="en-US" sz="1800" dirty="0" err="1"/>
              <a:t>vacht</a:t>
            </a:r>
            <a:r>
              <a:rPr lang="en-US" sz="1800" dirty="0"/>
              <a:t>, </a:t>
            </a:r>
            <a:r>
              <a:rPr lang="en-US" sz="1800" dirty="0" err="1"/>
              <a:t>zijn</a:t>
            </a:r>
            <a:r>
              <a:rPr lang="en-US" sz="1800" dirty="0"/>
              <a:t> </a:t>
            </a:r>
            <a:r>
              <a:rPr lang="en-US" sz="1800" dirty="0" err="1"/>
              <a:t>vruchtbaar</a:t>
            </a: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 err="1"/>
              <a:t>Nadeel</a:t>
            </a:r>
            <a:r>
              <a:rPr lang="en-US" sz="1800" dirty="0"/>
              <a:t> = </a:t>
            </a:r>
            <a:r>
              <a:rPr lang="en-US" sz="1800" dirty="0" err="1"/>
              <a:t>geen</a:t>
            </a:r>
            <a:r>
              <a:rPr lang="en-US" sz="1800" dirty="0"/>
              <a:t> </a:t>
            </a:r>
            <a:r>
              <a:rPr lang="en-US" sz="1800" dirty="0" err="1"/>
              <a:t>nadelen</a:t>
            </a: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*</a:t>
            </a:r>
            <a:r>
              <a:rPr lang="en-US" sz="1800" dirty="0" err="1"/>
              <a:t>Mening</a:t>
            </a:r>
            <a:r>
              <a:rPr lang="en-US" sz="1800" dirty="0"/>
              <a:t> van </a:t>
            </a:r>
            <a:r>
              <a:rPr lang="en-US" sz="1800" dirty="0" err="1"/>
              <a:t>welzijn</a:t>
            </a:r>
            <a:r>
              <a:rPr lang="en-US" sz="1800" dirty="0"/>
              <a:t> – </a:t>
            </a:r>
            <a:r>
              <a:rPr lang="en-US" sz="1800" dirty="0" err="1"/>
              <a:t>goed</a:t>
            </a:r>
            <a:r>
              <a:rPr lang="en-US" sz="1800" dirty="0"/>
              <a:t> </a:t>
            </a:r>
            <a:r>
              <a:rPr lang="en-US" sz="1800" dirty="0" err="1"/>
              <a:t>welzijn</a:t>
            </a:r>
            <a:r>
              <a:rPr lang="en-US" sz="1800" dirty="0"/>
              <a:t>, </a:t>
            </a:r>
            <a:r>
              <a:rPr lang="en-US" sz="1800" dirty="0" err="1"/>
              <a:t>geen</a:t>
            </a:r>
            <a:r>
              <a:rPr lang="en-US" sz="1800" dirty="0"/>
              <a:t> </a:t>
            </a:r>
            <a:r>
              <a:rPr lang="en-US" sz="1800" dirty="0" err="1"/>
              <a:t>nadelige</a:t>
            </a:r>
            <a:r>
              <a:rPr lang="en-US" sz="1800" dirty="0"/>
              <a:t> </a:t>
            </a:r>
            <a:r>
              <a:rPr lang="en-US" sz="1800" dirty="0" err="1"/>
              <a:t>eigenschappen</a:t>
            </a: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2" name="Picture 4" descr="Brandrood IJsselvalleivlees - Erkend Streekproduct">
            <a:extLst>
              <a:ext uri="{FF2B5EF4-FFF2-40B4-BE49-F238E27FC236}">
                <a16:creationId xmlns:a16="http://schemas.microsoft.com/office/drawing/2014/main" id="{6270B85A-0DF2-4222-955E-C0408B1FB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7" b="26336"/>
          <a:stretch/>
        </p:blipFill>
        <p:spPr bwMode="auto"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Brandrood | Over koetjes en kalfjes">
            <a:extLst>
              <a:ext uri="{FF2B5EF4-FFF2-40B4-BE49-F238E27FC236}">
                <a16:creationId xmlns:a16="http://schemas.microsoft.com/office/drawing/2014/main" id="{053E1291-7C80-4274-A552-3D350A16A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479"/>
          <a:stretch/>
        </p:blipFill>
        <p:spPr bwMode="auto"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831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C78FA2-810B-4657-9C34-416D9AD29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365125"/>
            <a:ext cx="3816095" cy="19380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Fries-hollands zwartbond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0C71088-35B0-4FFD-8FA2-B74C0F02E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2482589"/>
            <a:ext cx="3816096" cy="369437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*Eigenschappen – wit met zwarte platen, poten wit, witte stip zoals kol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*Voor/nadelen van het ras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-voordeel = goeie melk/vlees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-nadeel = er zijn er weinig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*Mening van welzijn – soms mis met fokken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4098" name="Picture 2" descr="Fries-Hollands vee | Bedreigd Nederlands Ras | Stichting Zeldzame  Huisdierrassen">
            <a:extLst>
              <a:ext uri="{FF2B5EF4-FFF2-40B4-BE49-F238E27FC236}">
                <a16:creationId xmlns:a16="http://schemas.microsoft.com/office/drawing/2014/main" id="{EF3B44F6-C31C-4CF6-AE4F-8066805E2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r="-1" b="22419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ries-Hollands (rund) - Wikipedia">
            <a:extLst>
              <a:ext uri="{FF2B5EF4-FFF2-40B4-BE49-F238E27FC236}">
                <a16:creationId xmlns:a16="http://schemas.microsoft.com/office/drawing/2014/main" id="{7F55D135-9AF9-492B-AA5A-F4F37BFB1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9" b="29931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918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691FB1-39EB-459A-B1DB-F5DE3915E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669978"/>
            <a:ext cx="4391024" cy="11737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Blaarkop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124" name="Picture 4" descr="De Blaarkopkoe – Elsbroekerwei">
            <a:extLst>
              <a:ext uri="{FF2B5EF4-FFF2-40B4-BE49-F238E27FC236}">
                <a16:creationId xmlns:a16="http://schemas.microsoft.com/office/drawing/2014/main" id="{1B14D133-FE29-4BFD-9895-A394ADA5B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" r="1" b="1"/>
          <a:stretch/>
        </p:blipFill>
        <p:spPr bwMode="auto"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e Blaarkop">
            <a:extLst>
              <a:ext uri="{FF2B5EF4-FFF2-40B4-BE49-F238E27FC236}">
                <a16:creationId xmlns:a16="http://schemas.microsoft.com/office/drawing/2014/main" id="{D96D6175-BCC3-4BC1-94F3-5B64758E45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" r="1" b="1"/>
          <a:stretch/>
        </p:blipFill>
        <p:spPr bwMode="auto"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Ondertitel 6">
            <a:extLst>
              <a:ext uri="{FF2B5EF4-FFF2-40B4-BE49-F238E27FC236}">
                <a16:creationId xmlns:a16="http://schemas.microsoft.com/office/drawing/2014/main" id="{DD7ADB9F-E5A3-4E90-9B47-F60E53BC5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875" y="4286160"/>
            <a:ext cx="6765925" cy="244792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*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Eigenschappen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–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egaal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zwart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of rood,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witte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kop,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witte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staart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punt,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schofthoogte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143cm, 700 kg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*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Voor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/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nadelen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van het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ras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–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-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voordeel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=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veel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melk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productie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goed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vlees</a:t>
            </a:r>
            <a:endParaRPr lang="en-US" sz="1800" dirty="0">
              <a:solidFill>
                <a:schemeClr val="bg1">
                  <a:alpha val="80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-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nadeel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=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zwaar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zakt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door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*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Mening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van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welzijn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–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moeite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met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staan</a:t>
            </a:r>
            <a:endParaRPr lang="en-US" sz="1800" dirty="0">
              <a:solidFill>
                <a:schemeClr val="bg1">
                  <a:alpha val="80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bg1">
                  <a:alpha val="80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45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9A0C2F-F113-4335-808F-414EC0AB3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099" y="1396289"/>
            <a:ext cx="424900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Mrij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99448DB-F81F-4A05-9BD7-3E746617E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544" y="2871982"/>
            <a:ext cx="4245428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*</a:t>
            </a:r>
            <a:r>
              <a:rPr lang="en-US" sz="1800" dirty="0" err="1"/>
              <a:t>Eigenschappen</a:t>
            </a:r>
            <a:r>
              <a:rPr lang="en-US" sz="1800" dirty="0"/>
              <a:t> – rode </a:t>
            </a:r>
            <a:r>
              <a:rPr lang="en-US" sz="1800" dirty="0" err="1"/>
              <a:t>vlekken</a:t>
            </a:r>
            <a:r>
              <a:rPr lang="en-US" sz="1800" dirty="0"/>
              <a:t>, </a:t>
            </a:r>
            <a:r>
              <a:rPr lang="en-US" sz="1800" dirty="0" err="1"/>
              <a:t>schofthoogte</a:t>
            </a:r>
            <a:r>
              <a:rPr lang="en-US" sz="1800" dirty="0"/>
              <a:t> 135cm, 650kg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*</a:t>
            </a:r>
            <a:r>
              <a:rPr lang="en-US" sz="1800" dirty="0" err="1"/>
              <a:t>Voor</a:t>
            </a:r>
            <a:r>
              <a:rPr lang="en-US" sz="1800" dirty="0"/>
              <a:t>/</a:t>
            </a:r>
            <a:r>
              <a:rPr lang="en-US" sz="1800" dirty="0" err="1"/>
              <a:t>nadelen</a:t>
            </a:r>
            <a:r>
              <a:rPr lang="en-US" sz="1800" dirty="0"/>
              <a:t> van het </a:t>
            </a:r>
            <a:r>
              <a:rPr lang="en-US" sz="1800" dirty="0" err="1"/>
              <a:t>ras</a:t>
            </a:r>
            <a:r>
              <a:rPr lang="en-US" sz="1800" dirty="0"/>
              <a:t> –</a:t>
            </a:r>
          </a:p>
          <a:p>
            <a:pPr algn="l"/>
            <a:r>
              <a:rPr lang="en-US" sz="1800" dirty="0"/>
              <a:t>-</a:t>
            </a:r>
            <a:r>
              <a:rPr lang="en-US" sz="1800" dirty="0" err="1"/>
              <a:t>voordeel</a:t>
            </a:r>
            <a:r>
              <a:rPr lang="en-US" sz="1800" dirty="0"/>
              <a:t> = </a:t>
            </a:r>
            <a:r>
              <a:rPr lang="en-US" sz="1800" dirty="0" err="1"/>
              <a:t>goed</a:t>
            </a:r>
            <a:r>
              <a:rPr lang="en-US" sz="1800" dirty="0"/>
              <a:t> </a:t>
            </a:r>
            <a:r>
              <a:rPr lang="en-US" sz="1800" dirty="0" err="1"/>
              <a:t>voor</a:t>
            </a:r>
            <a:r>
              <a:rPr lang="en-US" sz="1800" dirty="0"/>
              <a:t> </a:t>
            </a:r>
            <a:r>
              <a:rPr lang="en-US" sz="1800" dirty="0" err="1"/>
              <a:t>vlees</a:t>
            </a:r>
            <a:r>
              <a:rPr lang="en-US" sz="1800" dirty="0"/>
              <a:t>/</a:t>
            </a:r>
            <a:r>
              <a:rPr lang="en-US" sz="1800" dirty="0" err="1"/>
              <a:t>melk</a:t>
            </a:r>
            <a:r>
              <a:rPr lang="en-US" sz="1800" dirty="0"/>
              <a:t>, </a:t>
            </a:r>
            <a:r>
              <a:rPr lang="en-US" sz="1800" dirty="0" err="1"/>
              <a:t>veel</a:t>
            </a:r>
            <a:r>
              <a:rPr lang="en-US" sz="1800" dirty="0"/>
              <a:t> </a:t>
            </a:r>
            <a:r>
              <a:rPr lang="en-US" sz="1800" dirty="0" err="1"/>
              <a:t>eiwitten</a:t>
            </a:r>
            <a:endParaRPr lang="en-US" sz="1800" dirty="0"/>
          </a:p>
          <a:p>
            <a:pPr algn="l"/>
            <a:r>
              <a:rPr lang="en-US" sz="1800" dirty="0"/>
              <a:t>-</a:t>
            </a:r>
            <a:r>
              <a:rPr lang="en-US" sz="1800" dirty="0" err="1"/>
              <a:t>nadelen</a:t>
            </a:r>
            <a:r>
              <a:rPr lang="en-US" sz="1800" dirty="0"/>
              <a:t> = </a:t>
            </a:r>
            <a:r>
              <a:rPr lang="en-US" sz="1800" dirty="0" err="1"/>
              <a:t>zeldzaam</a:t>
            </a: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*</a:t>
            </a:r>
            <a:r>
              <a:rPr lang="en-US" sz="1800" dirty="0" err="1"/>
              <a:t>Mening</a:t>
            </a:r>
            <a:r>
              <a:rPr lang="en-US" sz="1800" dirty="0"/>
              <a:t> van </a:t>
            </a:r>
            <a:r>
              <a:rPr lang="en-US" sz="1800" dirty="0" err="1"/>
              <a:t>welzijn</a:t>
            </a:r>
            <a:r>
              <a:rPr lang="en-US" sz="1800" dirty="0"/>
              <a:t> – </a:t>
            </a:r>
            <a:r>
              <a:rPr lang="en-US" sz="1800" dirty="0" err="1"/>
              <a:t>welzijn</a:t>
            </a:r>
            <a:r>
              <a:rPr lang="en-US" sz="1800" dirty="0"/>
              <a:t> is prima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155" name="Freeform: Shape 141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Maas-Rijn-IJsselvee - Canon van Nederland">
            <a:extLst>
              <a:ext uri="{FF2B5EF4-FFF2-40B4-BE49-F238E27FC236}">
                <a16:creationId xmlns:a16="http://schemas.microsoft.com/office/drawing/2014/main" id="{C578BF22-37EB-42CB-BBD3-AD36E0E72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" b="6664"/>
          <a:stretch/>
        </p:blipFill>
        <p:spPr bwMode="auto"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6" name="Freeform: Shape 143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Echt Achterhoek: het MRIJ rund - Smaakacademie Achterhoek">
            <a:extLst>
              <a:ext uri="{FF2B5EF4-FFF2-40B4-BE49-F238E27FC236}">
                <a16:creationId xmlns:a16="http://schemas.microsoft.com/office/drawing/2014/main" id="{E354515A-BA7A-498B-8B5F-894F5F26B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" b="2"/>
          <a:stretch/>
        </p:blipFill>
        <p:spPr bwMode="auto"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250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Herefords - Handwijzer Hereford">
            <a:extLst>
              <a:ext uri="{FF2B5EF4-FFF2-40B4-BE49-F238E27FC236}">
                <a16:creationId xmlns:a16="http://schemas.microsoft.com/office/drawing/2014/main" id="{5DC1BE6E-42CC-47E3-A501-692C415FBC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/>
          <a:stretch/>
        </p:blipFill>
        <p:spPr bwMode="auto">
          <a:xfrm>
            <a:off x="2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F95DD38-D711-4C9F-A442-F6AE6B800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365125"/>
            <a:ext cx="5251316" cy="16276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hereford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B88469F-2B6D-4AC8-8800-5D991B433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219785"/>
            <a:ext cx="4619621" cy="395717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*</a:t>
            </a:r>
            <a:r>
              <a:rPr lang="en-US" sz="2000" dirty="0" err="1">
                <a:solidFill>
                  <a:srgbClr val="FFFFFF"/>
                </a:solidFill>
              </a:rPr>
              <a:t>Eigenschappen</a:t>
            </a:r>
            <a:r>
              <a:rPr lang="en-US" sz="2000" dirty="0">
                <a:solidFill>
                  <a:srgbClr val="FFFFFF"/>
                </a:solidFill>
              </a:rPr>
              <a:t> – </a:t>
            </a:r>
            <a:r>
              <a:rPr lang="en-US" sz="2000" dirty="0" err="1">
                <a:solidFill>
                  <a:srgbClr val="FFFFFF"/>
                </a:solidFill>
              </a:rPr>
              <a:t>krullige</a:t>
            </a:r>
            <a:r>
              <a:rPr lang="en-US" sz="2000" dirty="0">
                <a:solidFill>
                  <a:srgbClr val="FFFFFF"/>
                </a:solidFill>
              </a:rPr>
              <a:t> kop, kop </a:t>
            </a:r>
            <a:r>
              <a:rPr lang="en-US" sz="2000" dirty="0" err="1">
                <a:solidFill>
                  <a:srgbClr val="FFFFFF"/>
                </a:solidFill>
              </a:rPr>
              <a:t>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buik</a:t>
            </a:r>
            <a:r>
              <a:rPr lang="en-US" sz="2000" dirty="0">
                <a:solidFill>
                  <a:srgbClr val="FFFFFF"/>
                </a:solidFill>
              </a:rPr>
              <a:t> wit, rest rood, </a:t>
            </a:r>
            <a:r>
              <a:rPr lang="en-US" sz="2000" dirty="0" err="1">
                <a:solidFill>
                  <a:srgbClr val="FFFFFF"/>
                </a:solidFill>
              </a:rPr>
              <a:t>schofthoogt</a:t>
            </a:r>
            <a:r>
              <a:rPr lang="en-US" sz="2000" dirty="0">
                <a:solidFill>
                  <a:srgbClr val="FFFFFF"/>
                </a:solidFill>
              </a:rPr>
              <a:t> 143cm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*</a:t>
            </a:r>
            <a:r>
              <a:rPr lang="en-US" sz="2000" dirty="0" err="1">
                <a:solidFill>
                  <a:srgbClr val="FFFFFF"/>
                </a:solidFill>
              </a:rPr>
              <a:t>Voor</a:t>
            </a:r>
            <a:r>
              <a:rPr lang="en-US" sz="2000" dirty="0">
                <a:solidFill>
                  <a:srgbClr val="FFFFFF"/>
                </a:solidFill>
              </a:rPr>
              <a:t>/</a:t>
            </a:r>
            <a:r>
              <a:rPr lang="en-US" sz="2000" dirty="0" err="1">
                <a:solidFill>
                  <a:srgbClr val="FFFFFF"/>
                </a:solidFill>
              </a:rPr>
              <a:t>nadelen</a:t>
            </a:r>
            <a:r>
              <a:rPr lang="en-US" sz="2000" dirty="0">
                <a:solidFill>
                  <a:srgbClr val="FFFFFF"/>
                </a:solidFill>
              </a:rPr>
              <a:t> van het </a:t>
            </a:r>
            <a:r>
              <a:rPr lang="en-US" sz="2000" dirty="0" err="1">
                <a:solidFill>
                  <a:srgbClr val="FFFFFF"/>
                </a:solidFill>
              </a:rPr>
              <a:t>ras</a:t>
            </a:r>
            <a:r>
              <a:rPr lang="en-US" sz="2000" dirty="0">
                <a:solidFill>
                  <a:srgbClr val="FFFFFF"/>
                </a:solidFill>
              </a:rPr>
              <a:t> –</a:t>
            </a:r>
          </a:p>
          <a:p>
            <a:pPr algn="l"/>
            <a:r>
              <a:rPr lang="en-US" sz="2000" dirty="0">
                <a:solidFill>
                  <a:srgbClr val="FFFFFF"/>
                </a:solidFill>
              </a:rPr>
              <a:t>-</a:t>
            </a:r>
            <a:r>
              <a:rPr lang="en-US" sz="2000" dirty="0" err="1">
                <a:solidFill>
                  <a:srgbClr val="FFFFFF"/>
                </a:solidFill>
              </a:rPr>
              <a:t>voordeel</a:t>
            </a:r>
            <a:r>
              <a:rPr lang="en-US" sz="2000" dirty="0">
                <a:solidFill>
                  <a:srgbClr val="FFFFFF"/>
                </a:solidFill>
              </a:rPr>
              <a:t> = </a:t>
            </a:r>
            <a:r>
              <a:rPr lang="en-US" sz="2000" dirty="0" err="1">
                <a:solidFill>
                  <a:srgbClr val="FFFFFF"/>
                </a:solidFill>
              </a:rPr>
              <a:t>rustig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goed</a:t>
            </a:r>
            <a:r>
              <a:rPr lang="en-US" sz="2000" dirty="0">
                <a:solidFill>
                  <a:srgbClr val="FFFFFF"/>
                </a:solidFill>
              </a:rPr>
              <a:t> mee </a:t>
            </a:r>
            <a:r>
              <a:rPr lang="en-US" sz="2000" dirty="0" err="1">
                <a:solidFill>
                  <a:srgbClr val="FFFFFF"/>
                </a:solidFill>
              </a:rPr>
              <a:t>werken</a:t>
            </a:r>
            <a:endParaRPr lang="en-US" sz="2000" dirty="0">
              <a:solidFill>
                <a:srgbClr val="FFFFFF"/>
              </a:solidFill>
            </a:endParaRPr>
          </a:p>
          <a:p>
            <a:pPr algn="l"/>
            <a:r>
              <a:rPr lang="en-US" sz="2000" dirty="0">
                <a:solidFill>
                  <a:srgbClr val="FFFFFF"/>
                </a:solidFill>
              </a:rPr>
              <a:t>-</a:t>
            </a:r>
            <a:r>
              <a:rPr lang="en-US" sz="2000" dirty="0" err="1">
                <a:solidFill>
                  <a:srgbClr val="FFFFFF"/>
                </a:solidFill>
              </a:rPr>
              <a:t>nadeel</a:t>
            </a:r>
            <a:r>
              <a:rPr lang="en-US" sz="2000" dirty="0">
                <a:solidFill>
                  <a:srgbClr val="FFFFFF"/>
                </a:solidFill>
              </a:rPr>
              <a:t> = </a:t>
            </a:r>
            <a:r>
              <a:rPr lang="en-US" sz="2000" dirty="0" err="1">
                <a:solidFill>
                  <a:srgbClr val="FFFFFF"/>
                </a:solidFill>
              </a:rPr>
              <a:t>korte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poten</a:t>
            </a:r>
            <a:endParaRPr lang="en-US" sz="2000" dirty="0">
              <a:solidFill>
                <a:srgbClr val="FF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*</a:t>
            </a:r>
            <a:r>
              <a:rPr lang="en-US" sz="2000" dirty="0" err="1">
                <a:solidFill>
                  <a:srgbClr val="FFFFFF"/>
                </a:solidFill>
              </a:rPr>
              <a:t>Mening</a:t>
            </a:r>
            <a:r>
              <a:rPr lang="en-US" sz="2000" dirty="0">
                <a:solidFill>
                  <a:srgbClr val="FFFFFF"/>
                </a:solidFill>
              </a:rPr>
              <a:t> van </a:t>
            </a:r>
            <a:r>
              <a:rPr lang="en-US" sz="2000" dirty="0" err="1">
                <a:solidFill>
                  <a:srgbClr val="FFFFFF"/>
                </a:solidFill>
              </a:rPr>
              <a:t>welzijn</a:t>
            </a:r>
            <a:r>
              <a:rPr lang="en-US" sz="2000" dirty="0">
                <a:solidFill>
                  <a:srgbClr val="FFFFFF"/>
                </a:solidFill>
              </a:rPr>
              <a:t> – </a:t>
            </a:r>
            <a:r>
              <a:rPr lang="en-US" sz="2000" dirty="0" err="1">
                <a:solidFill>
                  <a:srgbClr val="FFFFFF"/>
                </a:solidFill>
              </a:rPr>
              <a:t>gedeeltlijk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goed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korte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poten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slecht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voor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>
                <a:solidFill>
                  <a:srgbClr val="FFFFFF"/>
                </a:solidFill>
              </a:rPr>
              <a:t>vluchten</a:t>
            </a:r>
            <a:endParaRPr lang="en-US" sz="2000" dirty="0">
              <a:solidFill>
                <a:srgbClr val="FF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7170" name="Picture 2" descr="Herd of Hereford cows released on Ronkswood Hill Meadows as part of  conservation project - The Droitwich Standard">
            <a:extLst>
              <a:ext uri="{FF2B5EF4-FFF2-40B4-BE49-F238E27FC236}">
                <a16:creationId xmlns:a16="http://schemas.microsoft.com/office/drawing/2014/main" id="{78C124CF-ADFC-4BEA-A966-4A429F563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7" r="29351" b="1"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71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258</Words>
  <Application>Microsoft Office PowerPoint</Application>
  <PresentationFormat>Breedbeeld</PresentationFormat>
  <Paragraphs>41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Koeien rassen</vt:lpstr>
      <vt:lpstr>Inhoud</vt:lpstr>
      <vt:lpstr>Brand rood</vt:lpstr>
      <vt:lpstr>Fries-hollands zwartbond</vt:lpstr>
      <vt:lpstr>Blaarkop </vt:lpstr>
      <vt:lpstr>Mrij</vt:lpstr>
      <vt:lpstr>hereford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Koeien rassen</dc:title>
  <dc:creator>Sam Lamers</dc:creator>
  <cp:lastModifiedBy>Ruud Dalhoeven</cp:lastModifiedBy>
  <cp:revision>2</cp:revision>
  <dcterms:created xsi:type="dcterms:W3CDTF">2022-04-06T07:32:11Z</dcterms:created>
  <dcterms:modified xsi:type="dcterms:W3CDTF">2022-04-06T08:21:31Z</dcterms:modified>
</cp:coreProperties>
</file>