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3E5DCA9-980D-4F5F-8135-5FB22EA365C3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1F82A748-FEA1-439B-885B-5D5970668D26}" type="slidenum">
              <a:rPr lang="nl-NL" smtClean="0"/>
              <a:t>‹nr.›</a:t>
            </a:fld>
            <a:endParaRPr lang="nl-NL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12566329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DCA9-980D-4F5F-8135-5FB22EA365C3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A748-FEA1-439B-885B-5D5970668D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13763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DCA9-980D-4F5F-8135-5FB22EA365C3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A748-FEA1-439B-885B-5D5970668D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168425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DCA9-980D-4F5F-8135-5FB22EA365C3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A748-FEA1-439B-885B-5D5970668D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6159918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E5DCA9-980D-4F5F-8135-5FB22EA365C3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82A748-FEA1-439B-885B-5D5970668D26}" type="slidenum">
              <a:rPr lang="nl-NL" smtClean="0"/>
              <a:t>‹nr.›</a:t>
            </a:fld>
            <a:endParaRPr lang="nl-NL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198229941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DCA9-980D-4F5F-8135-5FB22EA365C3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A748-FEA1-439B-885B-5D5970668D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826737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DCA9-980D-4F5F-8135-5FB22EA365C3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A748-FEA1-439B-885B-5D5970668D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96131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DCA9-980D-4F5F-8135-5FB22EA365C3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A748-FEA1-439B-885B-5D5970668D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6123397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5DCA9-980D-4F5F-8135-5FB22EA365C3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82A748-FEA1-439B-885B-5D5970668D26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542554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E5DCA9-980D-4F5F-8135-5FB22EA365C3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82A748-FEA1-439B-885B-5D5970668D2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464370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3E5DCA9-980D-4F5F-8135-5FB22EA365C3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1F82A748-FEA1-439B-885B-5D5970668D2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056916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3E5DCA9-980D-4F5F-8135-5FB22EA365C3}" type="datetimeFigureOut">
              <a:rPr lang="nl-NL" smtClean="0"/>
              <a:t>6-4-2022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1F82A748-FEA1-439B-885B-5D5970668D26}" type="slidenum">
              <a:rPr lang="nl-NL" smtClean="0"/>
              <a:t>‹nr.›</a:t>
            </a:fld>
            <a:endParaRPr lang="nl-NL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1914937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690020-229D-4B3E-A277-C0A0CB8C284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Koe rassen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9039F7C5-DBF5-4F44-A9B2-498AE9EF148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NL" dirty="0"/>
              <a:t>Mandy, </a:t>
            </a:r>
            <a:r>
              <a:rPr lang="nl-NL" dirty="0" err="1"/>
              <a:t>nikky</a:t>
            </a:r>
            <a:r>
              <a:rPr lang="nl-NL" dirty="0"/>
              <a:t>, nikita</a:t>
            </a:r>
          </a:p>
        </p:txBody>
      </p:sp>
    </p:spTree>
    <p:extLst>
      <p:ext uri="{BB962C8B-B14F-4D97-AF65-F5344CB8AC3E}">
        <p14:creationId xmlns:p14="http://schemas.microsoft.com/office/powerpoint/2010/main" val="1990177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1C47D4F4-0CFE-4B87-8C7E-3681081D3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B98CA5AE-F2E4-4A6F-B986-89804B1EC0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B593D24-CA66-4881-9E03-42244FB1F3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84743" y="685800"/>
            <a:ext cx="5793475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9000"/>
              </a:lnSpc>
            </a:pPr>
            <a:r>
              <a:rPr lang="en-US" sz="4400"/>
              <a:t>Schotse hooglander</a:t>
            </a:r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0B004724-A4CF-4F61-95FD-EF81D97095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84743" y="1524000"/>
            <a:ext cx="5793475" cy="4343400"/>
          </a:xfrm>
        </p:spPr>
        <p:txBody>
          <a:bodyPr vert="horz" lIns="91440" tIns="45720" rIns="91440" bIns="45720" rtlCol="0">
            <a:normAutofit/>
          </a:bodyPr>
          <a:lstStyle/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/>
              <a:t>De </a:t>
            </a:r>
            <a:r>
              <a:rPr lang="en-US" dirty="0" err="1"/>
              <a:t>grootte</a:t>
            </a:r>
            <a:r>
              <a:rPr lang="en-US" dirty="0"/>
              <a:t> is 115-125 centimeter.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Gewicht</a:t>
            </a:r>
            <a:r>
              <a:rPr lang="en-US" dirty="0"/>
              <a:t> van 500-800 kilo.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Roodbruin</a:t>
            </a:r>
            <a:r>
              <a:rPr lang="en-US" dirty="0"/>
              <a:t>, </a:t>
            </a:r>
            <a:r>
              <a:rPr lang="en-US" dirty="0" err="1"/>
              <a:t>zwart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blond.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/>
              <a:t>Word </a:t>
            </a:r>
            <a:r>
              <a:rPr lang="en-US" dirty="0" err="1"/>
              <a:t>gemiddeld</a:t>
            </a:r>
            <a:r>
              <a:rPr lang="en-US" dirty="0"/>
              <a:t> 18 </a:t>
            </a:r>
            <a:r>
              <a:rPr lang="en-US" dirty="0" err="1"/>
              <a:t>jaar</a:t>
            </a:r>
            <a:r>
              <a:rPr lang="en-US" dirty="0"/>
              <a:t> oud.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Rustig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niet-agressief</a:t>
            </a:r>
            <a:r>
              <a:rPr lang="en-US" dirty="0"/>
              <a:t>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Zeer</a:t>
            </a:r>
            <a:r>
              <a:rPr lang="en-US" dirty="0"/>
              <a:t> </a:t>
            </a:r>
            <a:r>
              <a:rPr lang="en-US" dirty="0" err="1"/>
              <a:t>geschikt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in </a:t>
            </a:r>
            <a:r>
              <a:rPr lang="en-US" dirty="0" err="1"/>
              <a:t>natuurparken</a:t>
            </a:r>
            <a:r>
              <a:rPr lang="en-US" dirty="0"/>
              <a:t>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Leveren</a:t>
            </a:r>
            <a:r>
              <a:rPr lang="en-US" dirty="0"/>
              <a:t> </a:t>
            </a:r>
            <a:r>
              <a:rPr lang="en-US" dirty="0" err="1"/>
              <a:t>gemiddeld</a:t>
            </a:r>
            <a:r>
              <a:rPr lang="en-US" dirty="0"/>
              <a:t> 18 </a:t>
            </a:r>
            <a:r>
              <a:rPr lang="en-US" dirty="0" err="1"/>
              <a:t>kalveren</a:t>
            </a:r>
            <a:r>
              <a:rPr lang="en-US" dirty="0"/>
              <a:t> in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leven</a:t>
            </a:r>
            <a:r>
              <a:rPr lang="en-US" dirty="0"/>
              <a:t>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endParaRPr lang="en-US" dirty="0"/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Voordelen</a:t>
            </a:r>
            <a:r>
              <a:rPr lang="en-US" dirty="0"/>
              <a:t>; je </a:t>
            </a:r>
            <a:r>
              <a:rPr lang="en-US" dirty="0" err="1"/>
              <a:t>hebt</a:t>
            </a:r>
            <a:r>
              <a:rPr lang="en-US" dirty="0"/>
              <a:t> er </a:t>
            </a:r>
            <a:r>
              <a:rPr lang="en-US" dirty="0" err="1"/>
              <a:t>weinig</a:t>
            </a:r>
            <a:r>
              <a:rPr lang="en-US" dirty="0"/>
              <a:t> </a:t>
            </a:r>
            <a:r>
              <a:rPr lang="en-US" dirty="0" err="1"/>
              <a:t>werk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,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hebben</a:t>
            </a:r>
            <a:r>
              <a:rPr lang="en-US" dirty="0"/>
              <a:t> </a:t>
            </a:r>
            <a:r>
              <a:rPr lang="en-US" dirty="0" err="1"/>
              <a:t>een</a:t>
            </a:r>
            <a:r>
              <a:rPr lang="en-US" dirty="0"/>
              <a:t> </a:t>
            </a:r>
            <a:r>
              <a:rPr lang="en-US" dirty="0" err="1"/>
              <a:t>goede</a:t>
            </a:r>
            <a:r>
              <a:rPr lang="en-US" dirty="0"/>
              <a:t> </a:t>
            </a:r>
            <a:r>
              <a:rPr lang="en-US" dirty="0" err="1"/>
              <a:t>wintervacht</a:t>
            </a:r>
            <a:r>
              <a:rPr lang="en-US" dirty="0"/>
              <a:t> </a:t>
            </a:r>
            <a:r>
              <a:rPr lang="en-US" dirty="0" err="1"/>
              <a:t>dus</a:t>
            </a:r>
            <a:r>
              <a:rPr lang="en-US" dirty="0"/>
              <a:t> in de winter </a:t>
            </a:r>
            <a:r>
              <a:rPr lang="en-US" dirty="0" err="1"/>
              <a:t>kunnen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ook</a:t>
            </a:r>
            <a:r>
              <a:rPr lang="en-US" dirty="0"/>
              <a:t> </a:t>
            </a:r>
            <a:r>
              <a:rPr lang="en-US" dirty="0" err="1"/>
              <a:t>buiten</a:t>
            </a:r>
            <a:r>
              <a:rPr lang="en-US" dirty="0"/>
              <a:t> </a:t>
            </a:r>
            <a:r>
              <a:rPr lang="en-US" dirty="0" err="1"/>
              <a:t>staan</a:t>
            </a:r>
            <a:r>
              <a:rPr lang="en-US" dirty="0"/>
              <a:t>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Nadelen</a:t>
            </a:r>
            <a:r>
              <a:rPr lang="en-US" dirty="0"/>
              <a:t>; </a:t>
            </a:r>
            <a:r>
              <a:rPr lang="en-US" dirty="0" err="1"/>
              <a:t>worden</a:t>
            </a:r>
            <a:r>
              <a:rPr lang="en-US" dirty="0"/>
              <a:t> op </a:t>
            </a:r>
            <a:r>
              <a:rPr lang="en-US" dirty="0" err="1"/>
              <a:t>latere</a:t>
            </a:r>
            <a:r>
              <a:rPr lang="en-US" dirty="0"/>
              <a:t> </a:t>
            </a:r>
            <a:r>
              <a:rPr lang="en-US" dirty="0" err="1"/>
              <a:t>leeftijd</a:t>
            </a:r>
            <a:r>
              <a:rPr lang="en-US" dirty="0"/>
              <a:t> </a:t>
            </a:r>
            <a:r>
              <a:rPr lang="en-US" dirty="0" err="1"/>
              <a:t>vruchtbaar</a:t>
            </a:r>
            <a:r>
              <a:rPr lang="en-US" dirty="0"/>
              <a:t>. </a:t>
            </a:r>
          </a:p>
        </p:txBody>
      </p:sp>
      <p:pic>
        <p:nvPicPr>
          <p:cNvPr id="1026" name="Picture 2" descr="Afbeeldingsresultaten voor schotse hoglander">
            <a:extLst>
              <a:ext uri="{FF2B5EF4-FFF2-40B4-BE49-F238E27FC236}">
                <a16:creationId xmlns:a16="http://schemas.microsoft.com/office/drawing/2014/main" id="{2609CAAA-942E-450D-B121-9A94F6D8702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84" r="1" b="6502"/>
          <a:stretch/>
        </p:blipFill>
        <p:spPr bwMode="auto">
          <a:xfrm>
            <a:off x="7612260" y="-1"/>
            <a:ext cx="4579739" cy="34384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Rectangle 140">
            <a:extLst>
              <a:ext uri="{FF2B5EF4-FFF2-40B4-BE49-F238E27FC236}">
                <a16:creationId xmlns:a16="http://schemas.microsoft.com/office/drawing/2014/main" id="{E67E3959-D0D8-49DB-A48B-CE4FC36871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83661" y="0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1028" name="Picture 4" descr="De bronafbeelding bekijken">
            <a:extLst>
              <a:ext uri="{FF2B5EF4-FFF2-40B4-BE49-F238E27FC236}">
                <a16:creationId xmlns:a16="http://schemas.microsoft.com/office/drawing/2014/main" id="{16C9F072-CD35-4963-9875-33A664952EF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3" b="166"/>
          <a:stretch/>
        </p:blipFill>
        <p:spPr bwMode="auto">
          <a:xfrm>
            <a:off x="7612260" y="3438457"/>
            <a:ext cx="4579739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210153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1C47D4F4-0CFE-4B87-8C7E-3681081D3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A33F283-18EA-4308-BE47-C8B52DB3C0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9000"/>
              </a:lnSpc>
            </a:pPr>
            <a:r>
              <a:rPr lang="en-US" sz="4400" cap="all"/>
              <a:t>lakenvelder</a:t>
            </a:r>
          </a:p>
        </p:txBody>
      </p:sp>
      <p:pic>
        <p:nvPicPr>
          <p:cNvPr id="5122" name="Picture 2" descr="Afbeeldingsresultaten voor lakenvelder">
            <a:extLst>
              <a:ext uri="{FF2B5EF4-FFF2-40B4-BE49-F238E27FC236}">
                <a16:creationId xmlns:a16="http://schemas.microsoft.com/office/drawing/2014/main" id="{5D6EEDF2-D4D4-4C74-B50D-DF13A39C6038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079" b="17175"/>
          <a:stretch/>
        </p:blipFill>
        <p:spPr bwMode="auto">
          <a:xfrm>
            <a:off x="1390649" y="2401556"/>
            <a:ext cx="3211495" cy="1652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Afbeeldingsresultaten voor lakenvelder">
            <a:extLst>
              <a:ext uri="{FF2B5EF4-FFF2-40B4-BE49-F238E27FC236}">
                <a16:creationId xmlns:a16="http://schemas.microsoft.com/office/drawing/2014/main" id="{0EBAF4B0-BE0F-4F7A-9CAB-987F3F89C7A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141" r="-1" b="22391"/>
          <a:stretch/>
        </p:blipFill>
        <p:spPr bwMode="auto">
          <a:xfrm>
            <a:off x="1390649" y="4215330"/>
            <a:ext cx="3211495" cy="16529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152C070E-A670-4AFC-A02D-E8AE55B4032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28080" y="924560"/>
            <a:ext cx="5049520" cy="4942840"/>
          </a:xfrm>
        </p:spPr>
        <p:txBody>
          <a:bodyPr vert="horz" lIns="91440" tIns="45720" rIns="91440" bIns="45720" rtlCol="0">
            <a:normAutofit/>
          </a:bodyPr>
          <a:lstStyle/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/>
              <a:t>Heel </a:t>
            </a:r>
            <a:r>
              <a:rPr lang="en-US" dirty="0" err="1"/>
              <a:t>herkenbaar</a:t>
            </a:r>
            <a:r>
              <a:rPr lang="en-US" dirty="0"/>
              <a:t> </a:t>
            </a:r>
            <a:r>
              <a:rPr lang="en-US" dirty="0" err="1"/>
              <a:t>aan</a:t>
            </a:r>
            <a:r>
              <a:rPr lang="en-US" dirty="0"/>
              <a:t> </a:t>
            </a:r>
            <a:r>
              <a:rPr lang="en-US" dirty="0" err="1"/>
              <a:t>witte</a:t>
            </a:r>
            <a:r>
              <a:rPr lang="en-US" dirty="0"/>
              <a:t> band </a:t>
            </a:r>
            <a:r>
              <a:rPr lang="en-US" dirty="0" err="1"/>
              <a:t>tussen</a:t>
            </a:r>
            <a:r>
              <a:rPr lang="en-US" dirty="0"/>
              <a:t> </a:t>
            </a:r>
            <a:r>
              <a:rPr lang="en-US" dirty="0" err="1"/>
              <a:t>voor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achterpoten</a:t>
            </a:r>
            <a:r>
              <a:rPr lang="en-US" dirty="0"/>
              <a:t>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Kunnen</a:t>
            </a:r>
            <a:r>
              <a:rPr lang="en-US" dirty="0"/>
              <a:t> rood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zwart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/>
              <a:t>Leven </a:t>
            </a:r>
            <a:r>
              <a:rPr lang="en-US" dirty="0" err="1"/>
              <a:t>vaak</a:t>
            </a:r>
            <a:r>
              <a:rPr lang="en-US" dirty="0"/>
              <a:t> erg lang.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Zijn</a:t>
            </a:r>
            <a:r>
              <a:rPr lang="en-US" dirty="0"/>
              <a:t> erg </a:t>
            </a:r>
            <a:r>
              <a:rPr lang="en-US" dirty="0" err="1"/>
              <a:t>vriendelijk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staan</a:t>
            </a:r>
            <a:r>
              <a:rPr lang="en-US" dirty="0"/>
              <a:t> </a:t>
            </a:r>
            <a:r>
              <a:rPr lang="en-US" dirty="0" err="1"/>
              <a:t>veel</a:t>
            </a:r>
            <a:r>
              <a:rPr lang="en-US" dirty="0"/>
              <a:t> op </a:t>
            </a:r>
            <a:r>
              <a:rPr lang="en-US" dirty="0" err="1"/>
              <a:t>zorgboerderijen</a:t>
            </a:r>
            <a:r>
              <a:rPr lang="en-US" dirty="0"/>
              <a:t>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Vlees</a:t>
            </a:r>
            <a:r>
              <a:rPr lang="en-US" dirty="0"/>
              <a:t> heft </a:t>
            </a:r>
            <a:r>
              <a:rPr lang="en-US" dirty="0" err="1"/>
              <a:t>zeer</a:t>
            </a:r>
            <a:r>
              <a:rPr lang="en-US" dirty="0"/>
              <a:t> </a:t>
            </a:r>
            <a:r>
              <a:rPr lang="en-US" dirty="0" err="1"/>
              <a:t>bijzondere</a:t>
            </a:r>
            <a:r>
              <a:rPr lang="en-US" dirty="0"/>
              <a:t> </a:t>
            </a:r>
            <a:r>
              <a:rPr lang="en-US" dirty="0" err="1"/>
              <a:t>kwaliteit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structuur</a:t>
            </a:r>
            <a:endParaRPr lang="en-US" dirty="0"/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endParaRPr lang="en-US" dirty="0"/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Voordelen</a:t>
            </a:r>
            <a:r>
              <a:rPr lang="en-US" dirty="0"/>
              <a:t>; </a:t>
            </a:r>
            <a:r>
              <a:rPr lang="en-US" dirty="0" err="1"/>
              <a:t>heeft</a:t>
            </a:r>
            <a:r>
              <a:rPr lang="en-US" dirty="0"/>
              <a:t> </a:t>
            </a:r>
            <a:r>
              <a:rPr lang="en-US" dirty="0" err="1"/>
              <a:t>geen</a:t>
            </a:r>
            <a:r>
              <a:rPr lang="en-US" dirty="0"/>
              <a:t> </a:t>
            </a:r>
            <a:r>
              <a:rPr lang="en-US" dirty="0" err="1"/>
              <a:t>krachtvoer</a:t>
            </a:r>
            <a:r>
              <a:rPr lang="en-US" dirty="0"/>
              <a:t> </a:t>
            </a:r>
            <a:r>
              <a:rPr lang="en-US" dirty="0" err="1"/>
              <a:t>nodig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red </a:t>
            </a:r>
            <a:r>
              <a:rPr lang="en-US" dirty="0" err="1"/>
              <a:t>zich</a:t>
            </a:r>
            <a:r>
              <a:rPr lang="en-US" dirty="0"/>
              <a:t> op </a:t>
            </a:r>
            <a:r>
              <a:rPr lang="en-US" dirty="0" err="1"/>
              <a:t>rantsoenen</a:t>
            </a:r>
            <a:endParaRPr lang="en-US" dirty="0"/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Nadelen</a:t>
            </a:r>
            <a:r>
              <a:rPr lang="en-US" dirty="0"/>
              <a:t>; </a:t>
            </a:r>
            <a:r>
              <a:rPr lang="en-US" dirty="0" err="1"/>
              <a:t>ras</a:t>
            </a:r>
            <a:r>
              <a:rPr lang="en-US" dirty="0"/>
              <a:t> word </a:t>
            </a:r>
            <a:r>
              <a:rPr lang="en-US" dirty="0" err="1"/>
              <a:t>snel</a:t>
            </a:r>
            <a:r>
              <a:rPr lang="en-US" dirty="0"/>
              <a:t> vet, </a:t>
            </a:r>
            <a:r>
              <a:rPr lang="en-US" dirty="0" err="1"/>
              <a:t>fokkers</a:t>
            </a:r>
            <a:r>
              <a:rPr lang="en-US" dirty="0"/>
              <a:t> </a:t>
            </a:r>
            <a:r>
              <a:rPr lang="en-US" dirty="0" err="1"/>
              <a:t>wirden</a:t>
            </a:r>
            <a:r>
              <a:rPr lang="en-US" dirty="0"/>
              <a:t> </a:t>
            </a:r>
            <a:r>
              <a:rPr lang="en-US" dirty="0" err="1"/>
              <a:t>soms</a:t>
            </a:r>
            <a:r>
              <a:rPr lang="en-US" dirty="0"/>
              <a:t> </a:t>
            </a:r>
            <a:r>
              <a:rPr lang="en-US" dirty="0" err="1"/>
              <a:t>bedrigen</a:t>
            </a:r>
            <a:r>
              <a:rPr lang="en-US" dirty="0"/>
              <a:t> </a:t>
            </a:r>
            <a:r>
              <a:rPr lang="en-US" dirty="0" err="1"/>
              <a:t>omdat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vroeg</a:t>
            </a:r>
            <a:r>
              <a:rPr lang="en-US" dirty="0"/>
              <a:t> </a:t>
            </a:r>
            <a:r>
              <a:rPr lang="en-US" dirty="0" err="1"/>
              <a:t>vruchtbaar</a:t>
            </a:r>
            <a:r>
              <a:rPr lang="en-US" dirty="0"/>
              <a:t> </a:t>
            </a:r>
            <a:r>
              <a:rPr lang="en-US" dirty="0" err="1"/>
              <a:t>zijn</a:t>
            </a:r>
            <a:r>
              <a:rPr lang="en-US" dirty="0"/>
              <a:t>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6858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1C47D4F4-0CFE-4B87-8C7E-3681081D3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975DA423-1E6A-406A-9B05-E620EFA1F59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FE753D6E-D779-4695-A60F-10CB1EAAB4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100824" y="685800"/>
            <a:ext cx="6176776" cy="148590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9000"/>
              </a:lnSpc>
            </a:pPr>
            <a:r>
              <a:rPr lang="en-US" sz="4400"/>
              <a:t>Jersey</a:t>
            </a:r>
          </a:p>
        </p:txBody>
      </p:sp>
      <p:pic>
        <p:nvPicPr>
          <p:cNvPr id="2050" name="Picture 2" descr="Afbeeldingsresultaten voor jersey koe">
            <a:extLst>
              <a:ext uri="{FF2B5EF4-FFF2-40B4-BE49-F238E27FC236}">
                <a16:creationId xmlns:a16="http://schemas.microsoft.com/office/drawing/2014/main" id="{97A0D913-7017-4C06-BC7F-F0B8148522BB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61"/>
          <a:stretch/>
        </p:blipFill>
        <p:spPr bwMode="auto">
          <a:xfrm>
            <a:off x="20" y="-1"/>
            <a:ext cx="4373525" cy="34380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Afbeeldingsresultaten voor jersey koe">
            <a:extLst>
              <a:ext uri="{FF2B5EF4-FFF2-40B4-BE49-F238E27FC236}">
                <a16:creationId xmlns:a16="http://schemas.microsoft.com/office/drawing/2014/main" id="{CEA34FBB-25B6-4B83-853D-670B90EE080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2505" b="2"/>
          <a:stretch/>
        </p:blipFill>
        <p:spPr bwMode="auto">
          <a:xfrm>
            <a:off x="20" y="3438457"/>
            <a:ext cx="4373525" cy="3429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Rectangle 140">
            <a:extLst>
              <a:ext uri="{FF2B5EF4-FFF2-40B4-BE49-F238E27FC236}">
                <a16:creationId xmlns:a16="http://schemas.microsoft.com/office/drawing/2014/main" id="{B5408C03-B752-49FB-ABD5-7ED758AE48C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37354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2BEE004C-E07D-4F41-9B39-9521004419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100824" y="2286000"/>
            <a:ext cx="6176776" cy="3581400"/>
          </a:xfrm>
        </p:spPr>
        <p:txBody>
          <a:bodyPr vert="horz" lIns="91440" tIns="45720" rIns="91440" bIns="45720" rtlCol="0">
            <a:normAutofit/>
          </a:bodyPr>
          <a:lstStyle/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Bekend</a:t>
            </a:r>
            <a:r>
              <a:rPr lang="en-US" dirty="0"/>
              <a:t> </a:t>
            </a:r>
            <a:r>
              <a:rPr lang="en-US" dirty="0" err="1"/>
              <a:t>melkras</a:t>
            </a:r>
            <a:endParaRPr lang="en-US" dirty="0"/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/>
              <a:t>125 centimeter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/>
              <a:t>450 kg, </a:t>
            </a:r>
            <a:r>
              <a:rPr lang="en-US" dirty="0" err="1"/>
              <a:t>stier</a:t>
            </a:r>
            <a:r>
              <a:rPr lang="en-US" dirty="0"/>
              <a:t> is 750 kg.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Sierlijk</a:t>
            </a:r>
            <a:r>
              <a:rPr lang="en-US" dirty="0"/>
              <a:t> </a:t>
            </a:r>
            <a:r>
              <a:rPr lang="en-US" dirty="0" err="1"/>
              <a:t>postuur</a:t>
            </a:r>
            <a:r>
              <a:rPr lang="en-US" dirty="0"/>
              <a:t> met </a:t>
            </a:r>
            <a:r>
              <a:rPr lang="en-US" dirty="0" err="1"/>
              <a:t>grote</a:t>
            </a:r>
            <a:r>
              <a:rPr lang="en-US" dirty="0"/>
              <a:t> </a:t>
            </a:r>
            <a:r>
              <a:rPr lang="en-US" dirty="0" err="1"/>
              <a:t>wimpers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opvallende</a:t>
            </a:r>
            <a:r>
              <a:rPr lang="en-US" dirty="0"/>
              <a:t> </a:t>
            </a:r>
            <a:r>
              <a:rPr lang="en-US" dirty="0" err="1"/>
              <a:t>ogen</a:t>
            </a:r>
            <a:r>
              <a:rPr lang="en-US" dirty="0"/>
              <a:t>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Kleur</a:t>
            </a:r>
            <a:r>
              <a:rPr lang="en-US" dirty="0"/>
              <a:t> is </a:t>
            </a:r>
            <a:r>
              <a:rPr lang="en-US" dirty="0" err="1"/>
              <a:t>romig</a:t>
            </a:r>
            <a:r>
              <a:rPr lang="en-US" dirty="0"/>
              <a:t> wit tot </a:t>
            </a:r>
            <a:r>
              <a:rPr lang="en-US" dirty="0" err="1"/>
              <a:t>zeer</a:t>
            </a:r>
            <a:r>
              <a:rPr lang="en-US" dirty="0"/>
              <a:t> bruin of </a:t>
            </a:r>
            <a:r>
              <a:rPr lang="en-US" dirty="0" err="1"/>
              <a:t>bijna</a:t>
            </a:r>
            <a:r>
              <a:rPr lang="en-US" dirty="0"/>
              <a:t> </a:t>
            </a:r>
            <a:r>
              <a:rPr lang="en-US" dirty="0" err="1"/>
              <a:t>zwart</a:t>
            </a:r>
            <a:r>
              <a:rPr lang="en-US" dirty="0"/>
              <a:t>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/>
              <a:t>Worden 15 tot 25.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endParaRPr lang="en-US" dirty="0"/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Voordelen</a:t>
            </a:r>
            <a:r>
              <a:rPr lang="en-US" dirty="0"/>
              <a:t>; </a:t>
            </a:r>
            <a:r>
              <a:rPr lang="en-US" dirty="0" err="1"/>
              <a:t>hebben</a:t>
            </a:r>
            <a:r>
              <a:rPr lang="en-US" dirty="0"/>
              <a:t> minder over </a:t>
            </a:r>
            <a:r>
              <a:rPr lang="en-US" dirty="0" err="1"/>
              <a:t>nodig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er zit </a:t>
            </a: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eiwit</a:t>
            </a:r>
            <a:r>
              <a:rPr lang="en-US" dirty="0"/>
              <a:t> in de </a:t>
            </a:r>
            <a:r>
              <a:rPr lang="en-US" dirty="0" err="1"/>
              <a:t>melk</a:t>
            </a:r>
            <a:r>
              <a:rPr lang="en-US" dirty="0"/>
              <a:t>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Nadelen</a:t>
            </a:r>
            <a:r>
              <a:rPr lang="en-US" dirty="0"/>
              <a:t>; </a:t>
            </a:r>
            <a:r>
              <a:rPr lang="en-US" dirty="0" err="1"/>
              <a:t>leveren</a:t>
            </a:r>
            <a:r>
              <a:rPr lang="en-US" dirty="0"/>
              <a:t> </a:t>
            </a:r>
            <a:r>
              <a:rPr lang="en-US" dirty="0" err="1"/>
              <a:t>weinig</a:t>
            </a:r>
            <a:r>
              <a:rPr lang="en-US" dirty="0"/>
              <a:t> geld op </a:t>
            </a:r>
            <a:r>
              <a:rPr lang="en-US" dirty="0" err="1"/>
              <a:t>als</a:t>
            </a:r>
            <a:r>
              <a:rPr lang="en-US" dirty="0"/>
              <a:t> </a:t>
            </a:r>
            <a:r>
              <a:rPr lang="en-US" dirty="0" err="1"/>
              <a:t>ze</a:t>
            </a:r>
            <a:r>
              <a:rPr lang="en-US" dirty="0"/>
              <a:t> </a:t>
            </a:r>
            <a:r>
              <a:rPr lang="en-US" dirty="0" err="1"/>
              <a:t>naar</a:t>
            </a:r>
            <a:r>
              <a:rPr lang="en-US" dirty="0"/>
              <a:t> de </a:t>
            </a:r>
            <a:r>
              <a:rPr lang="en-US" dirty="0" err="1"/>
              <a:t>slacht</a:t>
            </a:r>
            <a:r>
              <a:rPr lang="en-US" dirty="0"/>
              <a:t> </a:t>
            </a:r>
            <a:r>
              <a:rPr lang="en-US" dirty="0" err="1"/>
              <a:t>gaan</a:t>
            </a:r>
            <a:r>
              <a:rPr lang="en-US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5278360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Rectangle 136">
            <a:extLst>
              <a:ext uri="{FF2B5EF4-FFF2-40B4-BE49-F238E27FC236}">
                <a16:creationId xmlns:a16="http://schemas.microsoft.com/office/drawing/2014/main" id="{1C47D4F4-0CFE-4B87-8C7E-3681081D3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 useBgFill="1">
        <p:nvSpPr>
          <p:cNvPr id="139" name="Rectangle 138">
            <a:extLst>
              <a:ext uri="{FF2B5EF4-FFF2-40B4-BE49-F238E27FC236}">
                <a16:creationId xmlns:a16="http://schemas.microsoft.com/office/drawing/2014/main" id="{48C110B4-D26A-44C6-8576-236CA24E98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E5D5175-CBAD-401F-8981-4A26F264C2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1750" y="4531058"/>
            <a:ext cx="4913384" cy="168347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9000"/>
              </a:lnSpc>
            </a:pPr>
            <a:r>
              <a:rPr lang="en-US" sz="4400" cap="all"/>
              <a:t>witrik</a:t>
            </a:r>
          </a:p>
        </p:txBody>
      </p:sp>
      <p:pic>
        <p:nvPicPr>
          <p:cNvPr id="3076" name="Picture 4" descr="De bronafbeelding bekijken">
            <a:extLst>
              <a:ext uri="{FF2B5EF4-FFF2-40B4-BE49-F238E27FC236}">
                <a16:creationId xmlns:a16="http://schemas.microsoft.com/office/drawing/2014/main" id="{976665FA-68A0-4AF1-9121-F72BC1208CD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7577"/>
          <a:stretch/>
        </p:blipFill>
        <p:spPr bwMode="auto">
          <a:xfrm>
            <a:off x="1" y="10"/>
            <a:ext cx="6050279" cy="373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De bronafbeelding bekijken">
            <a:extLst>
              <a:ext uri="{FF2B5EF4-FFF2-40B4-BE49-F238E27FC236}">
                <a16:creationId xmlns:a16="http://schemas.microsoft.com/office/drawing/2014/main" id="{A74AC128-208B-4313-933F-C50D769BB21A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" b="7229"/>
          <a:stretch/>
        </p:blipFill>
        <p:spPr bwMode="auto">
          <a:xfrm>
            <a:off x="6138672" y="10"/>
            <a:ext cx="6050280" cy="37326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1" name="Freeform: Shape 140">
            <a:extLst>
              <a:ext uri="{FF2B5EF4-FFF2-40B4-BE49-F238E27FC236}">
                <a16:creationId xmlns:a16="http://schemas.microsoft.com/office/drawing/2014/main" id="{5BFD4DBB-3229-4DF6-A68A-CD91F83258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 flipH="1" flipV="1">
            <a:off x="434936" y="4030294"/>
            <a:ext cx="1957171" cy="1103687"/>
          </a:xfrm>
          <a:custGeom>
            <a:avLst/>
            <a:gdLst>
              <a:gd name="connsiteX0" fmla="*/ 2017702 w 2017702"/>
              <a:gd name="connsiteY0" fmla="*/ 1137821 h 1137821"/>
              <a:gd name="connsiteX1" fmla="*/ 404 w 2017702"/>
              <a:gd name="connsiteY1" fmla="*/ 1137821 h 1137821"/>
              <a:gd name="connsiteX2" fmla="*/ 0 w 2017702"/>
              <a:gd name="connsiteY2" fmla="*/ 900216 h 1137821"/>
              <a:gd name="connsiteX3" fmla="*/ 1767759 w 2017702"/>
              <a:gd name="connsiteY3" fmla="*/ 901031 h 1137821"/>
              <a:gd name="connsiteX4" fmla="*/ 1767759 w 2017702"/>
              <a:gd name="connsiteY4" fmla="*/ 0 h 1137821"/>
              <a:gd name="connsiteX5" fmla="*/ 2017702 w 2017702"/>
              <a:gd name="connsiteY5" fmla="*/ 0 h 11378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17702" h="1137821">
                <a:moveTo>
                  <a:pt x="2017702" y="1137821"/>
                </a:moveTo>
                <a:lnTo>
                  <a:pt x="404" y="1137821"/>
                </a:lnTo>
                <a:cubicBezTo>
                  <a:pt x="-404" y="1055814"/>
                  <a:pt x="807" y="982224"/>
                  <a:pt x="0" y="900216"/>
                </a:cubicBezTo>
                <a:lnTo>
                  <a:pt x="1767759" y="901031"/>
                </a:lnTo>
                <a:lnTo>
                  <a:pt x="1767759" y="0"/>
                </a:lnTo>
                <a:lnTo>
                  <a:pt x="2017702" y="0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C047E905-8098-4778-AF6A-B17F9AB9EF1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728720" y="4030294"/>
            <a:ext cx="7244079" cy="2184239"/>
          </a:xfrm>
        </p:spPr>
        <p:txBody>
          <a:bodyPr vert="horz" lIns="91440" tIns="45720" rIns="91440" bIns="45720" rtlCol="0">
            <a:normAutofit/>
          </a:bodyPr>
          <a:lstStyle/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sz="1800" dirty="0"/>
              <a:t>Witte rug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buik</a:t>
            </a:r>
            <a:r>
              <a:rPr lang="en-US" sz="1800" dirty="0"/>
              <a:t>, kop </a:t>
            </a:r>
            <a:r>
              <a:rPr lang="en-US" sz="1800" dirty="0" err="1"/>
              <a:t>en</a:t>
            </a:r>
            <a:r>
              <a:rPr lang="en-US" sz="1800" dirty="0"/>
              <a:t> </a:t>
            </a:r>
            <a:r>
              <a:rPr lang="en-US" sz="1800" dirty="0" err="1"/>
              <a:t>poten</a:t>
            </a:r>
            <a:r>
              <a:rPr lang="en-US" sz="1800" dirty="0"/>
              <a:t> </a:t>
            </a:r>
            <a:r>
              <a:rPr lang="en-US" sz="1800" dirty="0" err="1"/>
              <a:t>zijn</a:t>
            </a:r>
            <a:r>
              <a:rPr lang="en-US" sz="1800" dirty="0"/>
              <a:t> wit of rood </a:t>
            </a:r>
            <a:r>
              <a:rPr lang="en-US" sz="1800" dirty="0" err="1"/>
              <a:t>gespikkeld</a:t>
            </a:r>
            <a:r>
              <a:rPr lang="en-US" sz="1800" dirty="0"/>
              <a:t>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sz="1800" dirty="0"/>
              <a:t>140 cm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sz="1800" dirty="0"/>
              <a:t>500 tot 800 kilo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sz="1800" dirty="0"/>
              <a:t>Worden 20 </a:t>
            </a:r>
            <a:r>
              <a:rPr lang="en-US" sz="1800" dirty="0" err="1"/>
              <a:t>jaar</a:t>
            </a:r>
            <a:r>
              <a:rPr lang="en-US" sz="1800" dirty="0"/>
              <a:t>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endParaRPr lang="en-US" sz="1800" dirty="0"/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sz="1800" dirty="0" err="1"/>
              <a:t>Voordelen</a:t>
            </a:r>
            <a:r>
              <a:rPr lang="en-US" sz="1800" dirty="0"/>
              <a:t>; </a:t>
            </a:r>
            <a:r>
              <a:rPr lang="en-US" sz="1800" dirty="0" err="1"/>
              <a:t>worden</a:t>
            </a:r>
            <a:r>
              <a:rPr lang="en-US" sz="1800" dirty="0"/>
              <a:t> </a:t>
            </a:r>
            <a:r>
              <a:rPr lang="en-US" sz="1800" dirty="0" err="1"/>
              <a:t>goed</a:t>
            </a:r>
            <a:r>
              <a:rPr lang="en-US" sz="1800" dirty="0"/>
              <a:t> </a:t>
            </a:r>
            <a:r>
              <a:rPr lang="en-US" sz="1800" dirty="0" err="1"/>
              <a:t>beschermd</a:t>
            </a:r>
            <a:r>
              <a:rPr lang="en-US" sz="1800" dirty="0"/>
              <a:t> </a:t>
            </a:r>
            <a:r>
              <a:rPr lang="en-US" sz="1800" dirty="0" err="1"/>
              <a:t>omdat</a:t>
            </a:r>
            <a:r>
              <a:rPr lang="en-US" sz="1800" dirty="0"/>
              <a:t> </a:t>
            </a:r>
            <a:r>
              <a:rPr lang="en-US" sz="1800" dirty="0" err="1"/>
              <a:t>ze</a:t>
            </a:r>
            <a:r>
              <a:rPr lang="en-US" sz="1800" dirty="0"/>
              <a:t> </a:t>
            </a:r>
            <a:r>
              <a:rPr lang="en-US" sz="1800" dirty="0" err="1"/>
              <a:t>bedreigd</a:t>
            </a:r>
            <a:r>
              <a:rPr lang="en-US" sz="1800" dirty="0"/>
              <a:t> </a:t>
            </a:r>
            <a:r>
              <a:rPr lang="en-US" sz="1800" dirty="0" err="1"/>
              <a:t>zijn</a:t>
            </a:r>
            <a:r>
              <a:rPr lang="en-US" sz="1800" dirty="0"/>
              <a:t>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sz="1800" dirty="0" err="1"/>
              <a:t>Nadelen</a:t>
            </a:r>
            <a:r>
              <a:rPr lang="en-US" sz="1800" dirty="0"/>
              <a:t>; </a:t>
            </a:r>
            <a:r>
              <a:rPr lang="en-US" sz="1800" dirty="0" err="1"/>
              <a:t>bedreigd</a:t>
            </a:r>
            <a:r>
              <a:rPr lang="en-US" sz="1800" dirty="0"/>
              <a:t> </a:t>
            </a:r>
            <a:r>
              <a:rPr lang="en-US" sz="1800" dirty="0" err="1"/>
              <a:t>nederlands</a:t>
            </a:r>
            <a:r>
              <a:rPr lang="en-US" sz="1800" dirty="0"/>
              <a:t> </a:t>
            </a:r>
            <a:r>
              <a:rPr lang="en-US" sz="1800" dirty="0" err="1"/>
              <a:t>ras</a:t>
            </a:r>
            <a:endParaRPr lang="en-US" sz="1800" dirty="0"/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endParaRPr lang="en-US" sz="1800" dirty="0"/>
          </a:p>
        </p:txBody>
      </p:sp>
      <p:sp>
        <p:nvSpPr>
          <p:cNvPr id="143" name="Freeform: Shape 142">
            <a:extLst>
              <a:ext uri="{FF2B5EF4-FFF2-40B4-BE49-F238E27FC236}">
                <a16:creationId xmlns:a16="http://schemas.microsoft.com/office/drawing/2014/main" id="{792979E5-1F93-4CE3-975E-3CAEC618BF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9796837" y="5311230"/>
            <a:ext cx="2042265" cy="1213486"/>
          </a:xfrm>
          <a:custGeom>
            <a:avLst/>
            <a:gdLst>
              <a:gd name="connsiteX0" fmla="*/ 1844618 w 2105428"/>
              <a:gd name="connsiteY0" fmla="*/ 0 h 1251016"/>
              <a:gd name="connsiteX1" fmla="*/ 2105428 w 2105428"/>
              <a:gd name="connsiteY1" fmla="*/ 0 h 1251016"/>
              <a:gd name="connsiteX2" fmla="*/ 2105428 w 2105428"/>
              <a:gd name="connsiteY2" fmla="*/ 1251016 h 1251016"/>
              <a:gd name="connsiteX3" fmla="*/ 421 w 2105428"/>
              <a:gd name="connsiteY3" fmla="*/ 1251016 h 1251016"/>
              <a:gd name="connsiteX4" fmla="*/ 0 w 2105428"/>
              <a:gd name="connsiteY4" fmla="*/ 1003081 h 1251016"/>
              <a:gd name="connsiteX5" fmla="*/ 1844618 w 2105428"/>
              <a:gd name="connsiteY5" fmla="*/ 1003931 h 12510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105428" h="1251016">
                <a:moveTo>
                  <a:pt x="1844618" y="0"/>
                </a:moveTo>
                <a:lnTo>
                  <a:pt x="2105428" y="0"/>
                </a:lnTo>
                <a:lnTo>
                  <a:pt x="2105428" y="1251016"/>
                </a:lnTo>
                <a:lnTo>
                  <a:pt x="421" y="1251016"/>
                </a:lnTo>
                <a:cubicBezTo>
                  <a:pt x="-421" y="1165443"/>
                  <a:pt x="842" y="1088654"/>
                  <a:pt x="0" y="1003081"/>
                </a:cubicBezTo>
                <a:lnTo>
                  <a:pt x="1844618" y="1003931"/>
                </a:lnTo>
                <a:close/>
              </a:path>
            </a:pathLst>
          </a:custGeom>
          <a:solidFill>
            <a:schemeClr val="tx2">
              <a:alpha val="80000"/>
            </a:schemeClr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37077648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Rectangle 76">
            <a:extLst>
              <a:ext uri="{FF2B5EF4-FFF2-40B4-BE49-F238E27FC236}">
                <a16:creationId xmlns:a16="http://schemas.microsoft.com/office/drawing/2014/main" id="{1C47D4F4-0CFE-4B87-8C7E-3681081D3C5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BC2024E0-4BC4-45FD-BB43-E1417BAA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95105" y="492760"/>
            <a:ext cx="4705346" cy="756920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9000"/>
              </a:lnSpc>
            </a:pPr>
            <a:r>
              <a:rPr lang="en-US" sz="4400" cap="all" dirty="0"/>
              <a:t>Brown </a:t>
            </a:r>
            <a:r>
              <a:rPr lang="en-US" sz="4400" cap="all" dirty="0" err="1"/>
              <a:t>swiss</a:t>
            </a:r>
            <a:endParaRPr lang="en-US" sz="4400" cap="all" dirty="0"/>
          </a:p>
        </p:txBody>
      </p:sp>
      <p:sp>
        <p:nvSpPr>
          <p:cNvPr id="4" name="Tijdelijke aanduiding voor tekst 3">
            <a:extLst>
              <a:ext uri="{FF2B5EF4-FFF2-40B4-BE49-F238E27FC236}">
                <a16:creationId xmlns:a16="http://schemas.microsoft.com/office/drawing/2014/main" id="{7281E1EB-0F13-4039-8C9A-DA224E3701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036321" y="1493520"/>
            <a:ext cx="3870960" cy="4373880"/>
          </a:xfrm>
        </p:spPr>
        <p:txBody>
          <a:bodyPr vert="horz" lIns="91440" tIns="45720" rIns="91440" bIns="45720" rtlCol="0">
            <a:normAutofit/>
          </a:bodyPr>
          <a:lstStyle/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Veel</a:t>
            </a:r>
            <a:r>
              <a:rPr lang="en-US" dirty="0"/>
              <a:t> </a:t>
            </a:r>
            <a:r>
              <a:rPr lang="en-US" dirty="0" err="1"/>
              <a:t>kracht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harde</a:t>
            </a:r>
            <a:r>
              <a:rPr lang="en-US" dirty="0"/>
              <a:t> </a:t>
            </a:r>
            <a:r>
              <a:rPr lang="en-US" dirty="0" err="1"/>
              <a:t>klauwen</a:t>
            </a:r>
            <a:r>
              <a:rPr lang="en-US" dirty="0"/>
              <a:t>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/>
              <a:t>Hoog </a:t>
            </a:r>
            <a:r>
              <a:rPr lang="en-US" dirty="0" err="1"/>
              <a:t>eiwitgehalte</a:t>
            </a:r>
            <a:r>
              <a:rPr lang="en-US" dirty="0"/>
              <a:t> in </a:t>
            </a:r>
            <a:r>
              <a:rPr lang="en-US" dirty="0" err="1"/>
              <a:t>melk</a:t>
            </a:r>
            <a:endParaRPr lang="en-US" dirty="0"/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/>
              <a:t>Kan </a:t>
            </a:r>
            <a:r>
              <a:rPr lang="en-US" dirty="0" err="1"/>
              <a:t>zich</a:t>
            </a:r>
            <a:r>
              <a:rPr lang="en-US" dirty="0"/>
              <a:t> </a:t>
            </a:r>
            <a:r>
              <a:rPr lang="en-US" dirty="0" err="1"/>
              <a:t>goed</a:t>
            </a:r>
            <a:r>
              <a:rPr lang="en-US" dirty="0"/>
              <a:t> redden in extreme </a:t>
            </a:r>
            <a:r>
              <a:rPr lang="en-US" dirty="0" err="1"/>
              <a:t>weersomstandigheden</a:t>
            </a:r>
            <a:endParaRPr lang="en-US" dirty="0"/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Rustig</a:t>
            </a:r>
            <a:r>
              <a:rPr lang="en-US" dirty="0"/>
              <a:t> temperament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zachte</a:t>
            </a:r>
            <a:r>
              <a:rPr lang="en-US" dirty="0"/>
              <a:t> </a:t>
            </a:r>
            <a:r>
              <a:rPr lang="en-US" dirty="0" err="1"/>
              <a:t>aard</a:t>
            </a:r>
            <a:r>
              <a:rPr lang="en-US" dirty="0"/>
              <a:t>.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endParaRPr lang="en-US" dirty="0"/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Voordelen</a:t>
            </a:r>
            <a:r>
              <a:rPr lang="en-US" dirty="0"/>
              <a:t>; </a:t>
            </a:r>
            <a:r>
              <a:rPr lang="en-US" dirty="0" err="1"/>
              <a:t>sterk</a:t>
            </a:r>
            <a:r>
              <a:rPr lang="en-US" dirty="0"/>
              <a:t> </a:t>
            </a:r>
            <a:r>
              <a:rPr lang="en-US" dirty="0" err="1"/>
              <a:t>natuurlijk</a:t>
            </a:r>
            <a:r>
              <a:rPr lang="en-US" dirty="0"/>
              <a:t> instinct</a:t>
            </a:r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/>
              <a:t>Hoge </a:t>
            </a:r>
            <a:r>
              <a:rPr lang="en-US" dirty="0" err="1"/>
              <a:t>melkproductie</a:t>
            </a:r>
            <a:endParaRPr lang="en-US" dirty="0"/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/>
              <a:t>Lange </a:t>
            </a:r>
            <a:r>
              <a:rPr lang="en-US" dirty="0" err="1"/>
              <a:t>levensduur</a:t>
            </a:r>
            <a:endParaRPr lang="en-US" dirty="0"/>
          </a:p>
          <a:p>
            <a:pPr marL="384048" indent="-384048">
              <a:lnSpc>
                <a:spcPct val="94000"/>
              </a:lnSpc>
              <a:spcAft>
                <a:spcPts val="200"/>
              </a:spcAft>
              <a:buFontTx/>
              <a:buChar char="-"/>
            </a:pPr>
            <a:r>
              <a:rPr lang="en-US" dirty="0" err="1"/>
              <a:t>Nadelen</a:t>
            </a:r>
            <a:r>
              <a:rPr lang="en-US" dirty="0"/>
              <a:t>; </a:t>
            </a:r>
            <a:r>
              <a:rPr lang="en-US" dirty="0" err="1"/>
              <a:t>langere</a:t>
            </a:r>
            <a:r>
              <a:rPr lang="en-US" dirty="0"/>
              <a:t> </a:t>
            </a:r>
            <a:r>
              <a:rPr lang="en-US" dirty="0" err="1"/>
              <a:t>draagtijd</a:t>
            </a:r>
            <a:r>
              <a:rPr lang="en-US" dirty="0"/>
              <a:t>, </a:t>
            </a:r>
            <a:r>
              <a:rPr lang="en-US" dirty="0" err="1"/>
              <a:t>soms</a:t>
            </a:r>
            <a:r>
              <a:rPr lang="en-US" dirty="0"/>
              <a:t> </a:t>
            </a:r>
            <a:r>
              <a:rPr lang="en-US" dirty="0" err="1"/>
              <a:t>kan</a:t>
            </a:r>
            <a:r>
              <a:rPr lang="en-US" dirty="0"/>
              <a:t> </a:t>
            </a:r>
            <a:r>
              <a:rPr lang="en-US" dirty="0" err="1"/>
              <a:t>en</a:t>
            </a:r>
            <a:r>
              <a:rPr lang="en-US" dirty="0"/>
              <a:t> </a:t>
            </a:r>
            <a:r>
              <a:rPr lang="en-US" dirty="0" err="1"/>
              <a:t>kalf</a:t>
            </a:r>
            <a:r>
              <a:rPr lang="en-US" dirty="0"/>
              <a:t> 2 </a:t>
            </a:r>
            <a:r>
              <a:rPr lang="en-US" dirty="0" err="1"/>
              <a:t>weken</a:t>
            </a:r>
            <a:r>
              <a:rPr lang="en-US" dirty="0"/>
              <a:t> </a:t>
            </a:r>
            <a:r>
              <a:rPr lang="en-US" dirty="0" err="1"/>
              <a:t>te</a:t>
            </a:r>
            <a:r>
              <a:rPr lang="en-US" dirty="0"/>
              <a:t> </a:t>
            </a:r>
            <a:r>
              <a:rPr lang="en-US" dirty="0" err="1"/>
              <a:t>laat</a:t>
            </a:r>
            <a:r>
              <a:rPr lang="en-US" dirty="0"/>
              <a:t> </a:t>
            </a:r>
            <a:r>
              <a:rPr lang="en-US" dirty="0" err="1"/>
              <a:t>geboren</a:t>
            </a:r>
            <a:r>
              <a:rPr lang="en-US" dirty="0"/>
              <a:t> </a:t>
            </a:r>
            <a:r>
              <a:rPr lang="en-US" dirty="0" err="1"/>
              <a:t>worden</a:t>
            </a:r>
            <a:endParaRPr lang="en-US" dirty="0"/>
          </a:p>
        </p:txBody>
      </p:sp>
      <p:pic>
        <p:nvPicPr>
          <p:cNvPr id="4100" name="Picture 4" descr="Afbeeldingsresultaten voor brown swiss">
            <a:extLst>
              <a:ext uri="{FF2B5EF4-FFF2-40B4-BE49-F238E27FC236}">
                <a16:creationId xmlns:a16="http://schemas.microsoft.com/office/drawing/2014/main" id="{50EB2DB3-C8E5-4376-9077-C5117997282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-1" b="1938"/>
          <a:stretch/>
        </p:blipFill>
        <p:spPr bwMode="auto">
          <a:xfrm>
            <a:off x="6742277" y="685800"/>
            <a:ext cx="4806252" cy="3368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8" name="Picture 2" descr="Afbeeldingsresultaten voor brown swiss">
            <a:extLst>
              <a:ext uri="{FF2B5EF4-FFF2-40B4-BE49-F238E27FC236}">
                <a16:creationId xmlns:a16="http://schemas.microsoft.com/office/drawing/2014/main" id="{FE173DAE-8622-4FB8-865F-81ECCF74C7F4}"/>
              </a:ext>
            </a:extLst>
          </p:cNvPr>
          <p:cNvPicPr>
            <a:picLocks noGrp="1" noChangeAspect="1" noChangeArrowheads="1"/>
          </p:cNvPicPr>
          <p:nvPr>
            <p:ph type="pic"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6204" b="19473"/>
          <a:stretch/>
        </p:blipFill>
        <p:spPr bwMode="auto">
          <a:xfrm>
            <a:off x="6729222" y="4328783"/>
            <a:ext cx="4819307" cy="2047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35475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059C0D0-3934-41B0-AEFF-96932229C0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923544"/>
          </a:xfrm>
        </p:spPr>
        <p:txBody>
          <a:bodyPr/>
          <a:lstStyle/>
          <a:p>
            <a:r>
              <a:rPr lang="nl-NL" dirty="0"/>
              <a:t>Welke koe zouden wij willen?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A2864FF-3787-410D-82C2-E4C9C67A33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19072"/>
            <a:ext cx="9601200" cy="4148328"/>
          </a:xfrm>
        </p:spPr>
        <p:txBody>
          <a:bodyPr/>
          <a:lstStyle/>
          <a:p>
            <a:r>
              <a:rPr lang="nl-NL" dirty="0" err="1"/>
              <a:t>Nikky</a:t>
            </a:r>
            <a:endParaRPr lang="nl-NL" dirty="0"/>
          </a:p>
          <a:p>
            <a:r>
              <a:rPr lang="nl-NL" dirty="0"/>
              <a:t>Jersey; produceert goede melk en is mooi.</a:t>
            </a:r>
          </a:p>
          <a:p>
            <a:endParaRPr lang="nl-NL" dirty="0"/>
          </a:p>
          <a:p>
            <a:r>
              <a:rPr lang="nl-NL" dirty="0"/>
              <a:t>Mandy</a:t>
            </a:r>
          </a:p>
          <a:p>
            <a:r>
              <a:rPr lang="nl-NL" dirty="0"/>
              <a:t>Lakenvelder; makkelijk te onderhouden en is mooi.</a:t>
            </a:r>
          </a:p>
          <a:p>
            <a:endParaRPr lang="nl-NL" dirty="0"/>
          </a:p>
          <a:p>
            <a:r>
              <a:rPr lang="nl-NL" dirty="0"/>
              <a:t>Nikita </a:t>
            </a:r>
          </a:p>
          <a:p>
            <a:r>
              <a:rPr lang="nl-NL" dirty="0"/>
              <a:t>Schotse hooglander; makkelijk te onderhouden en is mooi. </a:t>
            </a:r>
          </a:p>
        </p:txBody>
      </p:sp>
    </p:spTree>
    <p:extLst>
      <p:ext uri="{BB962C8B-B14F-4D97-AF65-F5344CB8AC3E}">
        <p14:creationId xmlns:p14="http://schemas.microsoft.com/office/powerpoint/2010/main" val="642198737"/>
      </p:ext>
    </p:extLst>
  </p:cSld>
  <p:clrMapOvr>
    <a:masterClrMapping/>
  </p:clrMapOvr>
</p:sld>
</file>

<file path=ppt/theme/theme1.xml><?xml version="1.0" encoding="utf-8"?>
<a:theme xmlns:a="http://schemas.openxmlformats.org/drawingml/2006/main" name="Bijgesneden">
  <a:themeElements>
    <a:clrScheme name="Bijgesneden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Bijgesneden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ijgesneden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TM10001105[[fn=Bijgesneden]]</Template>
  <TotalTime>40</TotalTime>
  <Words>340</Words>
  <Application>Microsoft Office PowerPoint</Application>
  <PresentationFormat>Breedbeeld</PresentationFormat>
  <Paragraphs>59</Paragraphs>
  <Slides>7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1</vt:i4>
      </vt:variant>
      <vt:variant>
        <vt:lpstr>Thema</vt:lpstr>
      </vt:variant>
      <vt:variant>
        <vt:i4>1</vt:i4>
      </vt:variant>
      <vt:variant>
        <vt:lpstr>Diatitels</vt:lpstr>
      </vt:variant>
      <vt:variant>
        <vt:i4>7</vt:i4>
      </vt:variant>
    </vt:vector>
  </HeadingPairs>
  <TitlesOfParts>
    <vt:vector size="9" baseType="lpstr">
      <vt:lpstr>Franklin Gothic Book</vt:lpstr>
      <vt:lpstr>Bijgesneden</vt:lpstr>
      <vt:lpstr>Koe rassen</vt:lpstr>
      <vt:lpstr>Schotse hooglander</vt:lpstr>
      <vt:lpstr>lakenvelder</vt:lpstr>
      <vt:lpstr>Jersey</vt:lpstr>
      <vt:lpstr>witrik</vt:lpstr>
      <vt:lpstr>Brown swiss</vt:lpstr>
      <vt:lpstr>Welke koe zouden wij willen?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Koe rassen</dc:title>
  <dc:creator>nikita van laar</dc:creator>
  <cp:lastModifiedBy>Ruud Dalhoeven</cp:lastModifiedBy>
  <cp:revision>1</cp:revision>
  <dcterms:created xsi:type="dcterms:W3CDTF">2022-04-06T07:37:07Z</dcterms:created>
  <dcterms:modified xsi:type="dcterms:W3CDTF">2022-04-06T08:19:54Z</dcterms:modified>
</cp:coreProperties>
</file>