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56632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76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84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599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82299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67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13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33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25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437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569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3E5DCA9-980D-4F5F-8135-5FB22EA365C3}" type="datetimeFigureOut">
              <a:rPr lang="nl-NL" smtClean="0"/>
              <a:t>6-4-2022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F82A748-FEA1-439B-885B-5D5970668D2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149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690020-229D-4B3E-A277-C0A0CB8C28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Koe rassen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039F7C5-DBF5-4F44-A9B2-498AE9EF14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Mandy, </a:t>
            </a:r>
            <a:r>
              <a:rPr lang="nl-NL" dirty="0" err="1"/>
              <a:t>nikky</a:t>
            </a:r>
            <a:r>
              <a:rPr lang="nl-NL" dirty="0"/>
              <a:t>, nikita</a:t>
            </a:r>
          </a:p>
        </p:txBody>
      </p:sp>
    </p:spTree>
    <p:extLst>
      <p:ext uri="{BB962C8B-B14F-4D97-AF65-F5344CB8AC3E}">
        <p14:creationId xmlns:p14="http://schemas.microsoft.com/office/powerpoint/2010/main" val="19901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1C47D4F4-0CFE-4B87-8C7E-3681081D3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B98CA5AE-F2E4-4A6F-B986-89804B1EC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593D24-CA66-4881-9E03-42244FB1F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89000"/>
              </a:lnSpc>
            </a:pPr>
            <a:r>
              <a:rPr lang="en-US" sz="4400"/>
              <a:t>Schotse hooglander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004724-A4CF-4F61-95FD-EF81D9709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4743" y="1524000"/>
            <a:ext cx="5793475" cy="4343400"/>
          </a:xfrm>
        </p:spPr>
        <p:txBody>
          <a:bodyPr vert="horz" lIns="91440" tIns="45720" rIns="91440" bIns="45720" rtlCol="0">
            <a:normAutofit/>
          </a:bodyPr>
          <a:lstStyle/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grootte</a:t>
            </a:r>
            <a:r>
              <a:rPr lang="en-US" dirty="0"/>
              <a:t> is 115-125 centimeter.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Gewicht</a:t>
            </a:r>
            <a:r>
              <a:rPr lang="en-US" dirty="0"/>
              <a:t> van 500-800 kilo.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Roodbruin</a:t>
            </a:r>
            <a:r>
              <a:rPr lang="en-US" dirty="0"/>
              <a:t>, </a:t>
            </a:r>
            <a:r>
              <a:rPr lang="en-US" dirty="0" err="1"/>
              <a:t>zwart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blond.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Word </a:t>
            </a:r>
            <a:r>
              <a:rPr lang="en-US" dirty="0" err="1"/>
              <a:t>gemiddeld</a:t>
            </a:r>
            <a:r>
              <a:rPr lang="en-US" dirty="0"/>
              <a:t> 18 </a:t>
            </a:r>
            <a:r>
              <a:rPr lang="en-US" dirty="0" err="1"/>
              <a:t>jaar</a:t>
            </a:r>
            <a:r>
              <a:rPr lang="en-US" dirty="0"/>
              <a:t> oud.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Rustig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niet-agressief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Zeer</a:t>
            </a:r>
            <a:r>
              <a:rPr lang="en-US" dirty="0"/>
              <a:t> </a:t>
            </a:r>
            <a:r>
              <a:rPr lang="en-US" dirty="0" err="1"/>
              <a:t>geschikt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in </a:t>
            </a:r>
            <a:r>
              <a:rPr lang="en-US" dirty="0" err="1"/>
              <a:t>natuurparken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Leveren</a:t>
            </a:r>
            <a:r>
              <a:rPr lang="en-US" dirty="0"/>
              <a:t> </a:t>
            </a:r>
            <a:r>
              <a:rPr lang="en-US" dirty="0" err="1"/>
              <a:t>gemiddeld</a:t>
            </a:r>
            <a:r>
              <a:rPr lang="en-US" dirty="0"/>
              <a:t> 18 </a:t>
            </a:r>
            <a:r>
              <a:rPr lang="en-US" dirty="0" err="1"/>
              <a:t>kalveren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leven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Voordelen</a:t>
            </a:r>
            <a:r>
              <a:rPr lang="en-US" dirty="0"/>
              <a:t>; je </a:t>
            </a:r>
            <a:r>
              <a:rPr lang="en-US" dirty="0" err="1"/>
              <a:t>hebt</a:t>
            </a:r>
            <a:r>
              <a:rPr lang="en-US" dirty="0"/>
              <a:t> er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wintervacht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in de winter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buiten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Nadelen</a:t>
            </a:r>
            <a:r>
              <a:rPr lang="en-US" dirty="0"/>
              <a:t>; </a:t>
            </a:r>
            <a:r>
              <a:rPr lang="en-US" dirty="0" err="1"/>
              <a:t>worden</a:t>
            </a:r>
            <a:r>
              <a:rPr lang="en-US" dirty="0"/>
              <a:t> op </a:t>
            </a:r>
            <a:r>
              <a:rPr lang="en-US" dirty="0" err="1"/>
              <a:t>latere</a:t>
            </a:r>
            <a:r>
              <a:rPr lang="en-US" dirty="0"/>
              <a:t> </a:t>
            </a:r>
            <a:r>
              <a:rPr lang="en-US" dirty="0" err="1"/>
              <a:t>leeftijd</a:t>
            </a:r>
            <a:r>
              <a:rPr lang="en-US" dirty="0"/>
              <a:t> </a:t>
            </a:r>
            <a:r>
              <a:rPr lang="en-US" dirty="0" err="1"/>
              <a:t>vruchtbaar</a:t>
            </a:r>
            <a:r>
              <a:rPr lang="en-US" dirty="0"/>
              <a:t>. </a:t>
            </a:r>
          </a:p>
        </p:txBody>
      </p:sp>
      <p:pic>
        <p:nvPicPr>
          <p:cNvPr id="1026" name="Picture 2" descr="Afbeeldingsresultaten voor schotse hoglander">
            <a:extLst>
              <a:ext uri="{FF2B5EF4-FFF2-40B4-BE49-F238E27FC236}">
                <a16:creationId xmlns:a16="http://schemas.microsoft.com/office/drawing/2014/main" id="{2609CAAA-942E-450D-B121-9A94F6D870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" r="1" b="6502"/>
          <a:stretch/>
        </p:blipFill>
        <p:spPr bwMode="auto">
          <a:xfrm>
            <a:off x="7612260" y="-1"/>
            <a:ext cx="4579739" cy="343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Rectangle 140">
            <a:extLst>
              <a:ext uri="{FF2B5EF4-FFF2-40B4-BE49-F238E27FC236}">
                <a16:creationId xmlns:a16="http://schemas.microsoft.com/office/drawing/2014/main" id="{E67E3959-D0D8-49DB-A48B-CE4FC3687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8" name="Picture 4" descr="De bronafbeelding bekijken">
            <a:extLst>
              <a:ext uri="{FF2B5EF4-FFF2-40B4-BE49-F238E27FC236}">
                <a16:creationId xmlns:a16="http://schemas.microsoft.com/office/drawing/2014/main" id="{16C9F072-CD35-4963-9875-33A664952E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166"/>
          <a:stretch/>
        </p:blipFill>
        <p:spPr bwMode="auto">
          <a:xfrm>
            <a:off x="7612260" y="3438457"/>
            <a:ext cx="457973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01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1C47D4F4-0CFE-4B87-8C7E-3681081D3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33F283-18EA-4308-BE47-C8B52DB3C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89000"/>
              </a:lnSpc>
            </a:pPr>
            <a:r>
              <a:rPr lang="en-US" sz="4400" cap="all"/>
              <a:t>lakenvelder</a:t>
            </a:r>
          </a:p>
        </p:txBody>
      </p:sp>
      <p:pic>
        <p:nvPicPr>
          <p:cNvPr id="5122" name="Picture 2" descr="Afbeeldingsresultaten voor lakenvelder">
            <a:extLst>
              <a:ext uri="{FF2B5EF4-FFF2-40B4-BE49-F238E27FC236}">
                <a16:creationId xmlns:a16="http://schemas.microsoft.com/office/drawing/2014/main" id="{5D6EEDF2-D4D4-4C74-B50D-DF13A39C6038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79" b="17175"/>
          <a:stretch/>
        </p:blipFill>
        <p:spPr bwMode="auto">
          <a:xfrm>
            <a:off x="1390649" y="2401556"/>
            <a:ext cx="3211495" cy="165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fbeeldingsresultaten voor lakenvelder">
            <a:extLst>
              <a:ext uri="{FF2B5EF4-FFF2-40B4-BE49-F238E27FC236}">
                <a16:creationId xmlns:a16="http://schemas.microsoft.com/office/drawing/2014/main" id="{0EBAF4B0-BE0F-4F7A-9CAB-987F3F89C7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41" r="-1" b="22391"/>
          <a:stretch/>
        </p:blipFill>
        <p:spPr bwMode="auto">
          <a:xfrm>
            <a:off x="1390649" y="4215330"/>
            <a:ext cx="3211495" cy="165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52C070E-A670-4AFC-A02D-E8AE55B40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8080" y="924560"/>
            <a:ext cx="5049520" cy="4942840"/>
          </a:xfrm>
        </p:spPr>
        <p:txBody>
          <a:bodyPr vert="horz" lIns="91440" tIns="45720" rIns="91440" bIns="45720" rtlCol="0">
            <a:normAutofit/>
          </a:bodyPr>
          <a:lstStyle/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Heel </a:t>
            </a:r>
            <a:r>
              <a:rPr lang="en-US" dirty="0" err="1"/>
              <a:t>herkenbaar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witte</a:t>
            </a:r>
            <a:r>
              <a:rPr lang="en-US" dirty="0"/>
              <a:t> band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achterpoten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Kunnen</a:t>
            </a:r>
            <a:r>
              <a:rPr lang="en-US" dirty="0"/>
              <a:t> rood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zwart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Leven </a:t>
            </a:r>
            <a:r>
              <a:rPr lang="en-US" dirty="0" err="1"/>
              <a:t>vaak</a:t>
            </a:r>
            <a:r>
              <a:rPr lang="en-US" dirty="0"/>
              <a:t> erg lang.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Zijn</a:t>
            </a:r>
            <a:r>
              <a:rPr lang="en-US" dirty="0"/>
              <a:t> erg </a:t>
            </a:r>
            <a:r>
              <a:rPr lang="en-US" dirty="0" err="1"/>
              <a:t>vriendelijk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op </a:t>
            </a:r>
            <a:r>
              <a:rPr lang="en-US" dirty="0" err="1"/>
              <a:t>zorgboerderijen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Vlees</a:t>
            </a:r>
            <a:r>
              <a:rPr lang="en-US" dirty="0"/>
              <a:t> heft </a:t>
            </a:r>
            <a:r>
              <a:rPr lang="en-US" dirty="0" err="1"/>
              <a:t>zeer</a:t>
            </a:r>
            <a:r>
              <a:rPr lang="en-US" dirty="0"/>
              <a:t> </a:t>
            </a:r>
            <a:r>
              <a:rPr lang="en-US" dirty="0" err="1"/>
              <a:t>bijzondere</a:t>
            </a:r>
            <a:r>
              <a:rPr lang="en-US" dirty="0"/>
              <a:t> </a:t>
            </a:r>
            <a:r>
              <a:rPr lang="en-US" dirty="0" err="1"/>
              <a:t>kwaliteit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structuur</a:t>
            </a: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Voordelen</a:t>
            </a:r>
            <a:r>
              <a:rPr lang="en-US" dirty="0"/>
              <a:t>;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krachtvoer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red </a:t>
            </a:r>
            <a:r>
              <a:rPr lang="en-US" dirty="0" err="1"/>
              <a:t>zich</a:t>
            </a:r>
            <a:r>
              <a:rPr lang="en-US" dirty="0"/>
              <a:t> op </a:t>
            </a:r>
            <a:r>
              <a:rPr lang="en-US" dirty="0" err="1"/>
              <a:t>rantsoenen</a:t>
            </a: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Nadelen</a:t>
            </a:r>
            <a:r>
              <a:rPr lang="en-US" dirty="0"/>
              <a:t>; </a:t>
            </a:r>
            <a:r>
              <a:rPr lang="en-US" dirty="0" err="1"/>
              <a:t>ras</a:t>
            </a:r>
            <a:r>
              <a:rPr lang="en-US" dirty="0"/>
              <a:t> word </a:t>
            </a:r>
            <a:r>
              <a:rPr lang="en-US" dirty="0" err="1"/>
              <a:t>snel</a:t>
            </a:r>
            <a:r>
              <a:rPr lang="en-US" dirty="0"/>
              <a:t> vet, </a:t>
            </a:r>
            <a:r>
              <a:rPr lang="en-US" dirty="0" err="1"/>
              <a:t>fokkers</a:t>
            </a:r>
            <a:r>
              <a:rPr lang="en-US" dirty="0"/>
              <a:t> </a:t>
            </a:r>
            <a:r>
              <a:rPr lang="en-US" dirty="0" err="1"/>
              <a:t>wirden</a:t>
            </a:r>
            <a:r>
              <a:rPr lang="en-US" dirty="0"/>
              <a:t>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bedrigen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vruchtbaar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5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1C47D4F4-0CFE-4B87-8C7E-3681081D3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975DA423-1E6A-406A-9B05-E620EFA1F5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753D6E-D779-4695-A60F-10CB1EAAB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89000"/>
              </a:lnSpc>
            </a:pPr>
            <a:r>
              <a:rPr lang="en-US" sz="4400"/>
              <a:t>Jersey</a:t>
            </a:r>
          </a:p>
        </p:txBody>
      </p:sp>
      <p:pic>
        <p:nvPicPr>
          <p:cNvPr id="2050" name="Picture 2" descr="Afbeeldingsresultaten voor jersey koe">
            <a:extLst>
              <a:ext uri="{FF2B5EF4-FFF2-40B4-BE49-F238E27FC236}">
                <a16:creationId xmlns:a16="http://schemas.microsoft.com/office/drawing/2014/main" id="{97A0D913-7017-4C06-BC7F-F0B8148522BB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61"/>
          <a:stretch/>
        </p:blipFill>
        <p:spPr bwMode="auto">
          <a:xfrm>
            <a:off x="20" y="-1"/>
            <a:ext cx="4373525" cy="343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ten voor jersey koe">
            <a:extLst>
              <a:ext uri="{FF2B5EF4-FFF2-40B4-BE49-F238E27FC236}">
                <a16:creationId xmlns:a16="http://schemas.microsoft.com/office/drawing/2014/main" id="{CEA34FBB-25B6-4B83-853D-670B90EE08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5" b="2"/>
          <a:stretch/>
        </p:blipFill>
        <p:spPr bwMode="auto">
          <a:xfrm>
            <a:off x="20" y="3438457"/>
            <a:ext cx="437352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Rectangle 140">
            <a:extLst>
              <a:ext uri="{FF2B5EF4-FFF2-40B4-BE49-F238E27FC236}">
                <a16:creationId xmlns:a16="http://schemas.microsoft.com/office/drawing/2014/main" id="{B5408C03-B752-49FB-ABD5-7ED758AE4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BEE004C-E07D-4F41-9B39-952100441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0824" y="2286000"/>
            <a:ext cx="6176776" cy="3581400"/>
          </a:xfrm>
        </p:spPr>
        <p:txBody>
          <a:bodyPr vert="horz" lIns="91440" tIns="45720" rIns="91440" bIns="45720" rtlCol="0">
            <a:normAutofit/>
          </a:bodyPr>
          <a:lstStyle/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Bekend</a:t>
            </a:r>
            <a:r>
              <a:rPr lang="en-US" dirty="0"/>
              <a:t> </a:t>
            </a:r>
            <a:r>
              <a:rPr lang="en-US" dirty="0" err="1"/>
              <a:t>melkras</a:t>
            </a: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125 centimeter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450 kg, </a:t>
            </a:r>
            <a:r>
              <a:rPr lang="en-US" dirty="0" err="1"/>
              <a:t>stier</a:t>
            </a:r>
            <a:r>
              <a:rPr lang="en-US" dirty="0"/>
              <a:t> is 750 kg.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Sierlijk</a:t>
            </a:r>
            <a:r>
              <a:rPr lang="en-US" dirty="0"/>
              <a:t> </a:t>
            </a:r>
            <a:r>
              <a:rPr lang="en-US" dirty="0" err="1"/>
              <a:t>postuur</a:t>
            </a:r>
            <a:r>
              <a:rPr lang="en-US" dirty="0"/>
              <a:t> met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wimpers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opvallende</a:t>
            </a:r>
            <a:r>
              <a:rPr lang="en-US" dirty="0"/>
              <a:t> </a:t>
            </a:r>
            <a:r>
              <a:rPr lang="en-US" dirty="0" err="1"/>
              <a:t>ogen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Kleur</a:t>
            </a:r>
            <a:r>
              <a:rPr lang="en-US" dirty="0"/>
              <a:t> is </a:t>
            </a:r>
            <a:r>
              <a:rPr lang="en-US" dirty="0" err="1"/>
              <a:t>romig</a:t>
            </a:r>
            <a:r>
              <a:rPr lang="en-US" dirty="0"/>
              <a:t> wit tot </a:t>
            </a:r>
            <a:r>
              <a:rPr lang="en-US" dirty="0" err="1"/>
              <a:t>zeer</a:t>
            </a:r>
            <a:r>
              <a:rPr lang="en-US" dirty="0"/>
              <a:t> bruin of </a:t>
            </a:r>
            <a:r>
              <a:rPr lang="en-US" dirty="0" err="1"/>
              <a:t>bijna</a:t>
            </a:r>
            <a:r>
              <a:rPr lang="en-US" dirty="0"/>
              <a:t> </a:t>
            </a:r>
            <a:r>
              <a:rPr lang="en-US" dirty="0" err="1"/>
              <a:t>zwart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Worden 15 tot 25.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Voordelen</a:t>
            </a:r>
            <a:r>
              <a:rPr lang="en-US" dirty="0"/>
              <a:t>; </a:t>
            </a:r>
            <a:r>
              <a:rPr lang="en-US" dirty="0" err="1"/>
              <a:t>hebben</a:t>
            </a:r>
            <a:r>
              <a:rPr lang="en-US" dirty="0"/>
              <a:t> minder over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er zit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eiwit</a:t>
            </a:r>
            <a:r>
              <a:rPr lang="en-US" dirty="0"/>
              <a:t> in de </a:t>
            </a:r>
            <a:r>
              <a:rPr lang="en-US" dirty="0" err="1"/>
              <a:t>melk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Nadelen</a:t>
            </a:r>
            <a:r>
              <a:rPr lang="en-US" dirty="0"/>
              <a:t>; </a:t>
            </a:r>
            <a:r>
              <a:rPr lang="en-US" dirty="0" err="1"/>
              <a:t>leveren</a:t>
            </a:r>
            <a:r>
              <a:rPr lang="en-US" dirty="0"/>
              <a:t> </a:t>
            </a:r>
            <a:r>
              <a:rPr lang="en-US" dirty="0" err="1"/>
              <a:t>weinig</a:t>
            </a:r>
            <a:r>
              <a:rPr lang="en-US" dirty="0"/>
              <a:t> geld op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slacht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7836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1C47D4F4-0CFE-4B87-8C7E-3681081D3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48C110B4-D26A-44C6-8576-236CA24E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5D5175-CBAD-401F-8981-4A26F264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750" y="4531058"/>
            <a:ext cx="4913384" cy="168347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89000"/>
              </a:lnSpc>
            </a:pPr>
            <a:r>
              <a:rPr lang="en-US" sz="4400" cap="all"/>
              <a:t>witrik</a:t>
            </a:r>
          </a:p>
        </p:txBody>
      </p:sp>
      <p:pic>
        <p:nvPicPr>
          <p:cNvPr id="3076" name="Picture 4" descr="De bronafbeelding bekijken">
            <a:extLst>
              <a:ext uri="{FF2B5EF4-FFF2-40B4-BE49-F238E27FC236}">
                <a16:creationId xmlns:a16="http://schemas.microsoft.com/office/drawing/2014/main" id="{976665FA-68A0-4AF1-9121-F72BC1208C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7577"/>
          <a:stretch/>
        </p:blipFill>
        <p:spPr bwMode="auto">
          <a:xfrm>
            <a:off x="1" y="10"/>
            <a:ext cx="6050279" cy="373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e bronafbeelding bekijken">
            <a:extLst>
              <a:ext uri="{FF2B5EF4-FFF2-40B4-BE49-F238E27FC236}">
                <a16:creationId xmlns:a16="http://schemas.microsoft.com/office/drawing/2014/main" id="{A74AC128-208B-4313-933F-C50D769BB21A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7229"/>
          <a:stretch/>
        </p:blipFill>
        <p:spPr bwMode="auto">
          <a:xfrm>
            <a:off x="6138672" y="10"/>
            <a:ext cx="6050280" cy="373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5BFD4DBB-3229-4DF6-A68A-CD91F8325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434936" y="4030294"/>
            <a:ext cx="1957171" cy="1103687"/>
          </a:xfrm>
          <a:custGeom>
            <a:avLst/>
            <a:gdLst>
              <a:gd name="connsiteX0" fmla="*/ 2017702 w 2017702"/>
              <a:gd name="connsiteY0" fmla="*/ 1137821 h 1137821"/>
              <a:gd name="connsiteX1" fmla="*/ 404 w 2017702"/>
              <a:gd name="connsiteY1" fmla="*/ 1137821 h 1137821"/>
              <a:gd name="connsiteX2" fmla="*/ 0 w 2017702"/>
              <a:gd name="connsiteY2" fmla="*/ 900216 h 1137821"/>
              <a:gd name="connsiteX3" fmla="*/ 1767759 w 2017702"/>
              <a:gd name="connsiteY3" fmla="*/ 901031 h 1137821"/>
              <a:gd name="connsiteX4" fmla="*/ 1767759 w 2017702"/>
              <a:gd name="connsiteY4" fmla="*/ 0 h 1137821"/>
              <a:gd name="connsiteX5" fmla="*/ 2017702 w 2017702"/>
              <a:gd name="connsiteY5" fmla="*/ 0 h 113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7702" h="1137821">
                <a:moveTo>
                  <a:pt x="2017702" y="1137821"/>
                </a:moveTo>
                <a:lnTo>
                  <a:pt x="404" y="1137821"/>
                </a:lnTo>
                <a:cubicBezTo>
                  <a:pt x="-404" y="1055814"/>
                  <a:pt x="807" y="982224"/>
                  <a:pt x="0" y="900216"/>
                </a:cubicBezTo>
                <a:lnTo>
                  <a:pt x="1767759" y="901031"/>
                </a:lnTo>
                <a:lnTo>
                  <a:pt x="1767759" y="0"/>
                </a:lnTo>
                <a:lnTo>
                  <a:pt x="2017702" y="0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047E905-8098-4778-AF6A-B17F9AB9E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28720" y="4030294"/>
            <a:ext cx="7244079" cy="2184239"/>
          </a:xfrm>
        </p:spPr>
        <p:txBody>
          <a:bodyPr vert="horz" lIns="91440" tIns="45720" rIns="91440" bIns="45720" rtlCol="0">
            <a:normAutofit/>
          </a:bodyPr>
          <a:lstStyle/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sz="1800" dirty="0"/>
              <a:t>Witte rug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buik</a:t>
            </a:r>
            <a:r>
              <a:rPr lang="en-US" sz="1800" dirty="0"/>
              <a:t>, kop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poten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wit of rood </a:t>
            </a:r>
            <a:r>
              <a:rPr lang="en-US" sz="1800" dirty="0" err="1"/>
              <a:t>gespikkeld</a:t>
            </a:r>
            <a:r>
              <a:rPr lang="en-US" sz="1800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sz="1800" dirty="0"/>
              <a:t>140 cm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sz="1800" dirty="0"/>
              <a:t>500 tot 800 kilo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sz="1800" dirty="0"/>
              <a:t>Worden 20 </a:t>
            </a:r>
            <a:r>
              <a:rPr lang="en-US" sz="1800" dirty="0" err="1"/>
              <a:t>jaar</a:t>
            </a:r>
            <a:r>
              <a:rPr lang="en-US" sz="1800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sz="1800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sz="1800" dirty="0" err="1"/>
              <a:t>Voordelen</a:t>
            </a:r>
            <a:r>
              <a:rPr lang="en-US" sz="1800" dirty="0"/>
              <a:t>; </a:t>
            </a:r>
            <a:r>
              <a:rPr lang="en-US" sz="1800" dirty="0" err="1"/>
              <a:t>worden</a:t>
            </a:r>
            <a:r>
              <a:rPr lang="en-US" sz="1800" dirty="0"/>
              <a:t> </a:t>
            </a:r>
            <a:r>
              <a:rPr lang="en-US" sz="1800" dirty="0" err="1"/>
              <a:t>goed</a:t>
            </a:r>
            <a:r>
              <a:rPr lang="en-US" sz="1800" dirty="0"/>
              <a:t> </a:t>
            </a:r>
            <a:r>
              <a:rPr lang="en-US" sz="1800" dirty="0" err="1"/>
              <a:t>beschermd</a:t>
            </a:r>
            <a:r>
              <a:rPr lang="en-US" sz="1800" dirty="0"/>
              <a:t> </a:t>
            </a:r>
            <a:r>
              <a:rPr lang="en-US" sz="1800" dirty="0" err="1"/>
              <a:t>omdat</a:t>
            </a:r>
            <a:r>
              <a:rPr lang="en-US" sz="1800" dirty="0"/>
              <a:t> </a:t>
            </a:r>
            <a:r>
              <a:rPr lang="en-US" sz="1800" dirty="0" err="1"/>
              <a:t>ze</a:t>
            </a:r>
            <a:r>
              <a:rPr lang="en-US" sz="1800" dirty="0"/>
              <a:t> </a:t>
            </a:r>
            <a:r>
              <a:rPr lang="en-US" sz="1800" dirty="0" err="1"/>
              <a:t>bedreigd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sz="1800" dirty="0" err="1"/>
              <a:t>Nadelen</a:t>
            </a:r>
            <a:r>
              <a:rPr lang="en-US" sz="1800" dirty="0"/>
              <a:t>; </a:t>
            </a:r>
            <a:r>
              <a:rPr lang="en-US" sz="1800" dirty="0" err="1"/>
              <a:t>bedreigd</a:t>
            </a:r>
            <a:r>
              <a:rPr lang="en-US" sz="1800" dirty="0"/>
              <a:t> </a:t>
            </a:r>
            <a:r>
              <a:rPr lang="en-US" sz="1800" dirty="0" err="1"/>
              <a:t>nederlands</a:t>
            </a:r>
            <a:r>
              <a:rPr lang="en-US" sz="1800" dirty="0"/>
              <a:t> </a:t>
            </a:r>
            <a:r>
              <a:rPr lang="en-US" sz="1800" dirty="0" err="1"/>
              <a:t>ras</a:t>
            </a:r>
            <a:endParaRPr lang="en-US" sz="1800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sz="1800" dirty="0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792979E5-1F93-4CE3-975E-3CAEC618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796837" y="5311230"/>
            <a:ext cx="2042265" cy="1213486"/>
          </a:xfrm>
          <a:custGeom>
            <a:avLst/>
            <a:gdLst>
              <a:gd name="connsiteX0" fmla="*/ 1844618 w 2105428"/>
              <a:gd name="connsiteY0" fmla="*/ 0 h 1251016"/>
              <a:gd name="connsiteX1" fmla="*/ 2105428 w 2105428"/>
              <a:gd name="connsiteY1" fmla="*/ 0 h 1251016"/>
              <a:gd name="connsiteX2" fmla="*/ 2105428 w 2105428"/>
              <a:gd name="connsiteY2" fmla="*/ 1251016 h 1251016"/>
              <a:gd name="connsiteX3" fmla="*/ 421 w 2105428"/>
              <a:gd name="connsiteY3" fmla="*/ 1251016 h 1251016"/>
              <a:gd name="connsiteX4" fmla="*/ 0 w 2105428"/>
              <a:gd name="connsiteY4" fmla="*/ 1003081 h 1251016"/>
              <a:gd name="connsiteX5" fmla="*/ 1844618 w 2105428"/>
              <a:gd name="connsiteY5" fmla="*/ 1003931 h 125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5428" h="1251016">
                <a:moveTo>
                  <a:pt x="1844618" y="0"/>
                </a:moveTo>
                <a:lnTo>
                  <a:pt x="2105428" y="0"/>
                </a:lnTo>
                <a:lnTo>
                  <a:pt x="2105428" y="1251016"/>
                </a:lnTo>
                <a:lnTo>
                  <a:pt x="421" y="1251016"/>
                </a:lnTo>
                <a:cubicBezTo>
                  <a:pt x="-421" y="1165443"/>
                  <a:pt x="842" y="1088654"/>
                  <a:pt x="0" y="1003081"/>
                </a:cubicBezTo>
                <a:lnTo>
                  <a:pt x="1844618" y="1003931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0776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76">
            <a:extLst>
              <a:ext uri="{FF2B5EF4-FFF2-40B4-BE49-F238E27FC236}">
                <a16:creationId xmlns:a16="http://schemas.microsoft.com/office/drawing/2014/main" id="{1C47D4F4-0CFE-4B87-8C7E-3681081D3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C2024E0-4BC4-45FD-BB43-E1417BAA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105" y="492760"/>
            <a:ext cx="4705346" cy="756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89000"/>
              </a:lnSpc>
            </a:pPr>
            <a:r>
              <a:rPr lang="en-US" sz="4400" cap="all" dirty="0"/>
              <a:t>Brown </a:t>
            </a:r>
            <a:r>
              <a:rPr lang="en-US" sz="4400" cap="all" dirty="0" err="1"/>
              <a:t>swiss</a:t>
            </a:r>
            <a:endParaRPr lang="en-US" sz="4400" cap="al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81E1EB-0F13-4039-8C9A-DA224E370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6321" y="1493520"/>
            <a:ext cx="3870960" cy="4373880"/>
          </a:xfrm>
        </p:spPr>
        <p:txBody>
          <a:bodyPr vert="horz" lIns="91440" tIns="45720" rIns="91440" bIns="45720" rtlCol="0">
            <a:normAutofit/>
          </a:bodyPr>
          <a:lstStyle/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kracht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harde</a:t>
            </a:r>
            <a:r>
              <a:rPr lang="en-US" dirty="0"/>
              <a:t> </a:t>
            </a:r>
            <a:r>
              <a:rPr lang="en-US" dirty="0" err="1"/>
              <a:t>klauwen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Hoog </a:t>
            </a:r>
            <a:r>
              <a:rPr lang="en-US" dirty="0" err="1"/>
              <a:t>eiwitgehalte</a:t>
            </a:r>
            <a:r>
              <a:rPr lang="en-US" dirty="0"/>
              <a:t> in </a:t>
            </a:r>
            <a:r>
              <a:rPr lang="en-US" dirty="0" err="1"/>
              <a:t>melk</a:t>
            </a: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Kan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redden in extreme </a:t>
            </a:r>
            <a:r>
              <a:rPr lang="en-US" dirty="0" err="1"/>
              <a:t>weersomstandigheden</a:t>
            </a: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Rustig</a:t>
            </a:r>
            <a:r>
              <a:rPr lang="en-US" dirty="0"/>
              <a:t> temperament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zachte</a:t>
            </a:r>
            <a:r>
              <a:rPr lang="en-US" dirty="0"/>
              <a:t> </a:t>
            </a:r>
            <a:r>
              <a:rPr lang="en-US" dirty="0" err="1"/>
              <a:t>aard</a:t>
            </a:r>
            <a:r>
              <a:rPr lang="en-US" dirty="0"/>
              <a:t>.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Voordelen</a:t>
            </a:r>
            <a:r>
              <a:rPr lang="en-US" dirty="0"/>
              <a:t>; </a:t>
            </a:r>
            <a:r>
              <a:rPr lang="en-US" dirty="0" err="1"/>
              <a:t>sterk</a:t>
            </a:r>
            <a:r>
              <a:rPr lang="en-US" dirty="0"/>
              <a:t> </a:t>
            </a:r>
            <a:r>
              <a:rPr lang="en-US" dirty="0" err="1"/>
              <a:t>natuurlijk</a:t>
            </a:r>
            <a:r>
              <a:rPr lang="en-US" dirty="0"/>
              <a:t> instinct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Hoge </a:t>
            </a:r>
            <a:r>
              <a:rPr lang="en-US" dirty="0" err="1"/>
              <a:t>melkproductie</a:t>
            </a: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/>
              <a:t>Lange </a:t>
            </a:r>
            <a:r>
              <a:rPr lang="en-US" dirty="0" err="1"/>
              <a:t>levensduur</a:t>
            </a:r>
            <a:endParaRPr lang="en-US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dirty="0" err="1"/>
              <a:t>Nadelen</a:t>
            </a:r>
            <a:r>
              <a:rPr lang="en-US" dirty="0"/>
              <a:t>; </a:t>
            </a:r>
            <a:r>
              <a:rPr lang="en-US" dirty="0" err="1"/>
              <a:t>langere</a:t>
            </a:r>
            <a:r>
              <a:rPr lang="en-US" dirty="0"/>
              <a:t> </a:t>
            </a:r>
            <a:r>
              <a:rPr lang="en-US" dirty="0" err="1"/>
              <a:t>draagtijd</a:t>
            </a:r>
            <a:r>
              <a:rPr lang="en-US" dirty="0"/>
              <a:t>,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kalf</a:t>
            </a:r>
            <a:r>
              <a:rPr lang="en-US" dirty="0"/>
              <a:t> 2 </a:t>
            </a:r>
            <a:r>
              <a:rPr lang="en-US" dirty="0" err="1"/>
              <a:t>weken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laat</a:t>
            </a:r>
            <a:r>
              <a:rPr lang="en-US" dirty="0"/>
              <a:t> </a:t>
            </a:r>
            <a:r>
              <a:rPr lang="en-US" dirty="0" err="1"/>
              <a:t>geboren</a:t>
            </a:r>
            <a:r>
              <a:rPr lang="en-US" dirty="0"/>
              <a:t> </a:t>
            </a:r>
            <a:r>
              <a:rPr lang="en-US" dirty="0" err="1"/>
              <a:t>worden</a:t>
            </a:r>
            <a:endParaRPr lang="en-US" dirty="0"/>
          </a:p>
        </p:txBody>
      </p:sp>
      <p:pic>
        <p:nvPicPr>
          <p:cNvPr id="4100" name="Picture 4" descr="Afbeeldingsresultaten voor brown swiss">
            <a:extLst>
              <a:ext uri="{FF2B5EF4-FFF2-40B4-BE49-F238E27FC236}">
                <a16:creationId xmlns:a16="http://schemas.microsoft.com/office/drawing/2014/main" id="{50EB2DB3-C8E5-4376-9077-C511799728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938"/>
          <a:stretch/>
        </p:blipFill>
        <p:spPr bwMode="auto">
          <a:xfrm>
            <a:off x="6742277" y="685800"/>
            <a:ext cx="4806252" cy="336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fbeeldingsresultaten voor brown swiss">
            <a:extLst>
              <a:ext uri="{FF2B5EF4-FFF2-40B4-BE49-F238E27FC236}">
                <a16:creationId xmlns:a16="http://schemas.microsoft.com/office/drawing/2014/main" id="{FE173DAE-8622-4FB8-865F-81ECCF74C7F4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04" b="19473"/>
          <a:stretch/>
        </p:blipFill>
        <p:spPr bwMode="auto">
          <a:xfrm>
            <a:off x="6729222" y="4328783"/>
            <a:ext cx="4819307" cy="204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475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9C0D0-3934-41B0-AEFF-96932229C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3544"/>
          </a:xfrm>
        </p:spPr>
        <p:txBody>
          <a:bodyPr/>
          <a:lstStyle/>
          <a:p>
            <a:r>
              <a:rPr lang="nl-NL" dirty="0"/>
              <a:t>Welke koe zouden wij willen?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2864FF-3787-410D-82C2-E4C9C67A3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19072"/>
            <a:ext cx="9601200" cy="4148328"/>
          </a:xfrm>
        </p:spPr>
        <p:txBody>
          <a:bodyPr/>
          <a:lstStyle/>
          <a:p>
            <a:r>
              <a:rPr lang="nl-NL" dirty="0" err="1"/>
              <a:t>Nikky</a:t>
            </a:r>
            <a:endParaRPr lang="nl-NL" dirty="0"/>
          </a:p>
          <a:p>
            <a:r>
              <a:rPr lang="nl-NL" dirty="0"/>
              <a:t>Jersey; produceert goede melk en is mooi.</a:t>
            </a:r>
          </a:p>
          <a:p>
            <a:endParaRPr lang="nl-NL" dirty="0"/>
          </a:p>
          <a:p>
            <a:r>
              <a:rPr lang="nl-NL" dirty="0"/>
              <a:t>Mandy</a:t>
            </a:r>
          </a:p>
          <a:p>
            <a:r>
              <a:rPr lang="nl-NL" dirty="0"/>
              <a:t>Lakenvelder; makkelijk te onderhouden en is mooi.</a:t>
            </a:r>
          </a:p>
          <a:p>
            <a:endParaRPr lang="nl-NL" dirty="0"/>
          </a:p>
          <a:p>
            <a:r>
              <a:rPr lang="nl-NL" dirty="0"/>
              <a:t>Nikita </a:t>
            </a:r>
          </a:p>
          <a:p>
            <a:r>
              <a:rPr lang="nl-NL" dirty="0"/>
              <a:t>Schotse hooglander; makkelijk te onderhouden en is mooi. </a:t>
            </a:r>
          </a:p>
        </p:txBody>
      </p:sp>
    </p:spTree>
    <p:extLst>
      <p:ext uri="{BB962C8B-B14F-4D97-AF65-F5344CB8AC3E}">
        <p14:creationId xmlns:p14="http://schemas.microsoft.com/office/powerpoint/2010/main" val="642198737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TM10001105[[fn=Bijgesneden]]</Template>
  <TotalTime>40</TotalTime>
  <Words>340</Words>
  <Application>Microsoft Office PowerPoint</Application>
  <PresentationFormat>Breedbeeld</PresentationFormat>
  <Paragraphs>59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Franklin Gothic Book</vt:lpstr>
      <vt:lpstr>Bijgesneden</vt:lpstr>
      <vt:lpstr>Koe rassen</vt:lpstr>
      <vt:lpstr>Schotse hooglander</vt:lpstr>
      <vt:lpstr>lakenvelder</vt:lpstr>
      <vt:lpstr>Jersey</vt:lpstr>
      <vt:lpstr>witrik</vt:lpstr>
      <vt:lpstr>Brown swiss</vt:lpstr>
      <vt:lpstr>Welke koe zouden wij willen?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Koe rassen</dc:title>
  <dc:creator>nikita van laar</dc:creator>
  <cp:lastModifiedBy>Ruud Dalhoeven</cp:lastModifiedBy>
  <cp:revision>1</cp:revision>
  <dcterms:created xsi:type="dcterms:W3CDTF">2022-04-06T07:37:07Z</dcterms:created>
  <dcterms:modified xsi:type="dcterms:W3CDTF">2022-04-06T08:19:54Z</dcterms:modified>
</cp:coreProperties>
</file>