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0" r:id="rId2"/>
    <p:sldId id="299" r:id="rId3"/>
    <p:sldId id="298" r:id="rId4"/>
    <p:sldId id="279" r:id="rId5"/>
    <p:sldId id="297" r:id="rId6"/>
    <p:sldId id="301" r:id="rId7"/>
    <p:sldId id="300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9" autoAdjust="0"/>
    <p:restoredTop sz="80696" autoAdjust="0"/>
  </p:normalViewPr>
  <p:slideViewPr>
    <p:cSldViewPr snapToGrid="0">
      <p:cViewPr varScale="1">
        <p:scale>
          <a:sx n="94" d="100"/>
          <a:sy n="94" d="100"/>
        </p:scale>
        <p:origin x="96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1C9A0-75FE-B64C-BFE0-25164FB72D52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3C898-F8E8-2C49-894F-9660E100BCD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641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C1DAF-5D77-4377-A330-003DF386E0CB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A5270-7A1D-49CE-AC95-A50CE0007E3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06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Kort nabespreken.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A5270-7A1D-49CE-AC95-A50CE0007E35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280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Voor deze les is een computerlokaal handig.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A5270-7A1D-49CE-AC95-A50CE0007E35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405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Dit filmpje hebben ze de vorige les ook al gezien, maar nu moeten ze de stappen voor hun eigen</a:t>
            </a:r>
            <a:r>
              <a:rPr lang="nl-NL" baseline="0" dirty="0" smtClean="0"/>
              <a:t> spaardoel nemen.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A5270-7A1D-49CE-AC95-A50CE0007E35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7700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Zijn er vragen</a:t>
            </a:r>
            <a:r>
              <a:rPr lang="nl-NL" baseline="0" dirty="0" smtClean="0"/>
              <a:t> over de stappen? Eventuele moeilijke woorden uitleggen (criteria en evalueren).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A5270-7A1D-49CE-AC95-A50CE0007E35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4554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>
                <a:cs typeface="Arial" panose="020B0604020202020204" pitchFamily="34" charset="0"/>
              </a:rPr>
              <a:t>Ze</a:t>
            </a:r>
            <a:r>
              <a:rPr lang="nl-NL" baseline="0" dirty="0" smtClean="0">
                <a:cs typeface="Arial" panose="020B0604020202020204" pitchFamily="34" charset="0"/>
              </a:rPr>
              <a:t> moeten uiteindelijk dit beslismodel invullen!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aseline="0" dirty="0" smtClean="0"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>
                <a:cs typeface="Arial" panose="020B0604020202020204" pitchFamily="34" charset="0"/>
              </a:rPr>
              <a:t>Help ze bij het rondlopen goed met criteria formuleren, ze mogen elkaar ook helpen.</a:t>
            </a:r>
            <a:endParaRPr lang="nl-NL" dirty="0" smtClean="0">
              <a:cs typeface="Arial" panose="020B0604020202020204" pitchFamily="34" charset="0"/>
            </a:endParaRPr>
          </a:p>
          <a:p>
            <a:endParaRPr lang="nl-NL" dirty="0" smtClean="0"/>
          </a:p>
          <a:p>
            <a:r>
              <a:rPr lang="nl-NL" dirty="0" smtClean="0"/>
              <a:t>Als nabespreking van deze opdracht,</a:t>
            </a:r>
            <a:r>
              <a:rPr lang="nl-NL" baseline="0" dirty="0" smtClean="0"/>
              <a:t> laat je een aantal leerlingen hun beslismodel toelichten!</a:t>
            </a:r>
          </a:p>
          <a:p>
            <a:endParaRPr lang="nl-NL" baseline="0" dirty="0" smtClean="0"/>
          </a:p>
          <a:p>
            <a:r>
              <a:rPr lang="nl-NL" baseline="0" dirty="0" smtClean="0"/>
              <a:t>Vraag goed door, bij sommige producten moeten leerlingen bijvoorbeeld ook goed naar de kleine lettertjes kijken of kunnen er later nog kosten bijkomen.</a:t>
            </a:r>
          </a:p>
          <a:p>
            <a:r>
              <a:rPr lang="nl-NL" baseline="0" dirty="0" smtClean="0"/>
              <a:t>Bij de aanschaf van een puppy bijvoorbeeld, is het bedrag van aankoop eenmalig, maar heb je nog wel elke week kosten (eten, drinken, dierenarts).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A5270-7A1D-49CE-AC95-A50CE0007E35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3658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</a:t>
            </a:r>
            <a:r>
              <a:rPr lang="nl-NL" baseline="0" dirty="0" smtClean="0"/>
              <a:t> kans is groot dat het spaarbedrag hoger of misschien lager uitvalt, leerlingen moeten terug naar hun spaarplan van les 3. Ze gaan deze aanpassen!</a:t>
            </a:r>
          </a:p>
          <a:p>
            <a:r>
              <a:rPr lang="nl-NL" baseline="0" dirty="0" smtClean="0"/>
              <a:t>Laat ze dit ook aanpassen op hun spaarladder.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A5270-7A1D-49CE-AC95-A50CE0007E35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72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44B-EF3C-4E37-82D9-9157AB1AA7E9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F96F-3D2E-458F-8DC3-428938DAEE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830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44B-EF3C-4E37-82D9-9157AB1AA7E9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F96F-3D2E-458F-8DC3-428938DAEE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400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44B-EF3C-4E37-82D9-9157AB1AA7E9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F96F-3D2E-458F-8DC3-428938DAEE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583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44B-EF3C-4E37-82D9-9157AB1AA7E9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F96F-3D2E-458F-8DC3-428938DAEE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088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44B-EF3C-4E37-82D9-9157AB1AA7E9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F96F-3D2E-458F-8DC3-428938DAEE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46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44B-EF3C-4E37-82D9-9157AB1AA7E9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F96F-3D2E-458F-8DC3-428938DAEE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93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44B-EF3C-4E37-82D9-9157AB1AA7E9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F96F-3D2E-458F-8DC3-428938DAEE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823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44B-EF3C-4E37-82D9-9157AB1AA7E9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F96F-3D2E-458F-8DC3-428938DAEE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542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44B-EF3C-4E37-82D9-9157AB1AA7E9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F96F-3D2E-458F-8DC3-428938DAEE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246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44B-EF3C-4E37-82D9-9157AB1AA7E9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F96F-3D2E-458F-8DC3-428938DAEE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428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44B-EF3C-4E37-82D9-9157AB1AA7E9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F96F-3D2E-458F-8DC3-428938DAEE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87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AA44B-EF3C-4E37-82D9-9157AB1AA7E9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F96F-3D2E-458F-8DC3-428938DAEE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74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4ckYFa8o_s4&amp;rel=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Afgeronde rechthoek 11"/>
          <p:cNvSpPr/>
          <p:nvPr/>
        </p:nvSpPr>
        <p:spPr>
          <a:xfrm>
            <a:off x="-978409" y="620713"/>
            <a:ext cx="8473223" cy="1417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366522" y="810579"/>
            <a:ext cx="8939005" cy="5721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nl-NL" sz="4400" b="1" smtClean="0">
                <a:solidFill>
                  <a:srgbClr val="642275"/>
                </a:solidFill>
              </a:rPr>
              <a:t>SpaarWijs</a:t>
            </a:r>
            <a:endParaRPr lang="nl-NL" sz="4400" b="1" dirty="0" smtClean="0">
              <a:solidFill>
                <a:srgbClr val="642275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78846" y="1337894"/>
            <a:ext cx="938732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200">
                <a:solidFill>
                  <a:srgbClr val="28A532"/>
                </a:solidFill>
              </a:rPr>
              <a:t>Les </a:t>
            </a:r>
            <a:r>
              <a:rPr lang="nl-NL" sz="3200" smtClean="0">
                <a:solidFill>
                  <a:srgbClr val="28A532"/>
                </a:solidFill>
              </a:rPr>
              <a:t>7 </a:t>
            </a:r>
            <a:r>
              <a:rPr lang="nl-NL" sz="3200" b="1" dirty="0">
                <a:solidFill>
                  <a:srgbClr val="28A532"/>
                </a:solidFill>
              </a:rPr>
              <a:t>Beslissing nemen, droom bereiken!</a:t>
            </a:r>
          </a:p>
        </p:txBody>
      </p:sp>
    </p:spTree>
    <p:extLst>
      <p:ext uri="{BB962C8B-B14F-4D97-AF65-F5344CB8AC3E}">
        <p14:creationId xmlns:p14="http://schemas.microsoft.com/office/powerpoint/2010/main" val="7651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5997" y="-1843502"/>
            <a:ext cx="10515600" cy="962218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+mn-lt"/>
              </a:rPr>
              <a:t/>
            </a:r>
            <a:br>
              <a:rPr lang="nl-NL" dirty="0">
                <a:latin typeface="+mn-lt"/>
              </a:rPr>
            </a:br>
            <a:endParaRPr lang="nl-NL" dirty="0">
              <a:latin typeface="+mn-lt"/>
            </a:endParaRP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695325" y="620713"/>
            <a:ext cx="10844634" cy="53950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200" b="1" dirty="0">
                <a:solidFill>
                  <a:srgbClr val="28A532"/>
                </a:solidFill>
                <a:latin typeface="Calibri" charset="0"/>
                <a:ea typeface="Calibri" charset="0"/>
                <a:cs typeface="Calibri" charset="0"/>
              </a:rPr>
              <a:t>Bespreken take-home opdracht (les 6</a:t>
            </a:r>
            <a:r>
              <a:rPr lang="nl-NL" sz="3200" b="1" dirty="0" smtClean="0">
                <a:solidFill>
                  <a:srgbClr val="28A532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400" u="sng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rgbClr val="28A532"/>
              </a:buClr>
            </a:pPr>
            <a:r>
              <a:rPr lang="nl-NL" sz="2400" dirty="0" smtClean="0"/>
              <a:t>Hoe </a:t>
            </a:r>
            <a:r>
              <a:rPr lang="nl-NL" sz="2400" dirty="0"/>
              <a:t>nemen je (</a:t>
            </a:r>
            <a:r>
              <a:rPr lang="nl-NL" sz="2400" dirty="0" smtClean="0"/>
              <a:t>groot)ouders </a:t>
            </a:r>
            <a:r>
              <a:rPr lang="nl-NL" sz="2400" dirty="0"/>
              <a:t>een financiële beslissing? </a:t>
            </a:r>
          </a:p>
          <a:p>
            <a:pPr>
              <a:buClr>
                <a:srgbClr val="28A532"/>
              </a:buClr>
            </a:pPr>
            <a:r>
              <a:rPr lang="nl-NL" sz="2400" dirty="0"/>
              <a:t>Komt het overeen met de stappen die wij hebben gezet? </a:t>
            </a:r>
          </a:p>
          <a:p>
            <a:pPr>
              <a:buClr>
                <a:srgbClr val="28A532"/>
              </a:buClr>
            </a:pPr>
            <a:r>
              <a:rPr lang="nl-NL" sz="2400" dirty="0"/>
              <a:t>Wat is volgens jouw (</a:t>
            </a:r>
            <a:r>
              <a:rPr lang="nl-NL" sz="2400" dirty="0" smtClean="0"/>
              <a:t>groot)ouders </a:t>
            </a:r>
            <a:r>
              <a:rPr lang="nl-NL" sz="2400" dirty="0"/>
              <a:t>het verschil tussen het nemen van een kleine of grote beslissing?</a:t>
            </a:r>
          </a:p>
        </p:txBody>
      </p:sp>
    </p:spTree>
    <p:extLst>
      <p:ext uri="{BB962C8B-B14F-4D97-AF65-F5344CB8AC3E}">
        <p14:creationId xmlns:p14="http://schemas.microsoft.com/office/powerpoint/2010/main" val="36652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95325" y="620713"/>
            <a:ext cx="10844634" cy="53950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200" b="1" dirty="0">
                <a:solidFill>
                  <a:srgbClr val="28A532"/>
                </a:solidFill>
                <a:latin typeface="Calibri" charset="0"/>
                <a:ea typeface="Calibri" charset="0"/>
                <a:cs typeface="Calibri" charset="0"/>
              </a:rPr>
              <a:t>Wat zijn de doelen van deze les</a:t>
            </a:r>
            <a:r>
              <a:rPr lang="nl-NL" sz="3200" b="1" dirty="0" smtClean="0">
                <a:solidFill>
                  <a:srgbClr val="28A532"/>
                </a:solidFill>
                <a:latin typeface="Calibri" charset="0"/>
                <a:ea typeface="Calibri" charset="0"/>
                <a:cs typeface="Calibri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400" u="sng" dirty="0" smtClean="0">
              <a:latin typeface="Calibri" charset="0"/>
              <a:ea typeface="Calibri" charset="0"/>
              <a:cs typeface="Calibri" charset="0"/>
            </a:endParaRPr>
          </a:p>
          <a:p>
            <a:pPr lvl="0">
              <a:buClr>
                <a:srgbClr val="28A532"/>
              </a:buClr>
            </a:pPr>
            <a:r>
              <a:rPr lang="nl-NL" sz="2400" dirty="0">
                <a:cs typeface="Arial" panose="020B0604020202020204" pitchFamily="34" charset="0"/>
              </a:rPr>
              <a:t>Je kunt </a:t>
            </a:r>
            <a:r>
              <a:rPr lang="nl-NL" sz="2400" dirty="0"/>
              <a:t>de stappen voor het nemen van een beslissing toepassen voor je eigen spaardoel.</a:t>
            </a:r>
          </a:p>
          <a:p>
            <a:pPr lvl="0">
              <a:buClr>
                <a:srgbClr val="28A532"/>
              </a:buClr>
            </a:pPr>
            <a:r>
              <a:rPr lang="nl-NL" sz="2400" dirty="0">
                <a:cs typeface="Arial" panose="020B0604020202020204" pitchFamily="34" charset="0"/>
              </a:rPr>
              <a:t>Je kunt </a:t>
            </a:r>
            <a:r>
              <a:rPr lang="nl-NL" sz="2400" dirty="0"/>
              <a:t>criteria voor de aankoop van je spaardoel bedenken.</a:t>
            </a:r>
          </a:p>
        </p:txBody>
      </p:sp>
    </p:spTree>
    <p:extLst>
      <p:ext uri="{BB962C8B-B14F-4D97-AF65-F5344CB8AC3E}">
        <p14:creationId xmlns:p14="http://schemas.microsoft.com/office/powerpoint/2010/main" val="23758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52160" y="2525149"/>
            <a:ext cx="5824024" cy="2679897"/>
          </a:xfrm>
        </p:spPr>
        <p:txBody>
          <a:bodyPr lIns="0" tIns="0" rIns="0" bIns="0">
            <a:normAutofit/>
          </a:bodyPr>
          <a:lstStyle/>
          <a:p>
            <a:pPr marL="0" indent="0">
              <a:buNone/>
            </a:pPr>
            <a:r>
              <a:rPr lang="nl-NL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Kijk nog een keer naar de animatiefilm </a:t>
            </a:r>
            <a:r>
              <a:rPr lang="nl-NL" sz="2400" dirty="0" smtClean="0"/>
              <a:t>waarin de stappen worden toegelicht die </a:t>
            </a:r>
            <a:r>
              <a:rPr lang="nl-NL" sz="2400" dirty="0"/>
              <a:t>je moet nemen om een goede beslissing te kunnen </a:t>
            </a:r>
            <a:r>
              <a:rPr lang="nl-NL" sz="2400" dirty="0" smtClean="0"/>
              <a:t>nemen. </a:t>
            </a:r>
            <a:endParaRPr lang="nl-NL" sz="2400" dirty="0"/>
          </a:p>
          <a:p>
            <a:pPr marL="0" indent="0">
              <a:buNone/>
            </a:pPr>
            <a:endParaRPr lang="nl-NL" sz="2400" i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i="1" dirty="0" smtClean="0">
                <a:solidFill>
                  <a:srgbClr val="28A532"/>
                </a:solidFill>
                <a:cs typeface="Arial" panose="020B0604020202020204" pitchFamily="34" charset="0"/>
              </a:rPr>
              <a:t>Je gaat deze stappen voor je eigen product nemen.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95326" y="620714"/>
            <a:ext cx="8849728" cy="1714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200" b="1" dirty="0">
                <a:solidFill>
                  <a:srgbClr val="28A532"/>
                </a:solidFill>
                <a:latin typeface="Calibri" charset="0"/>
                <a:ea typeface="Calibri" charset="0"/>
                <a:cs typeface="Calibri" charset="0"/>
              </a:rPr>
              <a:t>Hoe neem ik een beslissing?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 smtClean="0">
                <a:latin typeface="Calibri" charset="0"/>
                <a:ea typeface="Calibri" charset="0"/>
                <a:cs typeface="Calibri" charset="0"/>
              </a:rPr>
              <a:t> Opdracht </a:t>
            </a:r>
            <a:r>
              <a:rPr lang="nl-NL" sz="2400" b="1" dirty="0">
                <a:latin typeface="Calibri" charset="0"/>
                <a:ea typeface="Calibri" charset="0"/>
                <a:cs typeface="Calibri" charset="0"/>
              </a:rPr>
              <a:t>1, blz. </a:t>
            </a:r>
            <a:r>
              <a:rPr lang="nl-NL" sz="2400" b="1" dirty="0" smtClean="0">
                <a:latin typeface="Calibri" charset="0"/>
                <a:ea typeface="Calibri" charset="0"/>
                <a:cs typeface="Calibri" charset="0"/>
              </a:rPr>
              <a:t>24</a:t>
            </a:r>
            <a:endParaRPr lang="nl-NL" sz="2400" b="1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 smtClean="0">
                <a:latin typeface="Calibri" charset="0"/>
                <a:ea typeface="Calibri" charset="0"/>
                <a:cs typeface="Calibri" charset="0"/>
              </a:rPr>
              <a:t> Maximaal </a:t>
            </a:r>
            <a:r>
              <a:rPr lang="nl-NL" sz="2400" b="1" dirty="0">
                <a:latin typeface="Calibri" charset="0"/>
                <a:ea typeface="Calibri" charset="0"/>
                <a:cs typeface="Calibri" charset="0"/>
              </a:rPr>
              <a:t>25 </a:t>
            </a:r>
            <a:r>
              <a:rPr lang="nl-NL" sz="2400" b="1" dirty="0" smtClean="0">
                <a:latin typeface="Calibri" charset="0"/>
                <a:ea typeface="Calibri" charset="0"/>
                <a:cs typeface="Calibri" charset="0"/>
              </a:rPr>
              <a:t>minuten</a:t>
            </a:r>
            <a:endParaRPr lang="nl-NL" sz="24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2535647"/>
            <a:ext cx="4781928" cy="2689835"/>
          </a:xfrm>
          <a:prstGeom prst="rect">
            <a:avLst/>
          </a:prstGeom>
        </p:spPr>
      </p:pic>
      <p:pic>
        <p:nvPicPr>
          <p:cNvPr id="6" name="Afbeelding 5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53" y="3276272"/>
            <a:ext cx="1341120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1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36315" y="1393281"/>
            <a:ext cx="7662098" cy="4718152"/>
          </a:xfrm>
          <a:prstGeom prst="rect">
            <a:avLst/>
          </a:prstGeom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695325" y="620713"/>
            <a:ext cx="10196452" cy="53950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200" b="1" dirty="0">
                <a:solidFill>
                  <a:srgbClr val="28A532"/>
                </a:solidFill>
                <a:latin typeface="Calibri" charset="0"/>
                <a:ea typeface="Calibri" charset="0"/>
                <a:cs typeface="Calibri" charset="0"/>
              </a:rPr>
              <a:t>Hoe neem ik een beslissing</a:t>
            </a:r>
            <a:r>
              <a:rPr lang="nl-NL" sz="3200" b="1" dirty="0" smtClean="0">
                <a:solidFill>
                  <a:srgbClr val="28A532"/>
                </a:solidFill>
                <a:latin typeface="Calibri" charset="0"/>
                <a:ea typeface="Calibri" charset="0"/>
                <a:cs typeface="Calibri" charset="0"/>
              </a:rPr>
              <a:t>?</a:t>
            </a:r>
            <a:endParaRPr lang="nl-NL" sz="2400" u="sng" dirty="0" smtClean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12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695325" y="620713"/>
            <a:ext cx="10196452" cy="53950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200" b="1" dirty="0">
                <a:solidFill>
                  <a:srgbClr val="28A532"/>
                </a:solidFill>
                <a:latin typeface="Calibri" charset="0"/>
                <a:ea typeface="Calibri" charset="0"/>
                <a:cs typeface="Calibri" charset="0"/>
              </a:rPr>
              <a:t>Hoe neem ik een beslissing</a:t>
            </a:r>
            <a:r>
              <a:rPr lang="nl-NL" sz="3200" b="1" dirty="0" smtClean="0">
                <a:solidFill>
                  <a:srgbClr val="28A532"/>
                </a:solidFill>
                <a:latin typeface="Calibri" charset="0"/>
                <a:ea typeface="Calibri" charset="0"/>
                <a:cs typeface="Calibri" charset="0"/>
              </a:rPr>
              <a:t>?</a:t>
            </a:r>
            <a:endParaRPr lang="nl-NL" sz="2400" u="sng" dirty="0" smtClean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1" name="Tijdelijke aanduiding voor inhoud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726" y="1371785"/>
            <a:ext cx="7244945" cy="47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95325" y="620714"/>
            <a:ext cx="5400675" cy="41552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200" b="1" dirty="0">
                <a:solidFill>
                  <a:srgbClr val="28A532"/>
                </a:solidFill>
                <a:latin typeface="Calibri" charset="0"/>
                <a:ea typeface="Calibri" charset="0"/>
                <a:cs typeface="Calibri" charset="0"/>
              </a:rPr>
              <a:t>Spaarplan </a:t>
            </a:r>
            <a:r>
              <a:rPr lang="nl-NL" sz="3200" b="1" dirty="0" smtClean="0">
                <a:solidFill>
                  <a:srgbClr val="28A532"/>
                </a:solidFill>
                <a:latin typeface="Calibri" charset="0"/>
                <a:ea typeface="Calibri" charset="0"/>
                <a:cs typeface="Calibri" charset="0"/>
              </a:rPr>
              <a:t>aanpassen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 smtClean="0">
                <a:latin typeface="Calibri" charset="0"/>
                <a:ea typeface="Calibri" charset="0"/>
                <a:cs typeface="Calibri" charset="0"/>
              </a:rPr>
              <a:t>Opdracht </a:t>
            </a:r>
            <a:r>
              <a:rPr lang="nl-NL" sz="2400" b="1" dirty="0" smtClean="0">
                <a:latin typeface="Calibri" charset="0"/>
                <a:ea typeface="Calibri" charset="0"/>
                <a:cs typeface="Calibri" charset="0"/>
              </a:rPr>
              <a:t>2, blz. </a:t>
            </a:r>
            <a:r>
              <a:rPr lang="nl-NL" sz="2400" b="1" smtClean="0">
                <a:latin typeface="Calibri" charset="0"/>
                <a:ea typeface="Calibri" charset="0"/>
                <a:cs typeface="Calibri" charset="0"/>
              </a:rPr>
              <a:t>25</a:t>
            </a:r>
            <a:endParaRPr lang="nl-NL" sz="2400" b="1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nl-NL" sz="1800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nl-NL" sz="2400" dirty="0"/>
              <a:t>Moet je naar aanleiding van je uiteindelijke beslissing je spaarplan aanpassen</a:t>
            </a:r>
            <a:r>
              <a:rPr lang="nl-NL" sz="2400" dirty="0" smtClean="0"/>
              <a:t>?</a:t>
            </a:r>
          </a:p>
          <a:p>
            <a:pPr marL="0" indent="0">
              <a:buNone/>
            </a:pPr>
            <a:r>
              <a:rPr lang="nl-NL" sz="2400" dirty="0" smtClean="0"/>
              <a:t>Pas eventueel het spaarbedrag aan op je spaarladder.</a:t>
            </a:r>
            <a:endParaRPr lang="nl-NL" sz="2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69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7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367</Words>
  <Application>Microsoft Office PowerPoint</Application>
  <PresentationFormat>Breedbeeld</PresentationFormat>
  <Paragraphs>45</Paragraphs>
  <Slides>7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1_Kantoorthema</vt:lpstr>
      <vt:lpstr>PowerPoint-presentatie</vt:lpstr>
      <vt:lpstr> 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LocalUser</dc:creator>
  <cp:lastModifiedBy>A. Amagir</cp:lastModifiedBy>
  <cp:revision>185</cp:revision>
  <dcterms:created xsi:type="dcterms:W3CDTF">2017-09-04T19:25:54Z</dcterms:created>
  <dcterms:modified xsi:type="dcterms:W3CDTF">2018-03-02T10:56:47Z</dcterms:modified>
</cp:coreProperties>
</file>