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0" r:id="rId2"/>
    <p:sldId id="294" r:id="rId3"/>
    <p:sldId id="302" r:id="rId4"/>
    <p:sldId id="300" r:id="rId5"/>
    <p:sldId id="299" r:id="rId6"/>
    <p:sldId id="278" r:id="rId7"/>
    <p:sldId id="279" r:id="rId8"/>
    <p:sldId id="297" r:id="rId9"/>
    <p:sldId id="296" r:id="rId10"/>
    <p:sldId id="298" r:id="rId11"/>
    <p:sldId id="285" r:id="rId12"/>
  </p:sldIdLst>
  <p:sldSz cx="12192000" cy="6858000"/>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3" autoAdjust="0"/>
    <p:restoredTop sz="76978" autoAdjust="0"/>
  </p:normalViewPr>
  <p:slideViewPr>
    <p:cSldViewPr snapToGrid="0">
      <p:cViewPr varScale="1">
        <p:scale>
          <a:sx n="89" d="100"/>
          <a:sy n="89" d="100"/>
        </p:scale>
        <p:origin x="102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E7FE4CE7-3A8D-984E-BADB-1EC9B226280B}" type="datetimeFigureOut">
              <a:rPr lang="nl-NL" smtClean="0"/>
              <a:pPr/>
              <a:t>2-3-2018</a:t>
            </a:fld>
            <a:endParaRPr lang="nl-NL"/>
          </a:p>
        </p:txBody>
      </p:sp>
      <p:sp>
        <p:nvSpPr>
          <p:cNvPr id="4" name="Tijdelijke aanduiding voor voettekst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53CB0051-2CFD-D64C-8857-8C98AEDA444F}" type="slidenum">
              <a:rPr lang="nl-NL" smtClean="0"/>
              <a:pPr/>
              <a:t>‹nr.›</a:t>
            </a:fld>
            <a:endParaRPr lang="nl-NL"/>
          </a:p>
        </p:txBody>
      </p:sp>
    </p:spTree>
    <p:extLst>
      <p:ext uri="{BB962C8B-B14F-4D97-AF65-F5344CB8AC3E}">
        <p14:creationId xmlns:p14="http://schemas.microsoft.com/office/powerpoint/2010/main" val="1648425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54C1DAF-5D77-4377-A330-003DF386E0CB}"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87EA5270-7A1D-49CE-AC95-A50CE0007E35}" type="slidenum">
              <a:rPr lang="nl-NL" smtClean="0"/>
              <a:pPr/>
              <a:t>‹nr.›</a:t>
            </a:fld>
            <a:endParaRPr lang="nl-NL"/>
          </a:p>
        </p:txBody>
      </p:sp>
    </p:spTree>
    <p:extLst>
      <p:ext uri="{BB962C8B-B14F-4D97-AF65-F5344CB8AC3E}">
        <p14:creationId xmlns:p14="http://schemas.microsoft.com/office/powerpoint/2010/main" val="314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nabespreken.</a:t>
            </a:r>
            <a:r>
              <a:rPr lang="nl-NL" baseline="0" dirty="0" smtClean="0"/>
              <a:t> Heeft de opdracht voor discussie gezorgd thuis?</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2</a:t>
            </a:fld>
            <a:endParaRPr lang="nl-NL"/>
          </a:p>
        </p:txBody>
      </p:sp>
    </p:spTree>
    <p:extLst>
      <p:ext uri="{BB962C8B-B14F-4D97-AF65-F5344CB8AC3E}">
        <p14:creationId xmlns:p14="http://schemas.microsoft.com/office/powerpoint/2010/main" val="204348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toelichten.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11</a:t>
            </a:fld>
            <a:endParaRPr lang="nl-NL"/>
          </a:p>
        </p:txBody>
      </p:sp>
    </p:spTree>
    <p:extLst>
      <p:ext uri="{BB962C8B-B14F-4D97-AF65-F5344CB8AC3E}">
        <p14:creationId xmlns:p14="http://schemas.microsoft.com/office/powerpoint/2010/main" val="23460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Belangrijk dat dit gebeurt,</a:t>
            </a:r>
            <a:r>
              <a:rPr lang="nl-NL" baseline="0" dirty="0" smtClean="0"/>
              <a:t> maximaal 5 minuten de tijd voor geven!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3</a:t>
            </a:fld>
            <a:endParaRPr lang="nl-NL"/>
          </a:p>
        </p:txBody>
      </p:sp>
    </p:spTree>
    <p:extLst>
      <p:ext uri="{BB962C8B-B14F-4D97-AF65-F5344CB8AC3E}">
        <p14:creationId xmlns:p14="http://schemas.microsoft.com/office/powerpoint/2010/main" val="136235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4</a:t>
            </a:fld>
            <a:endParaRPr lang="nl-NL"/>
          </a:p>
        </p:txBody>
      </p:sp>
    </p:spTree>
    <p:extLst>
      <p:ext uri="{BB962C8B-B14F-4D97-AF65-F5344CB8AC3E}">
        <p14:creationId xmlns:p14="http://schemas.microsoft.com/office/powerpoint/2010/main" val="308443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t>(Ongeveer 20 minuten)</a:t>
            </a:r>
          </a:p>
          <a:p>
            <a:r>
              <a:rPr lang="nl-NL" dirty="0" smtClean="0"/>
              <a:t>Als</a:t>
            </a:r>
            <a:r>
              <a:rPr lang="nl-NL" baseline="0" dirty="0" smtClean="0"/>
              <a:t> je meer dan vijf groepjes hebt, dan is het misschien goed om van te voren een selectie te maken in de filmpjes die je wil laten zien, anders red je het niet met de tijd.</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5</a:t>
            </a:fld>
            <a:endParaRPr lang="nl-NL"/>
          </a:p>
        </p:txBody>
      </p:sp>
    </p:spTree>
    <p:extLst>
      <p:ext uri="{BB962C8B-B14F-4D97-AF65-F5344CB8AC3E}">
        <p14:creationId xmlns:p14="http://schemas.microsoft.com/office/powerpoint/2010/main" val="189744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maximaal 3 minuten!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6</a:t>
            </a:fld>
            <a:endParaRPr lang="nl-NL"/>
          </a:p>
        </p:txBody>
      </p:sp>
    </p:spTree>
    <p:extLst>
      <p:ext uri="{BB962C8B-B14F-4D97-AF65-F5344CB8AC3E}">
        <p14:creationId xmlns:p14="http://schemas.microsoft.com/office/powerpoint/2010/main" val="296176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a:t>
            </a:r>
            <a:r>
              <a:rPr lang="nl-NL" baseline="0" dirty="0" smtClean="0"/>
              <a:t> leerlingen vertellen wat ze is bijgebleven na het zien van het filmpje.  Ze moeten de stappen opschrijven.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7</a:t>
            </a:fld>
            <a:endParaRPr lang="nl-NL"/>
          </a:p>
        </p:txBody>
      </p:sp>
    </p:spTree>
    <p:extLst>
      <p:ext uri="{BB962C8B-B14F-4D97-AF65-F5344CB8AC3E}">
        <p14:creationId xmlns:p14="http://schemas.microsoft.com/office/powerpoint/2010/main" val="273451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volgende les gaan leerlingen deze stappen zetten voor hun eigen spaardoel. Deze les niet te lang erop ingaan, snel door naar de volgende slide.</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8</a:t>
            </a:fld>
            <a:endParaRPr lang="nl-NL"/>
          </a:p>
        </p:txBody>
      </p:sp>
    </p:spTree>
    <p:extLst>
      <p:ext uri="{BB962C8B-B14F-4D97-AF65-F5344CB8AC3E}">
        <p14:creationId xmlns:p14="http://schemas.microsoft.com/office/powerpoint/2010/main" val="233213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goed</a:t>
            </a:r>
            <a:r>
              <a:rPr lang="nl-NL" baseline="0" dirty="0" smtClean="0"/>
              <a:t> door. Heeft het te maken met status, erbij willen horen etc.</a:t>
            </a:r>
          </a:p>
          <a:p>
            <a:endParaRPr lang="nl-NL" baseline="0" dirty="0" smtClean="0"/>
          </a:p>
          <a:p>
            <a:r>
              <a:rPr lang="nl-NL" baseline="0" dirty="0" smtClean="0"/>
              <a:t>Je kunt het ook breder trekken, bijvoorbeeld door te vragen naar merkkleding.</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9</a:t>
            </a:fld>
            <a:endParaRPr lang="nl-NL"/>
          </a:p>
        </p:txBody>
      </p:sp>
    </p:spTree>
    <p:extLst>
      <p:ext uri="{BB962C8B-B14F-4D97-AF65-F5344CB8AC3E}">
        <p14:creationId xmlns:p14="http://schemas.microsoft.com/office/powerpoint/2010/main" val="376383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leerlingen maximaal 10 minuten</a:t>
            </a:r>
            <a:r>
              <a:rPr lang="nl-NL" baseline="0" dirty="0" smtClean="0"/>
              <a:t> met deze opdracht aan de slag gaan. Bespreek het kort na.</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10</a:t>
            </a:fld>
            <a:endParaRPr lang="nl-NL"/>
          </a:p>
        </p:txBody>
      </p:sp>
    </p:spTree>
    <p:extLst>
      <p:ext uri="{BB962C8B-B14F-4D97-AF65-F5344CB8AC3E}">
        <p14:creationId xmlns:p14="http://schemas.microsoft.com/office/powerpoint/2010/main" val="306187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4830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25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0058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8208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034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7329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BAA44B-EF3C-4E37-82D9-9157AB1AA7E9}" type="datetimeFigureOut">
              <a:rPr lang="nl-NL" smtClean="0"/>
              <a:pPr/>
              <a:t>2-3-2018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6182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BAA44B-EF3C-4E37-82D9-9157AB1AA7E9}" type="datetimeFigureOut">
              <a:rPr lang="nl-NL" smtClean="0"/>
              <a:pPr/>
              <a:t>2-3-2018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75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BAA44B-EF3C-4E37-82D9-9157AB1AA7E9}" type="datetimeFigureOut">
              <a:rPr lang="nl-NL" smtClean="0"/>
              <a:pPr/>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5324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1342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9287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BF96F-3D2E-458F-8DC3-428938DAEE26}" type="slidenum">
              <a:rPr lang="nl-NL" smtClean="0"/>
              <a:pPr/>
              <a:t>‹nr.›</a:t>
            </a:fld>
            <a:endParaRPr lang="nl-NL"/>
          </a:p>
        </p:txBody>
      </p:sp>
    </p:spTree>
    <p:extLst>
      <p:ext uri="{BB962C8B-B14F-4D97-AF65-F5344CB8AC3E}">
        <p14:creationId xmlns:p14="http://schemas.microsoft.com/office/powerpoint/2010/main" val="26537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ibud.nl/consumenten/zakgel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4ckYFa8o_s4&amp;re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Afgeronde rechthoek 11"/>
          <p:cNvSpPr/>
          <p:nvPr/>
        </p:nvSpPr>
        <p:spPr>
          <a:xfrm>
            <a:off x="-978409" y="620713"/>
            <a:ext cx="9034389" cy="1417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366522" y="810579"/>
            <a:ext cx="8939005" cy="572144"/>
          </a:xfrm>
          <a:prstGeom prst="rect">
            <a:avLst/>
          </a:prstGeom>
          <a:noFill/>
        </p:spPr>
        <p:txBody>
          <a:bodyPr wrap="square" lIns="0" tIns="0" rIns="0" bIns="0" rtlCol="0">
            <a:spAutoFit/>
          </a:bodyPr>
          <a:lstStyle/>
          <a:p>
            <a:pPr>
              <a:lnSpc>
                <a:spcPts val="4400"/>
              </a:lnSpc>
            </a:pPr>
            <a:r>
              <a:rPr lang="nl-NL" sz="4400" b="1" dirty="0" err="1" smtClean="0">
                <a:solidFill>
                  <a:srgbClr val="642275"/>
                </a:solidFill>
              </a:rPr>
              <a:t>SpaarWijs</a:t>
            </a:r>
            <a:endParaRPr lang="nl-NL" sz="4400" b="1" dirty="0" smtClean="0">
              <a:solidFill>
                <a:srgbClr val="642275"/>
              </a:solidFill>
            </a:endParaRPr>
          </a:p>
        </p:txBody>
      </p:sp>
      <p:sp>
        <p:nvSpPr>
          <p:cNvPr id="14" name="Tekstvak 13"/>
          <p:cNvSpPr txBox="1"/>
          <p:nvPr/>
        </p:nvSpPr>
        <p:spPr>
          <a:xfrm>
            <a:off x="378846" y="1337894"/>
            <a:ext cx="9387327" cy="492443"/>
          </a:xfrm>
          <a:prstGeom prst="rect">
            <a:avLst/>
          </a:prstGeom>
          <a:noFill/>
        </p:spPr>
        <p:txBody>
          <a:bodyPr wrap="square" lIns="0" tIns="0" rIns="0" bIns="0" rtlCol="0">
            <a:spAutoFit/>
          </a:bodyPr>
          <a:lstStyle/>
          <a:p>
            <a:r>
              <a:rPr lang="nl-NL" sz="3200" dirty="0">
                <a:solidFill>
                  <a:srgbClr val="28A532"/>
                </a:solidFill>
              </a:rPr>
              <a:t>Les 6 </a:t>
            </a:r>
            <a:r>
              <a:rPr lang="nl-NL" sz="3200" b="1" dirty="0">
                <a:solidFill>
                  <a:srgbClr val="28A532"/>
                </a:solidFill>
              </a:rPr>
              <a:t>Hoe neem jij een financiële beslissing?</a:t>
            </a:r>
          </a:p>
        </p:txBody>
      </p:sp>
    </p:spTree>
    <p:extLst>
      <p:ext uri="{BB962C8B-B14F-4D97-AF65-F5344CB8AC3E}">
        <p14:creationId xmlns:p14="http://schemas.microsoft.com/office/powerpoint/2010/main" val="76512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stretch>
            <a:fillRect/>
          </a:stretch>
        </p:blipFill>
        <p:spPr>
          <a:xfrm>
            <a:off x="9614856" y="2538528"/>
            <a:ext cx="2065008" cy="2111460"/>
          </a:xfrm>
          <a:prstGeom prst="rect">
            <a:avLst/>
          </a:prstGeom>
        </p:spPr>
      </p:pic>
      <p:sp>
        <p:nvSpPr>
          <p:cNvPr id="5" name="Tijdelijke aanduiding voor inhoud 2"/>
          <p:cNvSpPr txBox="1">
            <a:spLocks/>
          </p:cNvSpPr>
          <p:nvPr/>
        </p:nvSpPr>
        <p:spPr>
          <a:xfrm>
            <a:off x="695325" y="620714"/>
            <a:ext cx="8645445" cy="58842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Wie heeft er invloed op jou</a:t>
            </a:r>
            <a:r>
              <a:rPr lang="nl-NL" sz="3200" b="1" dirty="0" smtClean="0">
                <a:solidFill>
                  <a:srgbClr val="28A532"/>
                </a:solidFill>
                <a:latin typeface="Calibri" charset="0"/>
                <a:ea typeface="Calibri" charset="0"/>
                <a:cs typeface="Calibri" charset="0"/>
              </a:rPr>
              <a:t>?</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3, blz. </a:t>
            </a:r>
            <a:r>
              <a:rPr lang="nl-NL" sz="2400" b="1" dirty="0" smtClean="0">
                <a:latin typeface="Calibri" charset="0"/>
                <a:ea typeface="Calibri" charset="0"/>
                <a:cs typeface="Calibri" charset="0"/>
              </a:rPr>
              <a:t>22</a:t>
            </a:r>
            <a:endParaRPr lang="nl-NL" sz="2400" b="1" dirty="0" smtClean="0">
              <a:latin typeface="Calibri" charset="0"/>
              <a:ea typeface="Calibri" charset="0"/>
              <a:cs typeface="Calibri" charset="0"/>
            </a:endParaRPr>
          </a:p>
          <a:p>
            <a:pPr>
              <a:buFont typeface="Wingdings" panose="05000000000000000000" pitchFamily="2" charset="2"/>
              <a:buChar char="ü"/>
            </a:pPr>
            <a:r>
              <a:rPr lang="nl-NL" sz="2400" b="1" dirty="0">
                <a:cs typeface="Arial" panose="020B0604020202020204" pitchFamily="34" charset="0"/>
              </a:rPr>
              <a:t>Maximaal 10 </a:t>
            </a:r>
            <a:r>
              <a:rPr lang="nl-NL" sz="2400" b="1" dirty="0" smtClean="0">
                <a:cs typeface="Arial" panose="020B0604020202020204" pitchFamily="34" charset="0"/>
              </a:rPr>
              <a:t>minuten</a:t>
            </a:r>
            <a:endParaRPr lang="nl-NL" sz="2400" b="1" dirty="0" smtClean="0">
              <a:latin typeface="Calibri" charset="0"/>
              <a:ea typeface="Calibri" charset="0"/>
              <a:cs typeface="Calibri" charset="0"/>
            </a:endParaRPr>
          </a:p>
          <a:p>
            <a:pPr marL="0" indent="0">
              <a:buNone/>
            </a:pPr>
            <a:endParaRPr lang="nl-NL" sz="1800" dirty="0" smtClean="0">
              <a:latin typeface="Calibri" charset="0"/>
              <a:ea typeface="Calibri" charset="0"/>
              <a:cs typeface="Calibri" charset="0"/>
            </a:endParaRPr>
          </a:p>
          <a:p>
            <a:pPr lvl="0">
              <a:buClr>
                <a:srgbClr val="28A532"/>
              </a:buClr>
            </a:pPr>
            <a:r>
              <a:rPr lang="nl-NL" sz="2400" dirty="0"/>
              <a:t>Bedenk individueel zo veel mogelijk argumenten waarom vloggers/ reclame/</a:t>
            </a:r>
            <a:r>
              <a:rPr lang="nl-NL" sz="2400" dirty="0" err="1"/>
              <a:t>social</a:t>
            </a:r>
            <a:r>
              <a:rPr lang="nl-NL" sz="2400" dirty="0"/>
              <a:t> media/vrienden/familie invloed kunnen hebben </a:t>
            </a:r>
            <a:r>
              <a:rPr lang="nl-NL" sz="2400" dirty="0" smtClean="0"/>
              <a:t>op wat </a:t>
            </a:r>
            <a:r>
              <a:rPr lang="nl-NL" sz="2400" dirty="0"/>
              <a:t>je allemaal koopt.</a:t>
            </a:r>
          </a:p>
          <a:p>
            <a:pPr lvl="0">
              <a:buClr>
                <a:srgbClr val="28A532"/>
              </a:buClr>
            </a:pPr>
            <a:r>
              <a:rPr lang="nl-NL" sz="2400" dirty="0"/>
              <a:t>Vergelijk binnen je groepje de argumenten. Kwamen jullie argumenten overeen?</a:t>
            </a:r>
          </a:p>
          <a:p>
            <a:pPr lvl="0">
              <a:buClr>
                <a:srgbClr val="28A532"/>
              </a:buClr>
            </a:pPr>
            <a:r>
              <a:rPr lang="nl-NL" sz="2400" dirty="0"/>
              <a:t>Zijn er nog andere mensen of bronnen die invloed op je hebben bij het nemen van een aankoopbeslissing?</a:t>
            </a:r>
          </a:p>
          <a:p>
            <a:pPr lvl="0">
              <a:buClr>
                <a:srgbClr val="28A532"/>
              </a:buClr>
            </a:pPr>
            <a:r>
              <a:rPr lang="nl-NL" sz="2400" dirty="0"/>
              <a:t>Waarom vinden reclamemakers jongeren </a:t>
            </a:r>
            <a:r>
              <a:rPr lang="nl-NL" sz="2400" dirty="0" smtClean="0"/>
              <a:t>een </a:t>
            </a:r>
            <a:r>
              <a:rPr lang="nl-NL" sz="2400" dirty="0"/>
              <a:t>interessante doelgroep?</a:t>
            </a:r>
          </a:p>
          <a:p>
            <a:pPr lvl="0">
              <a:buClr>
                <a:srgbClr val="28A532"/>
              </a:buClr>
            </a:pPr>
            <a:r>
              <a:rPr lang="nl-NL" sz="2400" dirty="0"/>
              <a:t>Let op, de docent wijst één iemand aan die het gaat presenteren voor de klas.</a:t>
            </a:r>
            <a:endParaRPr lang="nl-NL" sz="2400" i="1" dirty="0">
              <a:solidFill>
                <a:srgbClr val="0070C0"/>
              </a:solidFill>
              <a:cs typeface="Arial" panose="020B0604020202020204" pitchFamily="34" charset="0"/>
            </a:endParaRPr>
          </a:p>
          <a:p>
            <a:endParaRPr lang="nl-NL" sz="2400" i="1" dirty="0">
              <a:solidFill>
                <a:srgbClr val="0070C0"/>
              </a:solidFill>
              <a:cs typeface="Arial" panose="020B0604020202020204" pitchFamily="34" charset="0"/>
            </a:endParaRPr>
          </a:p>
          <a:p>
            <a:endParaRPr lang="nl-NL" sz="2400" dirty="0"/>
          </a:p>
        </p:txBody>
      </p:sp>
    </p:spTree>
    <p:extLst>
      <p:ext uri="{BB962C8B-B14F-4D97-AF65-F5344CB8AC3E}">
        <p14:creationId xmlns:p14="http://schemas.microsoft.com/office/powerpoint/2010/main" val="2569715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431" y="-962218"/>
            <a:ext cx="10515600" cy="962218"/>
          </a:xfrm>
        </p:spPr>
        <p:txBody>
          <a:bodyPr>
            <a:normAutofit fontScale="90000"/>
          </a:bodyPr>
          <a:lstStyle/>
          <a:p>
            <a:r>
              <a:rPr lang="nl-NL" dirty="0">
                <a:latin typeface="+mn-lt"/>
              </a:rPr>
              <a:t/>
            </a:r>
            <a:br>
              <a:rPr lang="nl-NL" dirty="0">
                <a:latin typeface="+mn-lt"/>
              </a:rPr>
            </a:br>
            <a:endParaRPr lang="nl-NL" dirty="0">
              <a:latin typeface="+mn-lt"/>
            </a:endParaRPr>
          </a:p>
        </p:txBody>
      </p:sp>
      <p:sp>
        <p:nvSpPr>
          <p:cNvPr id="8" name="Tijdelijke aanduiding voor inhoud 2"/>
          <p:cNvSpPr txBox="1">
            <a:spLocks/>
          </p:cNvSpPr>
          <p:nvPr/>
        </p:nvSpPr>
        <p:spPr>
          <a:xfrm>
            <a:off x="695325" y="620714"/>
            <a:ext cx="9812655" cy="22508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endParaRPr lang="nl-NL" sz="3200" b="1" dirty="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4, blz. 23</a:t>
            </a:r>
            <a:endParaRPr lang="nl-NL" sz="2400" b="1" dirty="0" smtClean="0">
              <a:latin typeface="Calibri" charset="0"/>
              <a:ea typeface="Calibri" charset="0"/>
              <a:cs typeface="Calibri" charset="0"/>
            </a:endParaRPr>
          </a:p>
          <a:p>
            <a:pPr marL="0" indent="0">
              <a:buNone/>
            </a:pPr>
            <a:endParaRPr lang="nl-NL" sz="1800" dirty="0" smtClean="0">
              <a:latin typeface="Calibri" charset="0"/>
              <a:ea typeface="Calibri" charset="0"/>
              <a:cs typeface="Calibri" charset="0"/>
            </a:endParaRPr>
          </a:p>
          <a:p>
            <a:pPr marL="0" indent="0">
              <a:buNone/>
            </a:pPr>
            <a:r>
              <a:rPr lang="nl-NL" sz="2400" dirty="0"/>
              <a:t>Ga in gesprek met je (</a:t>
            </a:r>
            <a:r>
              <a:rPr lang="nl-NL" sz="2400" dirty="0" smtClean="0"/>
              <a:t>groot)ouders </a:t>
            </a:r>
            <a:r>
              <a:rPr lang="nl-NL" sz="2400" dirty="0"/>
              <a:t>over het nemen van een financiële beslissing.</a:t>
            </a:r>
          </a:p>
          <a:p>
            <a:pPr>
              <a:buClr>
                <a:srgbClr val="28A532"/>
              </a:buClr>
            </a:pPr>
            <a:r>
              <a:rPr lang="nl-NL" sz="2400" dirty="0" smtClean="0"/>
              <a:t>Hoe </a:t>
            </a:r>
            <a:r>
              <a:rPr lang="nl-NL" sz="2400" dirty="0"/>
              <a:t>nemen je (</a:t>
            </a:r>
            <a:r>
              <a:rPr lang="nl-NL" sz="2400" dirty="0" smtClean="0"/>
              <a:t>groot)ouders </a:t>
            </a:r>
            <a:r>
              <a:rPr lang="nl-NL" sz="2400" dirty="0"/>
              <a:t>een financiële beslissing? </a:t>
            </a:r>
          </a:p>
          <a:p>
            <a:pPr>
              <a:buClr>
                <a:srgbClr val="28A532"/>
              </a:buClr>
            </a:pPr>
            <a:r>
              <a:rPr lang="nl-NL" sz="2400" dirty="0" smtClean="0"/>
              <a:t>Komt </a:t>
            </a:r>
            <a:r>
              <a:rPr lang="nl-NL" sz="2400" dirty="0"/>
              <a:t>het overeen met de stappen die wij hebben gezet? </a:t>
            </a:r>
          </a:p>
          <a:p>
            <a:pPr>
              <a:buClr>
                <a:srgbClr val="28A532"/>
              </a:buClr>
            </a:pPr>
            <a:r>
              <a:rPr lang="nl-NL" sz="2400" dirty="0" smtClean="0"/>
              <a:t>Wat </a:t>
            </a:r>
            <a:r>
              <a:rPr lang="nl-NL" sz="2400" dirty="0"/>
              <a:t>is volgens jouw (</a:t>
            </a:r>
            <a:r>
              <a:rPr lang="nl-NL" sz="2400" dirty="0" smtClean="0"/>
              <a:t>groot)ouders </a:t>
            </a:r>
            <a:r>
              <a:rPr lang="nl-NL" sz="2400" dirty="0"/>
              <a:t>het verschil tussen het </a:t>
            </a:r>
            <a:r>
              <a:rPr lang="nl-NL" sz="2400" dirty="0" smtClean="0"/>
              <a:t>nemen </a:t>
            </a:r>
            <a:r>
              <a:rPr lang="nl-NL" sz="2400" dirty="0"/>
              <a:t>van een kleine of grote beslissing?</a:t>
            </a:r>
          </a:p>
        </p:txBody>
      </p:sp>
    </p:spTree>
    <p:extLst>
      <p:ext uri="{BB962C8B-B14F-4D97-AF65-F5344CB8AC3E}">
        <p14:creationId xmlns:p14="http://schemas.microsoft.com/office/powerpoint/2010/main" val="3968120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10844634"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Bespreken take-home opdracht (les 5)</a:t>
            </a: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None/>
            </a:pPr>
            <a:r>
              <a:rPr lang="nl-NL" sz="2400" dirty="0"/>
              <a:t>Ga in gesprek met je je (groot)ouders over manieren om geld te verdienen? </a:t>
            </a:r>
          </a:p>
          <a:p>
            <a:pPr marL="0" indent="0">
              <a:buNone/>
            </a:pPr>
            <a:endParaRPr lang="nl-NL" sz="2400" dirty="0"/>
          </a:p>
          <a:p>
            <a:pPr marL="514350" lvl="0" indent="-514350">
              <a:buFont typeface="+mj-lt"/>
              <a:buAutoNum type="arabicPeriod"/>
            </a:pPr>
            <a:r>
              <a:rPr lang="nl-NL" sz="2400" dirty="0"/>
              <a:t>Welke tips hebben je ouders allemaal om geld te verdienen.</a:t>
            </a:r>
          </a:p>
          <a:p>
            <a:pPr marL="514350" lvl="0" indent="-514350">
              <a:buFont typeface="+mj-lt"/>
              <a:buAutoNum type="arabicPeriod"/>
            </a:pPr>
            <a:r>
              <a:rPr lang="nl-NL" sz="2400" dirty="0"/>
              <a:t>Kun je misschien geld verdienen door klusjes te doen in huis?</a:t>
            </a:r>
          </a:p>
          <a:p>
            <a:pPr marL="514350" lvl="0" indent="-514350">
              <a:buFont typeface="+mj-lt"/>
              <a:buAutoNum type="arabicPeriod"/>
            </a:pPr>
            <a:r>
              <a:rPr lang="nl-NL" sz="2400" dirty="0"/>
              <a:t>Komt de hoogte van je zakgeld overeen met wat scholieren van jouw leeftijd krijgen? </a:t>
            </a:r>
          </a:p>
          <a:p>
            <a:pPr marL="514350" lvl="0" indent="-514350">
              <a:buFont typeface="+mj-lt"/>
              <a:buAutoNum type="arabicPeriod"/>
            </a:pPr>
            <a:r>
              <a:rPr lang="nl-NL" sz="2400" dirty="0"/>
              <a:t>Als je je minder zakgeld krijgt in vergelijking met scholieren van jouw leeftijd, probeer dan met je ouders te onderhandelen over de hoogte van het zakgeld?</a:t>
            </a:r>
          </a:p>
          <a:p>
            <a:pPr marL="514350" indent="-514350">
              <a:buFont typeface="+mj-lt"/>
              <a:buAutoNum type="arabicPeriod"/>
            </a:pPr>
            <a:r>
              <a:rPr lang="nl-NL" sz="2400" dirty="0"/>
              <a:t>Krijg je (nog) geen zakgeld, overtuig dan je ouders van het belang van zakgeld geven. Lees hier over op </a:t>
            </a:r>
            <a:r>
              <a:rPr lang="nl-NL" sz="2400" u="sng" dirty="0">
                <a:hlinkClick r:id="rId3"/>
              </a:rPr>
              <a:t>https://www.nibud.nl/consumenten/zakgeld/</a:t>
            </a:r>
            <a:r>
              <a:rPr lang="nl-NL" sz="2400" u="sng" dirty="0"/>
              <a:t> </a:t>
            </a:r>
            <a:endParaRPr lang="nl-NL" sz="2400" dirty="0"/>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482337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95326" y="620713"/>
            <a:ext cx="5400674"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Hoe </a:t>
            </a:r>
            <a:r>
              <a:rPr lang="nl-NL" sz="3200" b="1" dirty="0">
                <a:solidFill>
                  <a:srgbClr val="28A532"/>
                </a:solidFill>
                <a:latin typeface="Calibri" charset="0"/>
                <a:ea typeface="Calibri" charset="0"/>
                <a:cs typeface="Calibri" charset="0"/>
              </a:rPr>
              <a:t>gaat het met je spaardoel</a:t>
            </a:r>
            <a:r>
              <a:rPr lang="nl-NL" sz="3200" b="1" dirty="0" smtClean="0">
                <a:solidFill>
                  <a:srgbClr val="28A532"/>
                </a:solidFill>
                <a:latin typeface="Calibri" charset="0"/>
                <a:ea typeface="Calibri" charset="0"/>
                <a:cs typeface="Calibri" charset="0"/>
              </a:rPr>
              <a:t>?</a:t>
            </a:r>
            <a:endParaRPr lang="nl-NL" sz="2400" b="1" dirty="0" smtClean="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3 </a:t>
            </a:r>
            <a:r>
              <a:rPr lang="nl-NL" sz="2400" b="1" dirty="0">
                <a:latin typeface="Calibri" charset="0"/>
                <a:ea typeface="Calibri" charset="0"/>
                <a:cs typeface="Calibri" charset="0"/>
              </a:rPr>
              <a:t>minuten</a:t>
            </a:r>
          </a:p>
          <a:p>
            <a:pPr marL="0" indent="0">
              <a:buNone/>
            </a:pPr>
            <a:endParaRPr lang="nl-NL" sz="1800" dirty="0" smtClean="0">
              <a:latin typeface="Calibri" charset="0"/>
              <a:ea typeface="Calibri" charset="0"/>
              <a:cs typeface="Calibri" charset="0"/>
            </a:endParaRPr>
          </a:p>
          <a:p>
            <a:pPr marL="0" indent="0">
              <a:buNone/>
            </a:pPr>
            <a:r>
              <a:rPr lang="nl-NL" sz="2400" dirty="0" smtClean="0">
                <a:latin typeface="Calibri" charset="0"/>
                <a:ea typeface="Calibri" charset="0"/>
                <a:cs typeface="Calibri" charset="0"/>
              </a:rPr>
              <a:t>Bespreek met je maatje:</a:t>
            </a:r>
          </a:p>
          <a:p>
            <a:pPr>
              <a:buClr>
                <a:srgbClr val="28A532"/>
              </a:buClr>
            </a:pPr>
            <a:r>
              <a:rPr lang="nl-NL" sz="2400" dirty="0"/>
              <a:t>Wat gaat er goed?</a:t>
            </a:r>
          </a:p>
          <a:p>
            <a:pPr>
              <a:buClr>
                <a:srgbClr val="28A532"/>
              </a:buClr>
            </a:pPr>
            <a:r>
              <a:rPr lang="nl-NL" sz="2400" dirty="0"/>
              <a:t>Wat gaat er minder goed?</a:t>
            </a:r>
          </a:p>
          <a:p>
            <a:pPr>
              <a:buClr>
                <a:srgbClr val="28A532"/>
              </a:buClr>
            </a:pPr>
            <a:r>
              <a:rPr lang="nl-NL" sz="2400" dirty="0"/>
              <a:t>Vul de spaarladder op de laatste pagina van je werkboekje in</a:t>
            </a:r>
            <a:r>
              <a:rPr lang="nl-NL" sz="2400" dirty="0" smtClean="0"/>
              <a:t>.</a:t>
            </a:r>
            <a:endParaRPr lang="nl-NL" sz="24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Tree>
    <p:extLst>
      <p:ext uri="{BB962C8B-B14F-4D97-AF65-F5344CB8AC3E}">
        <p14:creationId xmlns:p14="http://schemas.microsoft.com/office/powerpoint/2010/main" val="426686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10844634"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Wat zijn de doelen van deze les?</a:t>
            </a:r>
          </a:p>
          <a:p>
            <a:pPr marL="0" indent="0">
              <a:buFont typeface="Arial" panose="020B0604020202020204" pitchFamily="34" charset="0"/>
              <a:buNone/>
            </a:pPr>
            <a:endParaRPr lang="nl-NL" sz="2400" u="sng" dirty="0" smtClean="0">
              <a:latin typeface="Calibri" charset="0"/>
              <a:ea typeface="Calibri" charset="0"/>
              <a:cs typeface="Calibri" charset="0"/>
            </a:endParaRPr>
          </a:p>
          <a:p>
            <a:pPr marL="514350" indent="-514350">
              <a:buAutoNum type="arabicPeriod"/>
            </a:pPr>
            <a:r>
              <a:rPr lang="nl-NL" sz="2400" dirty="0" smtClean="0"/>
              <a:t>Je </a:t>
            </a:r>
            <a:r>
              <a:rPr lang="nl-NL" sz="2400" dirty="0"/>
              <a:t>kunt beargumenteren waarom je voor een bepaald merk of product </a:t>
            </a:r>
            <a:r>
              <a:rPr lang="nl-NL" sz="2400" dirty="0" smtClean="0"/>
              <a:t>kiest.</a:t>
            </a:r>
            <a:endParaRPr lang="nl-NL" sz="2400" dirty="0"/>
          </a:p>
          <a:p>
            <a:pPr marL="514350" indent="-514350">
              <a:buAutoNum type="arabicPeriod"/>
            </a:pPr>
            <a:r>
              <a:rPr lang="nl-NL" sz="2400" dirty="0"/>
              <a:t>Je kunt de stappen herkennen voor het nemen van een aankoopbeslissing</a:t>
            </a:r>
            <a:r>
              <a:rPr lang="nl-NL" sz="1800" dirty="0" smtClean="0">
                <a:cs typeface="Arial" panose="020B0604020202020204" pitchFamily="34" charset="0"/>
              </a:rPr>
              <a:t>.</a:t>
            </a:r>
            <a:endParaRPr lang="nl-NL" sz="1800" dirty="0">
              <a:cs typeface="Arial" panose="020B0604020202020204" pitchFamily="34" charset="0"/>
            </a:endParaRPr>
          </a:p>
        </p:txBody>
      </p:sp>
    </p:spTree>
    <p:extLst>
      <p:ext uri="{BB962C8B-B14F-4D97-AF65-F5344CB8AC3E}">
        <p14:creationId xmlns:p14="http://schemas.microsoft.com/office/powerpoint/2010/main" val="104383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stretch>
            <a:fillRect/>
          </a:stretch>
        </p:blipFill>
        <p:spPr>
          <a:xfrm>
            <a:off x="9947424" y="884739"/>
            <a:ext cx="1742069" cy="1460338"/>
          </a:xfrm>
          <a:prstGeom prst="rect">
            <a:avLst/>
          </a:prstGeom>
        </p:spPr>
      </p:pic>
      <p:sp>
        <p:nvSpPr>
          <p:cNvPr id="6" name="Tijdelijke aanduiding voor inhoud 2"/>
          <p:cNvSpPr txBox="1">
            <a:spLocks/>
          </p:cNvSpPr>
          <p:nvPr/>
        </p:nvSpPr>
        <p:spPr>
          <a:xfrm>
            <a:off x="695326" y="620714"/>
            <a:ext cx="8147732" cy="322208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We gaan van </a:t>
            </a:r>
            <a:r>
              <a:rPr lang="nl-NL" sz="3200" b="1" dirty="0" smtClean="0">
                <a:solidFill>
                  <a:srgbClr val="28A532"/>
                </a:solidFill>
                <a:latin typeface="Calibri" charset="0"/>
                <a:ea typeface="Calibri" charset="0"/>
                <a:cs typeface="Calibri" charset="0"/>
              </a:rPr>
              <a:t>drie groepjes </a:t>
            </a:r>
            <a:r>
              <a:rPr lang="nl-NL" sz="3200" b="1" dirty="0">
                <a:solidFill>
                  <a:srgbClr val="28A532"/>
                </a:solidFill>
                <a:latin typeface="Calibri" charset="0"/>
                <a:ea typeface="Calibri" charset="0"/>
                <a:cs typeface="Calibri" charset="0"/>
              </a:rPr>
              <a:t>het filmpje bekijken</a:t>
            </a:r>
            <a:r>
              <a:rPr lang="nl-NL" sz="3200" b="1" dirty="0" smtClean="0">
                <a:solidFill>
                  <a:srgbClr val="28A532"/>
                </a:solidFill>
                <a:latin typeface="Calibri" charset="0"/>
                <a:ea typeface="Calibri" charset="0"/>
                <a:cs typeface="Calibri" charset="0"/>
              </a:rPr>
              <a:t>.</a:t>
            </a:r>
          </a:p>
          <a:p>
            <a:pPr marL="0" lvl="0" indent="0">
              <a:buNone/>
            </a:pPr>
            <a:endParaRPr lang="nl-NL" sz="2400" dirty="0">
              <a:cs typeface="Calibri" panose="020F0502020204030204" pitchFamily="34" charset="0"/>
            </a:endParaRPr>
          </a:p>
          <a:p>
            <a:pPr marL="0" lvl="0" indent="0">
              <a:buNone/>
            </a:pPr>
            <a:r>
              <a:rPr lang="nl-NL" sz="2400" dirty="0">
                <a:cs typeface="Calibri" panose="020F0502020204030204" pitchFamily="34" charset="0"/>
              </a:rPr>
              <a:t>Komen de volgende drie punten in het filmpje terug?</a:t>
            </a:r>
          </a:p>
          <a:p>
            <a:pPr marL="457200" lvl="0" indent="-457200">
              <a:buFont typeface="+mj-lt"/>
              <a:buAutoNum type="arabicPeriod"/>
            </a:pPr>
            <a:r>
              <a:rPr lang="nl-NL" sz="2400" dirty="0" smtClean="0">
                <a:cs typeface="Calibri" panose="020F0502020204030204" pitchFamily="34" charset="0"/>
              </a:rPr>
              <a:t>Aan </a:t>
            </a:r>
            <a:r>
              <a:rPr lang="nl-NL" sz="2400" dirty="0">
                <a:cs typeface="Calibri" panose="020F0502020204030204" pitchFamily="34" charset="0"/>
              </a:rPr>
              <a:t>welke dingen geven jongeren hun geld uit, en waarom? (bijvoorbeeld status, groepsdruk, enz.).</a:t>
            </a:r>
          </a:p>
          <a:p>
            <a:pPr marL="457200" lvl="0" indent="-457200">
              <a:buFont typeface="+mj-lt"/>
              <a:buAutoNum type="arabicPeriod"/>
            </a:pPr>
            <a:r>
              <a:rPr lang="nl-NL" sz="2400" dirty="0" smtClean="0">
                <a:cs typeface="Calibri" panose="020F0502020204030204" pitchFamily="34" charset="0"/>
              </a:rPr>
              <a:t>Hoe </a:t>
            </a:r>
            <a:r>
              <a:rPr lang="nl-NL" sz="2400" dirty="0">
                <a:cs typeface="Calibri" panose="020F0502020204030204" pitchFamily="34" charset="0"/>
              </a:rPr>
              <a:t>kunnen jongeren op een slimme manier op hun uitgaven besparen? </a:t>
            </a:r>
          </a:p>
          <a:p>
            <a:pPr marL="457200" lvl="0" indent="-457200">
              <a:buFont typeface="+mj-lt"/>
              <a:buAutoNum type="arabicPeriod"/>
            </a:pPr>
            <a:r>
              <a:rPr lang="nl-NL" sz="2400" dirty="0" smtClean="0">
                <a:cs typeface="Calibri" panose="020F0502020204030204" pitchFamily="34" charset="0"/>
              </a:rPr>
              <a:t>Hoe </a:t>
            </a:r>
            <a:r>
              <a:rPr lang="nl-NL" sz="2400" dirty="0">
                <a:cs typeface="Calibri" panose="020F0502020204030204" pitchFamily="34" charset="0"/>
              </a:rPr>
              <a:t>kunnen jongeren aan meer inkomsten komen? </a:t>
            </a:r>
          </a:p>
        </p:txBody>
      </p:sp>
      <p:pic>
        <p:nvPicPr>
          <p:cNvPr id="7" name="Afbeelding 6"/>
          <p:cNvPicPr>
            <a:picLocks noChangeAspect="1"/>
          </p:cNvPicPr>
          <p:nvPr/>
        </p:nvPicPr>
        <p:blipFill>
          <a:blip r:embed="rId4" cstate="print"/>
          <a:stretch>
            <a:fillRect/>
          </a:stretch>
        </p:blipFill>
        <p:spPr>
          <a:xfrm>
            <a:off x="8843058" y="620714"/>
            <a:ext cx="3216984" cy="2934708"/>
          </a:xfrm>
          <a:prstGeom prst="rect">
            <a:avLst/>
          </a:prstGeom>
        </p:spPr>
      </p:pic>
      <p:pic>
        <p:nvPicPr>
          <p:cNvPr id="14" name="Afbeelding 13"/>
          <p:cNvPicPr>
            <a:picLocks noChangeAspect="1"/>
          </p:cNvPicPr>
          <p:nvPr/>
        </p:nvPicPr>
        <p:blipFill>
          <a:blip r:embed="rId5" cstate="print"/>
          <a:stretch>
            <a:fillRect/>
          </a:stretch>
        </p:blipFill>
        <p:spPr>
          <a:xfrm>
            <a:off x="453030" y="4385372"/>
            <a:ext cx="1838758" cy="2270072"/>
          </a:xfrm>
          <a:prstGeom prst="rect">
            <a:avLst/>
          </a:prstGeom>
        </p:spPr>
      </p:pic>
      <p:sp>
        <p:nvSpPr>
          <p:cNvPr id="8" name="Rechthoek 7"/>
          <p:cNvSpPr/>
          <p:nvPr/>
        </p:nvSpPr>
        <p:spPr>
          <a:xfrm>
            <a:off x="2313802" y="5304629"/>
            <a:ext cx="7518597" cy="370800"/>
          </a:xfrm>
          <a:prstGeom prst="rect">
            <a:avLst/>
          </a:prstGeom>
        </p:spPr>
        <p:txBody>
          <a:bodyPr wrap="none" lIns="0" tIns="0" rIns="0" bIns="0">
            <a:spAutoFit/>
          </a:bodyPr>
          <a:lstStyle/>
          <a:p>
            <a:r>
              <a:rPr lang="nl-NL" sz="2400" i="1" dirty="0">
                <a:solidFill>
                  <a:srgbClr val="28A532"/>
                </a:solidFill>
                <a:cs typeface="Calibri" panose="020F0502020204030204" pitchFamily="34" charset="0"/>
              </a:rPr>
              <a:t>Het </a:t>
            </a:r>
            <a:r>
              <a:rPr lang="nl-NL" sz="2400" i="1" dirty="0" smtClean="0">
                <a:solidFill>
                  <a:srgbClr val="28A532"/>
                </a:solidFill>
                <a:cs typeface="Calibri" panose="020F0502020204030204" pitchFamily="34" charset="0"/>
              </a:rPr>
              <a:t>groepje </a:t>
            </a:r>
            <a:r>
              <a:rPr lang="nl-NL" sz="2400" i="1" dirty="0">
                <a:solidFill>
                  <a:srgbClr val="28A532"/>
                </a:solidFill>
                <a:cs typeface="Calibri" panose="020F0502020204030204" pitchFamily="34" charset="0"/>
              </a:rPr>
              <a:t>met het leukste filmpje ontvangt een leuke prijs</a:t>
            </a:r>
            <a:r>
              <a:rPr lang="nl-NL" sz="2400" i="1" dirty="0" smtClean="0">
                <a:solidFill>
                  <a:srgbClr val="28A532"/>
                </a:solidFill>
                <a:cs typeface="Calibri" panose="020F0502020204030204" pitchFamily="34" charset="0"/>
              </a:rPr>
              <a:t>!</a:t>
            </a:r>
            <a:endParaRPr lang="nl-NL" sz="2400" dirty="0">
              <a:solidFill>
                <a:srgbClr val="28A532"/>
              </a:solidFill>
              <a:latin typeface="Calibri" charset="0"/>
              <a:ea typeface="Calibri" charset="0"/>
              <a:cs typeface="Calibri" charset="0"/>
            </a:endParaRPr>
          </a:p>
        </p:txBody>
      </p:sp>
    </p:spTree>
    <p:extLst>
      <p:ext uri="{BB962C8B-B14F-4D97-AF65-F5344CB8AC3E}">
        <p14:creationId xmlns:p14="http://schemas.microsoft.com/office/powerpoint/2010/main" val="3361025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10196452"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Elke beslissing die we nemen heeft met geld te maken!</a:t>
            </a: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None/>
            </a:pPr>
            <a:r>
              <a:rPr lang="nl-NL" sz="2400" dirty="0"/>
              <a:t>We overdrijven nu een beetje, maar veel van de beslissingen die we dagelijks nemen hebben te maken met geld. </a:t>
            </a:r>
            <a:endParaRPr lang="nl-NL" sz="2400" dirty="0" smtClean="0"/>
          </a:p>
          <a:p>
            <a:pPr marL="0" indent="0">
              <a:buNone/>
            </a:pPr>
            <a:endParaRPr lang="nl-NL" sz="2400" dirty="0"/>
          </a:p>
          <a:p>
            <a:pPr>
              <a:buClr>
                <a:srgbClr val="28A532"/>
              </a:buClr>
            </a:pPr>
            <a:r>
              <a:rPr lang="nl-NL" sz="2400" dirty="0"/>
              <a:t>Wie kan hier voorbeelden van geven</a:t>
            </a:r>
            <a:r>
              <a:rPr lang="nl-NL" sz="2400" dirty="0" smtClean="0"/>
              <a:t>?</a:t>
            </a:r>
            <a:endParaRPr lang="nl-NL" sz="2400" dirty="0"/>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393499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6" y="620714"/>
            <a:ext cx="8849728" cy="112706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Hoe neem ik een beslissing?</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1, blz. </a:t>
            </a:r>
            <a:r>
              <a:rPr lang="nl-NL" sz="2400" b="1" dirty="0" smtClean="0">
                <a:latin typeface="Calibri" charset="0"/>
                <a:ea typeface="Calibri" charset="0"/>
                <a:cs typeface="Calibri" charset="0"/>
              </a:rPr>
              <a:t>21</a:t>
            </a:r>
            <a:endParaRPr lang="nl-NL" sz="2400" b="1" dirty="0" smtClean="0">
              <a:latin typeface="Calibri" charset="0"/>
              <a:ea typeface="Calibri" charset="0"/>
              <a:cs typeface="Calibri"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2535647"/>
            <a:ext cx="4781928" cy="2689835"/>
          </a:xfrm>
          <a:prstGeom prst="rect">
            <a:avLst/>
          </a:prstGeom>
        </p:spPr>
      </p:pic>
      <p:pic>
        <p:nvPicPr>
          <p:cNvPr id="6" name="Afbeelding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5653" y="3276272"/>
            <a:ext cx="1341120" cy="1341120"/>
          </a:xfrm>
          <a:prstGeom prst="rect">
            <a:avLst/>
          </a:prstGeom>
        </p:spPr>
      </p:pic>
      <p:sp>
        <p:nvSpPr>
          <p:cNvPr id="7" name="Rechthoek 6"/>
          <p:cNvSpPr/>
          <p:nvPr/>
        </p:nvSpPr>
        <p:spPr>
          <a:xfrm>
            <a:off x="5953246" y="2458046"/>
            <a:ext cx="5343646" cy="1846659"/>
          </a:xfrm>
          <a:prstGeom prst="rect">
            <a:avLst/>
          </a:prstGeom>
        </p:spPr>
        <p:txBody>
          <a:bodyPr wrap="square" lIns="0" tIns="0" rIns="0" bIns="0">
            <a:spAutoFit/>
          </a:bodyPr>
          <a:lstStyle/>
          <a:p>
            <a:r>
              <a:rPr lang="nl-NL" sz="2400" dirty="0" smtClean="0">
                <a:cs typeface="Arial" panose="020B0604020202020204" pitchFamily="34" charset="0"/>
                <a:sym typeface="Wingdings" panose="05000000000000000000" pitchFamily="2" charset="2"/>
              </a:rPr>
              <a:t>In deze animatiefilm </a:t>
            </a:r>
            <a:r>
              <a:rPr lang="nl-NL" sz="2400" dirty="0" smtClean="0"/>
              <a:t>worden de stappen toegelicht die je moet nemen om een goede beslissing te kunnen nemen. </a:t>
            </a:r>
          </a:p>
          <a:p>
            <a:endParaRPr lang="nl-NL" sz="2400" i="1" dirty="0" smtClean="0">
              <a:cs typeface="Arial" panose="020B0604020202020204" pitchFamily="34" charset="0"/>
            </a:endParaRPr>
          </a:p>
          <a:p>
            <a:r>
              <a:rPr lang="nl-NL" sz="2400" i="1" dirty="0" smtClean="0">
                <a:solidFill>
                  <a:srgbClr val="28A532"/>
                </a:solidFill>
                <a:cs typeface="Arial" panose="020B0604020202020204" pitchFamily="34" charset="0"/>
              </a:rPr>
              <a:t>Let goed op de stappen!</a:t>
            </a:r>
            <a:endParaRPr lang="nl-NL" sz="2400" i="1" dirty="0">
              <a:solidFill>
                <a:srgbClr val="28A532"/>
              </a:solidFill>
              <a:cs typeface="Arial" panose="020B0604020202020204" pitchFamily="34" charset="0"/>
            </a:endParaRPr>
          </a:p>
        </p:txBody>
      </p:sp>
    </p:spTree>
    <p:extLst>
      <p:ext uri="{BB962C8B-B14F-4D97-AF65-F5344CB8AC3E}">
        <p14:creationId xmlns:p14="http://schemas.microsoft.com/office/powerpoint/2010/main" val="284421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95325" y="620713"/>
            <a:ext cx="10196452"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Hoe neem ik een beslissing</a:t>
            </a:r>
            <a:r>
              <a:rPr lang="nl-NL" sz="3200" b="1" dirty="0" smtClean="0">
                <a:solidFill>
                  <a:srgbClr val="28A532"/>
                </a:solidFill>
                <a:latin typeface="Calibri" charset="0"/>
                <a:ea typeface="Calibri" charset="0"/>
                <a:cs typeface="Calibri" charset="0"/>
              </a:rPr>
              <a:t>?</a:t>
            </a:r>
            <a:endParaRPr lang="nl-NL" sz="2400" u="sng" dirty="0" smtClean="0">
              <a:latin typeface="Calibri" charset="0"/>
              <a:ea typeface="Calibri" charset="0"/>
              <a:cs typeface="Calibri" charset="0"/>
            </a:endParaRPr>
          </a:p>
        </p:txBody>
      </p:sp>
      <p:pic>
        <p:nvPicPr>
          <p:cNvPr id="7" name="Tijdelijke aanduiding voor inhoud 3"/>
          <p:cNvPicPr>
            <a:picLocks noChangeAspect="1"/>
          </p:cNvPicPr>
          <p:nvPr/>
        </p:nvPicPr>
        <p:blipFill>
          <a:blip r:embed="rId3" cstate="print"/>
          <a:stretch>
            <a:fillRect/>
          </a:stretch>
        </p:blipFill>
        <p:spPr>
          <a:xfrm>
            <a:off x="736315" y="1393281"/>
            <a:ext cx="7662098" cy="4718152"/>
          </a:xfrm>
          <a:prstGeom prst="rect">
            <a:avLst/>
          </a:prstGeom>
        </p:spPr>
      </p:pic>
    </p:spTree>
    <p:extLst>
      <p:ext uri="{BB962C8B-B14F-4D97-AF65-F5344CB8AC3E}">
        <p14:creationId xmlns:p14="http://schemas.microsoft.com/office/powerpoint/2010/main" val="3714127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4"/>
            <a:ext cx="9812655" cy="22508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Waarom kies jij voor een bepaald merk</a:t>
            </a:r>
            <a:r>
              <a:rPr lang="nl-NL" sz="3200" b="1" dirty="0" smtClean="0">
                <a:solidFill>
                  <a:srgbClr val="28A532"/>
                </a:solidFill>
                <a:latin typeface="Calibri" charset="0"/>
                <a:ea typeface="Calibri" charset="0"/>
                <a:cs typeface="Calibri" charset="0"/>
              </a:rPr>
              <a:t>?</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a:latin typeface="Calibri" charset="0"/>
                <a:ea typeface="Calibri" charset="0"/>
                <a:cs typeface="Calibri" charset="0"/>
              </a:rPr>
              <a:t>2, blz. </a:t>
            </a:r>
            <a:r>
              <a:rPr lang="nl-NL" sz="2400" b="1" dirty="0" smtClean="0">
                <a:latin typeface="Calibri" charset="0"/>
                <a:ea typeface="Calibri" charset="0"/>
                <a:cs typeface="Calibri" charset="0"/>
              </a:rPr>
              <a:t>22</a:t>
            </a:r>
            <a:endParaRPr lang="nl-NL" sz="2400" b="1" dirty="0" smtClean="0">
              <a:latin typeface="Calibri" charset="0"/>
              <a:ea typeface="Calibri" charset="0"/>
              <a:cs typeface="Calibri" charset="0"/>
            </a:endParaRPr>
          </a:p>
          <a:p>
            <a:pPr marL="0" indent="0">
              <a:buNone/>
            </a:pPr>
            <a:endParaRPr lang="nl-NL" sz="1800" dirty="0" smtClean="0">
              <a:latin typeface="Calibri" charset="0"/>
              <a:ea typeface="Calibri" charset="0"/>
              <a:cs typeface="Calibri" charset="0"/>
            </a:endParaRPr>
          </a:p>
          <a:p>
            <a:pPr>
              <a:buClr>
                <a:srgbClr val="28A532"/>
              </a:buClr>
            </a:pPr>
            <a:r>
              <a:rPr lang="nl-NL" sz="2400" dirty="0"/>
              <a:t>Welk merk telefoon heb jij?</a:t>
            </a:r>
          </a:p>
          <a:p>
            <a:pPr>
              <a:buClr>
                <a:srgbClr val="28A532"/>
              </a:buClr>
            </a:pPr>
            <a:r>
              <a:rPr lang="nl-NL" sz="2400" dirty="0"/>
              <a:t>Hoe ben je tot die keuze </a:t>
            </a:r>
            <a:r>
              <a:rPr lang="nl-NL" sz="2400" dirty="0" smtClean="0"/>
              <a:t>gekomen?</a:t>
            </a:r>
            <a:endParaRPr lang="nl-NL" sz="2400" dirty="0"/>
          </a:p>
        </p:txBody>
      </p:sp>
    </p:spTree>
    <p:extLst>
      <p:ext uri="{BB962C8B-B14F-4D97-AF65-F5344CB8AC3E}">
        <p14:creationId xmlns:p14="http://schemas.microsoft.com/office/powerpoint/2010/main" val="979734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710</Words>
  <Application>Microsoft Office PowerPoint</Application>
  <PresentationFormat>Breedbeeld</PresentationFormat>
  <Paragraphs>84</Paragraphs>
  <Slides>11</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LocalUser</dc:creator>
  <cp:lastModifiedBy>A. Amagir</cp:lastModifiedBy>
  <cp:revision>191</cp:revision>
  <cp:lastPrinted>2018-02-13T13:58:02Z</cp:lastPrinted>
  <dcterms:created xsi:type="dcterms:W3CDTF">2017-09-04T19:25:54Z</dcterms:created>
  <dcterms:modified xsi:type="dcterms:W3CDTF">2018-03-02T10:55:49Z</dcterms:modified>
</cp:coreProperties>
</file>