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60" r:id="rId2"/>
    <p:sldId id="292" r:id="rId3"/>
    <p:sldId id="294" r:id="rId4"/>
    <p:sldId id="293" r:id="rId5"/>
    <p:sldId id="290" r:id="rId6"/>
    <p:sldId id="296" r:id="rId7"/>
    <p:sldId id="298" r:id="rId8"/>
    <p:sldId id="291" r:id="rId9"/>
    <p:sldId id="288" r:id="rId10"/>
    <p:sldId id="287" r:id="rId11"/>
    <p:sldId id="282" r:id="rId12"/>
    <p:sldId id="279" r:id="rId13"/>
    <p:sldId id="289"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A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69" autoAdjust="0"/>
    <p:restoredTop sz="64320" autoAdjust="0"/>
  </p:normalViewPr>
  <p:slideViewPr>
    <p:cSldViewPr snapToGrid="0">
      <p:cViewPr varScale="1">
        <p:scale>
          <a:sx n="75" d="100"/>
          <a:sy n="75" d="100"/>
        </p:scale>
        <p:origin x="168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F476C9-ECC5-6444-9183-EC7B022D6B70}" type="datetimeFigureOut">
              <a:rPr lang="nl-NL" smtClean="0"/>
              <a:pPr/>
              <a:t>2-3-2018</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8FC8E1-F0DD-EC48-BFC1-8AC02D4C89E9}" type="slidenum">
              <a:rPr lang="nl-NL" smtClean="0"/>
              <a:pPr/>
              <a:t>‹nr.›</a:t>
            </a:fld>
            <a:endParaRPr lang="nl-NL"/>
          </a:p>
        </p:txBody>
      </p:sp>
    </p:spTree>
    <p:extLst>
      <p:ext uri="{BB962C8B-B14F-4D97-AF65-F5344CB8AC3E}">
        <p14:creationId xmlns:p14="http://schemas.microsoft.com/office/powerpoint/2010/main" val="190714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4C1DAF-5D77-4377-A330-003DF386E0CB}" type="datetimeFigureOut">
              <a:rPr lang="nl-NL" smtClean="0"/>
              <a:pPr/>
              <a:t>2-3-2018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A5270-7A1D-49CE-AC95-A50CE0007E35}" type="slidenum">
              <a:rPr lang="nl-NL" smtClean="0"/>
              <a:pPr/>
              <a:t>‹nr.›</a:t>
            </a:fld>
            <a:endParaRPr lang="nl-NL"/>
          </a:p>
        </p:txBody>
      </p:sp>
    </p:spTree>
    <p:extLst>
      <p:ext uri="{BB962C8B-B14F-4D97-AF65-F5344CB8AC3E}">
        <p14:creationId xmlns:p14="http://schemas.microsoft.com/office/powerpoint/2010/main" val="314067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FEZGQhMPfKU"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UPf8FNB3lBI"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geldtypetest.nibud.n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Bespreek heel kort de take-home opdracht na.</a:t>
            </a:r>
          </a:p>
          <a:p>
            <a:r>
              <a:rPr lang="nl-NL" sz="1200" kern="1200" dirty="0" smtClean="0">
                <a:solidFill>
                  <a:schemeClr val="tx1"/>
                </a:solidFill>
                <a:effectLst/>
                <a:latin typeface="+mn-lt"/>
                <a:ea typeface="+mn-ea"/>
                <a:cs typeface="+mn-cs"/>
              </a:rPr>
              <a:t> </a:t>
            </a:r>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2</a:t>
            </a:fld>
            <a:endParaRPr lang="nl-NL"/>
          </a:p>
        </p:txBody>
      </p:sp>
    </p:spTree>
    <p:extLst>
      <p:ext uri="{BB962C8B-B14F-4D97-AF65-F5344CB8AC3E}">
        <p14:creationId xmlns:p14="http://schemas.microsoft.com/office/powerpoint/2010/main" val="2464699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dirty="0" smtClean="0">
                <a:solidFill>
                  <a:schemeClr val="tx1"/>
                </a:solidFill>
                <a:effectLst/>
                <a:latin typeface="+mn-lt"/>
                <a:ea typeface="+mn-ea"/>
                <a:cs typeface="+mn-cs"/>
              </a:rPr>
              <a:t>(1 minuut)</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Licht kort de take-home opdracht toe: praat met je ouders over hoe je allemaal geld kunt besparen. </a:t>
            </a:r>
          </a:p>
          <a:p>
            <a:pPr lvl="0"/>
            <a:r>
              <a:rPr lang="nl-NL" sz="1200" kern="1200" dirty="0" smtClean="0">
                <a:solidFill>
                  <a:schemeClr val="tx1"/>
                </a:solidFill>
                <a:effectLst/>
                <a:latin typeface="+mn-lt"/>
                <a:ea typeface="+mn-ea"/>
                <a:cs typeface="+mn-cs"/>
              </a:rPr>
              <a:t>Welke tips hebben je ouders allemaal om geld te kunnen besparen.</a:t>
            </a:r>
          </a:p>
          <a:p>
            <a:pPr lvl="0"/>
            <a:r>
              <a:rPr lang="nl-NL" sz="1200" kern="1200" dirty="0" smtClean="0">
                <a:solidFill>
                  <a:schemeClr val="tx1"/>
                </a:solidFill>
                <a:effectLst/>
                <a:latin typeface="+mn-lt"/>
                <a:ea typeface="+mn-ea"/>
                <a:cs typeface="+mn-cs"/>
              </a:rPr>
              <a:t>Kun jij je ouders misschien wat tips geven om geld te besparen? Tip: denk hierbij aan de Latte factor.</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13</a:t>
            </a:fld>
            <a:endParaRPr lang="nl-NL"/>
          </a:p>
        </p:txBody>
      </p:sp>
    </p:spTree>
    <p:extLst>
      <p:ext uri="{BB962C8B-B14F-4D97-AF65-F5344CB8AC3E}">
        <p14:creationId xmlns:p14="http://schemas.microsoft.com/office/powerpoint/2010/main" val="1703406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0" kern="1200" dirty="0" smtClean="0">
                <a:solidFill>
                  <a:schemeClr val="tx1"/>
                </a:solidFill>
                <a:effectLst/>
                <a:latin typeface="+mn-lt"/>
                <a:ea typeface="+mn-ea"/>
                <a:cs typeface="+mn-cs"/>
              </a:rPr>
              <a:t>Bespreek </a:t>
            </a:r>
            <a:r>
              <a:rPr lang="nl-NL" sz="1200" i="0" kern="1200" dirty="0" err="1" smtClean="0">
                <a:solidFill>
                  <a:schemeClr val="tx1"/>
                </a:solidFill>
                <a:effectLst/>
                <a:latin typeface="+mn-lt"/>
                <a:ea typeface="+mn-ea"/>
                <a:cs typeface="+mn-cs"/>
              </a:rPr>
              <a:t>a.h.v</a:t>
            </a:r>
            <a:r>
              <a:rPr lang="nl-NL" sz="1200" i="0" kern="1200" dirty="0" smtClean="0">
                <a:solidFill>
                  <a:schemeClr val="tx1"/>
                </a:solidFill>
                <a:effectLst/>
                <a:latin typeface="+mn-lt"/>
                <a:ea typeface="+mn-ea"/>
                <a:cs typeface="+mn-cs"/>
              </a:rPr>
              <a:t> je eigen spaardoel de punten</a:t>
            </a:r>
            <a:r>
              <a:rPr lang="nl-NL" sz="1200" i="0" kern="1200" baseline="0" dirty="0" smtClean="0">
                <a:solidFill>
                  <a:schemeClr val="tx1"/>
                </a:solidFill>
                <a:effectLst/>
                <a:latin typeface="+mn-lt"/>
                <a:ea typeface="+mn-ea"/>
                <a:cs typeface="+mn-cs"/>
              </a:rPr>
              <a:t> die op de slide staan. Geef vervolgens </a:t>
            </a:r>
            <a:r>
              <a:rPr lang="nl-NL" sz="1200" i="0" kern="1200" dirty="0" smtClean="0">
                <a:solidFill>
                  <a:schemeClr val="tx1"/>
                </a:solidFill>
                <a:effectLst/>
                <a:latin typeface="+mn-lt"/>
                <a:ea typeface="+mn-ea"/>
                <a:cs typeface="+mn-cs"/>
              </a:rPr>
              <a:t>leerlingen 5 minuten de</a:t>
            </a:r>
            <a:r>
              <a:rPr lang="nl-NL" sz="1200" i="0" kern="1200" baseline="0" dirty="0" smtClean="0">
                <a:solidFill>
                  <a:schemeClr val="tx1"/>
                </a:solidFill>
                <a:effectLst/>
                <a:latin typeface="+mn-lt"/>
                <a:ea typeface="+mn-ea"/>
                <a:cs typeface="+mn-cs"/>
              </a:rPr>
              <a:t> tijd om in duo’s te kijken naar hun spaardoel. De instructie staat op de slide. Als nabespreking vraag je 2 duo’s om daar iets over te vertellen.</a:t>
            </a:r>
            <a:endParaRPr lang="nl-NL" sz="1200" i="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4</a:t>
            </a:fld>
            <a:endParaRPr lang="nl-NL"/>
          </a:p>
        </p:txBody>
      </p:sp>
    </p:spTree>
    <p:extLst>
      <p:ext uri="{BB962C8B-B14F-4D97-AF65-F5344CB8AC3E}">
        <p14:creationId xmlns:p14="http://schemas.microsoft.com/office/powerpoint/2010/main" val="2202891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smtClean="0">
                <a:solidFill>
                  <a:schemeClr val="tx1"/>
                </a:solidFill>
                <a:effectLst/>
                <a:latin typeface="+mn-lt"/>
                <a:ea typeface="+mn-ea"/>
                <a:cs typeface="+mn-cs"/>
              </a:rPr>
              <a:t>Inleiding </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Geef aan dat deze les wordt bekeken waar zij allemaal op kunnen besparen</a:t>
            </a:r>
            <a:r>
              <a:rPr lang="nl-NL" sz="1200" kern="1200" baseline="0" dirty="0" smtClean="0">
                <a:solidFill>
                  <a:schemeClr val="tx1"/>
                </a:solidFill>
                <a:effectLst/>
                <a:latin typeface="+mn-lt"/>
                <a:ea typeface="+mn-ea"/>
                <a:cs typeface="+mn-cs"/>
              </a:rPr>
              <a:t> om zo misschien nog sneller hun spaardoel te halen.</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Vertel leerlingen dat ze een filmpje gaan bekijken waarin bespaartips worden gegeven. Ze moeten deze bespaartips noteren in hun werkboek </a:t>
            </a:r>
            <a:r>
              <a:rPr lang="nl-NL" sz="1200" b="1" kern="1200" dirty="0" smtClean="0">
                <a:solidFill>
                  <a:schemeClr val="tx1"/>
                </a:solidFill>
                <a:effectLst/>
                <a:latin typeface="+mn-lt"/>
                <a:ea typeface="+mn-ea"/>
                <a:cs typeface="+mn-cs"/>
              </a:rPr>
              <a:t>(opdracht 1, les 4</a:t>
            </a:r>
            <a:r>
              <a:rPr lang="nl-NL" sz="1200" kern="1200" dirty="0" smtClean="0">
                <a:solidFill>
                  <a:schemeClr val="tx1"/>
                </a:solidFill>
                <a:effectLst/>
                <a:latin typeface="+mn-lt"/>
                <a:ea typeface="+mn-ea"/>
                <a:cs typeface="+mn-cs"/>
              </a:rPr>
              <a:t>).</a:t>
            </a:r>
          </a:p>
          <a:p>
            <a:r>
              <a:rPr lang="nl-NL" sz="1200" kern="1200" dirty="0" smtClean="0">
                <a:solidFill>
                  <a:schemeClr val="tx1"/>
                </a:solidFill>
                <a:effectLst/>
                <a:latin typeface="+mn-lt"/>
                <a:ea typeface="+mn-ea"/>
                <a:cs typeface="+mn-cs"/>
              </a:rPr>
              <a:t>Laat het filmpje van de ING zien (</a:t>
            </a:r>
            <a:r>
              <a:rPr lang="nl-NL" sz="1200" u="sng" kern="1200" dirty="0" smtClean="0">
                <a:solidFill>
                  <a:schemeClr val="tx1"/>
                </a:solidFill>
                <a:effectLst/>
                <a:latin typeface="+mn-lt"/>
                <a:ea typeface="+mn-ea"/>
                <a:cs typeface="+mn-cs"/>
                <a:hlinkClick r:id="rId3"/>
              </a:rPr>
              <a:t>https://www.youtube.com/watch?v=FEZGQhMPfKU</a:t>
            </a:r>
            <a:r>
              <a:rPr lang="nl-NL" sz="1200" u="sng" kern="1200" dirty="0" smtClean="0">
                <a:solidFill>
                  <a:schemeClr val="tx1"/>
                </a:solidFill>
                <a:effectLst/>
                <a:latin typeface="+mn-lt"/>
                <a:ea typeface="+mn-ea"/>
                <a:cs typeface="+mn-cs"/>
              </a:rPr>
              <a:t>).</a:t>
            </a:r>
            <a:endParaRPr lang="nl-NL" sz="1200" u="none" kern="1200" dirty="0" smtClean="0">
              <a:solidFill>
                <a:schemeClr val="tx1"/>
              </a:solidFill>
              <a:effectLst/>
              <a:latin typeface="+mn-lt"/>
              <a:ea typeface="+mn-ea"/>
              <a:cs typeface="+mn-cs"/>
            </a:endParaRPr>
          </a:p>
          <a:p>
            <a:r>
              <a:rPr lang="nl-NL" sz="1200" b="1" kern="1200" baseline="0" dirty="0" smtClean="0">
                <a:solidFill>
                  <a:schemeClr val="tx1"/>
                </a:solidFill>
                <a:effectLst/>
                <a:latin typeface="+mn-lt"/>
                <a:ea typeface="+mn-ea"/>
                <a:cs typeface="+mn-cs"/>
              </a:rPr>
              <a:t>Heel kort nabespreken!</a:t>
            </a:r>
            <a:r>
              <a:rPr lang="nl-NL" sz="1200" i="1" kern="1200" dirty="0" smtClean="0">
                <a:solidFill>
                  <a:schemeClr val="tx1"/>
                </a:solidFill>
                <a:effectLst/>
                <a:latin typeface="+mn-lt"/>
                <a:ea typeface="+mn-ea"/>
                <a:cs typeface="+mn-cs"/>
              </a:rPr>
              <a:t>(4 minuten)</a:t>
            </a:r>
            <a:endParaRPr lang="nl-NL" sz="1200" kern="1200" dirty="0" smtClean="0">
              <a:solidFill>
                <a:schemeClr val="tx1"/>
              </a:solidFill>
              <a:effectLst/>
              <a:latin typeface="+mn-lt"/>
              <a:ea typeface="+mn-ea"/>
              <a:cs typeface="+mn-cs"/>
            </a:endParaRPr>
          </a:p>
          <a:p>
            <a:endParaRPr lang="nl-NL" sz="1200" kern="1200" dirty="0" smtClean="0">
              <a:solidFill>
                <a:schemeClr val="tx1"/>
              </a:solidFill>
              <a:effectLst/>
              <a:latin typeface="+mn-lt"/>
              <a:ea typeface="+mn-ea"/>
              <a:cs typeface="+mn-cs"/>
            </a:endParaRPr>
          </a:p>
          <a:p>
            <a:endParaRPr lang="nl-NL" dirty="0" smtClean="0"/>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5</a:t>
            </a:fld>
            <a:endParaRPr lang="nl-NL"/>
          </a:p>
        </p:txBody>
      </p:sp>
    </p:spTree>
    <p:extLst>
      <p:ext uri="{BB962C8B-B14F-4D97-AF65-F5344CB8AC3E}">
        <p14:creationId xmlns:p14="http://schemas.microsoft.com/office/powerpoint/2010/main" val="2219015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Geef de instructie.</a:t>
            </a:r>
            <a:endParaRPr lang="nl-NL" dirty="0"/>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6</a:t>
            </a:fld>
            <a:endParaRPr lang="nl-NL"/>
          </a:p>
        </p:txBody>
      </p:sp>
    </p:spTree>
    <p:extLst>
      <p:ext uri="{BB962C8B-B14F-4D97-AF65-F5344CB8AC3E}">
        <p14:creationId xmlns:p14="http://schemas.microsoft.com/office/powerpoint/2010/main" val="1433906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dirty="0" smtClean="0">
                <a:solidFill>
                  <a:schemeClr val="tx1"/>
                </a:solidFill>
                <a:effectLst/>
                <a:latin typeface="+mn-lt"/>
                <a:ea typeface="+mn-ea"/>
                <a:cs typeface="+mn-cs"/>
              </a:rPr>
              <a:t>(4 minuten)</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Gewoontegedrag van mensen. </a:t>
            </a:r>
          </a:p>
          <a:p>
            <a:pPr lvl="0"/>
            <a:r>
              <a:rPr lang="nl-NL" sz="1200" kern="1200" dirty="0" smtClean="0">
                <a:solidFill>
                  <a:schemeClr val="tx1"/>
                </a:solidFill>
                <a:effectLst/>
                <a:latin typeface="+mn-lt"/>
                <a:ea typeface="+mn-ea"/>
                <a:cs typeface="+mn-cs"/>
              </a:rPr>
              <a:t>Laat het filmpje van de ING zien ( </a:t>
            </a:r>
            <a:r>
              <a:rPr lang="nl-NL" sz="1200" u="sng" kern="1200" dirty="0" smtClean="0">
                <a:solidFill>
                  <a:schemeClr val="tx1"/>
                </a:solidFill>
                <a:effectLst/>
                <a:latin typeface="+mn-lt"/>
                <a:ea typeface="+mn-ea"/>
                <a:cs typeface="+mn-cs"/>
                <a:hlinkClick r:id="rId3"/>
              </a:rPr>
              <a:t>https://www.youtube.com/watch?v=UPf8FNB3lBI</a:t>
            </a:r>
            <a:r>
              <a:rPr lang="nl-NL" sz="1200" u="sng"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nl-NL" sz="1200" u="none" kern="1200" dirty="0" smtClean="0">
                <a:solidFill>
                  <a:schemeClr val="tx1"/>
                </a:solidFill>
                <a:effectLst/>
                <a:latin typeface="+mn-lt"/>
                <a:ea typeface="+mn-ea"/>
                <a:cs typeface="+mn-cs"/>
              </a:rPr>
              <a:t>Geef aan dat je na het filmpje wil horen wat de boodschap is van dit filmpje.  </a:t>
            </a:r>
          </a:p>
          <a:p>
            <a:endParaRPr lang="nl-NL" dirty="0"/>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8</a:t>
            </a:fld>
            <a:endParaRPr lang="nl-NL"/>
          </a:p>
        </p:txBody>
      </p:sp>
    </p:spTree>
    <p:extLst>
      <p:ext uri="{BB962C8B-B14F-4D97-AF65-F5344CB8AC3E}">
        <p14:creationId xmlns:p14="http://schemas.microsoft.com/office/powerpoint/2010/main" val="931061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u="none" kern="1200" dirty="0" smtClean="0">
                <a:solidFill>
                  <a:schemeClr val="tx1"/>
                </a:solidFill>
                <a:effectLst/>
                <a:latin typeface="+mn-lt"/>
                <a:ea typeface="+mn-ea"/>
                <a:cs typeface="+mn-cs"/>
              </a:rPr>
              <a:t>(8 minuten, inclusief nabespreking)</a:t>
            </a:r>
            <a:endParaRPr lang="nl-NL" sz="1200" u="none" kern="1200" dirty="0" smtClean="0">
              <a:solidFill>
                <a:schemeClr val="tx1"/>
              </a:solidFill>
              <a:effectLst/>
              <a:latin typeface="+mn-lt"/>
              <a:ea typeface="+mn-ea"/>
              <a:cs typeface="+mn-cs"/>
            </a:endParaRPr>
          </a:p>
          <a:p>
            <a:endParaRPr lang="nl-NL" sz="1200" b="1" u="none" kern="1200" dirty="0" smtClean="0">
              <a:solidFill>
                <a:schemeClr val="tx1"/>
              </a:solidFill>
              <a:effectLst/>
              <a:latin typeface="+mn-lt"/>
              <a:ea typeface="+mn-ea"/>
              <a:cs typeface="+mn-cs"/>
            </a:endParaRPr>
          </a:p>
          <a:p>
            <a:r>
              <a:rPr lang="nl-NL" sz="1200" b="1" u="none" kern="1200" dirty="0" smtClean="0">
                <a:solidFill>
                  <a:schemeClr val="tx1"/>
                </a:solidFill>
                <a:effectLst/>
                <a:latin typeface="+mn-lt"/>
                <a:ea typeface="+mn-ea"/>
                <a:cs typeface="+mn-cs"/>
              </a:rPr>
              <a:t>Latte factor </a:t>
            </a:r>
            <a:r>
              <a:rPr lang="nl-NL" sz="1200" u="none" kern="1200" dirty="0" smtClean="0">
                <a:solidFill>
                  <a:schemeClr val="tx1"/>
                </a:solidFill>
                <a:effectLst/>
                <a:latin typeface="+mn-lt"/>
                <a:ea typeface="+mn-ea"/>
                <a:cs typeface="+mn-cs"/>
              </a:rPr>
              <a:t>Laat leerlingen de uitleg van de Latte factor lezen in hun werkboek </a:t>
            </a:r>
            <a:r>
              <a:rPr lang="nl-NL" sz="1200" b="1" u="none" kern="1200" dirty="0" smtClean="0">
                <a:solidFill>
                  <a:schemeClr val="tx1"/>
                </a:solidFill>
                <a:effectLst/>
                <a:latin typeface="+mn-lt"/>
                <a:ea typeface="+mn-ea"/>
                <a:cs typeface="+mn-cs"/>
              </a:rPr>
              <a:t>(opdracht 3A, les 4).</a:t>
            </a:r>
            <a:r>
              <a:rPr lang="nl-NL" sz="1200" u="none" kern="1200" dirty="0" smtClean="0">
                <a:solidFill>
                  <a:schemeClr val="tx1"/>
                </a:solidFill>
                <a:effectLst/>
                <a:latin typeface="+mn-lt"/>
                <a:ea typeface="+mn-ea"/>
                <a:cs typeface="+mn-cs"/>
              </a:rPr>
              <a:t>  Ze moeten vervolgens antwoord geven op de vragen </a:t>
            </a:r>
            <a:r>
              <a:rPr lang="nl-NL" sz="1200" b="1" u="none" kern="1200" dirty="0" smtClean="0">
                <a:solidFill>
                  <a:schemeClr val="tx1"/>
                </a:solidFill>
                <a:effectLst/>
                <a:latin typeface="+mn-lt"/>
                <a:ea typeface="+mn-ea"/>
                <a:cs typeface="+mn-cs"/>
              </a:rPr>
              <a:t>(opdracht 3BCD, les 4)</a:t>
            </a:r>
            <a:r>
              <a:rPr lang="nl-NL" sz="1200" u="none" kern="1200" dirty="0" smtClean="0">
                <a:solidFill>
                  <a:schemeClr val="tx1"/>
                </a:solidFill>
                <a:effectLst/>
                <a:latin typeface="+mn-lt"/>
                <a:ea typeface="+mn-ea"/>
                <a:cs typeface="+mn-cs"/>
              </a:rPr>
              <a:t>: </a:t>
            </a:r>
          </a:p>
          <a:p>
            <a:endParaRPr lang="nl-NL" sz="1200" b="1" u="none" kern="1200" dirty="0" smtClean="0">
              <a:solidFill>
                <a:schemeClr val="tx1"/>
              </a:solidFill>
              <a:effectLst/>
              <a:latin typeface="+mn-lt"/>
              <a:ea typeface="+mn-ea"/>
              <a:cs typeface="+mn-cs"/>
            </a:endParaRPr>
          </a:p>
          <a:p>
            <a:r>
              <a:rPr lang="fr-BE" sz="1200" b="0" u="none" kern="1200" dirty="0" err="1" smtClean="0">
                <a:solidFill>
                  <a:schemeClr val="tx1"/>
                </a:solidFill>
                <a:effectLst/>
                <a:latin typeface="+mn-lt"/>
                <a:ea typeface="+mn-ea"/>
                <a:cs typeface="+mn-cs"/>
              </a:rPr>
              <a:t>Vraag</a:t>
            </a:r>
            <a:r>
              <a:rPr lang="fr-BE" sz="1200" b="0" u="none" kern="1200" dirty="0" smtClean="0">
                <a:solidFill>
                  <a:schemeClr val="tx1"/>
                </a:solidFill>
                <a:effectLst/>
                <a:latin typeface="+mn-lt"/>
                <a:ea typeface="+mn-ea"/>
                <a:cs typeface="+mn-cs"/>
              </a:rPr>
              <a:t> </a:t>
            </a:r>
            <a:r>
              <a:rPr lang="fr-BE" sz="1200" b="0" u="none" kern="1200" dirty="0" err="1" smtClean="0">
                <a:solidFill>
                  <a:schemeClr val="tx1"/>
                </a:solidFill>
                <a:effectLst/>
                <a:latin typeface="+mn-lt"/>
                <a:ea typeface="+mn-ea"/>
                <a:cs typeface="+mn-cs"/>
              </a:rPr>
              <a:t>tot</a:t>
            </a:r>
            <a:r>
              <a:rPr lang="fr-BE" sz="1200" b="0" u="none" kern="1200" dirty="0" smtClean="0">
                <a:solidFill>
                  <a:schemeClr val="tx1"/>
                </a:solidFill>
                <a:effectLst/>
                <a:latin typeface="+mn-lt"/>
                <a:ea typeface="+mn-ea"/>
                <a:cs typeface="+mn-cs"/>
              </a:rPr>
              <a:t> slot </a:t>
            </a:r>
            <a:r>
              <a:rPr lang="fr-BE" sz="1200" b="0" u="none" kern="1200" dirty="0" err="1" smtClean="0">
                <a:solidFill>
                  <a:schemeClr val="tx1"/>
                </a:solidFill>
                <a:effectLst/>
                <a:latin typeface="+mn-lt"/>
                <a:ea typeface="+mn-ea"/>
                <a:cs typeface="+mn-cs"/>
              </a:rPr>
              <a:t>wat</a:t>
            </a:r>
            <a:r>
              <a:rPr lang="fr-BE" sz="1200" b="0" u="none" kern="1200" dirty="0" smtClean="0">
                <a:solidFill>
                  <a:schemeClr val="tx1"/>
                </a:solidFill>
                <a:effectLst/>
                <a:latin typeface="+mn-lt"/>
                <a:ea typeface="+mn-ea"/>
                <a:cs typeface="+mn-cs"/>
              </a:rPr>
              <a:t> er kan </a:t>
            </a:r>
            <a:r>
              <a:rPr lang="fr-BE" sz="1200" b="0" u="none" kern="1200" dirty="0" err="1" smtClean="0">
                <a:solidFill>
                  <a:schemeClr val="tx1"/>
                </a:solidFill>
                <a:effectLst/>
                <a:latin typeface="+mn-lt"/>
                <a:ea typeface="+mn-ea"/>
                <a:cs typeface="+mn-cs"/>
              </a:rPr>
              <a:t>gebeuren</a:t>
            </a:r>
            <a:r>
              <a:rPr lang="fr-BE" sz="1200" b="0" u="none" kern="1200" dirty="0" smtClean="0">
                <a:solidFill>
                  <a:schemeClr val="tx1"/>
                </a:solidFill>
                <a:effectLst/>
                <a:latin typeface="+mn-lt"/>
                <a:ea typeface="+mn-ea"/>
                <a:cs typeface="+mn-cs"/>
              </a:rPr>
              <a:t> </a:t>
            </a:r>
            <a:r>
              <a:rPr lang="fr-BE" sz="1200" b="0" u="none" kern="1200" dirty="0" err="1" smtClean="0">
                <a:solidFill>
                  <a:schemeClr val="tx1"/>
                </a:solidFill>
                <a:effectLst/>
                <a:latin typeface="+mn-lt"/>
                <a:ea typeface="+mn-ea"/>
                <a:cs typeface="+mn-cs"/>
              </a:rPr>
              <a:t>als</a:t>
            </a:r>
            <a:r>
              <a:rPr lang="fr-BE" sz="1200" b="0" u="none" kern="1200" dirty="0" smtClean="0">
                <a:solidFill>
                  <a:schemeClr val="tx1"/>
                </a:solidFill>
                <a:effectLst/>
                <a:latin typeface="+mn-lt"/>
                <a:ea typeface="+mn-ea"/>
                <a:cs typeface="+mn-cs"/>
              </a:rPr>
              <a:t> je </a:t>
            </a:r>
            <a:r>
              <a:rPr lang="fr-BE" sz="1200" b="0" u="none" kern="1200" dirty="0" err="1" smtClean="0">
                <a:solidFill>
                  <a:schemeClr val="tx1"/>
                </a:solidFill>
                <a:effectLst/>
                <a:latin typeface="+mn-lt"/>
                <a:ea typeface="+mn-ea"/>
                <a:cs typeface="+mn-cs"/>
              </a:rPr>
              <a:t>minder</a:t>
            </a:r>
            <a:r>
              <a:rPr lang="fr-BE" sz="1200" b="0" u="none" kern="1200" dirty="0" smtClean="0">
                <a:solidFill>
                  <a:schemeClr val="tx1"/>
                </a:solidFill>
                <a:effectLst/>
                <a:latin typeface="+mn-lt"/>
                <a:ea typeface="+mn-ea"/>
                <a:cs typeface="+mn-cs"/>
              </a:rPr>
              <a:t> </a:t>
            </a:r>
            <a:r>
              <a:rPr lang="fr-BE" sz="1200" b="0" u="none" kern="1200" dirty="0" err="1" smtClean="0">
                <a:solidFill>
                  <a:schemeClr val="tx1"/>
                </a:solidFill>
                <a:effectLst/>
                <a:latin typeface="+mn-lt"/>
                <a:ea typeface="+mn-ea"/>
                <a:cs typeface="+mn-cs"/>
              </a:rPr>
              <a:t>gaat</a:t>
            </a:r>
            <a:r>
              <a:rPr lang="fr-BE" sz="1200" b="0" u="none" kern="1200" dirty="0" smtClean="0">
                <a:solidFill>
                  <a:schemeClr val="tx1"/>
                </a:solidFill>
                <a:effectLst/>
                <a:latin typeface="+mn-lt"/>
                <a:ea typeface="+mn-ea"/>
                <a:cs typeface="+mn-cs"/>
              </a:rPr>
              <a:t> </a:t>
            </a:r>
            <a:r>
              <a:rPr lang="fr-BE" sz="1200" b="0" u="none" kern="1200" dirty="0" err="1" smtClean="0">
                <a:solidFill>
                  <a:schemeClr val="tx1"/>
                </a:solidFill>
                <a:effectLst/>
                <a:latin typeface="+mn-lt"/>
                <a:ea typeface="+mn-ea"/>
                <a:cs typeface="+mn-cs"/>
              </a:rPr>
              <a:t>verdienen</a:t>
            </a:r>
            <a:r>
              <a:rPr lang="fr-BE" sz="1200" b="0" u="none" kern="1200" dirty="0" smtClean="0">
                <a:solidFill>
                  <a:schemeClr val="tx1"/>
                </a:solidFill>
                <a:effectLst/>
                <a:latin typeface="+mn-lt"/>
                <a:ea typeface="+mn-ea"/>
                <a:cs typeface="+mn-cs"/>
              </a:rPr>
              <a:t>, maar </a:t>
            </a:r>
            <a:r>
              <a:rPr lang="fr-BE" sz="1200" b="0" u="none" kern="1200" dirty="0" err="1" smtClean="0">
                <a:solidFill>
                  <a:schemeClr val="tx1"/>
                </a:solidFill>
                <a:effectLst/>
                <a:latin typeface="+mn-lt"/>
                <a:ea typeface="+mn-ea"/>
                <a:cs typeface="+mn-cs"/>
              </a:rPr>
              <a:t>wel</a:t>
            </a:r>
            <a:r>
              <a:rPr lang="fr-BE" sz="1200" b="0" u="none" kern="1200" dirty="0" smtClean="0">
                <a:solidFill>
                  <a:schemeClr val="tx1"/>
                </a:solidFill>
                <a:effectLst/>
                <a:latin typeface="+mn-lt"/>
                <a:ea typeface="+mn-ea"/>
                <a:cs typeface="+mn-cs"/>
              </a:rPr>
              <a:t> </a:t>
            </a:r>
            <a:r>
              <a:rPr lang="fr-BE" sz="1200" b="0" u="none" kern="1200" dirty="0" err="1" smtClean="0">
                <a:solidFill>
                  <a:schemeClr val="tx1"/>
                </a:solidFill>
                <a:effectLst/>
                <a:latin typeface="+mn-lt"/>
                <a:ea typeface="+mn-ea"/>
                <a:cs typeface="+mn-cs"/>
              </a:rPr>
              <a:t>hetzelfde</a:t>
            </a:r>
            <a:r>
              <a:rPr lang="fr-BE" sz="1200" b="0" u="none" kern="1200" dirty="0" smtClean="0">
                <a:solidFill>
                  <a:schemeClr val="tx1"/>
                </a:solidFill>
                <a:effectLst/>
                <a:latin typeface="+mn-lt"/>
                <a:ea typeface="+mn-ea"/>
                <a:cs typeface="+mn-cs"/>
              </a:rPr>
              <a:t> </a:t>
            </a:r>
            <a:r>
              <a:rPr lang="fr-BE" sz="1200" b="0" u="none" kern="1200" dirty="0" err="1" smtClean="0">
                <a:solidFill>
                  <a:schemeClr val="tx1"/>
                </a:solidFill>
                <a:effectLst/>
                <a:latin typeface="+mn-lt"/>
                <a:ea typeface="+mn-ea"/>
                <a:cs typeface="+mn-cs"/>
              </a:rPr>
              <a:t>uitgavenpatroon</a:t>
            </a:r>
            <a:r>
              <a:rPr lang="fr-BE" sz="1200" b="0" u="none" kern="1200" dirty="0" smtClean="0">
                <a:solidFill>
                  <a:schemeClr val="tx1"/>
                </a:solidFill>
                <a:effectLst/>
                <a:latin typeface="+mn-lt"/>
                <a:ea typeface="+mn-ea"/>
                <a:cs typeface="+mn-cs"/>
              </a:rPr>
              <a:t> </a:t>
            </a:r>
            <a:r>
              <a:rPr lang="fr-BE" sz="1200" b="0" u="none" kern="1200" dirty="0" err="1" smtClean="0">
                <a:solidFill>
                  <a:schemeClr val="tx1"/>
                </a:solidFill>
                <a:effectLst/>
                <a:latin typeface="+mn-lt"/>
                <a:ea typeface="+mn-ea"/>
                <a:cs typeface="+mn-cs"/>
              </a:rPr>
              <a:t>houdt</a:t>
            </a:r>
            <a:r>
              <a:rPr lang="fr-BE" sz="1200" b="0" u="none" kern="1200" dirty="0" smtClean="0">
                <a:solidFill>
                  <a:schemeClr val="tx1"/>
                </a:solidFill>
                <a:effectLst/>
                <a:latin typeface="+mn-lt"/>
                <a:ea typeface="+mn-ea"/>
                <a:cs typeface="+mn-cs"/>
              </a:rPr>
              <a:t>. Kan dit </a:t>
            </a:r>
            <a:r>
              <a:rPr lang="fr-BE" sz="1200" b="0" u="none" kern="1200" dirty="0" err="1" smtClean="0">
                <a:solidFill>
                  <a:schemeClr val="tx1"/>
                </a:solidFill>
                <a:effectLst/>
                <a:latin typeface="+mn-lt"/>
                <a:ea typeface="+mn-ea"/>
                <a:cs typeface="+mn-cs"/>
              </a:rPr>
              <a:t>voor</a:t>
            </a:r>
            <a:r>
              <a:rPr lang="fr-BE" sz="1200" b="0" u="none" kern="1200" dirty="0" smtClean="0">
                <a:solidFill>
                  <a:schemeClr val="tx1"/>
                </a:solidFill>
                <a:effectLst/>
                <a:latin typeface="+mn-lt"/>
                <a:ea typeface="+mn-ea"/>
                <a:cs typeface="+mn-cs"/>
              </a:rPr>
              <a:t> </a:t>
            </a:r>
            <a:r>
              <a:rPr lang="fr-BE" sz="1200" b="0" u="none" kern="1200" dirty="0" err="1" smtClean="0">
                <a:solidFill>
                  <a:schemeClr val="tx1"/>
                </a:solidFill>
                <a:effectLst/>
                <a:latin typeface="+mn-lt"/>
                <a:ea typeface="+mn-ea"/>
                <a:cs typeface="+mn-cs"/>
              </a:rPr>
              <a:t>problemen</a:t>
            </a:r>
            <a:r>
              <a:rPr lang="fr-BE" sz="1200" b="0" u="none" kern="1200" dirty="0" smtClean="0">
                <a:solidFill>
                  <a:schemeClr val="tx1"/>
                </a:solidFill>
                <a:effectLst/>
                <a:latin typeface="+mn-lt"/>
                <a:ea typeface="+mn-ea"/>
                <a:cs typeface="+mn-cs"/>
              </a:rPr>
              <a:t> </a:t>
            </a:r>
            <a:r>
              <a:rPr lang="fr-BE" sz="1200" b="0" u="none" kern="1200" dirty="0" err="1" smtClean="0">
                <a:solidFill>
                  <a:schemeClr val="tx1"/>
                </a:solidFill>
                <a:effectLst/>
                <a:latin typeface="+mn-lt"/>
                <a:ea typeface="+mn-ea"/>
                <a:cs typeface="+mn-cs"/>
              </a:rPr>
              <a:t>zorgen</a:t>
            </a:r>
            <a:r>
              <a:rPr lang="fr-BE" sz="1200" b="0" u="none" kern="1200" dirty="0" smtClean="0">
                <a:solidFill>
                  <a:schemeClr val="tx1"/>
                </a:solidFill>
                <a:effectLst/>
                <a:latin typeface="+mn-lt"/>
                <a:ea typeface="+mn-ea"/>
                <a:cs typeface="+mn-cs"/>
              </a:rPr>
              <a:t> (</a:t>
            </a:r>
            <a:r>
              <a:rPr lang="fr-BE" sz="1200" b="0" u="none" kern="1200" dirty="0" err="1" smtClean="0">
                <a:solidFill>
                  <a:schemeClr val="tx1"/>
                </a:solidFill>
                <a:effectLst/>
                <a:latin typeface="+mn-lt"/>
                <a:ea typeface="+mn-ea"/>
                <a:cs typeface="+mn-cs"/>
              </a:rPr>
              <a:t>schulden</a:t>
            </a:r>
            <a:r>
              <a:rPr lang="fr-BE" sz="1200" b="0" u="none"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kern="1200" dirty="0" smtClean="0">
                <a:solidFill>
                  <a:srgbClr val="FF0000"/>
                </a:solidFill>
                <a:effectLst/>
                <a:latin typeface="+mn-lt"/>
                <a:ea typeface="+mn-ea"/>
                <a:cs typeface="+mn-cs"/>
              </a:rPr>
              <a:t>Het is belangrijk dat leerlingen wel de keerzijde zien van de Latte- factor.  Het gaat hier wel om Hollandse zuinigheid ten top. Want die kop koffie buiten de deur is toch véél meer dan enkel een kostenpost? Laat leerlingen goed bedenken waar ze liever niet op willen bezuinigen of slim mee kunnen omgaan, want veel kleine uitgaven symboliseren ook vriendschap en sociale contacten.</a:t>
            </a:r>
          </a:p>
          <a:p>
            <a:endParaRPr lang="nl-NL" sz="1200" b="1" u="none" kern="1200" dirty="0" smtClean="0">
              <a:solidFill>
                <a:schemeClr val="tx1"/>
              </a:solidFill>
              <a:effectLst/>
              <a:latin typeface="+mn-lt"/>
              <a:ea typeface="+mn-ea"/>
              <a:cs typeface="+mn-cs"/>
            </a:endParaRPr>
          </a:p>
          <a:p>
            <a:r>
              <a:rPr lang="fr-BE" sz="1200" u="none" strike="noStrike"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9</a:t>
            </a:fld>
            <a:endParaRPr lang="nl-NL"/>
          </a:p>
        </p:txBody>
      </p:sp>
    </p:spTree>
    <p:extLst>
      <p:ext uri="{BB962C8B-B14F-4D97-AF65-F5344CB8AC3E}">
        <p14:creationId xmlns:p14="http://schemas.microsoft.com/office/powerpoint/2010/main" val="486029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smtClean="0">
                <a:solidFill>
                  <a:schemeClr val="tx1"/>
                </a:solidFill>
                <a:effectLst/>
                <a:latin typeface="+mn-lt"/>
                <a:ea typeface="+mn-ea"/>
                <a:cs typeface="+mn-cs"/>
              </a:rPr>
              <a:t>Na het zien van het animatiefilmpje:</a:t>
            </a:r>
            <a:endParaRPr lang="nl-NL"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Laat leerlingen eerst individueel hun Latte factor in kaart brengen door te noteren waar zij op een gemiddelde dag allemaal aan geld uitgeven. Vraag ze een bepaalde dag voor de geest te halen als ze onderstaande tabel invullen </a:t>
            </a:r>
            <a:r>
              <a:rPr lang="nl-NL" sz="1200" b="1" kern="1200" dirty="0" smtClean="0">
                <a:solidFill>
                  <a:schemeClr val="tx1"/>
                </a:solidFill>
                <a:effectLst/>
                <a:latin typeface="+mn-lt"/>
                <a:ea typeface="+mn-ea"/>
                <a:cs typeface="+mn-cs"/>
              </a:rPr>
              <a:t>(opdracht 4, les 4).</a:t>
            </a:r>
            <a:r>
              <a:rPr lang="nl-NL" sz="1200" kern="1200" dirty="0" smtClean="0">
                <a:solidFill>
                  <a:schemeClr val="tx1"/>
                </a:solidFill>
                <a:effectLst/>
                <a:latin typeface="+mn-lt"/>
                <a:ea typeface="+mn-ea"/>
                <a:cs typeface="+mn-cs"/>
              </a:rPr>
              <a:t>  </a:t>
            </a:r>
          </a:p>
          <a:p>
            <a:pPr lvl="0"/>
            <a:endParaRPr lang="nl-NL"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Misschien vinden leerlingen</a:t>
            </a:r>
            <a:r>
              <a:rPr lang="nl-NL" sz="1200" kern="1200" baseline="0" dirty="0" smtClean="0">
                <a:solidFill>
                  <a:schemeClr val="tx1"/>
                </a:solidFill>
                <a:effectLst/>
                <a:latin typeface="+mn-lt"/>
                <a:ea typeface="+mn-ea"/>
                <a:cs typeface="+mn-cs"/>
              </a:rPr>
              <a:t> het lastig om iets te bedenken, vraag goed door. Kopen ze bijvoorbeeld energiedrankjes, roken ze etc.?</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Vervolgens vergelijken ze hun tabel met hun buur.</a:t>
            </a:r>
            <a:endParaRPr lang="nl-NL" dirty="0"/>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10</a:t>
            </a:fld>
            <a:endParaRPr lang="nl-NL"/>
          </a:p>
        </p:txBody>
      </p:sp>
    </p:spTree>
    <p:extLst>
      <p:ext uri="{BB962C8B-B14F-4D97-AF65-F5344CB8AC3E}">
        <p14:creationId xmlns:p14="http://schemas.microsoft.com/office/powerpoint/2010/main" val="3349419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dirty="0" smtClean="0">
                <a:solidFill>
                  <a:schemeClr val="tx1"/>
                </a:solidFill>
                <a:effectLst/>
                <a:latin typeface="+mn-lt"/>
                <a:ea typeface="+mn-ea"/>
                <a:cs typeface="+mn-cs"/>
              </a:rPr>
              <a:t>(2 minuten)</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In de nabespreking van opdracht 4 niet alles nabespreken, maar ingaan op de volgende twee vragen: </a:t>
            </a:r>
          </a:p>
          <a:p>
            <a:pPr lvl="0"/>
            <a:r>
              <a:rPr lang="nl-NL" sz="1200" kern="1200" dirty="0" smtClean="0">
                <a:solidFill>
                  <a:schemeClr val="tx1"/>
                </a:solidFill>
                <a:effectLst/>
                <a:latin typeface="+mn-lt"/>
                <a:ea typeface="+mn-ea"/>
                <a:cs typeface="+mn-cs"/>
              </a:rPr>
              <a:t>Welke gewoontes kun je doorbreken? </a:t>
            </a:r>
          </a:p>
          <a:p>
            <a:pPr lvl="0"/>
            <a:r>
              <a:rPr lang="nl-NL" sz="1200" kern="1200" dirty="0" smtClean="0">
                <a:solidFill>
                  <a:schemeClr val="tx1"/>
                </a:solidFill>
                <a:effectLst/>
                <a:latin typeface="+mn-lt"/>
                <a:ea typeface="+mn-ea"/>
                <a:cs typeface="+mn-cs"/>
              </a:rPr>
              <a:t>Hoeveel zou je kunnen en willen besparen door minder uit te geven? </a:t>
            </a:r>
          </a:p>
          <a:p>
            <a:endParaRPr lang="nl-NL" dirty="0"/>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11</a:t>
            </a:fld>
            <a:endParaRPr lang="nl-NL"/>
          </a:p>
        </p:txBody>
      </p:sp>
    </p:spTree>
    <p:extLst>
      <p:ext uri="{BB962C8B-B14F-4D97-AF65-F5344CB8AC3E}">
        <p14:creationId xmlns:p14="http://schemas.microsoft.com/office/powerpoint/2010/main" val="635734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dirty="0" smtClean="0">
                <a:solidFill>
                  <a:schemeClr val="tx1"/>
                </a:solidFill>
                <a:effectLst/>
                <a:latin typeface="+mn-lt"/>
                <a:ea typeface="+mn-ea"/>
                <a:cs typeface="+mn-cs"/>
              </a:rPr>
              <a:t>(6 minuten)</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Laat ze vervolgens de volgende test maken </a:t>
            </a:r>
            <a:r>
              <a:rPr lang="nl-NL" sz="1200" b="1" u="none" kern="1200" dirty="0" smtClean="0">
                <a:solidFill>
                  <a:schemeClr val="tx1"/>
                </a:solidFill>
                <a:effectLst/>
                <a:latin typeface="+mn-lt"/>
                <a:ea typeface="+mn-ea"/>
                <a:cs typeface="+mn-cs"/>
                <a:hlinkClick r:id="rId3"/>
              </a:rPr>
              <a:t>https://geldtypetest.nibud.nl/</a:t>
            </a:r>
            <a:r>
              <a:rPr lang="nl-NL" sz="1200" b="1" u="none" kern="1200" dirty="0" smtClean="0">
                <a:solidFill>
                  <a:schemeClr val="tx1"/>
                </a:solidFill>
                <a:effectLst/>
                <a:latin typeface="+mn-lt"/>
                <a:ea typeface="+mn-ea"/>
                <a:cs typeface="+mn-cs"/>
              </a:rPr>
              <a:t> </a:t>
            </a:r>
            <a:r>
              <a:rPr lang="nl-NL" sz="1200" u="none" kern="1200" dirty="0" smtClean="0">
                <a:solidFill>
                  <a:schemeClr val="tx1"/>
                </a:solidFill>
                <a:effectLst/>
                <a:latin typeface="+mn-lt"/>
                <a:ea typeface="+mn-ea"/>
                <a:cs typeface="+mn-cs"/>
              </a:rPr>
              <a:t>(</a:t>
            </a:r>
            <a:r>
              <a:rPr lang="nl-NL" sz="1200" b="1" u="none" kern="1200" dirty="0" smtClean="0">
                <a:solidFill>
                  <a:schemeClr val="tx1"/>
                </a:solidFill>
                <a:effectLst/>
                <a:latin typeface="+mn-lt"/>
                <a:ea typeface="+mn-ea"/>
                <a:cs typeface="+mn-cs"/>
              </a:rPr>
              <a:t>opdracht 5A, les 4). </a:t>
            </a:r>
            <a:r>
              <a:rPr lang="nl-NL" sz="1200" u="none" kern="1200" dirty="0" smtClean="0">
                <a:solidFill>
                  <a:schemeClr val="tx1"/>
                </a:solidFill>
                <a:effectLst/>
                <a:latin typeface="+mn-lt"/>
                <a:ea typeface="+mn-ea"/>
                <a:cs typeface="+mn-cs"/>
              </a:rPr>
              <a:t>Vervolgens geven ze antwoord </a:t>
            </a:r>
            <a:r>
              <a:rPr lang="nl-NL" sz="1200" kern="1200" dirty="0" smtClean="0">
                <a:solidFill>
                  <a:schemeClr val="tx1"/>
                </a:solidFill>
                <a:effectLst/>
                <a:latin typeface="+mn-lt"/>
                <a:ea typeface="+mn-ea"/>
                <a:cs typeface="+mn-cs"/>
              </a:rPr>
              <a:t>op de vragen die in het in het werkboek staan (</a:t>
            </a:r>
            <a:r>
              <a:rPr lang="nl-NL" sz="1200" b="1" kern="1200" dirty="0" smtClean="0">
                <a:solidFill>
                  <a:schemeClr val="tx1"/>
                </a:solidFill>
                <a:effectLst/>
                <a:latin typeface="+mn-lt"/>
                <a:ea typeface="+mn-ea"/>
                <a:cs typeface="+mn-cs"/>
              </a:rPr>
              <a:t>opdracht 5BCD</a:t>
            </a:r>
            <a:r>
              <a:rPr lang="nl-NL" sz="1200" kern="1200" dirty="0" smtClean="0">
                <a:solidFill>
                  <a:schemeClr val="tx1"/>
                </a:solidFill>
                <a:effectLst/>
                <a:latin typeface="+mn-lt"/>
                <a:ea typeface="+mn-ea"/>
                <a:cs typeface="+mn-cs"/>
              </a:rPr>
              <a:t>).</a:t>
            </a:r>
          </a:p>
          <a:p>
            <a:r>
              <a:rPr lang="nl-NL" sz="1200" kern="1200" dirty="0" smtClean="0">
                <a:solidFill>
                  <a:schemeClr val="tx1"/>
                </a:solidFill>
                <a:effectLst/>
                <a:latin typeface="+mn-lt"/>
                <a:ea typeface="+mn-ea"/>
                <a:cs typeface="+mn-cs"/>
              </a:rPr>
              <a:t> </a:t>
            </a:r>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12</a:t>
            </a:fld>
            <a:endParaRPr lang="nl-NL"/>
          </a:p>
        </p:txBody>
      </p:sp>
    </p:spTree>
    <p:extLst>
      <p:ext uri="{BB962C8B-B14F-4D97-AF65-F5344CB8AC3E}">
        <p14:creationId xmlns:p14="http://schemas.microsoft.com/office/powerpoint/2010/main" val="2583520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F3BAA44B-EF3C-4E37-82D9-9157AB1AA7E9}" type="datetimeFigureOut">
              <a:rPr lang="nl-NL" smtClean="0"/>
              <a:pPr/>
              <a:t>2-3-2018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448303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3BAA44B-EF3C-4E37-82D9-9157AB1AA7E9}" type="datetimeFigureOut">
              <a:rPr lang="nl-NL" smtClean="0"/>
              <a:pPr/>
              <a:t>2-3-2018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1254005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3BAA44B-EF3C-4E37-82D9-9157AB1AA7E9}" type="datetimeFigureOut">
              <a:rPr lang="nl-NL" smtClean="0"/>
              <a:pPr/>
              <a:t>2-3-2018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1005838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3BAA44B-EF3C-4E37-82D9-9157AB1AA7E9}" type="datetimeFigureOut">
              <a:rPr lang="nl-NL" smtClean="0"/>
              <a:pPr/>
              <a:t>2-3-2018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1820888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F3BAA44B-EF3C-4E37-82D9-9157AB1AA7E9}" type="datetimeFigureOut">
              <a:rPr lang="nl-NL" smtClean="0"/>
              <a:pPr/>
              <a:t>2-3-2018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2403464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F3BAA44B-EF3C-4E37-82D9-9157AB1AA7E9}" type="datetimeFigureOut">
              <a:rPr lang="nl-NL" smtClean="0"/>
              <a:pPr/>
              <a:t>2-3-2018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732936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F3BAA44B-EF3C-4E37-82D9-9157AB1AA7E9}" type="datetimeFigureOut">
              <a:rPr lang="nl-NL" smtClean="0"/>
              <a:pPr/>
              <a:t>2-3-2018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618233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F3BAA44B-EF3C-4E37-82D9-9157AB1AA7E9}" type="datetimeFigureOut">
              <a:rPr lang="nl-NL" smtClean="0"/>
              <a:pPr/>
              <a:t>2-3-2018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247542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3BAA44B-EF3C-4E37-82D9-9157AB1AA7E9}" type="datetimeFigureOut">
              <a:rPr lang="nl-NL" smtClean="0"/>
              <a:pPr/>
              <a:t>2-3-2018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2532468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3BAA44B-EF3C-4E37-82D9-9157AB1AA7E9}" type="datetimeFigureOut">
              <a:rPr lang="nl-NL" smtClean="0"/>
              <a:pPr/>
              <a:t>2-3-2018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4134281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3BAA44B-EF3C-4E37-82D9-9157AB1AA7E9}" type="datetimeFigureOut">
              <a:rPr lang="nl-NL" smtClean="0"/>
              <a:pPr/>
              <a:t>2-3-2018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192875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BAA44B-EF3C-4E37-82D9-9157AB1AA7E9}" type="datetimeFigureOut">
              <a:rPr lang="nl-NL" smtClean="0"/>
              <a:pPr/>
              <a:t>2-3-2018</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7BF96F-3D2E-458F-8DC3-428938DAEE26}" type="slidenum">
              <a:rPr lang="nl-NL" smtClean="0"/>
              <a:pPr/>
              <a:t>‹nr.›</a:t>
            </a:fld>
            <a:endParaRPr lang="nl-NL"/>
          </a:p>
        </p:txBody>
      </p:sp>
    </p:spTree>
    <p:extLst>
      <p:ext uri="{BB962C8B-B14F-4D97-AF65-F5344CB8AC3E}">
        <p14:creationId xmlns:p14="http://schemas.microsoft.com/office/powerpoint/2010/main" val="26537495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youtube.com/watch?v=gtrHtR_Ah6M&amp;feature=youtu.b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youtube.com/watch?v=FEZGQhMPfKU"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scholieren.nibud.nl/artikel/besparen-zonder-pij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scholieren.nibud.nl/artikel/verleidinge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hyperlink" Target="https://www.youtube.com/watch?v=UPf8FNB3lBI"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Afgeronde rechthoek 7"/>
          <p:cNvSpPr/>
          <p:nvPr/>
        </p:nvSpPr>
        <p:spPr>
          <a:xfrm>
            <a:off x="-978408" y="620713"/>
            <a:ext cx="5213524" cy="141732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p:nvSpPr>
        <p:spPr>
          <a:xfrm>
            <a:off x="366522" y="810579"/>
            <a:ext cx="8939005" cy="572144"/>
          </a:xfrm>
          <a:prstGeom prst="rect">
            <a:avLst/>
          </a:prstGeom>
          <a:noFill/>
        </p:spPr>
        <p:txBody>
          <a:bodyPr wrap="square" lIns="0" tIns="0" rIns="0" bIns="0" rtlCol="0">
            <a:spAutoFit/>
          </a:bodyPr>
          <a:lstStyle/>
          <a:p>
            <a:pPr>
              <a:lnSpc>
                <a:spcPts val="4400"/>
              </a:lnSpc>
            </a:pPr>
            <a:r>
              <a:rPr lang="nl-NL" sz="4400" b="1" dirty="0" err="1" smtClean="0">
                <a:solidFill>
                  <a:srgbClr val="642275"/>
                </a:solidFill>
              </a:rPr>
              <a:t>SpaarWijs</a:t>
            </a:r>
            <a:endParaRPr lang="nl-NL" sz="4400" b="1" dirty="0" smtClean="0">
              <a:solidFill>
                <a:srgbClr val="642275"/>
              </a:solidFill>
            </a:endParaRPr>
          </a:p>
        </p:txBody>
      </p:sp>
      <p:sp>
        <p:nvSpPr>
          <p:cNvPr id="10" name="Tekstvak 9"/>
          <p:cNvSpPr txBox="1"/>
          <p:nvPr/>
        </p:nvSpPr>
        <p:spPr>
          <a:xfrm>
            <a:off x="378846" y="1337894"/>
            <a:ext cx="9387327" cy="492443"/>
          </a:xfrm>
          <a:prstGeom prst="rect">
            <a:avLst/>
          </a:prstGeom>
          <a:noFill/>
        </p:spPr>
        <p:txBody>
          <a:bodyPr wrap="square" lIns="0" tIns="0" rIns="0" bIns="0" rtlCol="0">
            <a:spAutoFit/>
          </a:bodyPr>
          <a:lstStyle/>
          <a:p>
            <a:r>
              <a:rPr lang="nl-NL" sz="3200" dirty="0">
                <a:solidFill>
                  <a:srgbClr val="28A532"/>
                </a:solidFill>
              </a:rPr>
              <a:t>Les 4 </a:t>
            </a:r>
            <a:r>
              <a:rPr lang="nl-NL" sz="3200" b="1" dirty="0">
                <a:solidFill>
                  <a:srgbClr val="28A532"/>
                </a:solidFill>
              </a:rPr>
              <a:t>De Latte </a:t>
            </a:r>
            <a:r>
              <a:rPr lang="nl-NL" sz="3200" b="1" dirty="0" smtClean="0">
                <a:solidFill>
                  <a:srgbClr val="28A532"/>
                </a:solidFill>
              </a:rPr>
              <a:t>Factor</a:t>
            </a:r>
            <a:r>
              <a:rPr lang="nl-NL" sz="3200" b="1" dirty="0">
                <a:solidFill>
                  <a:srgbClr val="28A532"/>
                </a:solidFill>
              </a:rPr>
              <a:t>!</a:t>
            </a:r>
          </a:p>
        </p:txBody>
      </p:sp>
    </p:spTree>
    <p:extLst>
      <p:ext uri="{BB962C8B-B14F-4D97-AF65-F5344CB8AC3E}">
        <p14:creationId xmlns:p14="http://schemas.microsoft.com/office/powerpoint/2010/main" val="765121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p:cNvSpPr txBox="1">
            <a:spLocks/>
          </p:cNvSpPr>
          <p:nvPr/>
        </p:nvSpPr>
        <p:spPr>
          <a:xfrm>
            <a:off x="695325" y="620714"/>
            <a:ext cx="5079833" cy="452880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200" b="1" dirty="0">
                <a:solidFill>
                  <a:srgbClr val="28A532"/>
                </a:solidFill>
                <a:latin typeface="Calibri" charset="0"/>
                <a:ea typeface="Calibri" charset="0"/>
                <a:cs typeface="Calibri" charset="0"/>
              </a:rPr>
              <a:t>Wat is jouw Latte factor?</a:t>
            </a:r>
          </a:p>
          <a:p>
            <a:pPr>
              <a:buFont typeface="Wingdings" panose="05000000000000000000" pitchFamily="2" charset="2"/>
              <a:buChar char="ü"/>
            </a:pPr>
            <a:r>
              <a:rPr lang="nl-NL" sz="2400" b="1" dirty="0" smtClean="0">
                <a:latin typeface="Calibri" charset="0"/>
                <a:ea typeface="Calibri" charset="0"/>
                <a:cs typeface="Calibri" charset="0"/>
              </a:rPr>
              <a:t>Opdracht </a:t>
            </a:r>
            <a:r>
              <a:rPr lang="nl-NL" sz="2400" b="1" dirty="0">
                <a:latin typeface="Calibri" charset="0"/>
                <a:ea typeface="Calibri" charset="0"/>
                <a:cs typeface="Calibri" charset="0"/>
              </a:rPr>
              <a:t>4, blz. </a:t>
            </a:r>
            <a:r>
              <a:rPr lang="nl-NL" sz="2400" b="1" dirty="0" smtClean="0">
                <a:latin typeface="Calibri" charset="0"/>
                <a:ea typeface="Calibri" charset="0"/>
                <a:cs typeface="Calibri" charset="0"/>
              </a:rPr>
              <a:t>16</a:t>
            </a:r>
            <a:endParaRPr lang="nl-NL" sz="2400" b="1" dirty="0">
              <a:latin typeface="Calibri" charset="0"/>
              <a:ea typeface="Calibri" charset="0"/>
              <a:cs typeface="Calibri" charset="0"/>
            </a:endParaRPr>
          </a:p>
          <a:p>
            <a:pPr>
              <a:buFont typeface="Wingdings" panose="05000000000000000000" pitchFamily="2" charset="2"/>
              <a:buChar char="ü"/>
            </a:pPr>
            <a:r>
              <a:rPr lang="nl-NL" sz="2400" b="1" dirty="0">
                <a:latin typeface="Calibri" charset="0"/>
                <a:ea typeface="Calibri" charset="0"/>
                <a:cs typeface="Calibri" charset="0"/>
              </a:rPr>
              <a:t>Maximaal </a:t>
            </a:r>
            <a:r>
              <a:rPr lang="nl-NL" sz="2400" b="1" dirty="0" smtClean="0">
                <a:latin typeface="Calibri" charset="0"/>
                <a:ea typeface="Calibri" charset="0"/>
                <a:cs typeface="Calibri" charset="0"/>
              </a:rPr>
              <a:t>7 minuten</a:t>
            </a:r>
          </a:p>
          <a:p>
            <a:pPr>
              <a:buFont typeface="Wingdings" panose="05000000000000000000" pitchFamily="2" charset="2"/>
              <a:buChar char="ü"/>
            </a:pPr>
            <a:endParaRPr lang="nl-NL" sz="2400" b="1" dirty="0">
              <a:latin typeface="Calibri" charset="0"/>
              <a:ea typeface="Calibri" charset="0"/>
              <a:cs typeface="Calibri" charset="0"/>
            </a:endParaRPr>
          </a:p>
          <a:p>
            <a:pPr marL="0" indent="0">
              <a:buNone/>
            </a:pPr>
            <a:r>
              <a:rPr lang="nl-NL" sz="2400" dirty="0"/>
              <a:t>Bedenk na het zien van het animatiefilmpje voor jezelf waar je op een gemiddelde dag allemaal geld aan uitgeeft en beantwoord </a:t>
            </a:r>
            <a:r>
              <a:rPr lang="nl-NL" sz="2400" dirty="0" smtClean="0"/>
              <a:t>de </a:t>
            </a:r>
            <a:r>
              <a:rPr lang="nl-NL" sz="2400" dirty="0"/>
              <a:t>vragen</a:t>
            </a:r>
            <a:r>
              <a:rPr lang="nl-NL" sz="2400" dirty="0" smtClean="0"/>
              <a:t>.</a:t>
            </a:r>
          </a:p>
          <a:p>
            <a:pPr marL="0" indent="0">
              <a:buNone/>
            </a:pPr>
            <a:endParaRPr lang="nl-NL" sz="2400" dirty="0"/>
          </a:p>
          <a:p>
            <a:pPr marL="0" indent="0">
              <a:buNone/>
            </a:pPr>
            <a:r>
              <a:rPr lang="nl-NL" sz="2400" dirty="0">
                <a:cs typeface="Arial" panose="020B0604020202020204" pitchFamily="34" charset="0"/>
                <a:sym typeface="Wingdings" panose="05000000000000000000" pitchFamily="2" charset="2"/>
              </a:rPr>
              <a:t>V</a:t>
            </a:r>
            <a:r>
              <a:rPr lang="nl-NL" sz="2400" dirty="0"/>
              <a:t>ergelijk daarna de tabel met je buur</a:t>
            </a:r>
            <a:r>
              <a:rPr lang="nl-NL" sz="2400" dirty="0" smtClean="0"/>
              <a:t>.</a:t>
            </a:r>
            <a:endParaRPr lang="nl-NL" sz="2400" dirty="0">
              <a:cs typeface="Arial" panose="020B0604020202020204" pitchFamily="34"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2778" y="2462544"/>
            <a:ext cx="4781928" cy="2689834"/>
          </a:xfrm>
          <a:prstGeom prst="rect">
            <a:avLst/>
          </a:prstGeom>
        </p:spPr>
      </p:pic>
      <p:pic>
        <p:nvPicPr>
          <p:cNvPr id="7" name="Afbeelding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0509" y="3145296"/>
            <a:ext cx="1341120" cy="1341120"/>
          </a:xfrm>
          <a:prstGeom prst="rect">
            <a:avLst/>
          </a:prstGeom>
        </p:spPr>
      </p:pic>
    </p:spTree>
    <p:extLst>
      <p:ext uri="{BB962C8B-B14F-4D97-AF65-F5344CB8AC3E}">
        <p14:creationId xmlns:p14="http://schemas.microsoft.com/office/powerpoint/2010/main" val="2189591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cstate="print"/>
          <a:stretch>
            <a:fillRect/>
          </a:stretch>
        </p:blipFill>
        <p:spPr>
          <a:xfrm>
            <a:off x="9272337" y="1652040"/>
            <a:ext cx="2919663" cy="5205960"/>
          </a:xfrm>
          <a:prstGeom prst="rect">
            <a:avLst/>
          </a:prstGeom>
        </p:spPr>
      </p:pic>
      <p:sp>
        <p:nvSpPr>
          <p:cNvPr id="7" name="Tijdelijke aanduiding voor inhoud 2"/>
          <p:cNvSpPr txBox="1">
            <a:spLocks/>
          </p:cNvSpPr>
          <p:nvPr/>
        </p:nvSpPr>
        <p:spPr>
          <a:xfrm>
            <a:off x="695325" y="620714"/>
            <a:ext cx="5496928" cy="452880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200" b="1" dirty="0">
                <a:solidFill>
                  <a:srgbClr val="28A532"/>
                </a:solidFill>
                <a:latin typeface="Calibri" charset="0"/>
                <a:ea typeface="Calibri" charset="0"/>
                <a:cs typeface="Calibri" charset="0"/>
              </a:rPr>
              <a:t>Wat is jouw Latte factor</a:t>
            </a:r>
            <a:r>
              <a:rPr lang="nl-NL" sz="3200" b="1" dirty="0" smtClean="0">
                <a:solidFill>
                  <a:srgbClr val="28A532"/>
                </a:solidFill>
                <a:latin typeface="Calibri" charset="0"/>
                <a:ea typeface="Calibri" charset="0"/>
                <a:cs typeface="Calibri" charset="0"/>
              </a:rPr>
              <a:t>?</a:t>
            </a:r>
          </a:p>
          <a:p>
            <a:pPr marL="0" indent="0">
              <a:buNone/>
            </a:pPr>
            <a:endParaRPr lang="nl-NL" sz="2400" b="1" dirty="0">
              <a:latin typeface="Calibri" charset="0"/>
              <a:ea typeface="Calibri" charset="0"/>
              <a:cs typeface="Calibri" charset="0"/>
            </a:endParaRPr>
          </a:p>
          <a:p>
            <a:pPr>
              <a:lnSpc>
                <a:spcPct val="120000"/>
              </a:lnSpc>
              <a:buClr>
                <a:srgbClr val="28A532"/>
              </a:buClr>
            </a:pPr>
            <a:r>
              <a:rPr lang="nl-NL" sz="2400" dirty="0">
                <a:cs typeface="Arial" panose="020B0604020202020204" pitchFamily="34" charset="0"/>
              </a:rPr>
              <a:t>Welke gewoontes kun je doorbreken? </a:t>
            </a:r>
          </a:p>
          <a:p>
            <a:pPr>
              <a:lnSpc>
                <a:spcPct val="120000"/>
              </a:lnSpc>
              <a:buClr>
                <a:srgbClr val="28A532"/>
              </a:buClr>
            </a:pPr>
            <a:r>
              <a:rPr lang="nl-NL" sz="2400" dirty="0" smtClean="0">
                <a:cs typeface="Arial" panose="020B0604020202020204" pitchFamily="34" charset="0"/>
              </a:rPr>
              <a:t>Hoeveel </a:t>
            </a:r>
            <a:r>
              <a:rPr lang="nl-NL" sz="2400" dirty="0">
                <a:cs typeface="Arial" panose="020B0604020202020204" pitchFamily="34" charset="0"/>
              </a:rPr>
              <a:t>zou je kunnen besparen door minder uit te </a:t>
            </a:r>
            <a:r>
              <a:rPr lang="nl-NL" sz="2400" dirty="0" smtClean="0">
                <a:cs typeface="Arial" panose="020B0604020202020204" pitchFamily="34" charset="0"/>
              </a:rPr>
              <a:t>geven</a:t>
            </a:r>
            <a:r>
              <a:rPr lang="nl-NL" sz="2400" dirty="0">
                <a:cs typeface="Arial" panose="020B0604020202020204" pitchFamily="34" charset="0"/>
              </a:rPr>
              <a:t>? </a:t>
            </a:r>
          </a:p>
        </p:txBody>
      </p:sp>
    </p:spTree>
    <p:extLst>
      <p:ext uri="{BB962C8B-B14F-4D97-AF65-F5344CB8AC3E}">
        <p14:creationId xmlns:p14="http://schemas.microsoft.com/office/powerpoint/2010/main" val="22054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p:cNvSpPr txBox="1">
            <a:spLocks/>
          </p:cNvSpPr>
          <p:nvPr/>
        </p:nvSpPr>
        <p:spPr>
          <a:xfrm>
            <a:off x="695325" y="620714"/>
            <a:ext cx="10052886" cy="151288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200" b="1" dirty="0">
                <a:solidFill>
                  <a:srgbClr val="28A532"/>
                </a:solidFill>
                <a:latin typeface="Calibri" charset="0"/>
                <a:ea typeface="Calibri" charset="0"/>
                <a:cs typeface="Calibri" charset="0"/>
              </a:rPr>
              <a:t>Maak de </a:t>
            </a:r>
            <a:r>
              <a:rPr lang="nl-NL" sz="3200" b="1" dirty="0" err="1" smtClean="0">
                <a:solidFill>
                  <a:srgbClr val="28A532"/>
                </a:solidFill>
                <a:latin typeface="Calibri" charset="0"/>
                <a:ea typeface="Calibri" charset="0"/>
                <a:cs typeface="Calibri" charset="0"/>
              </a:rPr>
              <a:t>geldtype-test</a:t>
            </a:r>
            <a:r>
              <a:rPr lang="nl-NL" sz="3200" b="1" dirty="0" smtClean="0">
                <a:solidFill>
                  <a:srgbClr val="28A532"/>
                </a:solidFill>
                <a:latin typeface="Calibri" charset="0"/>
                <a:ea typeface="Calibri" charset="0"/>
                <a:cs typeface="Calibri" charset="0"/>
              </a:rPr>
              <a:t> </a:t>
            </a:r>
            <a:r>
              <a:rPr lang="nl-NL" sz="3200" b="1" dirty="0">
                <a:solidFill>
                  <a:srgbClr val="28A532"/>
                </a:solidFill>
                <a:latin typeface="Calibri" charset="0"/>
                <a:ea typeface="Calibri" charset="0"/>
                <a:cs typeface="Calibri" charset="0"/>
              </a:rPr>
              <a:t>over je uitgavenpatroon.</a:t>
            </a:r>
          </a:p>
          <a:p>
            <a:pPr>
              <a:buFont typeface="Wingdings" panose="05000000000000000000" pitchFamily="2" charset="2"/>
              <a:buChar char="ü"/>
            </a:pPr>
            <a:r>
              <a:rPr lang="nl-NL" sz="2400" b="1" dirty="0" smtClean="0">
                <a:latin typeface="Calibri" charset="0"/>
                <a:ea typeface="Calibri" charset="0"/>
                <a:cs typeface="Calibri" charset="0"/>
              </a:rPr>
              <a:t>Opdracht </a:t>
            </a:r>
            <a:r>
              <a:rPr lang="nl-NL" sz="2400" b="1" dirty="0">
                <a:latin typeface="Calibri" charset="0"/>
                <a:ea typeface="Calibri" charset="0"/>
                <a:cs typeface="Calibri" charset="0"/>
              </a:rPr>
              <a:t>5, blz. </a:t>
            </a:r>
            <a:r>
              <a:rPr lang="nl-NL" sz="2400" b="1" dirty="0" smtClean="0">
                <a:latin typeface="Calibri" charset="0"/>
                <a:ea typeface="Calibri" charset="0"/>
                <a:cs typeface="Calibri" charset="0"/>
              </a:rPr>
              <a:t>17 </a:t>
            </a:r>
            <a:endParaRPr lang="nl-NL" sz="2400" b="1" dirty="0">
              <a:latin typeface="Calibri" charset="0"/>
              <a:ea typeface="Calibri" charset="0"/>
              <a:cs typeface="Calibri" charset="0"/>
            </a:endParaRPr>
          </a:p>
          <a:p>
            <a:pPr>
              <a:buFont typeface="Wingdings" panose="05000000000000000000" pitchFamily="2" charset="2"/>
              <a:buChar char="ü"/>
            </a:pPr>
            <a:r>
              <a:rPr lang="nl-NL" sz="2400" b="1" dirty="0">
                <a:latin typeface="Calibri" charset="0"/>
                <a:ea typeface="Calibri" charset="0"/>
                <a:cs typeface="Calibri" charset="0"/>
              </a:rPr>
              <a:t>Maximaal </a:t>
            </a:r>
            <a:r>
              <a:rPr lang="nl-NL" sz="2400" b="1" dirty="0" smtClean="0">
                <a:latin typeface="Calibri" charset="0"/>
                <a:ea typeface="Calibri" charset="0"/>
                <a:cs typeface="Calibri" charset="0"/>
              </a:rPr>
              <a:t>5 minuten</a:t>
            </a:r>
          </a:p>
        </p:txBody>
      </p:sp>
      <p:pic>
        <p:nvPicPr>
          <p:cNvPr id="6" name="Afbeelding 5"/>
          <p:cNvPicPr>
            <a:picLocks noChangeAspect="1"/>
          </p:cNvPicPr>
          <p:nvPr/>
        </p:nvPicPr>
        <p:blipFill>
          <a:blip r:embed="rId3" cstate="print"/>
          <a:stretch>
            <a:fillRect/>
          </a:stretch>
        </p:blipFill>
        <p:spPr>
          <a:xfrm>
            <a:off x="703641" y="2442888"/>
            <a:ext cx="5472569" cy="2432252"/>
          </a:xfrm>
          <a:prstGeom prst="rect">
            <a:avLst/>
          </a:prstGeom>
        </p:spPr>
      </p:pic>
      <p:sp>
        <p:nvSpPr>
          <p:cNvPr id="7" name="Rechthoek 6"/>
          <p:cNvSpPr/>
          <p:nvPr/>
        </p:nvSpPr>
        <p:spPr>
          <a:xfrm>
            <a:off x="657726" y="5335688"/>
            <a:ext cx="6096000" cy="830997"/>
          </a:xfrm>
          <a:prstGeom prst="rect">
            <a:avLst/>
          </a:prstGeom>
        </p:spPr>
        <p:txBody>
          <a:bodyPr>
            <a:spAutoFit/>
          </a:bodyPr>
          <a:lstStyle/>
          <a:p>
            <a:r>
              <a:rPr lang="nl-NL" sz="2400" dirty="0" smtClean="0"/>
              <a:t>… Wat </a:t>
            </a:r>
            <a:r>
              <a:rPr lang="nl-NL" sz="2400" dirty="0"/>
              <a:t>kwam er uit de test?</a:t>
            </a:r>
          </a:p>
          <a:p>
            <a:r>
              <a:rPr lang="nl-NL" sz="2400" dirty="0" smtClean="0"/>
              <a:t>… Komt </a:t>
            </a:r>
            <a:r>
              <a:rPr lang="nl-NL" sz="2400" dirty="0"/>
              <a:t>het overeen met jouw Latte factor?</a:t>
            </a:r>
          </a:p>
        </p:txBody>
      </p:sp>
    </p:spTree>
    <p:extLst>
      <p:ext uri="{BB962C8B-B14F-4D97-AF65-F5344CB8AC3E}">
        <p14:creationId xmlns:p14="http://schemas.microsoft.com/office/powerpoint/2010/main" val="673836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p:cNvSpPr txBox="1">
            <a:spLocks/>
          </p:cNvSpPr>
          <p:nvPr/>
        </p:nvSpPr>
        <p:spPr>
          <a:xfrm>
            <a:off x="695325" y="620713"/>
            <a:ext cx="7879049" cy="5411119"/>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200" b="1" dirty="0" smtClean="0">
                <a:solidFill>
                  <a:srgbClr val="28A532"/>
                </a:solidFill>
                <a:latin typeface="Calibri" charset="0"/>
                <a:ea typeface="Calibri" charset="0"/>
                <a:cs typeface="Calibri" charset="0"/>
              </a:rPr>
              <a:t>Take-home</a:t>
            </a:r>
          </a:p>
          <a:p>
            <a:pPr>
              <a:buFont typeface="Wingdings" panose="05000000000000000000" pitchFamily="2" charset="2"/>
              <a:buChar char="ü"/>
            </a:pPr>
            <a:r>
              <a:rPr lang="nl-NL" sz="2400" b="1" dirty="0" smtClean="0">
                <a:latin typeface="Calibri" charset="0"/>
                <a:ea typeface="Calibri" charset="0"/>
                <a:cs typeface="Calibri" charset="0"/>
              </a:rPr>
              <a:t>Opdracht </a:t>
            </a:r>
            <a:r>
              <a:rPr lang="nl-NL" sz="2400" b="1" dirty="0">
                <a:latin typeface="Calibri" charset="0"/>
                <a:ea typeface="Calibri" charset="0"/>
                <a:cs typeface="Calibri" charset="0"/>
              </a:rPr>
              <a:t>6, blz. </a:t>
            </a:r>
            <a:r>
              <a:rPr lang="nl-NL" sz="2400" b="1" dirty="0" smtClean="0">
                <a:latin typeface="Calibri" charset="0"/>
                <a:ea typeface="Calibri" charset="0"/>
                <a:cs typeface="Calibri" charset="0"/>
              </a:rPr>
              <a:t>17</a:t>
            </a:r>
            <a:endParaRPr lang="nl-NL" sz="2400" b="1" u="sng" dirty="0" smtClean="0">
              <a:latin typeface="Calibri" charset="0"/>
              <a:ea typeface="Calibri" charset="0"/>
              <a:cs typeface="Calibri" charset="0"/>
            </a:endParaRPr>
          </a:p>
          <a:p>
            <a:pPr marL="0" indent="0">
              <a:buFont typeface="Arial" panose="020B0604020202020204" pitchFamily="34" charset="0"/>
              <a:buNone/>
            </a:pPr>
            <a:endParaRPr lang="nl-NL" sz="2400" u="sng" dirty="0" smtClean="0">
              <a:latin typeface="Calibri" charset="0"/>
              <a:ea typeface="Calibri" charset="0"/>
              <a:cs typeface="Calibri" charset="0"/>
            </a:endParaRPr>
          </a:p>
          <a:p>
            <a:pPr marL="0" indent="0">
              <a:buNone/>
            </a:pPr>
            <a:r>
              <a:rPr lang="nl-NL" sz="2400" dirty="0">
                <a:latin typeface="Calibri" charset="0"/>
                <a:ea typeface="Calibri" charset="0"/>
                <a:cs typeface="Calibri" charset="0"/>
              </a:rPr>
              <a:t>Bespreek met je (</a:t>
            </a:r>
            <a:r>
              <a:rPr lang="nl-NL" sz="2400" dirty="0" smtClean="0">
                <a:latin typeface="Calibri" charset="0"/>
                <a:ea typeface="Calibri" charset="0"/>
                <a:cs typeface="Calibri" charset="0"/>
              </a:rPr>
              <a:t>groot)ouders </a:t>
            </a:r>
            <a:r>
              <a:rPr lang="nl-NL" sz="2400" dirty="0">
                <a:latin typeface="Calibri" charset="0"/>
                <a:ea typeface="Calibri" charset="0"/>
                <a:cs typeface="Calibri" charset="0"/>
              </a:rPr>
              <a:t>de volgende punten: </a:t>
            </a:r>
          </a:p>
          <a:p>
            <a:pPr lvl="0">
              <a:buClr>
                <a:srgbClr val="28A532"/>
              </a:buClr>
            </a:pPr>
            <a:r>
              <a:rPr lang="nl-NL" sz="2400" dirty="0">
                <a:latin typeface="Calibri" charset="0"/>
                <a:ea typeface="Calibri" charset="0"/>
                <a:cs typeface="Calibri" charset="0"/>
              </a:rPr>
              <a:t>Welke tips hebben je (</a:t>
            </a:r>
            <a:r>
              <a:rPr lang="nl-NL" sz="2400" dirty="0" smtClean="0">
                <a:latin typeface="Calibri" charset="0"/>
                <a:ea typeface="Calibri" charset="0"/>
                <a:cs typeface="Calibri" charset="0"/>
              </a:rPr>
              <a:t>groot)ouders </a:t>
            </a:r>
            <a:r>
              <a:rPr lang="nl-NL" sz="2400" dirty="0">
                <a:latin typeface="Calibri" charset="0"/>
                <a:ea typeface="Calibri" charset="0"/>
                <a:cs typeface="Calibri" charset="0"/>
              </a:rPr>
              <a:t>allemaal om geld te kunnen besparen.</a:t>
            </a:r>
          </a:p>
          <a:p>
            <a:pPr>
              <a:buClr>
                <a:srgbClr val="28A532"/>
              </a:buClr>
            </a:pPr>
            <a:r>
              <a:rPr lang="nl-NL" sz="2400" dirty="0">
                <a:latin typeface="Calibri" charset="0"/>
                <a:ea typeface="Calibri" charset="0"/>
                <a:cs typeface="Calibri" charset="0"/>
              </a:rPr>
              <a:t>Kun jij je (</a:t>
            </a:r>
            <a:r>
              <a:rPr lang="nl-NL" sz="2400" dirty="0" smtClean="0">
                <a:latin typeface="Calibri" charset="0"/>
                <a:ea typeface="Calibri" charset="0"/>
                <a:cs typeface="Calibri" charset="0"/>
              </a:rPr>
              <a:t>groot)ouders </a:t>
            </a:r>
            <a:r>
              <a:rPr lang="nl-NL" sz="2400" dirty="0">
                <a:latin typeface="Calibri" charset="0"/>
                <a:ea typeface="Calibri" charset="0"/>
                <a:cs typeface="Calibri" charset="0"/>
              </a:rPr>
              <a:t>misschien wat tips geven om geld te besparen? Tip: denk hierbij aan de Latte factor.</a:t>
            </a:r>
          </a:p>
          <a:p>
            <a:pPr>
              <a:buClr>
                <a:srgbClr val="28A532"/>
              </a:buClr>
            </a:pPr>
            <a:r>
              <a:rPr lang="nl-NL" sz="2400" dirty="0">
                <a:latin typeface="Calibri" charset="0"/>
                <a:ea typeface="Calibri" charset="0"/>
                <a:cs typeface="Calibri" charset="0"/>
              </a:rPr>
              <a:t>Welke tips hebben je ouders om de verleiding te weerstaan om geld uit te geven</a:t>
            </a:r>
            <a:r>
              <a:rPr lang="nl-NL" sz="2400" dirty="0" smtClean="0">
                <a:latin typeface="Calibri" charset="0"/>
                <a:ea typeface="Calibri" charset="0"/>
                <a:cs typeface="Calibri" charset="0"/>
              </a:rPr>
              <a:t>?</a:t>
            </a:r>
            <a:endParaRPr lang="nl-NL" sz="2400" u="sng" dirty="0" smtClean="0">
              <a:latin typeface="Calibri" charset="0"/>
              <a:ea typeface="Calibri" charset="0"/>
              <a:cs typeface="Calibri" charset="0"/>
            </a:endParaRPr>
          </a:p>
          <a:p>
            <a:pPr marL="0" indent="0">
              <a:buFont typeface="Arial" panose="020B0604020202020204" pitchFamily="34" charset="0"/>
              <a:buNone/>
            </a:pPr>
            <a:endParaRPr lang="nl-NL" sz="2400" dirty="0" smtClean="0">
              <a:latin typeface="Calibri" charset="0"/>
              <a:ea typeface="Calibri" charset="0"/>
              <a:cs typeface="Calibri" charset="0"/>
            </a:endParaRPr>
          </a:p>
        </p:txBody>
      </p:sp>
    </p:spTree>
    <p:extLst>
      <p:ext uri="{BB962C8B-B14F-4D97-AF65-F5344CB8AC3E}">
        <p14:creationId xmlns:p14="http://schemas.microsoft.com/office/powerpoint/2010/main" val="1169275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63336" y="365126"/>
            <a:ext cx="10515600" cy="962218"/>
          </a:xfrm>
        </p:spPr>
        <p:txBody>
          <a:bodyPr>
            <a:normAutofit fontScale="90000"/>
          </a:bodyPr>
          <a:lstStyle/>
          <a:p>
            <a:r>
              <a:rPr lang="nl-NL" dirty="0">
                <a:latin typeface="+mn-lt"/>
              </a:rPr>
              <a:t/>
            </a:r>
            <a:br>
              <a:rPr lang="nl-NL" dirty="0">
                <a:latin typeface="+mn-lt"/>
              </a:rPr>
            </a:br>
            <a:endParaRPr lang="nl-NL" dirty="0">
              <a:latin typeface="+mn-lt"/>
            </a:endParaRPr>
          </a:p>
        </p:txBody>
      </p:sp>
      <p:sp>
        <p:nvSpPr>
          <p:cNvPr id="7" name="Tijdelijke aanduiding voor inhoud 2"/>
          <p:cNvSpPr txBox="1">
            <a:spLocks/>
          </p:cNvSpPr>
          <p:nvPr/>
        </p:nvSpPr>
        <p:spPr>
          <a:xfrm>
            <a:off x="695326" y="620713"/>
            <a:ext cx="10643234" cy="597058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200" b="1" dirty="0" smtClean="0">
                <a:solidFill>
                  <a:srgbClr val="28A532"/>
                </a:solidFill>
                <a:latin typeface="Calibri" charset="0"/>
                <a:ea typeface="Calibri" charset="0"/>
                <a:cs typeface="Calibri" charset="0"/>
              </a:rPr>
              <a:t>Take-home</a:t>
            </a:r>
            <a:endParaRPr lang="nl-NL" sz="2400" b="1" dirty="0" smtClean="0">
              <a:solidFill>
                <a:srgbClr val="28A532"/>
              </a:solidFill>
              <a:latin typeface="Calibri" charset="0"/>
              <a:ea typeface="Calibri" charset="0"/>
              <a:cs typeface="Calibri" charset="0"/>
            </a:endParaRPr>
          </a:p>
          <a:p>
            <a:pPr>
              <a:buFont typeface="Wingdings" panose="05000000000000000000" pitchFamily="2" charset="2"/>
              <a:buChar char="ü"/>
            </a:pPr>
            <a:r>
              <a:rPr lang="nl-NL" sz="2400" b="1" dirty="0" smtClean="0">
                <a:latin typeface="Calibri" charset="0"/>
                <a:ea typeface="Calibri" charset="0"/>
                <a:cs typeface="Calibri" charset="0"/>
              </a:rPr>
              <a:t>Opdracht </a:t>
            </a:r>
            <a:r>
              <a:rPr lang="nl-NL" sz="2400" b="1" dirty="0">
                <a:latin typeface="Calibri" charset="0"/>
                <a:ea typeface="Calibri" charset="0"/>
                <a:cs typeface="Calibri" charset="0"/>
              </a:rPr>
              <a:t>5</a:t>
            </a:r>
            <a:r>
              <a:rPr lang="nl-NL" sz="2400" b="1" dirty="0" smtClean="0">
                <a:latin typeface="Calibri" charset="0"/>
                <a:ea typeface="Calibri" charset="0"/>
                <a:cs typeface="Calibri" charset="0"/>
              </a:rPr>
              <a:t> (les 3)</a:t>
            </a:r>
          </a:p>
          <a:p>
            <a:pPr marL="0" indent="0">
              <a:buNone/>
            </a:pPr>
            <a:endParaRPr lang="nl-NL" sz="1800" dirty="0" smtClean="0">
              <a:latin typeface="Calibri" charset="0"/>
              <a:ea typeface="Calibri" charset="0"/>
              <a:cs typeface="Calibri" charset="0"/>
            </a:endParaRPr>
          </a:p>
          <a:p>
            <a:pPr marL="0" indent="0">
              <a:buNone/>
            </a:pPr>
            <a:r>
              <a:rPr lang="nl-NL" sz="2400" dirty="0">
                <a:cs typeface="Arial" panose="020B0604020202020204" pitchFamily="34" charset="0"/>
              </a:rPr>
              <a:t>Als het goed is heb je antwoord gegeven op de volgende vragen:</a:t>
            </a:r>
          </a:p>
          <a:p>
            <a:pPr>
              <a:buClr>
                <a:srgbClr val="28A532"/>
              </a:buClr>
            </a:pPr>
            <a:r>
              <a:rPr lang="nl-NL" sz="2400" dirty="0" smtClean="0">
                <a:cs typeface="Arial" panose="020B0604020202020204" pitchFamily="34" charset="0"/>
                <a:sym typeface="Wingdings" panose="05000000000000000000" pitchFamily="2" charset="2"/>
              </a:rPr>
              <a:t>Vindt </a:t>
            </a:r>
            <a:r>
              <a:rPr lang="nl-NL" sz="2400" dirty="0">
                <a:cs typeface="Arial" panose="020B0604020202020204" pitchFamily="34" charset="0"/>
                <a:sym typeface="Wingdings" panose="05000000000000000000" pitchFamily="2" charset="2"/>
              </a:rPr>
              <a:t>je familie het belangrijk om te sparen? </a:t>
            </a:r>
            <a:endParaRPr lang="nl-NL" sz="2400" dirty="0" smtClean="0">
              <a:cs typeface="Arial" panose="020B0604020202020204" pitchFamily="34" charset="0"/>
              <a:sym typeface="Wingdings" panose="05000000000000000000" pitchFamily="2" charset="2"/>
            </a:endParaRPr>
          </a:p>
          <a:p>
            <a:pPr>
              <a:buClr>
                <a:srgbClr val="28A532"/>
              </a:buClr>
            </a:pPr>
            <a:r>
              <a:rPr lang="nl-NL" sz="2400" dirty="0" smtClean="0">
                <a:cs typeface="Arial" panose="020B0604020202020204" pitchFamily="34" charset="0"/>
                <a:sym typeface="Wingdings" panose="05000000000000000000" pitchFamily="2" charset="2"/>
              </a:rPr>
              <a:t>Zo ja, waarom is het volgens je familie belangrijk om te sparen? </a:t>
            </a:r>
          </a:p>
          <a:p>
            <a:pPr>
              <a:buClr>
                <a:srgbClr val="28A532"/>
              </a:buClr>
            </a:pPr>
            <a:r>
              <a:rPr lang="nl-NL" sz="2400" dirty="0" smtClean="0">
                <a:cs typeface="Arial" panose="020B0604020202020204" pitchFamily="34" charset="0"/>
                <a:sym typeface="Wingdings" panose="05000000000000000000" pitchFamily="2" charset="2"/>
              </a:rPr>
              <a:t>Wat vindt </a:t>
            </a:r>
            <a:r>
              <a:rPr lang="nl-NL" sz="2400" dirty="0">
                <a:cs typeface="Arial" panose="020B0604020202020204" pitchFamily="34" charset="0"/>
                <a:sym typeface="Wingdings" panose="05000000000000000000" pitchFamily="2" charset="2"/>
              </a:rPr>
              <a:t>je familie ervan dat je voor de komende periode een spaardoel hebt? </a:t>
            </a:r>
            <a:endParaRPr lang="nl-NL" sz="2400" dirty="0" smtClean="0">
              <a:cs typeface="Arial" panose="020B0604020202020204" pitchFamily="34" charset="0"/>
              <a:sym typeface="Wingdings" panose="05000000000000000000" pitchFamily="2" charset="2"/>
            </a:endParaRPr>
          </a:p>
          <a:p>
            <a:pPr>
              <a:buClr>
                <a:srgbClr val="28A532"/>
              </a:buClr>
            </a:pPr>
            <a:r>
              <a:rPr lang="nl-NL" sz="2400" dirty="0" smtClean="0">
                <a:cs typeface="Arial" panose="020B0604020202020204" pitchFamily="34" charset="0"/>
                <a:sym typeface="Wingdings" panose="05000000000000000000" pitchFamily="2" charset="2"/>
              </a:rPr>
              <a:t>Hoe gaan ze je helpen om je spaardoel te bereiken?</a:t>
            </a:r>
            <a:endParaRPr lang="nl-NL" sz="2400" dirty="0">
              <a:cs typeface="Arial" panose="020B0604020202020204" pitchFamily="34" charset="0"/>
              <a:sym typeface="Wingdings" panose="05000000000000000000" pitchFamily="2" charset="2"/>
            </a:endParaRPr>
          </a:p>
          <a:p>
            <a:pPr marL="0" indent="0">
              <a:buNone/>
            </a:pPr>
            <a:endParaRPr lang="nl-NL" sz="2400" b="1" dirty="0" smtClean="0">
              <a:solidFill>
                <a:srgbClr val="28A532"/>
              </a:solidFill>
              <a:latin typeface="Calibri" charset="0"/>
              <a:ea typeface="Calibri" charset="0"/>
              <a:cs typeface="Calibri" charset="0"/>
            </a:endParaRPr>
          </a:p>
        </p:txBody>
      </p:sp>
    </p:spTree>
    <p:extLst>
      <p:ext uri="{BB962C8B-B14F-4D97-AF65-F5344CB8AC3E}">
        <p14:creationId xmlns:p14="http://schemas.microsoft.com/office/powerpoint/2010/main" val="4056857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032053" y="3782041"/>
            <a:ext cx="15988937" cy="5773783"/>
          </a:xfrm>
        </p:spPr>
        <p:txBody>
          <a:bodyPr>
            <a:normAutofit/>
          </a:bodyPr>
          <a:lstStyle/>
          <a:p>
            <a:pPr marL="0" indent="0">
              <a:lnSpc>
                <a:spcPct val="100000"/>
              </a:lnSpc>
              <a:buNone/>
            </a:pPr>
            <a:r>
              <a:rPr lang="nl-NL" sz="2400" dirty="0">
                <a:cs typeface="Arial" panose="020B0604020202020204" pitchFamily="34" charset="0"/>
              </a:rPr>
              <a:t>	</a:t>
            </a:r>
          </a:p>
        </p:txBody>
      </p:sp>
      <p:sp>
        <p:nvSpPr>
          <p:cNvPr id="4" name="Tijdelijke aanduiding voor inhoud 2"/>
          <p:cNvSpPr txBox="1">
            <a:spLocks/>
          </p:cNvSpPr>
          <p:nvPr/>
        </p:nvSpPr>
        <p:spPr>
          <a:xfrm>
            <a:off x="695325" y="620713"/>
            <a:ext cx="10506075" cy="539507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200" b="1" dirty="0">
                <a:solidFill>
                  <a:srgbClr val="28A532"/>
                </a:solidFill>
                <a:latin typeface="Calibri" charset="0"/>
                <a:ea typeface="Calibri" charset="0"/>
                <a:cs typeface="Calibri" charset="0"/>
              </a:rPr>
              <a:t>Wat zijn de doelen van deze les?</a:t>
            </a:r>
          </a:p>
          <a:p>
            <a:pPr marL="0" indent="0">
              <a:buFont typeface="Arial" panose="020B0604020202020204" pitchFamily="34" charset="0"/>
              <a:buNone/>
            </a:pPr>
            <a:endParaRPr lang="nl-NL" sz="2400" u="sng" dirty="0" smtClean="0">
              <a:latin typeface="Calibri" charset="0"/>
              <a:ea typeface="Calibri" charset="0"/>
              <a:cs typeface="Calibri" charset="0"/>
            </a:endParaRPr>
          </a:p>
          <a:p>
            <a:pPr>
              <a:buClr>
                <a:srgbClr val="28A532"/>
              </a:buClr>
            </a:pPr>
            <a:r>
              <a:rPr lang="nl-NL" sz="2400" dirty="0">
                <a:latin typeface="Calibri" charset="0"/>
                <a:ea typeface="Calibri" charset="0"/>
                <a:cs typeface="Calibri" charset="0"/>
              </a:rPr>
              <a:t>Je bent in staat om geld te besparen op het moment dat je (onverwachts) minder te besteden hebt.</a:t>
            </a:r>
          </a:p>
          <a:p>
            <a:pPr>
              <a:buClr>
                <a:srgbClr val="28A532"/>
              </a:buClr>
            </a:pPr>
            <a:r>
              <a:rPr lang="nl-NL" sz="2400" dirty="0">
                <a:latin typeface="Calibri" charset="0"/>
                <a:ea typeface="Calibri" charset="0"/>
                <a:cs typeface="Calibri" charset="0"/>
              </a:rPr>
              <a:t>Je bent in staat om je inkomsten en uitgaven aan te passen wanneer er veranderingen zijn in je situatie.</a:t>
            </a:r>
          </a:p>
          <a:p>
            <a:pPr>
              <a:buClr>
                <a:srgbClr val="28A532"/>
              </a:buClr>
            </a:pPr>
            <a:r>
              <a:rPr lang="nl-NL" sz="2400" dirty="0">
                <a:latin typeface="Calibri" charset="0"/>
                <a:ea typeface="Calibri" charset="0"/>
                <a:cs typeface="Calibri" charset="0"/>
              </a:rPr>
              <a:t>Je kunt prioriteiten stellen bij je uitgaven: hierbij hoort dat je jezelf kunt beheersen wanneer je makkelijk en/of impulsief geld uitgeeft.</a:t>
            </a:r>
          </a:p>
          <a:p>
            <a:pPr marL="0" indent="0">
              <a:buFont typeface="Arial" panose="020B0604020202020204" pitchFamily="34" charset="0"/>
              <a:buNone/>
            </a:pPr>
            <a:endParaRPr lang="nl-NL" sz="2400" dirty="0" smtClean="0">
              <a:latin typeface="Calibri" charset="0"/>
              <a:ea typeface="Calibri" charset="0"/>
              <a:cs typeface="Calibri" charset="0"/>
            </a:endParaRPr>
          </a:p>
        </p:txBody>
      </p:sp>
    </p:spTree>
    <p:extLst>
      <p:ext uri="{BB962C8B-B14F-4D97-AF65-F5344CB8AC3E}">
        <p14:creationId xmlns:p14="http://schemas.microsoft.com/office/powerpoint/2010/main" val="72361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559589" y="1616409"/>
            <a:ext cx="10515600" cy="1325563"/>
          </a:xfrm>
        </p:spPr>
        <p:txBody>
          <a:bodyPr>
            <a:normAutofit/>
          </a:bodyPr>
          <a:lstStyle/>
          <a:p>
            <a:r>
              <a:rPr lang="nl-NL" dirty="0" smtClean="0"/>
              <a:t/>
            </a:r>
            <a:br>
              <a:rPr lang="nl-NL" dirty="0" smtClean="0"/>
            </a:br>
            <a:endParaRPr lang="nl-NL" dirty="0"/>
          </a:p>
        </p:txBody>
      </p:sp>
      <p:sp>
        <p:nvSpPr>
          <p:cNvPr id="5" name="Tijdelijke aanduiding voor inhoud 2"/>
          <p:cNvSpPr txBox="1">
            <a:spLocks/>
          </p:cNvSpPr>
          <p:nvPr/>
        </p:nvSpPr>
        <p:spPr>
          <a:xfrm>
            <a:off x="695325" y="620713"/>
            <a:ext cx="5400675" cy="539507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200" b="1" dirty="0">
                <a:solidFill>
                  <a:srgbClr val="28A532"/>
                </a:solidFill>
                <a:latin typeface="Calibri" charset="0"/>
                <a:ea typeface="Calibri" charset="0"/>
                <a:cs typeface="Calibri" charset="0"/>
              </a:rPr>
              <a:t>Hoe gaat het met je spaardoel</a:t>
            </a:r>
            <a:r>
              <a:rPr lang="nl-NL" sz="3200" b="1" dirty="0" smtClean="0">
                <a:solidFill>
                  <a:srgbClr val="28A532"/>
                </a:solidFill>
                <a:latin typeface="Calibri" charset="0"/>
                <a:ea typeface="Calibri" charset="0"/>
                <a:cs typeface="Calibri" charset="0"/>
              </a:rPr>
              <a:t>?</a:t>
            </a:r>
          </a:p>
          <a:p>
            <a:pPr marL="0" indent="0">
              <a:buNone/>
            </a:pPr>
            <a:endParaRPr lang="nl-NL" sz="2400" u="sng" dirty="0" smtClean="0">
              <a:latin typeface="Calibri" charset="0"/>
              <a:ea typeface="Calibri" charset="0"/>
              <a:cs typeface="Calibri" charset="0"/>
            </a:endParaRPr>
          </a:p>
          <a:p>
            <a:pPr marL="0" indent="0">
              <a:buNone/>
            </a:pPr>
            <a:r>
              <a:rPr lang="nl-NL" sz="2400" dirty="0"/>
              <a:t>Bespreek met je maatje de volgende vragen:</a:t>
            </a:r>
          </a:p>
          <a:p>
            <a:pPr>
              <a:buClr>
                <a:srgbClr val="28A532"/>
              </a:buClr>
            </a:pPr>
            <a:r>
              <a:rPr lang="nl-NL" sz="2400" dirty="0"/>
              <a:t>Ben je al gestart met sparen? Zo nee, waarom niet?</a:t>
            </a:r>
          </a:p>
          <a:p>
            <a:pPr>
              <a:buClr>
                <a:srgbClr val="28A532"/>
              </a:buClr>
            </a:pPr>
            <a:r>
              <a:rPr lang="nl-NL" sz="2400" dirty="0"/>
              <a:t>Noteer je gespaarde bedrag op de spaarladder.</a:t>
            </a:r>
          </a:p>
          <a:p>
            <a:pPr>
              <a:buClr>
                <a:srgbClr val="28A532"/>
              </a:buClr>
            </a:pPr>
            <a:r>
              <a:rPr lang="nl-NL" sz="2400" dirty="0"/>
              <a:t>Wil je iets aanpassen aan je spaarplan</a:t>
            </a:r>
            <a:r>
              <a:rPr lang="nl-NL" sz="2400" dirty="0" smtClean="0"/>
              <a:t>?</a:t>
            </a:r>
          </a:p>
          <a:p>
            <a:endParaRPr lang="nl-NL" sz="2400" dirty="0"/>
          </a:p>
          <a:p>
            <a:pPr marL="0" indent="0">
              <a:buNone/>
            </a:pPr>
            <a:r>
              <a:rPr lang="nl-NL" sz="2400" i="1" dirty="0"/>
              <a:t>Over 5 minuten is de nabespreking</a:t>
            </a:r>
            <a:r>
              <a:rPr lang="nl-NL" sz="2400" i="1" dirty="0" smtClean="0"/>
              <a:t>!</a:t>
            </a:r>
            <a:endParaRPr lang="nl-NL" sz="2400" i="1" dirty="0"/>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699" y="0"/>
            <a:ext cx="4848301" cy="6858000"/>
          </a:xfrm>
          <a:prstGeom prst="rect">
            <a:avLst/>
          </a:prstGeom>
        </p:spPr>
      </p:pic>
    </p:spTree>
    <p:extLst>
      <p:ext uri="{BB962C8B-B14F-4D97-AF65-F5344CB8AC3E}">
        <p14:creationId xmlns:p14="http://schemas.microsoft.com/office/powerpoint/2010/main" val="935239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324" y="2558796"/>
            <a:ext cx="4781930" cy="2689835"/>
          </a:xfrm>
          <a:prstGeom prst="rect">
            <a:avLst/>
          </a:prstGeom>
        </p:spPr>
      </p:pic>
      <p:pic>
        <p:nvPicPr>
          <p:cNvPr id="6" name="Afbeelding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53056" y="3241548"/>
            <a:ext cx="1341120" cy="1341120"/>
          </a:xfrm>
          <a:prstGeom prst="rect">
            <a:avLst/>
          </a:prstGeom>
        </p:spPr>
      </p:pic>
      <p:sp>
        <p:nvSpPr>
          <p:cNvPr id="9" name="Tijdelijke aanduiding voor inhoud 2"/>
          <p:cNvSpPr txBox="1">
            <a:spLocks/>
          </p:cNvSpPr>
          <p:nvPr/>
        </p:nvSpPr>
        <p:spPr>
          <a:xfrm>
            <a:off x="695326" y="620713"/>
            <a:ext cx="8849728" cy="1496845"/>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200" b="1" dirty="0">
                <a:solidFill>
                  <a:srgbClr val="28A532"/>
                </a:solidFill>
                <a:latin typeface="Calibri" charset="0"/>
                <a:ea typeface="Calibri" charset="0"/>
                <a:cs typeface="Calibri" charset="0"/>
              </a:rPr>
              <a:t>Deze les </a:t>
            </a:r>
            <a:r>
              <a:rPr lang="nl-NL" sz="3200" b="1" dirty="0" smtClean="0">
                <a:solidFill>
                  <a:srgbClr val="28A532"/>
                </a:solidFill>
                <a:latin typeface="Calibri" charset="0"/>
                <a:ea typeface="Calibri" charset="0"/>
                <a:cs typeface="Calibri" charset="0"/>
              </a:rPr>
              <a:t>bekijken we op </a:t>
            </a:r>
            <a:r>
              <a:rPr lang="nl-NL" sz="3200" b="1" dirty="0">
                <a:solidFill>
                  <a:srgbClr val="28A532"/>
                </a:solidFill>
                <a:latin typeface="Calibri" charset="0"/>
                <a:ea typeface="Calibri" charset="0"/>
                <a:cs typeface="Calibri" charset="0"/>
              </a:rPr>
              <a:t>welke dingen je allemaal kunt besparen om je spaardoel te behalen.</a:t>
            </a:r>
          </a:p>
          <a:p>
            <a:pPr>
              <a:buFont typeface="Wingdings" panose="05000000000000000000" pitchFamily="2" charset="2"/>
              <a:buChar char="ü"/>
            </a:pPr>
            <a:r>
              <a:rPr lang="nl-NL" sz="2400" b="1" dirty="0" smtClean="0">
                <a:latin typeface="Calibri" charset="0"/>
                <a:ea typeface="Calibri" charset="0"/>
                <a:cs typeface="Calibri" charset="0"/>
              </a:rPr>
              <a:t>Opdracht </a:t>
            </a:r>
            <a:r>
              <a:rPr lang="nl-NL" sz="2400" b="1" dirty="0" smtClean="0">
                <a:latin typeface="Calibri" charset="0"/>
                <a:ea typeface="Calibri" charset="0"/>
                <a:cs typeface="Calibri" charset="0"/>
              </a:rPr>
              <a:t>1, blz. 15</a:t>
            </a:r>
            <a:endParaRPr lang="nl-NL" sz="2400" b="1" dirty="0" smtClean="0">
              <a:latin typeface="Calibri" charset="0"/>
              <a:ea typeface="Calibri" charset="0"/>
              <a:cs typeface="Calibri" charset="0"/>
            </a:endParaRPr>
          </a:p>
        </p:txBody>
      </p:sp>
      <p:sp>
        <p:nvSpPr>
          <p:cNvPr id="11" name="Rechthoek 10"/>
          <p:cNvSpPr/>
          <p:nvPr/>
        </p:nvSpPr>
        <p:spPr>
          <a:xfrm>
            <a:off x="695326" y="5655034"/>
            <a:ext cx="8007192" cy="505972"/>
          </a:xfrm>
          <a:prstGeom prst="rect">
            <a:avLst/>
          </a:prstGeom>
        </p:spPr>
        <p:txBody>
          <a:bodyPr wrap="none">
            <a:spAutoFit/>
          </a:bodyPr>
          <a:lstStyle/>
          <a:p>
            <a:pPr>
              <a:lnSpc>
                <a:spcPct val="120000"/>
              </a:lnSpc>
            </a:pPr>
            <a:r>
              <a:rPr lang="nl-NL" sz="2400" b="1" dirty="0">
                <a:cs typeface="Arial" panose="020B0604020202020204" pitchFamily="34" charset="0"/>
                <a:sym typeface="Wingdings" panose="05000000000000000000" pitchFamily="2" charset="2"/>
              </a:rPr>
              <a:t>Waar kun je allemaal geld mee besparen volgens het filmpje?</a:t>
            </a:r>
          </a:p>
        </p:txBody>
      </p:sp>
    </p:spTree>
    <p:extLst>
      <p:ext uri="{BB962C8B-B14F-4D97-AF65-F5344CB8AC3E}">
        <p14:creationId xmlns:p14="http://schemas.microsoft.com/office/powerpoint/2010/main" val="3379186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p:cNvSpPr txBox="1">
            <a:spLocks/>
          </p:cNvSpPr>
          <p:nvPr/>
        </p:nvSpPr>
        <p:spPr>
          <a:xfrm>
            <a:off x="12341894" y="336884"/>
            <a:ext cx="11181806" cy="743242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3200" b="1" dirty="0" smtClean="0">
              <a:solidFill>
                <a:srgbClr val="28A532"/>
              </a:solidFill>
              <a:latin typeface="Calibri" charset="0"/>
              <a:ea typeface="Calibri" charset="0"/>
              <a:cs typeface="Calibri" charset="0"/>
            </a:endParaRPr>
          </a:p>
          <a:p>
            <a:pPr>
              <a:lnSpc>
                <a:spcPct val="100000"/>
              </a:lnSpc>
            </a:pPr>
            <a:endParaRPr lang="nl-NL" sz="2400" dirty="0" smtClean="0">
              <a:cs typeface="Arial" panose="020B0604020202020204" pitchFamily="34" charset="0"/>
            </a:endParaRPr>
          </a:p>
          <a:p>
            <a:pPr marL="0" indent="0">
              <a:buNone/>
            </a:pPr>
            <a:endParaRPr lang="nl-NL" dirty="0">
              <a:cs typeface="Arial" panose="020B0604020202020204" pitchFamily="34" charset="0"/>
            </a:endParaRPr>
          </a:p>
        </p:txBody>
      </p:sp>
      <p:sp>
        <p:nvSpPr>
          <p:cNvPr id="6" name="Tijdelijke aanduiding voor inhoud 2"/>
          <p:cNvSpPr txBox="1">
            <a:spLocks/>
          </p:cNvSpPr>
          <p:nvPr/>
        </p:nvSpPr>
        <p:spPr>
          <a:xfrm>
            <a:off x="695325" y="620714"/>
            <a:ext cx="9812655" cy="225082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200" b="1" dirty="0">
                <a:solidFill>
                  <a:srgbClr val="28A532"/>
                </a:solidFill>
                <a:latin typeface="Calibri" charset="0"/>
                <a:ea typeface="Calibri" charset="0"/>
                <a:cs typeface="Calibri" charset="0"/>
              </a:rPr>
              <a:t>Spaardoel halen!</a:t>
            </a:r>
          </a:p>
          <a:p>
            <a:pPr>
              <a:buFont typeface="Wingdings" panose="05000000000000000000" pitchFamily="2" charset="2"/>
              <a:buChar char="ü"/>
            </a:pPr>
            <a:r>
              <a:rPr lang="nl-NL" sz="2400" b="1" dirty="0" smtClean="0">
                <a:latin typeface="Calibri" charset="0"/>
                <a:ea typeface="Calibri" charset="0"/>
                <a:cs typeface="Calibri" charset="0"/>
              </a:rPr>
              <a:t>Opdracht </a:t>
            </a:r>
            <a:r>
              <a:rPr lang="nl-NL" sz="2400" b="1" dirty="0" smtClean="0">
                <a:latin typeface="Calibri" charset="0"/>
                <a:ea typeface="Calibri" charset="0"/>
                <a:cs typeface="Calibri" charset="0"/>
              </a:rPr>
              <a:t>2, blz. 15</a:t>
            </a:r>
            <a:endParaRPr lang="nl-NL" sz="2400" b="1" dirty="0">
              <a:latin typeface="Calibri" charset="0"/>
              <a:ea typeface="Calibri" charset="0"/>
              <a:cs typeface="Calibri" charset="0"/>
            </a:endParaRPr>
          </a:p>
          <a:p>
            <a:pPr>
              <a:buFont typeface="Wingdings" panose="05000000000000000000" pitchFamily="2" charset="2"/>
              <a:buChar char="ü"/>
            </a:pPr>
            <a:r>
              <a:rPr lang="nl-NL" sz="2400" b="1" dirty="0">
                <a:latin typeface="Calibri" charset="0"/>
                <a:ea typeface="Calibri" charset="0"/>
                <a:cs typeface="Calibri" charset="0"/>
              </a:rPr>
              <a:t>Maximaal 5 minuten</a:t>
            </a:r>
          </a:p>
          <a:p>
            <a:pPr marL="0" indent="0">
              <a:buNone/>
            </a:pPr>
            <a:endParaRPr lang="nl-NL" sz="1800" dirty="0" smtClean="0">
              <a:latin typeface="Calibri" charset="0"/>
              <a:ea typeface="Calibri" charset="0"/>
              <a:cs typeface="Calibri" charset="0"/>
            </a:endParaRPr>
          </a:p>
          <a:p>
            <a:pPr marL="0" indent="0">
              <a:buNone/>
            </a:pPr>
            <a:r>
              <a:rPr lang="nl-NL" sz="2400" dirty="0"/>
              <a:t>In duo’s ga je een </a:t>
            </a:r>
            <a:r>
              <a:rPr lang="nl-NL" sz="2400" dirty="0" err="1"/>
              <a:t>mindmap</a:t>
            </a:r>
            <a:r>
              <a:rPr lang="nl-NL" sz="2400" dirty="0"/>
              <a:t> maken met de volgende twee punten</a:t>
            </a:r>
            <a:r>
              <a:rPr lang="nl-NL" sz="2400" dirty="0" smtClean="0"/>
              <a:t>:</a:t>
            </a:r>
            <a:endParaRPr lang="nl-NL" sz="2400" dirty="0"/>
          </a:p>
        </p:txBody>
      </p:sp>
      <p:sp>
        <p:nvSpPr>
          <p:cNvPr id="7" name="Rechthoek 6"/>
          <p:cNvSpPr/>
          <p:nvPr/>
        </p:nvSpPr>
        <p:spPr>
          <a:xfrm>
            <a:off x="609598" y="3216727"/>
            <a:ext cx="10331117" cy="2677656"/>
          </a:xfrm>
          <a:prstGeom prst="rect">
            <a:avLst/>
          </a:prstGeom>
        </p:spPr>
        <p:txBody>
          <a:bodyPr wrap="square">
            <a:spAutoFit/>
          </a:bodyPr>
          <a:lstStyle/>
          <a:p>
            <a:r>
              <a:rPr lang="nl-NL" sz="2400" b="1" dirty="0">
                <a:cs typeface="Arial" panose="020B0604020202020204" pitchFamily="34" charset="0"/>
              </a:rPr>
              <a:t>1. Hoe kan ik geld besparen?</a:t>
            </a:r>
          </a:p>
          <a:p>
            <a:pPr marL="342900" indent="-342900">
              <a:lnSpc>
                <a:spcPct val="100000"/>
              </a:lnSpc>
              <a:buClr>
                <a:srgbClr val="28A532"/>
              </a:buClr>
              <a:buFont typeface="Arial" charset="0"/>
              <a:buChar char="•"/>
            </a:pPr>
            <a:r>
              <a:rPr lang="nl-NL" sz="2400" dirty="0" smtClean="0">
                <a:cs typeface="Arial" panose="020B0604020202020204" pitchFamily="34" charset="0"/>
              </a:rPr>
              <a:t>Als je met een vriend of vriendin naar de film gaat </a:t>
            </a:r>
          </a:p>
          <a:p>
            <a:pPr marL="342900" indent="-342900">
              <a:lnSpc>
                <a:spcPct val="100000"/>
              </a:lnSpc>
              <a:buClr>
                <a:srgbClr val="28A532"/>
              </a:buClr>
              <a:buFont typeface="Arial" charset="0"/>
              <a:buChar char="•"/>
            </a:pPr>
            <a:r>
              <a:rPr lang="nl-NL" sz="2400" dirty="0" smtClean="0">
                <a:cs typeface="Arial" panose="020B0604020202020204" pitchFamily="34" charset="0"/>
              </a:rPr>
              <a:t>Als je naar de supermarkt gaat</a:t>
            </a:r>
          </a:p>
          <a:p>
            <a:pPr marL="342900" indent="-342900">
              <a:lnSpc>
                <a:spcPct val="100000"/>
              </a:lnSpc>
              <a:buClr>
                <a:srgbClr val="28A532"/>
              </a:buClr>
              <a:buFont typeface="Arial" charset="0"/>
              <a:buChar char="•"/>
            </a:pPr>
            <a:r>
              <a:rPr lang="nl-NL" sz="2400" dirty="0" smtClean="0">
                <a:cs typeface="Arial" panose="020B0604020202020204" pitchFamily="34" charset="0"/>
              </a:rPr>
              <a:t>Als </a:t>
            </a:r>
            <a:r>
              <a:rPr lang="nl-NL" sz="2400" dirty="0">
                <a:cs typeface="Arial" panose="020B0604020202020204" pitchFamily="34" charset="0"/>
              </a:rPr>
              <a:t>je gaat </a:t>
            </a:r>
            <a:r>
              <a:rPr lang="nl-NL" sz="2400" dirty="0" smtClean="0">
                <a:cs typeface="Arial" panose="020B0604020202020204" pitchFamily="34" charset="0"/>
              </a:rPr>
              <a:t>shoppen</a:t>
            </a:r>
            <a:r>
              <a:rPr lang="nl-NL" sz="2400" dirty="0">
                <a:cs typeface="Arial" panose="020B0604020202020204" pitchFamily="34" charset="0"/>
              </a:rPr>
              <a:t>				</a:t>
            </a:r>
          </a:p>
          <a:p>
            <a:pPr marL="342900" indent="-342900">
              <a:lnSpc>
                <a:spcPct val="100000"/>
              </a:lnSpc>
              <a:buClr>
                <a:srgbClr val="28A532"/>
              </a:buClr>
              <a:buFont typeface="Arial" charset="0"/>
              <a:buChar char="•"/>
            </a:pPr>
            <a:r>
              <a:rPr lang="nl-NL" sz="2400" dirty="0">
                <a:cs typeface="Arial" panose="020B0604020202020204" pitchFamily="34" charset="0"/>
              </a:rPr>
              <a:t>Als je iets lekkers voor </a:t>
            </a:r>
            <a:r>
              <a:rPr lang="nl-NL" sz="2400" dirty="0" smtClean="0">
                <a:cs typeface="Arial" panose="020B0604020202020204" pitchFamily="34" charset="0"/>
              </a:rPr>
              <a:t>school </a:t>
            </a:r>
            <a:r>
              <a:rPr lang="nl-NL" sz="2400" dirty="0">
                <a:cs typeface="Arial" panose="020B0604020202020204" pitchFamily="34" charset="0"/>
              </a:rPr>
              <a:t>wilt </a:t>
            </a:r>
            <a:endParaRPr lang="nl-NL" sz="2400" dirty="0" smtClean="0">
              <a:cs typeface="Arial" panose="020B0604020202020204" pitchFamily="34" charset="0"/>
            </a:endParaRPr>
          </a:p>
          <a:p>
            <a:pPr>
              <a:lnSpc>
                <a:spcPct val="100000"/>
              </a:lnSpc>
            </a:pPr>
            <a:endParaRPr lang="nl-NL" sz="2400" dirty="0" smtClean="0">
              <a:cs typeface="Arial" panose="020B0604020202020204" pitchFamily="34" charset="0"/>
            </a:endParaRPr>
          </a:p>
          <a:p>
            <a:pPr>
              <a:lnSpc>
                <a:spcPct val="100000"/>
              </a:lnSpc>
            </a:pPr>
            <a:r>
              <a:rPr lang="nl-NL" sz="2400" dirty="0" smtClean="0">
                <a:cs typeface="Arial" panose="020B0604020202020204" pitchFamily="34" charset="0"/>
              </a:rPr>
              <a:t>Voor tips: </a:t>
            </a:r>
            <a:r>
              <a:rPr lang="nl-NL" sz="2400" dirty="0" smtClean="0">
                <a:cs typeface="Arial" panose="020B0604020202020204" pitchFamily="34" charset="0"/>
                <a:hlinkClick r:id="rId3"/>
              </a:rPr>
              <a:t>https</a:t>
            </a:r>
            <a:r>
              <a:rPr lang="nl-NL" sz="2400" dirty="0">
                <a:cs typeface="Arial" panose="020B0604020202020204" pitchFamily="34" charset="0"/>
                <a:hlinkClick r:id="rId3"/>
              </a:rPr>
              <a:t>://scholieren.nibud.nl/artikel/besparen-zonder-pijn</a:t>
            </a:r>
            <a:r>
              <a:rPr lang="nl-NL" sz="2400" dirty="0" smtClean="0">
                <a:cs typeface="Arial" panose="020B0604020202020204" pitchFamily="34" charset="0"/>
                <a:hlinkClick r:id="rId3"/>
              </a:rPr>
              <a:t>/</a:t>
            </a:r>
            <a:endParaRPr lang="nl-NL" sz="2400" dirty="0">
              <a:cs typeface="Arial" panose="020B0604020202020204" pitchFamily="34" charset="0"/>
            </a:endParaRPr>
          </a:p>
        </p:txBody>
      </p:sp>
    </p:spTree>
    <p:extLst>
      <p:ext uri="{BB962C8B-B14F-4D97-AF65-F5344CB8AC3E}">
        <p14:creationId xmlns:p14="http://schemas.microsoft.com/office/powerpoint/2010/main" val="1470844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p:cNvSpPr txBox="1">
            <a:spLocks/>
          </p:cNvSpPr>
          <p:nvPr/>
        </p:nvSpPr>
        <p:spPr>
          <a:xfrm>
            <a:off x="12341894" y="336884"/>
            <a:ext cx="11181806" cy="743242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3200" b="1" dirty="0" smtClean="0">
              <a:solidFill>
                <a:srgbClr val="28A532"/>
              </a:solidFill>
              <a:latin typeface="Calibri" charset="0"/>
              <a:ea typeface="Calibri" charset="0"/>
              <a:cs typeface="Calibri" charset="0"/>
            </a:endParaRPr>
          </a:p>
          <a:p>
            <a:pPr>
              <a:lnSpc>
                <a:spcPct val="100000"/>
              </a:lnSpc>
            </a:pPr>
            <a:endParaRPr lang="nl-NL" sz="2400" dirty="0" smtClean="0">
              <a:cs typeface="Arial" panose="020B0604020202020204" pitchFamily="34" charset="0"/>
            </a:endParaRPr>
          </a:p>
          <a:p>
            <a:pPr marL="0" indent="0">
              <a:buNone/>
            </a:pPr>
            <a:endParaRPr lang="nl-NL" dirty="0">
              <a:cs typeface="Arial" panose="020B0604020202020204" pitchFamily="34" charset="0"/>
            </a:endParaRPr>
          </a:p>
        </p:txBody>
      </p:sp>
      <p:sp>
        <p:nvSpPr>
          <p:cNvPr id="6" name="Tijdelijke aanduiding voor inhoud 2"/>
          <p:cNvSpPr txBox="1">
            <a:spLocks/>
          </p:cNvSpPr>
          <p:nvPr/>
        </p:nvSpPr>
        <p:spPr>
          <a:xfrm>
            <a:off x="695325" y="620714"/>
            <a:ext cx="9812655" cy="225082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200" b="1" dirty="0">
                <a:solidFill>
                  <a:srgbClr val="28A532"/>
                </a:solidFill>
                <a:latin typeface="Calibri" charset="0"/>
                <a:ea typeface="Calibri" charset="0"/>
                <a:cs typeface="Calibri" charset="0"/>
              </a:rPr>
              <a:t>Spaardoel halen!</a:t>
            </a:r>
          </a:p>
          <a:p>
            <a:pPr>
              <a:buFont typeface="Wingdings" panose="05000000000000000000" pitchFamily="2" charset="2"/>
              <a:buChar char="ü"/>
            </a:pPr>
            <a:r>
              <a:rPr lang="nl-NL" sz="2400" b="1" dirty="0" smtClean="0">
                <a:latin typeface="Calibri" charset="0"/>
                <a:ea typeface="Calibri" charset="0"/>
                <a:cs typeface="Calibri" charset="0"/>
              </a:rPr>
              <a:t>Opdracht </a:t>
            </a:r>
            <a:r>
              <a:rPr lang="nl-NL" sz="2400" b="1" dirty="0" smtClean="0">
                <a:latin typeface="Calibri" charset="0"/>
                <a:ea typeface="Calibri" charset="0"/>
                <a:cs typeface="Calibri" charset="0"/>
              </a:rPr>
              <a:t>2, blz. 15</a:t>
            </a:r>
            <a:endParaRPr lang="nl-NL" sz="2400" b="1" dirty="0">
              <a:latin typeface="Calibri" charset="0"/>
              <a:ea typeface="Calibri" charset="0"/>
              <a:cs typeface="Calibri" charset="0"/>
            </a:endParaRPr>
          </a:p>
          <a:p>
            <a:pPr>
              <a:buFont typeface="Wingdings" panose="05000000000000000000" pitchFamily="2" charset="2"/>
              <a:buChar char="ü"/>
            </a:pPr>
            <a:r>
              <a:rPr lang="nl-NL" sz="2400" b="1" dirty="0" smtClean="0">
                <a:latin typeface="Calibri" charset="0"/>
                <a:ea typeface="Calibri" charset="0"/>
                <a:cs typeface="Calibri" charset="0"/>
              </a:rPr>
              <a:t>Maximaal </a:t>
            </a:r>
            <a:r>
              <a:rPr lang="nl-NL" sz="2400" b="1" dirty="0">
                <a:latin typeface="Calibri" charset="0"/>
                <a:ea typeface="Calibri" charset="0"/>
                <a:cs typeface="Calibri" charset="0"/>
              </a:rPr>
              <a:t>5 minuten</a:t>
            </a:r>
          </a:p>
          <a:p>
            <a:pPr marL="0" indent="0">
              <a:buNone/>
            </a:pPr>
            <a:endParaRPr lang="nl-NL" sz="1800" dirty="0" smtClean="0">
              <a:latin typeface="Calibri" charset="0"/>
              <a:ea typeface="Calibri" charset="0"/>
              <a:cs typeface="Calibri" charset="0"/>
            </a:endParaRPr>
          </a:p>
          <a:p>
            <a:pPr marL="0" indent="0">
              <a:buNone/>
            </a:pPr>
            <a:r>
              <a:rPr lang="nl-NL" sz="2400" dirty="0"/>
              <a:t>In duo’s ga je een </a:t>
            </a:r>
            <a:r>
              <a:rPr lang="nl-NL" sz="2400" dirty="0" err="1"/>
              <a:t>mindmap</a:t>
            </a:r>
            <a:r>
              <a:rPr lang="nl-NL" sz="2400" dirty="0"/>
              <a:t> maken met de volgende twee punten</a:t>
            </a:r>
            <a:r>
              <a:rPr lang="nl-NL" sz="2400" dirty="0" smtClean="0"/>
              <a:t>:</a:t>
            </a:r>
            <a:endParaRPr lang="nl-NL" sz="2400" dirty="0"/>
          </a:p>
        </p:txBody>
      </p:sp>
      <p:sp>
        <p:nvSpPr>
          <p:cNvPr id="7" name="Rechthoek 6"/>
          <p:cNvSpPr/>
          <p:nvPr/>
        </p:nvSpPr>
        <p:spPr>
          <a:xfrm>
            <a:off x="609598" y="3216727"/>
            <a:ext cx="10331117" cy="1938992"/>
          </a:xfrm>
          <a:prstGeom prst="rect">
            <a:avLst/>
          </a:prstGeom>
        </p:spPr>
        <p:txBody>
          <a:bodyPr wrap="square">
            <a:spAutoFit/>
          </a:bodyPr>
          <a:lstStyle/>
          <a:p>
            <a:r>
              <a:rPr lang="nl-NL" sz="2400" b="1" dirty="0">
                <a:cs typeface="Arial" panose="020B0604020202020204" pitchFamily="34" charset="0"/>
              </a:rPr>
              <a:t>2. Hoe kan ik de verleiding weerstaan om geld uit te geven?</a:t>
            </a:r>
          </a:p>
          <a:p>
            <a:pPr marL="342900" indent="-342900">
              <a:buFont typeface="Arial" charset="0"/>
              <a:buChar char="•"/>
            </a:pPr>
            <a:r>
              <a:rPr lang="nl-NL" sz="2400" dirty="0"/>
              <a:t>Bijv. plekken vermijden waar je geld uitgeeft.</a:t>
            </a:r>
            <a:endParaRPr lang="nl-NL" sz="2400" b="1" dirty="0">
              <a:cs typeface="Arial" panose="020B0604020202020204" pitchFamily="34" charset="0"/>
            </a:endParaRPr>
          </a:p>
          <a:p>
            <a:endParaRPr lang="nl-NL" sz="2400" dirty="0"/>
          </a:p>
          <a:p>
            <a:r>
              <a:rPr lang="nl-NL" sz="2400" dirty="0"/>
              <a:t>Voor tips:</a:t>
            </a:r>
          </a:p>
          <a:p>
            <a:r>
              <a:rPr lang="nl-NL" sz="2400" u="sng" dirty="0">
                <a:hlinkClick r:id="rId2"/>
              </a:rPr>
              <a:t>https://scholieren.nibud.nl/artikel/verleidingen/</a:t>
            </a:r>
            <a:endParaRPr lang="nl-NL" sz="2400" u="sng" dirty="0"/>
          </a:p>
        </p:txBody>
      </p:sp>
    </p:spTree>
    <p:extLst>
      <p:ext uri="{BB962C8B-B14F-4D97-AF65-F5344CB8AC3E}">
        <p14:creationId xmlns:p14="http://schemas.microsoft.com/office/powerpoint/2010/main" val="1687797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325" y="2831512"/>
            <a:ext cx="4781928" cy="2689835"/>
          </a:xfrm>
          <a:prstGeom prst="rect">
            <a:avLst/>
          </a:prstGeom>
        </p:spPr>
      </p:pic>
      <p:pic>
        <p:nvPicPr>
          <p:cNvPr id="6" name="Afbeelding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53056" y="3514264"/>
            <a:ext cx="1341120" cy="1341120"/>
          </a:xfrm>
          <a:prstGeom prst="rect">
            <a:avLst/>
          </a:prstGeom>
        </p:spPr>
      </p:pic>
      <p:sp>
        <p:nvSpPr>
          <p:cNvPr id="7" name="Tijdelijke aanduiding voor inhoud 2"/>
          <p:cNvSpPr txBox="1">
            <a:spLocks/>
          </p:cNvSpPr>
          <p:nvPr/>
        </p:nvSpPr>
        <p:spPr>
          <a:xfrm>
            <a:off x="695326" y="620713"/>
            <a:ext cx="9459328" cy="233103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2400" dirty="0" smtClean="0">
              <a:latin typeface="Calibri" charset="0"/>
              <a:ea typeface="Calibri" charset="0"/>
              <a:cs typeface="Calibri" charset="0"/>
            </a:endParaRPr>
          </a:p>
          <a:p>
            <a:pPr marL="0" indent="0">
              <a:buNone/>
            </a:pPr>
            <a:r>
              <a:rPr lang="nl-NL" sz="2400" dirty="0" smtClean="0">
                <a:latin typeface="Calibri" charset="0"/>
                <a:ea typeface="Calibri" charset="0"/>
                <a:cs typeface="Calibri" charset="0"/>
              </a:rPr>
              <a:t>In </a:t>
            </a:r>
            <a:r>
              <a:rPr lang="nl-NL" sz="2400" dirty="0">
                <a:latin typeface="Calibri" charset="0"/>
                <a:ea typeface="Calibri" charset="0"/>
                <a:cs typeface="Calibri" charset="0"/>
              </a:rPr>
              <a:t>het volgende filmpje gaan we zien dat we veel kleine uitgaven uit gewoonte doen. Ongemerkt tellen die kleine beetjes snel op!</a:t>
            </a:r>
            <a:endParaRPr lang="nl-NL" sz="2400" dirty="0" smtClean="0">
              <a:latin typeface="Calibri" charset="0"/>
              <a:ea typeface="Calibri" charset="0"/>
              <a:cs typeface="Calibri" charset="0"/>
            </a:endParaRPr>
          </a:p>
        </p:txBody>
      </p:sp>
      <p:pic>
        <p:nvPicPr>
          <p:cNvPr id="8" name="Tijdelijke aanduiding voor inhoud 3"/>
          <p:cNvPicPr>
            <a:picLocks noChangeAspect="1"/>
          </p:cNvPicPr>
          <p:nvPr/>
        </p:nvPicPr>
        <p:blipFill>
          <a:blip r:embed="rId6" cstate="print"/>
          <a:stretch>
            <a:fillRect/>
          </a:stretch>
        </p:blipFill>
        <p:spPr>
          <a:xfrm>
            <a:off x="7475622" y="2488234"/>
            <a:ext cx="4290853" cy="4369766"/>
          </a:xfrm>
          <a:prstGeom prst="rect">
            <a:avLst/>
          </a:prstGeom>
        </p:spPr>
      </p:pic>
    </p:spTree>
    <p:extLst>
      <p:ext uri="{BB962C8B-B14F-4D97-AF65-F5344CB8AC3E}">
        <p14:creationId xmlns:p14="http://schemas.microsoft.com/office/powerpoint/2010/main" val="3844029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p:cNvSpPr txBox="1">
            <a:spLocks/>
          </p:cNvSpPr>
          <p:nvPr/>
        </p:nvSpPr>
        <p:spPr>
          <a:xfrm>
            <a:off x="695325" y="620713"/>
            <a:ext cx="7107555" cy="574960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200" b="1" dirty="0">
                <a:solidFill>
                  <a:srgbClr val="28A532"/>
                </a:solidFill>
                <a:latin typeface="Calibri" charset="0"/>
                <a:ea typeface="Calibri" charset="0"/>
                <a:cs typeface="Calibri" charset="0"/>
              </a:rPr>
              <a:t>In de schulden door de </a:t>
            </a:r>
            <a:r>
              <a:rPr lang="nl-NL" sz="3200" b="1" dirty="0" smtClean="0">
                <a:solidFill>
                  <a:srgbClr val="28A532"/>
                </a:solidFill>
                <a:latin typeface="Calibri" charset="0"/>
                <a:ea typeface="Calibri" charset="0"/>
                <a:cs typeface="Calibri" charset="0"/>
              </a:rPr>
              <a:t>'Latte factor</a:t>
            </a:r>
            <a:r>
              <a:rPr lang="nl-NL" sz="3200" b="1" dirty="0">
                <a:solidFill>
                  <a:srgbClr val="28A532"/>
                </a:solidFill>
                <a:latin typeface="Calibri" charset="0"/>
                <a:ea typeface="Calibri" charset="0"/>
                <a:cs typeface="Calibri" charset="0"/>
              </a:rPr>
              <a:t>'?</a:t>
            </a:r>
          </a:p>
          <a:p>
            <a:pPr>
              <a:buFont typeface="Wingdings" panose="05000000000000000000" pitchFamily="2" charset="2"/>
              <a:buChar char="ü"/>
            </a:pPr>
            <a:r>
              <a:rPr lang="nl-NL" sz="2400" b="1" dirty="0" smtClean="0">
                <a:latin typeface="Calibri" charset="0"/>
                <a:ea typeface="Calibri" charset="0"/>
                <a:cs typeface="Calibri" charset="0"/>
              </a:rPr>
              <a:t>Opdracht </a:t>
            </a:r>
            <a:r>
              <a:rPr lang="nl-NL" sz="2400" b="1" dirty="0" smtClean="0">
                <a:latin typeface="Calibri" charset="0"/>
                <a:ea typeface="Calibri" charset="0"/>
                <a:cs typeface="Calibri" charset="0"/>
              </a:rPr>
              <a:t>3, blz. 15 </a:t>
            </a:r>
            <a:endParaRPr lang="nl-NL" sz="2400" b="1" dirty="0">
              <a:latin typeface="Calibri" charset="0"/>
              <a:ea typeface="Calibri" charset="0"/>
              <a:cs typeface="Calibri" charset="0"/>
            </a:endParaRPr>
          </a:p>
          <a:p>
            <a:pPr>
              <a:buFont typeface="Wingdings" panose="05000000000000000000" pitchFamily="2" charset="2"/>
              <a:buChar char="ü"/>
            </a:pPr>
            <a:r>
              <a:rPr lang="nl-NL" sz="2400" b="1" dirty="0">
                <a:latin typeface="Calibri" charset="0"/>
                <a:ea typeface="Calibri" charset="0"/>
                <a:cs typeface="Calibri" charset="0"/>
              </a:rPr>
              <a:t>Maximaal 5 minuten</a:t>
            </a:r>
          </a:p>
          <a:p>
            <a:pPr marL="0" indent="0">
              <a:buNone/>
            </a:pPr>
            <a:endParaRPr lang="nl-NL" sz="1800" dirty="0" smtClean="0">
              <a:latin typeface="Calibri" charset="0"/>
              <a:ea typeface="Calibri" charset="0"/>
              <a:cs typeface="Calibri" charset="0"/>
            </a:endParaRPr>
          </a:p>
          <a:p>
            <a:pPr marL="514350" indent="-514350">
              <a:buAutoNum type="alphaUcPeriod"/>
            </a:pPr>
            <a:r>
              <a:rPr lang="nl-NL" sz="2400" dirty="0"/>
              <a:t>Lees de uitleg van de Latte factor in je werkboek</a:t>
            </a:r>
          </a:p>
          <a:p>
            <a:pPr marL="0" indent="0">
              <a:buNone/>
            </a:pPr>
            <a:endParaRPr lang="nl-NL" sz="2400" dirty="0"/>
          </a:p>
          <a:p>
            <a:pPr marL="0" indent="0">
              <a:buNone/>
            </a:pPr>
            <a:r>
              <a:rPr lang="nl-NL" sz="2400" i="1" dirty="0"/>
              <a:t>Geef vervolgens antwoord op de volgende vragen: </a:t>
            </a:r>
          </a:p>
          <a:p>
            <a:pPr marL="0" lvl="0" indent="0">
              <a:buNone/>
            </a:pPr>
            <a:r>
              <a:rPr lang="nl-NL" sz="2400" dirty="0"/>
              <a:t>B. Kan dit gedrag voor problemen zorgen bij mensen?</a:t>
            </a:r>
          </a:p>
          <a:p>
            <a:pPr marL="0" indent="0">
              <a:buNone/>
            </a:pPr>
            <a:endParaRPr lang="nl-NL" sz="2400" dirty="0" smtClean="0"/>
          </a:p>
          <a:p>
            <a:pPr marL="0" indent="0">
              <a:buNone/>
            </a:pPr>
            <a:r>
              <a:rPr lang="nl-NL" sz="2400" i="1" dirty="0" smtClean="0"/>
              <a:t>Zo </a:t>
            </a:r>
            <a:r>
              <a:rPr lang="nl-NL" sz="2400" i="1" dirty="0"/>
              <a:t>ja, hoe dan?</a:t>
            </a:r>
          </a:p>
          <a:p>
            <a:pPr marL="0" lvl="0" indent="0">
              <a:buNone/>
            </a:pPr>
            <a:r>
              <a:rPr lang="nl-NL" sz="2400" dirty="0"/>
              <a:t>C. Hoe herken je de Latte factor in het filmpje?</a:t>
            </a:r>
          </a:p>
          <a:p>
            <a:pPr marL="0" lvl="0" indent="0">
              <a:buNone/>
            </a:pPr>
            <a:r>
              <a:rPr lang="nl-NL" sz="2400" dirty="0"/>
              <a:t>D. Hoe kun je mensen bewust maken van dit gewoontegedrag?</a:t>
            </a:r>
          </a:p>
        </p:txBody>
      </p:sp>
      <p:pic>
        <p:nvPicPr>
          <p:cNvPr id="7" name="Tijdelijke aanduiding voor inhoud 3"/>
          <p:cNvPicPr>
            <a:picLocks noGrp="1" noChangeAspect="1"/>
          </p:cNvPicPr>
          <p:nvPr>
            <p:ph idx="1"/>
          </p:nvPr>
        </p:nvPicPr>
        <p:blipFill>
          <a:blip r:embed="rId3" cstate="print"/>
          <a:stretch>
            <a:fillRect/>
          </a:stretch>
        </p:blipFill>
        <p:spPr>
          <a:xfrm>
            <a:off x="14229348" y="2488234"/>
            <a:ext cx="4290853" cy="4369766"/>
          </a:xfrm>
          <a:prstGeom prst="rect">
            <a:avLst/>
          </a:prstGeom>
        </p:spPr>
      </p:pic>
      <p:pic>
        <p:nvPicPr>
          <p:cNvPr id="8" name="Afbeelding 7"/>
          <p:cNvPicPr>
            <a:picLocks noChangeAspect="1"/>
          </p:cNvPicPr>
          <p:nvPr/>
        </p:nvPicPr>
        <p:blipFill>
          <a:blip r:embed="rId4" cstate="print"/>
          <a:stretch>
            <a:fillRect/>
          </a:stretch>
        </p:blipFill>
        <p:spPr>
          <a:xfrm>
            <a:off x="8654257" y="549961"/>
            <a:ext cx="3537743" cy="6308039"/>
          </a:xfrm>
          <a:prstGeom prst="rect">
            <a:avLst/>
          </a:prstGeom>
        </p:spPr>
      </p:pic>
    </p:spTree>
    <p:extLst>
      <p:ext uri="{BB962C8B-B14F-4D97-AF65-F5344CB8AC3E}">
        <p14:creationId xmlns:p14="http://schemas.microsoft.com/office/powerpoint/2010/main" val="159620065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1937</TotalTime>
  <Words>1097</Words>
  <Application>Microsoft Office PowerPoint</Application>
  <PresentationFormat>Breedbeeld</PresentationFormat>
  <Paragraphs>143</Paragraphs>
  <Slides>13</Slides>
  <Notes>10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Arial</vt:lpstr>
      <vt:lpstr>Calibri</vt:lpstr>
      <vt:lpstr>Calibri Light</vt:lpstr>
      <vt:lpstr>Wingdings</vt:lpstr>
      <vt:lpstr>1_Kantoorthema</vt:lpstr>
      <vt:lpstr>PowerPoint-presentatie</vt:lpstr>
      <vt:lpstr> </vt:lpstr>
      <vt:lpstr>PowerPoint-presentatie</vt:lpstr>
      <vt:lpstr>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LocalUser</dc:creator>
  <cp:lastModifiedBy>A. Amagir</cp:lastModifiedBy>
  <cp:revision>196</cp:revision>
  <dcterms:created xsi:type="dcterms:W3CDTF">2017-09-04T19:25:54Z</dcterms:created>
  <dcterms:modified xsi:type="dcterms:W3CDTF">2018-03-02T10:52:41Z</dcterms:modified>
</cp:coreProperties>
</file>