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60" r:id="rId2"/>
    <p:sldId id="266" r:id="rId3"/>
    <p:sldId id="273" r:id="rId4"/>
    <p:sldId id="286" r:id="rId5"/>
    <p:sldId id="287" r:id="rId6"/>
    <p:sldId id="280" r:id="rId7"/>
    <p:sldId id="289" r:id="rId8"/>
    <p:sldId id="274" r:id="rId9"/>
    <p:sldId id="279" r:id="rId10"/>
    <p:sldId id="290" r:id="rId11"/>
    <p:sldId id="285" r:id="rId12"/>
    <p:sldId id="284" r:id="rId13"/>
    <p:sldId id="276" r:id="rId14"/>
    <p:sldId id="291" r:id="rId15"/>
    <p:sldId id="278" r:id="rId16"/>
  </p:sldIdLst>
  <p:sldSz cx="12192000" cy="6858000"/>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532"/>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03" autoAdjust="0"/>
    <p:restoredTop sz="75080" autoAdjust="0"/>
  </p:normalViewPr>
  <p:slideViewPr>
    <p:cSldViewPr snapToGrid="0">
      <p:cViewPr varScale="1">
        <p:scale>
          <a:sx n="87" d="100"/>
          <a:sy n="87" d="100"/>
        </p:scale>
        <p:origin x="738" y="90"/>
      </p:cViewPr>
      <p:guideLst>
        <p:guide orient="horz" pos="391"/>
        <p:guide pos="4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B9ADB1B3-46A7-4FE9-8987-6CD19B6D185B}" type="datetimeFigureOut">
              <a:rPr lang="nl-NL" smtClean="0"/>
              <a:pPr/>
              <a:t>2-3-2018</a:t>
            </a:fld>
            <a:endParaRPr lang="nl-NL"/>
          </a:p>
        </p:txBody>
      </p:sp>
      <p:sp>
        <p:nvSpPr>
          <p:cNvPr id="4" name="Tijdelijke aanduiding voor voettekst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0B1AF5A9-73DD-4F54-92DC-0D646A0D6D52}" type="slidenum">
              <a:rPr lang="nl-NL" smtClean="0"/>
              <a:pPr/>
              <a:t>‹nr.›</a:t>
            </a:fld>
            <a:endParaRPr lang="nl-NL"/>
          </a:p>
        </p:txBody>
      </p:sp>
    </p:spTree>
    <p:extLst>
      <p:ext uri="{BB962C8B-B14F-4D97-AF65-F5344CB8AC3E}">
        <p14:creationId xmlns:p14="http://schemas.microsoft.com/office/powerpoint/2010/main" val="274750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754C1DAF-5D77-4377-A330-003DF386E0CB}" type="datetimeFigureOut">
              <a:rPr lang="nl-NL" smtClean="0"/>
              <a:pPr/>
              <a:t>2-3-2018</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87EA5270-7A1D-49CE-AC95-A50CE0007E35}" type="slidenum">
              <a:rPr lang="nl-NL" smtClean="0"/>
              <a:pPr/>
              <a:t>‹nr.›</a:t>
            </a:fld>
            <a:endParaRPr lang="nl-NL"/>
          </a:p>
        </p:txBody>
      </p:sp>
    </p:spTree>
    <p:extLst>
      <p:ext uri="{BB962C8B-B14F-4D97-AF65-F5344CB8AC3E}">
        <p14:creationId xmlns:p14="http://schemas.microsoft.com/office/powerpoint/2010/main" val="31406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cholieren.nibud.nl/artikel/top-10-zelf-betaalde-uitgaven-van-scholier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a:t>
            </a:fld>
            <a:endParaRPr lang="nl-NL"/>
          </a:p>
        </p:txBody>
      </p:sp>
    </p:spTree>
    <p:extLst>
      <p:ext uri="{BB962C8B-B14F-4D97-AF65-F5344CB8AC3E}">
        <p14:creationId xmlns:p14="http://schemas.microsoft.com/office/powerpoint/2010/main" val="32246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(5 minuten)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Nadat leerlingen de stappen voor zichzelf hebben uitgewerkt, laat je ze op de website van het NIBUD hun eigen uitgaven vergelijken met de uitgaven van leeftijdsgenoten. </a:t>
            </a:r>
            <a:r>
              <a:rPr lang="en-US" sz="1200" u="sng" kern="1200" dirty="0" smtClean="0">
                <a:solidFill>
                  <a:schemeClr val="tx1"/>
                </a:solidFill>
                <a:effectLst/>
                <a:latin typeface="+mn-lt"/>
                <a:ea typeface="+mn-ea"/>
                <a:cs typeface="+mn-cs"/>
                <a:hlinkClick r:id="rId3"/>
              </a:rPr>
              <a:t>https://scholieren.nibud.nl/artikel/top-10-zelf-betaalde-uitgaven-van-scholieren/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Wijkt jouw uitgavenpatroon af van leeftijdgenoten? Op welke punten, laat ze dit opschrijven in hun werkboekje,</a:t>
            </a:r>
            <a:r>
              <a:rPr lang="nl-NL" sz="1200" kern="1200" baseline="0" dirty="0" smtClean="0">
                <a:solidFill>
                  <a:schemeClr val="tx1"/>
                </a:solidFill>
                <a:effectLst/>
                <a:latin typeface="+mn-lt"/>
                <a:ea typeface="+mn-ea"/>
                <a:cs typeface="+mn-cs"/>
              </a:rPr>
              <a:t> Vraag in de nabespreking</a:t>
            </a:r>
            <a:r>
              <a:rPr lang="nl-NL" sz="1200" kern="1200" dirty="0" smtClean="0">
                <a:solidFill>
                  <a:schemeClr val="tx1"/>
                </a:solidFill>
                <a:effectLst/>
                <a:latin typeface="+mn-lt"/>
                <a:ea typeface="+mn-ea"/>
                <a:cs typeface="+mn-cs"/>
              </a:rPr>
              <a:t>, waar zou je op kunnen en willen besparen, om je spaardoel te behalen.</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Spaar je geld? Zo niet, waarom niet?</a:t>
            </a: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10</a:t>
            </a:fld>
            <a:endParaRPr lang="nl-NL"/>
          </a:p>
        </p:txBody>
      </p:sp>
    </p:spTree>
    <p:extLst>
      <p:ext uri="{BB962C8B-B14F-4D97-AF65-F5344CB8AC3E}">
        <p14:creationId xmlns:p14="http://schemas.microsoft.com/office/powerpoint/2010/main" val="2859260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Laat het animatiefilmpje zien waarin de soorten uitgaven worden toegelicht.</a:t>
            </a:r>
          </a:p>
          <a:p>
            <a:r>
              <a:rPr lang="nl-NL"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11</a:t>
            </a:fld>
            <a:endParaRPr lang="nl-NL"/>
          </a:p>
        </p:txBody>
      </p:sp>
    </p:spTree>
    <p:extLst>
      <p:ext uri="{BB962C8B-B14F-4D97-AF65-F5344CB8AC3E}">
        <p14:creationId xmlns:p14="http://schemas.microsoft.com/office/powerpoint/2010/main" val="4241898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(2 minuten)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Leerlingen moeten vervolgens hun begroting erbij pakken en hun eigen uitgaven verdelen in </a:t>
            </a:r>
            <a:r>
              <a:rPr lang="nl-NL" sz="1200" i="1" kern="1200" dirty="0" smtClean="0">
                <a:solidFill>
                  <a:schemeClr val="tx1"/>
                </a:solidFill>
                <a:effectLst/>
                <a:latin typeface="+mn-lt"/>
                <a:ea typeface="+mn-ea"/>
                <a:cs typeface="+mn-cs"/>
              </a:rPr>
              <a:t>dagelijkse uitgaven, vaste lasten </a:t>
            </a:r>
            <a:r>
              <a:rPr lang="nl-NL" sz="1200" kern="1200" dirty="0" smtClean="0">
                <a:solidFill>
                  <a:schemeClr val="tx1"/>
                </a:solidFill>
                <a:effectLst/>
                <a:latin typeface="+mn-lt"/>
                <a:ea typeface="+mn-ea"/>
                <a:cs typeface="+mn-cs"/>
              </a:rPr>
              <a:t>en </a:t>
            </a:r>
            <a:r>
              <a:rPr lang="nl-NL" sz="1200" i="1" kern="1200" dirty="0" smtClean="0">
                <a:solidFill>
                  <a:schemeClr val="tx1"/>
                </a:solidFill>
                <a:effectLst/>
                <a:latin typeface="+mn-lt"/>
                <a:ea typeface="+mn-ea"/>
                <a:cs typeface="+mn-cs"/>
              </a:rPr>
              <a:t>incidentele uitgaven.</a:t>
            </a:r>
            <a:r>
              <a:rPr lang="nl-NL" sz="1200" i="1" kern="1200" baseline="0" dirty="0" smtClean="0">
                <a:solidFill>
                  <a:schemeClr val="tx1"/>
                </a:solidFill>
                <a:effectLst/>
                <a:latin typeface="+mn-lt"/>
                <a:ea typeface="+mn-ea"/>
                <a:cs typeface="+mn-cs"/>
              </a:rPr>
              <a:t> </a:t>
            </a:r>
            <a:r>
              <a:rPr lang="nl-NL" sz="1200" kern="1200" baseline="0" dirty="0" smtClean="0">
                <a:solidFill>
                  <a:schemeClr val="tx1"/>
                </a:solidFill>
                <a:effectLst/>
                <a:latin typeface="+mn-lt"/>
                <a:ea typeface="+mn-ea"/>
                <a:cs typeface="+mn-cs"/>
              </a:rPr>
              <a:t>Wat valt leerlingen op, waarschijnlijk dat ze alleen dagelijkse uitgaven hebben.</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a:t>
            </a:r>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12</a:t>
            </a:fld>
            <a:endParaRPr lang="nl-NL"/>
          </a:p>
        </p:txBody>
      </p:sp>
    </p:spTree>
    <p:extLst>
      <p:ext uri="{BB962C8B-B14F-4D97-AF65-F5344CB8AC3E}">
        <p14:creationId xmlns:p14="http://schemas.microsoft.com/office/powerpoint/2010/main" val="1954146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5 minuten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Laat leerlingen op post-</a:t>
            </a:r>
            <a:r>
              <a:rPr lang="nl-NL" sz="1200" kern="1200" dirty="0" err="1" smtClean="0">
                <a:solidFill>
                  <a:schemeClr val="tx1"/>
                </a:solidFill>
                <a:effectLst/>
                <a:latin typeface="+mn-lt"/>
                <a:ea typeface="+mn-ea"/>
                <a:cs typeface="+mn-cs"/>
              </a:rPr>
              <a:t>its</a:t>
            </a:r>
            <a:r>
              <a:rPr lang="nl-NL" sz="1200" kern="1200" dirty="0" smtClean="0">
                <a:solidFill>
                  <a:schemeClr val="tx1"/>
                </a:solidFill>
                <a:effectLst/>
                <a:latin typeface="+mn-lt"/>
                <a:ea typeface="+mn-ea"/>
                <a:cs typeface="+mn-cs"/>
              </a:rPr>
              <a:t> opschrijven welke soort uitgaven hun familie allemaal heeft. Zeg dat ze in een volgende stap de uitgaven moeten indelen in categorieën/groepen. Benadruk  dat het gaat om de “soort” uitgaven en niet om de bedragen.</a:t>
            </a:r>
          </a:p>
          <a:p>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13</a:t>
            </a:fld>
            <a:endParaRPr lang="nl-NL"/>
          </a:p>
        </p:txBody>
      </p:sp>
    </p:spTree>
    <p:extLst>
      <p:ext uri="{BB962C8B-B14F-4D97-AF65-F5344CB8AC3E}">
        <p14:creationId xmlns:p14="http://schemas.microsoft.com/office/powerpoint/2010/main" val="2696904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Bespreek het kort na, want leerlingen krijgen als take-home opdracht</a:t>
            </a:r>
            <a:r>
              <a:rPr lang="nl-NL" baseline="0" dirty="0" smtClean="0"/>
              <a:t> mee om het thuis met hun ouders te bespreken</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14</a:t>
            </a:fld>
            <a:endParaRPr lang="nl-NL"/>
          </a:p>
        </p:txBody>
      </p:sp>
    </p:spTree>
    <p:extLst>
      <p:ext uri="{BB962C8B-B14F-4D97-AF65-F5344CB8AC3E}">
        <p14:creationId xmlns:p14="http://schemas.microsoft.com/office/powerpoint/2010/main" val="2617207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(1 minuut)</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werkboekjes mogen niet mee naar</a:t>
            </a:r>
            <a:r>
              <a:rPr lang="nl-NL" sz="1200" kern="1200" baseline="0" dirty="0" smtClean="0">
                <a:solidFill>
                  <a:schemeClr val="tx1"/>
                </a:solidFill>
                <a:effectLst/>
                <a:latin typeface="+mn-lt"/>
                <a:ea typeface="+mn-ea"/>
                <a:cs typeface="+mn-cs"/>
              </a:rPr>
              <a:t> huis, laat leerlingen een foto maken van de opdracht of plaats de opdracht op jullie elektronische leeromgeving.</a:t>
            </a:r>
          </a:p>
          <a:p>
            <a:r>
              <a:rPr lang="nl-NL" sz="1200" kern="1200" dirty="0" smtClean="0">
                <a:solidFill>
                  <a:schemeClr val="tx1"/>
                </a:solidFill>
                <a:effectLst/>
                <a:latin typeface="+mn-lt"/>
                <a:ea typeface="+mn-ea"/>
                <a:cs typeface="+mn-cs"/>
              </a:rPr>
              <a:t>Take-home </a:t>
            </a:r>
            <a:r>
              <a:rPr lang="nl-NL" sz="1200" kern="1200" dirty="0" smtClean="0">
                <a:solidFill>
                  <a:schemeClr val="tx1"/>
                </a:solidFill>
                <a:effectLst/>
                <a:latin typeface="+mn-lt"/>
                <a:ea typeface="+mn-ea"/>
                <a:cs typeface="+mn-cs"/>
              </a:rPr>
              <a:t>opdracht:</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leerlingen moeten onderzoeken of de gezinsuitgaven overeenkomen met wat ze bedacht hadden bij les 2, opdracht 5. Geef</a:t>
            </a:r>
            <a:r>
              <a:rPr lang="nl-NL" sz="1200" kern="1200" baseline="0" dirty="0" smtClean="0">
                <a:solidFill>
                  <a:schemeClr val="tx1"/>
                </a:solidFill>
                <a:effectLst/>
                <a:latin typeface="+mn-lt"/>
                <a:ea typeface="+mn-ea"/>
                <a:cs typeface="+mn-cs"/>
              </a:rPr>
              <a:t> aan dat ze thuis moeten bespreken of ze misschien uitgaven zijn vergeten?</a:t>
            </a:r>
            <a:endParaRPr lang="nl-NL" sz="1200" kern="1200" dirty="0" smtClean="0">
              <a:solidFill>
                <a:schemeClr val="tx1"/>
              </a:solidFill>
              <a:effectLst/>
              <a:latin typeface="+mn-lt"/>
              <a:ea typeface="+mn-ea"/>
              <a:cs typeface="+mn-cs"/>
            </a:endParaRPr>
          </a:p>
          <a:p>
            <a:endParaRPr lang="nl-NL" dirty="0" smtClean="0"/>
          </a:p>
          <a:p>
            <a:r>
              <a:rPr lang="nl-NL" dirty="0" smtClean="0"/>
              <a:t>Benadruk dat het niet om de bedragen gaat, maar de</a:t>
            </a:r>
            <a:r>
              <a:rPr lang="nl-NL" baseline="0" dirty="0" smtClean="0"/>
              <a:t> soort uitgaven.</a:t>
            </a:r>
          </a:p>
          <a:p>
            <a:endParaRPr lang="nl-NL" baseline="0" dirty="0" smtClean="0"/>
          </a:p>
          <a:p>
            <a:r>
              <a:rPr lang="nl-NL" baseline="0" dirty="0" smtClean="0"/>
              <a:t>Leerlingen die deze les afwezig waren moeten de opdrachten van deze les thuis maken.</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15</a:t>
            </a:fld>
            <a:endParaRPr lang="nl-NL"/>
          </a:p>
        </p:txBody>
      </p:sp>
    </p:spTree>
    <p:extLst>
      <p:ext uri="{BB962C8B-B14F-4D97-AF65-F5344CB8AC3E}">
        <p14:creationId xmlns:p14="http://schemas.microsoft.com/office/powerpoint/2010/main" val="154101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2</a:t>
            </a:fld>
            <a:endParaRPr lang="nl-NL"/>
          </a:p>
        </p:txBody>
      </p:sp>
    </p:spTree>
    <p:extLst>
      <p:ext uri="{BB962C8B-B14F-4D97-AF65-F5344CB8AC3E}">
        <p14:creationId xmlns:p14="http://schemas.microsoft.com/office/powerpoint/2010/main" val="349795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u="none" kern="1200" dirty="0" smtClean="0">
                <a:solidFill>
                  <a:schemeClr val="tx1"/>
                </a:solidFill>
                <a:effectLst/>
                <a:latin typeface="+mn-lt"/>
                <a:ea typeface="+mn-ea"/>
                <a:cs typeface="+mn-cs"/>
              </a:rPr>
              <a:t>Inleiding </a:t>
            </a:r>
            <a:r>
              <a:rPr lang="nl-NL" sz="1200" i="1" u="none" kern="1200" dirty="0" smtClean="0">
                <a:solidFill>
                  <a:schemeClr val="tx1"/>
                </a:solidFill>
                <a:effectLst/>
                <a:latin typeface="+mn-lt"/>
                <a:ea typeface="+mn-ea"/>
                <a:cs typeface="+mn-cs"/>
              </a:rPr>
              <a:t>(1 minuut)</a:t>
            </a:r>
          </a:p>
          <a:p>
            <a:endParaRPr lang="nl-NL" sz="1200" i="1" u="none" kern="1200" dirty="0" smtClean="0">
              <a:solidFill>
                <a:schemeClr val="tx1"/>
              </a:solidFill>
              <a:effectLst/>
              <a:latin typeface="+mn-lt"/>
              <a:ea typeface="+mn-ea"/>
              <a:cs typeface="+mn-cs"/>
            </a:endParaRPr>
          </a:p>
          <a:p>
            <a:r>
              <a:rPr lang="nl-NL" sz="1200" i="0" u="none" kern="1200" dirty="0" smtClean="0">
                <a:solidFill>
                  <a:schemeClr val="tx1"/>
                </a:solidFill>
                <a:effectLst/>
                <a:latin typeface="+mn-lt"/>
                <a:ea typeface="+mn-ea"/>
                <a:cs typeface="+mn-cs"/>
              </a:rPr>
              <a:t>Zorg</a:t>
            </a:r>
            <a:r>
              <a:rPr lang="nl-NL" sz="1200" i="0" u="none" kern="1200" baseline="0" dirty="0" smtClean="0">
                <a:solidFill>
                  <a:schemeClr val="tx1"/>
                </a:solidFill>
                <a:effectLst/>
                <a:latin typeface="+mn-lt"/>
                <a:ea typeface="+mn-ea"/>
                <a:cs typeface="+mn-cs"/>
              </a:rPr>
              <a:t> ervoor dat je de </a:t>
            </a:r>
            <a:r>
              <a:rPr lang="nl-NL" sz="1200" i="0" u="none" kern="1200" baseline="0" dirty="0" err="1" smtClean="0">
                <a:solidFill>
                  <a:schemeClr val="tx1"/>
                </a:solidFill>
                <a:effectLst/>
                <a:latin typeface="+mn-lt"/>
                <a:ea typeface="+mn-ea"/>
                <a:cs typeface="+mn-cs"/>
              </a:rPr>
              <a:t>moodboards</a:t>
            </a:r>
            <a:r>
              <a:rPr lang="nl-NL" sz="1200" i="0" u="none" kern="1200" baseline="0" dirty="0" smtClean="0">
                <a:solidFill>
                  <a:schemeClr val="tx1"/>
                </a:solidFill>
                <a:effectLst/>
                <a:latin typeface="+mn-lt"/>
                <a:ea typeface="+mn-ea"/>
                <a:cs typeface="+mn-cs"/>
              </a:rPr>
              <a:t> die ze de vorige les hebben gemaakt, klaar hebt liggen, ze gaan daar deze les doelen uit halen. </a:t>
            </a:r>
            <a:endParaRPr lang="nl-NL" sz="1200" i="0" u="none"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Als je merkt dat leerlingen het</a:t>
            </a:r>
            <a:r>
              <a:rPr lang="nl-NL" sz="1200" kern="1200" baseline="0" dirty="0" smtClean="0">
                <a:solidFill>
                  <a:schemeClr val="tx1"/>
                </a:solidFill>
                <a:effectLst/>
                <a:latin typeface="+mn-lt"/>
                <a:ea typeface="+mn-ea"/>
                <a:cs typeface="+mn-cs"/>
              </a:rPr>
              <a:t> belang niet inzien van sparen, probeer dan de tijd te nemen om het belang hiervan uit te leggen. Probeer jezelf of iemand in je omgeving als voorbeeld te nemen. Vraag goed door, want meestal heeft dit te maken met hoe er thuis tegen geldzaken wordt aangekeken.</a:t>
            </a:r>
            <a:endParaRPr lang="nl-NL" sz="1200" kern="1200" dirty="0" smtClean="0">
              <a:solidFill>
                <a:schemeClr val="tx1"/>
              </a:solidFill>
              <a:effectLst/>
              <a:latin typeface="+mn-lt"/>
              <a:ea typeface="+mn-ea"/>
              <a:cs typeface="+mn-cs"/>
            </a:endParaRPr>
          </a:p>
          <a:p>
            <a:endParaRPr lang="nl-NL" dirty="0" smtClean="0"/>
          </a:p>
          <a:p>
            <a:endParaRPr lang="nl-NL" dirty="0" smtClean="0"/>
          </a:p>
          <a:p>
            <a:endParaRPr lang="nl-NL" dirty="0" smtClean="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3</a:t>
            </a:fld>
            <a:endParaRPr lang="nl-NL"/>
          </a:p>
        </p:txBody>
      </p:sp>
    </p:spTree>
    <p:extLst>
      <p:ext uri="{BB962C8B-B14F-4D97-AF65-F5344CB8AC3E}">
        <p14:creationId xmlns:p14="http://schemas.microsoft.com/office/powerpoint/2010/main" val="400448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a:t>
            </a:r>
            <a:r>
              <a:rPr lang="nl-NL" sz="1200" i="1" kern="1200" dirty="0" smtClean="0">
                <a:solidFill>
                  <a:schemeClr val="tx1"/>
                </a:solidFill>
                <a:effectLst/>
                <a:latin typeface="+mn-lt"/>
                <a:ea typeface="+mn-ea"/>
                <a:cs typeface="+mn-cs"/>
              </a:rPr>
              <a:t>2 minuten)</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Je geeft aan over welke termijn we het hebben als we spreken over </a:t>
            </a:r>
            <a:r>
              <a:rPr lang="nl-NL" sz="1200" b="1" kern="1200" dirty="0" smtClean="0">
                <a:solidFill>
                  <a:schemeClr val="tx1"/>
                </a:solidFill>
                <a:effectLst/>
                <a:latin typeface="+mn-lt"/>
                <a:ea typeface="+mn-ea"/>
                <a:cs typeface="+mn-cs"/>
              </a:rPr>
              <a:t>korte-, middellange- en </a:t>
            </a:r>
            <a:r>
              <a:rPr lang="nl-NL" sz="1200" b="1" kern="1200" dirty="0" err="1" smtClean="0">
                <a:solidFill>
                  <a:schemeClr val="tx1"/>
                </a:solidFill>
                <a:effectLst/>
                <a:latin typeface="+mn-lt"/>
                <a:ea typeface="+mn-ea"/>
                <a:cs typeface="+mn-cs"/>
              </a:rPr>
              <a:t>langetermijndoelen</a:t>
            </a:r>
            <a:r>
              <a:rPr lang="nl-NL" sz="1200" b="1" kern="1200" dirty="0" smtClean="0">
                <a:solidFill>
                  <a:schemeClr val="tx1"/>
                </a:solidFill>
                <a:effectLst/>
                <a:latin typeface="+mn-lt"/>
                <a:ea typeface="+mn-ea"/>
                <a:cs typeface="+mn-cs"/>
              </a:rPr>
              <a:t>.</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4</a:t>
            </a:fld>
            <a:endParaRPr lang="nl-NL"/>
          </a:p>
        </p:txBody>
      </p:sp>
    </p:spTree>
    <p:extLst>
      <p:ext uri="{BB962C8B-B14F-4D97-AF65-F5344CB8AC3E}">
        <p14:creationId xmlns:p14="http://schemas.microsoft.com/office/powerpoint/2010/main" val="268172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a:t>
            </a:r>
            <a:r>
              <a:rPr lang="nl-NL" sz="1200" i="1" kern="1200" dirty="0" smtClean="0">
                <a:solidFill>
                  <a:schemeClr val="tx1"/>
                </a:solidFill>
                <a:effectLst/>
                <a:latin typeface="+mn-lt"/>
                <a:ea typeface="+mn-ea"/>
                <a:cs typeface="+mn-cs"/>
              </a:rPr>
              <a:t>5 minuten)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Geef aan dat het per persoon kan verschillen of iets een korte-, middellange- of </a:t>
            </a:r>
            <a:r>
              <a:rPr lang="nl-NL" sz="1200" kern="1200" dirty="0" err="1" smtClean="0">
                <a:solidFill>
                  <a:schemeClr val="tx1"/>
                </a:solidFill>
                <a:effectLst/>
                <a:latin typeface="+mn-lt"/>
                <a:ea typeface="+mn-ea"/>
                <a:cs typeface="+mn-cs"/>
              </a:rPr>
              <a:t>langetermijndoel</a:t>
            </a:r>
            <a:r>
              <a:rPr lang="nl-NL" sz="1200" kern="1200" dirty="0" smtClean="0">
                <a:solidFill>
                  <a:schemeClr val="tx1"/>
                </a:solidFill>
                <a:effectLst/>
                <a:latin typeface="+mn-lt"/>
                <a:ea typeface="+mn-ea"/>
                <a:cs typeface="+mn-cs"/>
              </a:rPr>
              <a:t> is. Dit heeft te maken met hoeveel inkomsten en uitgaven iemand</a:t>
            </a:r>
            <a:r>
              <a:rPr lang="nl-NL" sz="1200" kern="1200" baseline="0" dirty="0" smtClean="0">
                <a:solidFill>
                  <a:schemeClr val="tx1"/>
                </a:solidFill>
                <a:effectLst/>
                <a:latin typeface="+mn-lt"/>
                <a:ea typeface="+mn-ea"/>
                <a:cs typeface="+mn-cs"/>
              </a:rPr>
              <a:t> heeft.</a:t>
            </a:r>
            <a:r>
              <a:rPr lang="nl-NL" sz="1200" kern="1200" dirty="0" smtClean="0">
                <a:solidFill>
                  <a:schemeClr val="tx1"/>
                </a:solidFill>
                <a:effectLst/>
                <a:latin typeface="+mn-lt"/>
                <a:ea typeface="+mn-ea"/>
                <a:cs typeface="+mn-cs"/>
              </a:rPr>
              <a:t> Als je een relatief hoog inkomen hebt en weinig uitgaven, dan is het kopen van een scooter bijvoorbeeld een </a:t>
            </a:r>
            <a:r>
              <a:rPr lang="nl-NL" sz="1200" kern="1200" dirty="0" err="1" smtClean="0">
                <a:solidFill>
                  <a:schemeClr val="tx1"/>
                </a:solidFill>
                <a:effectLst/>
                <a:latin typeface="+mn-lt"/>
                <a:ea typeface="+mn-ea"/>
                <a:cs typeface="+mn-cs"/>
              </a:rPr>
              <a:t>kortetermijndoel</a:t>
            </a:r>
            <a:r>
              <a:rPr lang="nl-NL" sz="1200" kern="1200" dirty="0" smtClean="0">
                <a:solidFill>
                  <a:schemeClr val="tx1"/>
                </a:solidFill>
                <a:effectLst/>
                <a:latin typeface="+mn-lt"/>
                <a:ea typeface="+mn-ea"/>
                <a:cs typeface="+mn-cs"/>
              </a:rPr>
              <a:t>, maar voor iemand die het minimumloon verdient en veel uitgaven heeft, is het een middellange of </a:t>
            </a:r>
            <a:r>
              <a:rPr lang="nl-NL" sz="1200" kern="1200" dirty="0" err="1" smtClean="0">
                <a:solidFill>
                  <a:schemeClr val="tx1"/>
                </a:solidFill>
                <a:effectLst/>
                <a:latin typeface="+mn-lt"/>
                <a:ea typeface="+mn-ea"/>
                <a:cs typeface="+mn-cs"/>
              </a:rPr>
              <a:t>langetermijndoel</a:t>
            </a:r>
            <a:r>
              <a:rPr lang="nl-NL" sz="1200" kern="1200" dirty="0" smtClean="0">
                <a:solidFill>
                  <a:schemeClr val="tx1"/>
                </a:solidFill>
                <a:effectLst/>
                <a:latin typeface="+mn-lt"/>
                <a:ea typeface="+mn-ea"/>
                <a:cs typeface="+mn-cs"/>
              </a:rPr>
              <a:t>. Geef aan dat ze naar de situatie van Alex kijken en</a:t>
            </a:r>
            <a:r>
              <a:rPr lang="nl-NL" sz="1200" kern="1200" baseline="0" dirty="0" smtClean="0">
                <a:solidFill>
                  <a:schemeClr val="tx1"/>
                </a:solidFill>
                <a:effectLst/>
                <a:latin typeface="+mn-lt"/>
                <a:ea typeface="+mn-ea"/>
                <a:cs typeface="+mn-cs"/>
              </a:rPr>
              <a:t> daarvoor </a:t>
            </a:r>
            <a:r>
              <a:rPr lang="nl-NL" sz="1200" kern="1200" dirty="0" smtClean="0">
                <a:solidFill>
                  <a:schemeClr val="tx1"/>
                </a:solidFill>
                <a:effectLst/>
                <a:latin typeface="+mn-lt"/>
                <a:ea typeface="+mn-ea"/>
                <a:cs typeface="+mn-cs"/>
              </a:rPr>
              <a:t>les 2, opdracht 1A moeten maken</a:t>
            </a:r>
            <a:r>
              <a:rPr lang="nl-NL" sz="1200" b="1" kern="1200" dirty="0" smtClean="0">
                <a:solidFill>
                  <a:schemeClr val="tx1"/>
                </a:solidFill>
                <a:effectLst/>
                <a:latin typeface="+mn-lt"/>
                <a:ea typeface="+mn-ea"/>
                <a:cs typeface="+mn-cs"/>
              </a:rPr>
              <a:t>.</a:t>
            </a:r>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5</a:t>
            </a:fld>
            <a:endParaRPr lang="nl-NL"/>
          </a:p>
        </p:txBody>
      </p:sp>
    </p:spTree>
    <p:extLst>
      <p:ext uri="{BB962C8B-B14F-4D97-AF65-F5344CB8AC3E}">
        <p14:creationId xmlns:p14="http://schemas.microsoft.com/office/powerpoint/2010/main" val="413711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(5</a:t>
            </a:r>
            <a:r>
              <a:rPr lang="nl-NL" sz="1200" i="1" kern="1200" dirty="0" smtClean="0">
                <a:solidFill>
                  <a:schemeClr val="tx1"/>
                </a:solidFill>
                <a:effectLst/>
                <a:latin typeface="+mn-lt"/>
                <a:ea typeface="+mn-ea"/>
                <a:cs typeface="+mn-cs"/>
              </a:rPr>
              <a:t> minuten)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Laat leerlingen les 2, opdracht 1B erbij pakken. Ze kunnen eventueel ook meteen opdracht 1C</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maken, maar geef dan wel eerst de instructie (volgende slide)</a:t>
            </a:r>
          </a:p>
          <a:p>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6</a:t>
            </a:fld>
            <a:endParaRPr lang="nl-NL"/>
          </a:p>
        </p:txBody>
      </p:sp>
    </p:spTree>
    <p:extLst>
      <p:ext uri="{BB962C8B-B14F-4D97-AF65-F5344CB8AC3E}">
        <p14:creationId xmlns:p14="http://schemas.microsoft.com/office/powerpoint/2010/main" val="3535587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(5</a:t>
            </a:r>
            <a:r>
              <a:rPr lang="nl-NL" sz="1200" i="1" kern="1200" dirty="0" smtClean="0">
                <a:solidFill>
                  <a:schemeClr val="tx1"/>
                </a:solidFill>
                <a:effectLst/>
                <a:latin typeface="+mn-lt"/>
                <a:ea typeface="+mn-ea"/>
                <a:cs typeface="+mn-cs"/>
              </a:rPr>
              <a:t> minuten)</a:t>
            </a:r>
          </a:p>
          <a:p>
            <a:pPr lvl="0"/>
            <a:r>
              <a:rPr lang="nl-NL" sz="1200" kern="1200" dirty="0" smtClean="0">
                <a:solidFill>
                  <a:schemeClr val="tx1"/>
                </a:solidFill>
                <a:effectLst/>
                <a:latin typeface="+mn-lt"/>
                <a:ea typeface="+mn-ea"/>
                <a:cs typeface="+mn-cs"/>
              </a:rPr>
              <a:t>Klassen waarin veel aversie is tegen sparen en praten over geld moet je meer tijd voor nemen om het belang uit te leggen.</a:t>
            </a:r>
          </a:p>
          <a:p>
            <a:pPr lvl="0"/>
            <a:r>
              <a:rPr lang="nl-NL" sz="1200" kern="1200" dirty="0" smtClean="0">
                <a:solidFill>
                  <a:schemeClr val="tx1"/>
                </a:solidFill>
                <a:effectLst/>
                <a:latin typeface="+mn-lt"/>
                <a:ea typeface="+mn-ea"/>
                <a:cs typeface="+mn-cs"/>
              </a:rPr>
              <a:t>Tip: geef leerlingen praktische voorbeelden. Je kan ook over je eigen levenservaring vertellen. Hierdoor kan je leerlingen overtuigen.</a:t>
            </a:r>
            <a:endParaRPr lang="nl-NL" sz="1200" i="1"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Aangeven dat we met de hele klas de komende maanden gaan toewerken om (een van onze) dromen te bereiken door er voor te sparen. We gaan allemaal sparen, maar ieder om zijn eigen droom waar te maken. Leerlingen moeten één doel (</a:t>
            </a:r>
            <a:r>
              <a:rPr lang="nl-NL" sz="1200" kern="1200" dirty="0" err="1" smtClean="0">
                <a:solidFill>
                  <a:schemeClr val="tx1"/>
                </a:solidFill>
                <a:effectLst/>
                <a:latin typeface="+mn-lt"/>
                <a:ea typeface="+mn-ea"/>
                <a:cs typeface="+mn-cs"/>
              </a:rPr>
              <a:t>middellangetermijndoel</a:t>
            </a:r>
            <a:r>
              <a:rPr lang="nl-NL" sz="1200" kern="1200" dirty="0" smtClean="0">
                <a:solidFill>
                  <a:schemeClr val="tx1"/>
                </a:solidFill>
                <a:effectLst/>
                <a:latin typeface="+mn-lt"/>
                <a:ea typeface="+mn-ea"/>
                <a:cs typeface="+mn-cs"/>
              </a:rPr>
              <a:t>) kiezen waar ze voor willen gaan sparen de komende maanden. Dit</a:t>
            </a:r>
            <a:r>
              <a:rPr lang="nl-NL" sz="1200" kern="1200" baseline="0" dirty="0" smtClean="0">
                <a:solidFill>
                  <a:schemeClr val="tx1"/>
                </a:solidFill>
                <a:effectLst/>
                <a:latin typeface="+mn-lt"/>
                <a:ea typeface="+mn-ea"/>
                <a:cs typeface="+mn-cs"/>
              </a:rPr>
              <a:t> eventueel in duo’s laten doen.</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Let op, </a:t>
            </a:r>
            <a:r>
              <a:rPr lang="nl-NL" sz="1200" kern="1200" dirty="0" smtClean="0">
                <a:solidFill>
                  <a:schemeClr val="tx1"/>
                </a:solidFill>
                <a:effectLst/>
                <a:latin typeface="+mn-lt"/>
                <a:ea typeface="+mn-ea"/>
                <a:cs typeface="+mn-cs"/>
              </a:rPr>
              <a:t>probeer leerlingen zo veel mogelijk voor een </a:t>
            </a:r>
            <a:r>
              <a:rPr lang="nl-NL" sz="1200" kern="1200" dirty="0" err="1" smtClean="0">
                <a:solidFill>
                  <a:schemeClr val="tx1"/>
                </a:solidFill>
                <a:effectLst/>
                <a:latin typeface="+mn-lt"/>
                <a:ea typeface="+mn-ea"/>
                <a:cs typeface="+mn-cs"/>
              </a:rPr>
              <a:t>middellangetermijndoel</a:t>
            </a:r>
            <a:r>
              <a:rPr lang="nl-NL" sz="1200" kern="1200" dirty="0" smtClean="0">
                <a:solidFill>
                  <a:schemeClr val="tx1"/>
                </a:solidFill>
                <a:effectLst/>
                <a:latin typeface="+mn-lt"/>
                <a:ea typeface="+mn-ea"/>
                <a:cs typeface="+mn-cs"/>
              </a:rPr>
              <a:t> te laten kiezen. Ze zijn dan </a:t>
            </a:r>
            <a:r>
              <a:rPr lang="nl-NL" sz="1200" b="1" kern="1200" dirty="0" smtClean="0">
                <a:solidFill>
                  <a:schemeClr val="tx1"/>
                </a:solidFill>
                <a:effectLst/>
                <a:latin typeface="+mn-lt"/>
                <a:ea typeface="+mn-ea"/>
                <a:cs typeface="+mn-cs"/>
              </a:rPr>
              <a:t>tussen de 2 maanden en 1 jaar</a:t>
            </a:r>
            <a:r>
              <a:rPr lang="nl-NL" sz="1200" kern="1200" dirty="0" smtClean="0">
                <a:solidFill>
                  <a:schemeClr val="tx1"/>
                </a:solidFill>
                <a:effectLst/>
                <a:latin typeface="+mn-lt"/>
                <a:ea typeface="+mn-ea"/>
                <a:cs typeface="+mn-cs"/>
              </a:rPr>
              <a:t> aan het sparen. Doel moet uitdagend genoeg zijn, lastiger dan wat een leerling op eigen krachten zou kunnen behalen. Het moet wel een realistische doel zijn, dus niet sparen voor een auto.</a:t>
            </a:r>
          </a:p>
          <a:p>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Misschien kun je</a:t>
            </a:r>
            <a:r>
              <a:rPr lang="nl-NL" sz="1200" kern="1200" baseline="0" dirty="0" smtClean="0">
                <a:solidFill>
                  <a:schemeClr val="tx1"/>
                </a:solidFill>
                <a:effectLst/>
                <a:latin typeface="+mn-lt"/>
                <a:ea typeface="+mn-ea"/>
                <a:cs typeface="+mn-cs"/>
              </a:rPr>
              <a:t> aangeven waar jij zelf graag voor wil sparen, iets over je eigen dromen vertellen. Dit motiveert leerlingen om hiermee aan de slag te gaan.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effectLst/>
                <a:latin typeface="+mn-lt"/>
                <a:ea typeface="+mn-ea"/>
                <a:cs typeface="+mn-cs"/>
              </a:rPr>
              <a:t>Leerlingen die echt nergens voor willen sparen, aanmoedigen door ze voor een dagje uit te laten sparen met iemand uit de klas.</a:t>
            </a: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7</a:t>
            </a:fld>
            <a:endParaRPr lang="nl-NL"/>
          </a:p>
        </p:txBody>
      </p:sp>
    </p:spTree>
    <p:extLst>
      <p:ext uri="{BB962C8B-B14F-4D97-AF65-F5344CB8AC3E}">
        <p14:creationId xmlns:p14="http://schemas.microsoft.com/office/powerpoint/2010/main" val="2809520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a:t>
            </a:r>
            <a:r>
              <a:rPr lang="nl-NL" sz="1200" i="1" kern="1200" dirty="0" smtClean="0">
                <a:solidFill>
                  <a:schemeClr val="tx1"/>
                </a:solidFill>
                <a:effectLst/>
                <a:latin typeface="+mn-lt"/>
                <a:ea typeface="+mn-ea"/>
                <a:cs typeface="+mn-cs"/>
              </a:rPr>
              <a:t>4 minuten)</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Laat het animatiefilmpje zien.</a:t>
            </a:r>
            <a:r>
              <a:rPr lang="nl-NL" sz="1200" kern="1200" dirty="0" smtClean="0">
                <a:solidFill>
                  <a:schemeClr val="tx1"/>
                </a:solidFill>
                <a:effectLst/>
                <a:latin typeface="+mn-lt"/>
                <a:ea typeface="+mn-ea"/>
                <a:cs typeface="+mn-cs"/>
              </a:rPr>
              <a:t> Geef kort aan dat het animatiefilmpje gaat over stappen die je kunt zetten om een begroting te maken. Na het zien van het filmpje vraag je de leerlingen of ze deze stappen herkennen en/of deze stappen thuis wel eens ter sprake zijn gekomen.  </a:t>
            </a: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8</a:t>
            </a:fld>
            <a:endParaRPr lang="nl-NL"/>
          </a:p>
        </p:txBody>
      </p:sp>
    </p:spTree>
    <p:extLst>
      <p:ext uri="{BB962C8B-B14F-4D97-AF65-F5344CB8AC3E}">
        <p14:creationId xmlns:p14="http://schemas.microsoft.com/office/powerpoint/2010/main" val="1521062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(7 minuten)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Vertel de leerlingen dat ze deze stappen voor hun eigen inkomsten en uitgaven gaan uitwerken. (les 2, opdracht 2).  </a:t>
            </a:r>
            <a:r>
              <a:rPr lang="nl-NL" sz="1200" i="0" kern="1200" dirty="0" smtClean="0">
                <a:solidFill>
                  <a:schemeClr val="tx1"/>
                </a:solidFill>
                <a:effectLst/>
                <a:latin typeface="+mn-lt"/>
                <a:ea typeface="+mn-ea"/>
                <a:cs typeface="+mn-cs"/>
              </a:rPr>
              <a:t>Vraag in de nabespreking </a:t>
            </a:r>
            <a:r>
              <a:rPr lang="nl-NL" sz="1200" kern="1200" dirty="0" smtClean="0">
                <a:solidFill>
                  <a:schemeClr val="tx1"/>
                </a:solidFill>
                <a:effectLst/>
                <a:latin typeface="+mn-lt"/>
                <a:ea typeface="+mn-ea"/>
                <a:cs typeface="+mn-cs"/>
              </a:rPr>
              <a:t>aan de leerlingen waarom het nuttig is om (dagelijks/wekelijks) bij te houden waar je je geld aan uitgeeft.  Leg uit dat een begroting vergelijkbaar is met een plan om je uitgaven onder controle te houden en dat je daardoor beter met je geld kan omgaan en zo ook je droom kan bereiken. </a:t>
            </a:r>
          </a:p>
          <a:p>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Inkomsten: zakgeld, kleedgeld, klusjes, oppaswerk, bijbaantje,</a:t>
            </a:r>
            <a:r>
              <a:rPr lang="nl-NL" sz="1200" kern="1200" baseline="0" dirty="0" smtClean="0">
                <a:solidFill>
                  <a:schemeClr val="tx1"/>
                </a:solidFill>
                <a:effectLst/>
                <a:latin typeface="+mn-lt"/>
                <a:ea typeface="+mn-ea"/>
                <a:cs typeface="+mn-cs"/>
              </a:rPr>
              <a:t> geld krijgen voor je rapport, voor je verjaardag.</a:t>
            </a: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Leerlingen die zeggen helemaal geen inkomsten te </a:t>
            </a:r>
            <a:r>
              <a:rPr lang="nl-NL" sz="1200" kern="1200" baseline="0" dirty="0" smtClean="0">
                <a:solidFill>
                  <a:schemeClr val="tx1"/>
                </a:solidFill>
                <a:effectLst/>
                <a:latin typeface="+mn-lt"/>
                <a:ea typeface="+mn-ea"/>
                <a:cs typeface="+mn-cs"/>
              </a:rPr>
              <a:t> hebben, help je door te vragen hoe dat kan? In een vervolg les wordt er gekeken naar hoe je aan inkomsten kunt komen.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effectLst/>
                <a:latin typeface="+mn-lt"/>
                <a:ea typeface="+mn-ea"/>
                <a:cs typeface="+mn-cs"/>
              </a:rPr>
              <a:t>Als ze echt niets kunnen bedenken dan </a:t>
            </a:r>
            <a:r>
              <a:rPr lang="nl-NL" sz="1200" kern="1200" dirty="0" smtClean="0">
                <a:solidFill>
                  <a:schemeClr val="tx1"/>
                </a:solidFill>
                <a:effectLst/>
                <a:latin typeface="+mn-lt"/>
                <a:ea typeface="+mn-ea"/>
                <a:cs typeface="+mn-cs"/>
              </a:rPr>
              <a:t>kan je ze een fictief budget geven.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Sommige leerlingen willen geen begroting maken, omdat ze alles van hun ouders krijgen. Misschien</a:t>
            </a:r>
            <a:r>
              <a:rPr lang="nl-NL" sz="1200" kern="1200" baseline="0" dirty="0" smtClean="0">
                <a:solidFill>
                  <a:schemeClr val="tx1"/>
                </a:solidFill>
                <a:effectLst/>
                <a:latin typeface="+mn-lt"/>
                <a:ea typeface="+mn-ea"/>
                <a:cs typeface="+mn-cs"/>
              </a:rPr>
              <a:t> kun je de leerlingen vragen om in kaart te brengen</a:t>
            </a:r>
            <a:r>
              <a:rPr lang="nl-NL" sz="1200" kern="1200" dirty="0" smtClean="0">
                <a:solidFill>
                  <a:schemeClr val="tx1"/>
                </a:solidFill>
                <a:effectLst/>
                <a:latin typeface="+mn-lt"/>
                <a:ea typeface="+mn-ea"/>
                <a:cs typeface="+mn-cs"/>
              </a:rPr>
              <a:t> wat ze allemaal van hun ouders krijgen en </a:t>
            </a:r>
            <a:r>
              <a:rPr lang="nl-NL" sz="1200" kern="1200" dirty="0" err="1" smtClean="0">
                <a:solidFill>
                  <a:schemeClr val="tx1"/>
                </a:solidFill>
                <a:effectLst/>
                <a:latin typeface="+mn-lt"/>
                <a:ea typeface="+mn-ea"/>
                <a:cs typeface="+mn-cs"/>
              </a:rPr>
              <a:t>hoevel</a:t>
            </a:r>
            <a:r>
              <a:rPr lang="nl-NL" sz="1200" kern="1200" dirty="0" smtClean="0">
                <a:solidFill>
                  <a:schemeClr val="tx1"/>
                </a:solidFill>
                <a:effectLst/>
                <a:latin typeface="+mn-lt"/>
                <a:ea typeface="+mn-ea"/>
                <a:cs typeface="+mn-cs"/>
              </a:rPr>
              <a:t> dat</a:t>
            </a:r>
            <a:r>
              <a:rPr lang="nl-NL" sz="1200" kern="1200" baseline="0" dirty="0" smtClean="0">
                <a:solidFill>
                  <a:schemeClr val="tx1"/>
                </a:solidFill>
                <a:effectLst/>
                <a:latin typeface="+mn-lt"/>
                <a:ea typeface="+mn-ea"/>
                <a:cs typeface="+mn-cs"/>
              </a:rPr>
              <a:t> in € is.</a:t>
            </a:r>
            <a:r>
              <a:rPr lang="nl-NL" sz="1200" kern="1200" dirty="0" smtClean="0">
                <a:solidFill>
                  <a:schemeClr val="tx1"/>
                </a:solidFill>
                <a:effectLst/>
                <a:latin typeface="+mn-lt"/>
                <a:ea typeface="+mn-ea"/>
                <a:cs typeface="+mn-cs"/>
              </a:rPr>
              <a:t> </a:t>
            </a: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9</a:t>
            </a:fld>
            <a:endParaRPr lang="nl-NL"/>
          </a:p>
        </p:txBody>
      </p:sp>
    </p:spTree>
    <p:extLst>
      <p:ext uri="{BB962C8B-B14F-4D97-AF65-F5344CB8AC3E}">
        <p14:creationId xmlns:p14="http://schemas.microsoft.com/office/powerpoint/2010/main" val="248481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44830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25400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00583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82088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40346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73293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3BAA44B-EF3C-4E37-82D9-9157AB1AA7E9}" type="datetimeFigureOut">
              <a:rPr lang="nl-NL" smtClean="0"/>
              <a:pPr/>
              <a:t>2-3-2018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61823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3BAA44B-EF3C-4E37-82D9-9157AB1AA7E9}" type="datetimeFigureOut">
              <a:rPr lang="nl-NL" smtClean="0"/>
              <a:pPr/>
              <a:t>2-3-2018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47542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3BAA44B-EF3C-4E37-82D9-9157AB1AA7E9}" type="datetimeFigureOut">
              <a:rPr lang="nl-NL" smtClean="0"/>
              <a:pPr/>
              <a:t>2-3-2018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53246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413428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9287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BF96F-3D2E-458F-8DC3-428938DAEE26}" type="slidenum">
              <a:rPr lang="nl-NL" smtClean="0"/>
              <a:pPr/>
              <a:t>‹nr.›</a:t>
            </a:fld>
            <a:endParaRPr lang="nl-NL"/>
          </a:p>
        </p:txBody>
      </p:sp>
    </p:spTree>
    <p:extLst>
      <p:ext uri="{BB962C8B-B14F-4D97-AF65-F5344CB8AC3E}">
        <p14:creationId xmlns:p14="http://schemas.microsoft.com/office/powerpoint/2010/main" val="265374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youtube.com/watch?v=5viL2ezkvVA&amp;rel=0"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outube.com/watch?v=gpmeOM6MntA&amp;rel=0"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190926" y="-2514652"/>
            <a:ext cx="9387327" cy="492443"/>
          </a:xfrm>
          <a:prstGeom prst="rect">
            <a:avLst/>
          </a:prstGeom>
          <a:noFill/>
        </p:spPr>
        <p:txBody>
          <a:bodyPr wrap="square" lIns="0" tIns="0" rIns="0" bIns="0" rtlCol="0">
            <a:spAutoFit/>
          </a:bodyPr>
          <a:lstStyle/>
          <a:p>
            <a:endParaRPr lang="nl-NL" sz="3200" b="1" dirty="0">
              <a:solidFill>
                <a:srgbClr val="28A532"/>
              </a:solidFill>
            </a:endParaRPr>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Afgeronde rechthoek 8"/>
          <p:cNvSpPr/>
          <p:nvPr/>
        </p:nvSpPr>
        <p:spPr>
          <a:xfrm>
            <a:off x="-978408" y="620713"/>
            <a:ext cx="9309607" cy="14173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366522" y="810579"/>
            <a:ext cx="8939005" cy="572144"/>
          </a:xfrm>
          <a:prstGeom prst="rect">
            <a:avLst/>
          </a:prstGeom>
          <a:noFill/>
        </p:spPr>
        <p:txBody>
          <a:bodyPr wrap="square" lIns="0" tIns="0" rIns="0" bIns="0" rtlCol="0">
            <a:spAutoFit/>
          </a:bodyPr>
          <a:lstStyle/>
          <a:p>
            <a:pPr>
              <a:lnSpc>
                <a:spcPts val="4400"/>
              </a:lnSpc>
            </a:pPr>
            <a:r>
              <a:rPr lang="nl-NL" sz="4400" b="1" dirty="0" err="1" smtClean="0">
                <a:solidFill>
                  <a:srgbClr val="642275"/>
                </a:solidFill>
              </a:rPr>
              <a:t>SpaarWijs</a:t>
            </a:r>
            <a:endParaRPr lang="nl-NL" sz="4400" b="1" dirty="0" smtClean="0">
              <a:solidFill>
                <a:srgbClr val="642275"/>
              </a:solidFill>
            </a:endParaRPr>
          </a:p>
        </p:txBody>
      </p:sp>
      <p:sp>
        <p:nvSpPr>
          <p:cNvPr id="11" name="Tekstvak 10"/>
          <p:cNvSpPr txBox="1"/>
          <p:nvPr/>
        </p:nvSpPr>
        <p:spPr>
          <a:xfrm>
            <a:off x="378846" y="1337894"/>
            <a:ext cx="9387327" cy="492443"/>
          </a:xfrm>
          <a:prstGeom prst="rect">
            <a:avLst/>
          </a:prstGeom>
          <a:noFill/>
        </p:spPr>
        <p:txBody>
          <a:bodyPr wrap="square" lIns="0" tIns="0" rIns="0" bIns="0" rtlCol="0">
            <a:spAutoFit/>
          </a:bodyPr>
          <a:lstStyle/>
          <a:p>
            <a:r>
              <a:rPr lang="nl-NL" sz="3200" dirty="0">
                <a:solidFill>
                  <a:srgbClr val="28A532"/>
                </a:solidFill>
              </a:rPr>
              <a:t>Les 2 </a:t>
            </a:r>
            <a:r>
              <a:rPr lang="nl-NL" sz="3200" b="1" dirty="0">
                <a:solidFill>
                  <a:srgbClr val="28A532"/>
                </a:solidFill>
              </a:rPr>
              <a:t>Wat komt er binnen en wat gaat er uit?</a:t>
            </a:r>
          </a:p>
        </p:txBody>
      </p:sp>
    </p:spTree>
    <p:extLst>
      <p:ext uri="{BB962C8B-B14F-4D97-AF65-F5344CB8AC3E}">
        <p14:creationId xmlns:p14="http://schemas.microsoft.com/office/powerpoint/2010/main" val="765121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stretch>
            <a:fillRect/>
          </a:stretch>
        </p:blipFill>
        <p:spPr>
          <a:xfrm>
            <a:off x="515983" y="4923718"/>
            <a:ext cx="3474719" cy="1621988"/>
          </a:xfrm>
          <a:prstGeom prst="rect">
            <a:avLst/>
          </a:prstGeom>
        </p:spPr>
      </p:pic>
      <p:sp>
        <p:nvSpPr>
          <p:cNvPr id="3" name="Tijdelijke aanduiding voor inhoud 2"/>
          <p:cNvSpPr>
            <a:spLocks noGrp="1"/>
          </p:cNvSpPr>
          <p:nvPr>
            <p:ph idx="1"/>
          </p:nvPr>
        </p:nvSpPr>
        <p:spPr>
          <a:xfrm>
            <a:off x="695325" y="620713"/>
            <a:ext cx="11469189" cy="3105467"/>
          </a:xfrm>
        </p:spPr>
        <p:txBody>
          <a:bodyPr lIns="0" tIns="0" rIns="0" bIns="0">
            <a:noAutofit/>
          </a:bodyPr>
          <a:lstStyle/>
          <a:p>
            <a:pPr marL="0" indent="0">
              <a:buNone/>
            </a:pPr>
            <a:r>
              <a:rPr lang="nl-NL" sz="3200" b="1" dirty="0" smtClean="0">
                <a:solidFill>
                  <a:srgbClr val="28A532"/>
                </a:solidFill>
                <a:latin typeface="Calibri" charset="0"/>
                <a:ea typeface="Calibri" charset="0"/>
                <a:cs typeface="Calibri" charset="0"/>
              </a:rPr>
              <a:t>Wat is jouw uitgavenpatroon?</a:t>
            </a:r>
            <a:endParaRPr lang="nl-NL" sz="2400" dirty="0" smtClean="0">
              <a:latin typeface="Calibri" charset="0"/>
              <a:ea typeface="Calibri" charset="0"/>
              <a:cs typeface="Calibri" charset="0"/>
            </a:endParaRPr>
          </a:p>
          <a:p>
            <a:pPr>
              <a:buFont typeface="Wingdings" panose="05000000000000000000" pitchFamily="2" charset="2"/>
              <a:buChar char="ü"/>
            </a:pPr>
            <a:r>
              <a:rPr lang="nl-NL" sz="2400" b="1" dirty="0" smtClean="0">
                <a:latin typeface="Calibri" charset="0"/>
                <a:ea typeface="Calibri" charset="0"/>
                <a:cs typeface="Calibri" charset="0"/>
              </a:rPr>
              <a:t>Opdracht 2B t/m </a:t>
            </a:r>
            <a:r>
              <a:rPr lang="nl-NL" sz="2400" b="1" dirty="0" smtClean="0">
                <a:latin typeface="Calibri" charset="0"/>
                <a:ea typeface="Calibri" charset="0"/>
                <a:cs typeface="Calibri" charset="0"/>
              </a:rPr>
              <a:t>2H, blz. 8</a:t>
            </a:r>
            <a:endParaRPr lang="nl-NL" sz="2400" b="1" dirty="0" smtClean="0">
              <a:latin typeface="Calibri" charset="0"/>
              <a:ea typeface="Calibri" charset="0"/>
              <a:cs typeface="Calibri" charset="0"/>
            </a:endParaRPr>
          </a:p>
          <a:p>
            <a:pPr>
              <a:buFont typeface="Wingdings" panose="05000000000000000000" pitchFamily="2" charset="2"/>
              <a:buChar char="ü"/>
            </a:pPr>
            <a:r>
              <a:rPr lang="nl-NL" sz="2400" b="1" dirty="0">
                <a:latin typeface="Calibri" charset="0"/>
                <a:ea typeface="Calibri" charset="0"/>
                <a:cs typeface="Calibri" charset="0"/>
              </a:rPr>
              <a:t>Maximaal 5 minuten</a:t>
            </a:r>
          </a:p>
          <a:p>
            <a:pPr marL="0" indent="0">
              <a:buNone/>
            </a:pPr>
            <a:endParaRPr lang="nl-NL" sz="2400" u="sng" dirty="0" smtClean="0">
              <a:latin typeface="Calibri" charset="0"/>
              <a:ea typeface="Calibri" charset="0"/>
              <a:cs typeface="Calibri" charset="0"/>
            </a:endParaRPr>
          </a:p>
          <a:p>
            <a:pPr marL="0" indent="0">
              <a:buNone/>
            </a:pPr>
            <a:r>
              <a:rPr lang="nl-NL" sz="2400" dirty="0">
                <a:latin typeface="Calibri" charset="0"/>
                <a:ea typeface="Calibri" charset="0"/>
                <a:cs typeface="Calibri" charset="0"/>
              </a:rPr>
              <a:t>Waar iemand zijn geld aan uitgeeft noemen we een uitgavenpatroon</a:t>
            </a:r>
            <a:r>
              <a:rPr lang="nl-NL" sz="2400" dirty="0" smtClean="0">
                <a:latin typeface="Calibri" charset="0"/>
                <a:ea typeface="Calibri" charset="0"/>
                <a:cs typeface="Calibri" charset="0"/>
              </a:rPr>
              <a:t>.</a:t>
            </a:r>
            <a:endParaRPr lang="nl-NL" sz="2400" dirty="0">
              <a:latin typeface="Calibri" charset="0"/>
              <a:ea typeface="Calibri" charset="0"/>
              <a:cs typeface="Calibri" charset="0"/>
            </a:endParaRPr>
          </a:p>
          <a:p>
            <a:pPr marL="0" indent="0">
              <a:buNone/>
            </a:pPr>
            <a:r>
              <a:rPr lang="nl-NL" sz="2400" dirty="0">
                <a:latin typeface="Calibri" charset="0"/>
                <a:ea typeface="Calibri" charset="0"/>
                <a:cs typeface="Calibri" charset="0"/>
              </a:rPr>
              <a:t>Is jouw uitgavenpatroon anders dan dat van je leeftijdgenoten</a:t>
            </a:r>
            <a:r>
              <a:rPr lang="nl-NL" sz="2400" dirty="0" smtClean="0">
                <a:latin typeface="Calibri" charset="0"/>
                <a:ea typeface="Calibri" charset="0"/>
                <a:cs typeface="Calibri" charset="0"/>
              </a:rPr>
              <a:t>?</a:t>
            </a:r>
            <a:endParaRPr lang="nl-NL" sz="2400" u="sng" dirty="0" smtClean="0">
              <a:latin typeface="Calibri" charset="0"/>
              <a:ea typeface="Calibri" charset="0"/>
              <a:cs typeface="Calibri" charset="0"/>
            </a:endParaRPr>
          </a:p>
          <a:p>
            <a:pPr marL="0" indent="0">
              <a:buNone/>
            </a:pPr>
            <a:endParaRPr lang="nl-NL" sz="2400" u="sng" dirty="0" smtClean="0">
              <a:latin typeface="Calibri" charset="0"/>
              <a:ea typeface="Calibri" charset="0"/>
              <a:cs typeface="Calibri" charset="0"/>
            </a:endParaRPr>
          </a:p>
          <a:p>
            <a:pPr marL="0" indent="0">
              <a:buNone/>
            </a:pPr>
            <a:endParaRPr lang="nl-NL" sz="2400" u="sng" dirty="0">
              <a:latin typeface="Calibri" charset="0"/>
              <a:ea typeface="Calibri" charset="0"/>
              <a:cs typeface="Calibri" charset="0"/>
            </a:endParaRPr>
          </a:p>
          <a:p>
            <a:pPr marL="0" indent="0">
              <a:buNone/>
            </a:pPr>
            <a:endParaRPr lang="nl-NL" sz="2400" dirty="0" smtClean="0">
              <a:latin typeface="Calibri" charset="0"/>
              <a:ea typeface="Calibri" charset="0"/>
              <a:cs typeface="Calibri" charset="0"/>
            </a:endParaRPr>
          </a:p>
        </p:txBody>
      </p:sp>
      <p:pic>
        <p:nvPicPr>
          <p:cNvPr id="4" name="Afbeelding 3"/>
          <p:cNvPicPr>
            <a:picLocks noChangeAspect="1"/>
          </p:cNvPicPr>
          <p:nvPr/>
        </p:nvPicPr>
        <p:blipFill>
          <a:blip r:embed="rId4" cstate="print"/>
          <a:stretch>
            <a:fillRect/>
          </a:stretch>
        </p:blipFill>
        <p:spPr>
          <a:xfrm>
            <a:off x="7082314" y="4962472"/>
            <a:ext cx="5109686" cy="1895528"/>
          </a:xfrm>
          <a:prstGeom prst="rect">
            <a:avLst/>
          </a:prstGeom>
        </p:spPr>
      </p:pic>
      <p:pic>
        <p:nvPicPr>
          <p:cNvPr id="6" name="Afbeelding 5"/>
          <p:cNvPicPr>
            <a:picLocks noChangeAspect="1"/>
          </p:cNvPicPr>
          <p:nvPr/>
        </p:nvPicPr>
        <p:blipFill>
          <a:blip r:embed="rId5" cstate="print"/>
          <a:stretch>
            <a:fillRect/>
          </a:stretch>
        </p:blipFill>
        <p:spPr>
          <a:xfrm>
            <a:off x="4757512" y="5045037"/>
            <a:ext cx="2320531" cy="1814774"/>
          </a:xfrm>
          <a:prstGeom prst="rect">
            <a:avLst/>
          </a:prstGeom>
        </p:spPr>
      </p:pic>
    </p:spTree>
    <p:extLst>
      <p:ext uri="{BB962C8B-B14F-4D97-AF65-F5344CB8AC3E}">
        <p14:creationId xmlns:p14="http://schemas.microsoft.com/office/powerpoint/2010/main" val="269113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95324" y="620713"/>
            <a:ext cx="6863715" cy="1048067"/>
          </a:xfrm>
        </p:spPr>
        <p:txBody>
          <a:bodyPr lIns="0" tIns="0" rIns="0" bIns="0">
            <a:noAutofit/>
          </a:bodyPr>
          <a:lstStyle/>
          <a:p>
            <a:pPr marL="0" indent="0">
              <a:buNone/>
            </a:pPr>
            <a:r>
              <a:rPr lang="nl-NL" sz="2400" dirty="0" smtClean="0">
                <a:latin typeface="Calibri" charset="0"/>
                <a:ea typeface="Calibri" charset="0"/>
                <a:cs typeface="Calibri" charset="0"/>
              </a:rPr>
              <a:t>Jullie gaan nu een filmpje zien waarin een uitleg wordt gegeven van</a:t>
            </a:r>
            <a:r>
              <a:rPr lang="nl-NL" sz="2400" dirty="0">
                <a:latin typeface="Calibri" charset="0"/>
                <a:ea typeface="Calibri" charset="0"/>
                <a:cs typeface="Calibri" charset="0"/>
              </a:rPr>
              <a:t>:</a:t>
            </a:r>
            <a:endParaRPr lang="nl-NL" sz="2400" dirty="0" smtClean="0">
              <a:latin typeface="Calibri" charset="0"/>
              <a:ea typeface="Calibri" charset="0"/>
              <a:cs typeface="Calibri" charset="0"/>
            </a:endParaRPr>
          </a:p>
        </p:txBody>
      </p:sp>
      <p:pic>
        <p:nvPicPr>
          <p:cNvPr id="4" name="Afbeelding 3"/>
          <p:cNvPicPr>
            <a:picLocks noChangeAspect="1"/>
          </p:cNvPicPr>
          <p:nvPr/>
        </p:nvPicPr>
        <p:blipFill rotWithShape="1">
          <a:blip r:embed="rId3" cstate="print"/>
          <a:srcRect b="1383"/>
          <a:stretch/>
        </p:blipFill>
        <p:spPr>
          <a:xfrm>
            <a:off x="278130" y="1874520"/>
            <a:ext cx="8622191" cy="4107180"/>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7539" y="620713"/>
            <a:ext cx="2831435" cy="1592682"/>
          </a:xfrm>
          <a:prstGeom prst="rect">
            <a:avLst/>
          </a:prstGeom>
        </p:spPr>
      </p:pic>
      <p:pic>
        <p:nvPicPr>
          <p:cNvPr id="8" name="Afbeelding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18010" y="1029403"/>
            <a:ext cx="794092" cy="794092"/>
          </a:xfrm>
          <a:prstGeom prst="rect">
            <a:avLst/>
          </a:prstGeom>
        </p:spPr>
      </p:pic>
    </p:spTree>
    <p:extLst>
      <p:ext uri="{BB962C8B-B14F-4D97-AF65-F5344CB8AC3E}">
        <p14:creationId xmlns:p14="http://schemas.microsoft.com/office/powerpoint/2010/main" val="767516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a:spLocks noGrp="1"/>
          </p:cNvSpPr>
          <p:nvPr>
            <p:ph idx="1"/>
          </p:nvPr>
        </p:nvSpPr>
        <p:spPr>
          <a:xfrm>
            <a:off x="695325" y="620713"/>
            <a:ext cx="11469189" cy="3105467"/>
          </a:xfrm>
        </p:spPr>
        <p:txBody>
          <a:bodyPr lIns="0" tIns="0" rIns="0" bIns="0">
            <a:noAutofit/>
          </a:bodyPr>
          <a:lstStyle/>
          <a:p>
            <a:pPr marL="0" indent="0">
              <a:buNone/>
            </a:pPr>
            <a:r>
              <a:rPr lang="nl-NL" sz="3200" b="1" dirty="0">
                <a:solidFill>
                  <a:srgbClr val="28A532"/>
                </a:solidFill>
                <a:latin typeface="Calibri" charset="0"/>
                <a:ea typeface="Calibri" charset="0"/>
                <a:cs typeface="Calibri" charset="0"/>
              </a:rPr>
              <a:t>Soorten uitgaven</a:t>
            </a:r>
            <a:endParaRPr lang="nl-NL" sz="3200" dirty="0" smtClean="0">
              <a:latin typeface="Calibri" charset="0"/>
              <a:ea typeface="Calibri" charset="0"/>
              <a:cs typeface="Calibri" charset="0"/>
            </a:endParaRP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smtClean="0">
                <a:latin typeface="Calibri" charset="0"/>
                <a:ea typeface="Calibri" charset="0"/>
                <a:cs typeface="Calibri" charset="0"/>
              </a:rPr>
              <a:t>3, blz.9</a:t>
            </a:r>
            <a:endParaRPr lang="nl-NL" sz="2400" b="1" u="sng" dirty="0" smtClean="0">
              <a:latin typeface="Calibri" charset="0"/>
              <a:ea typeface="Calibri" charset="0"/>
              <a:cs typeface="Calibri" charset="0"/>
            </a:endParaRPr>
          </a:p>
          <a:p>
            <a:pPr marL="0" indent="0">
              <a:buNone/>
            </a:pPr>
            <a:endParaRPr lang="nl-NL" sz="2400" u="sng" dirty="0" smtClean="0">
              <a:latin typeface="Calibri" charset="0"/>
              <a:ea typeface="Calibri" charset="0"/>
              <a:cs typeface="Calibri" charset="0"/>
            </a:endParaRPr>
          </a:p>
          <a:p>
            <a:pPr>
              <a:buClr>
                <a:srgbClr val="28A532"/>
              </a:buClr>
            </a:pPr>
            <a:r>
              <a:rPr lang="nl-NL" sz="2400" dirty="0">
                <a:latin typeface="Calibri" charset="0"/>
                <a:ea typeface="Calibri" charset="0"/>
                <a:cs typeface="Calibri" charset="0"/>
              </a:rPr>
              <a:t>Ga terug naar je eigen </a:t>
            </a:r>
            <a:r>
              <a:rPr lang="nl-NL" sz="2400" dirty="0" smtClean="0">
                <a:latin typeface="Calibri" charset="0"/>
                <a:ea typeface="Calibri" charset="0"/>
                <a:cs typeface="Calibri" charset="0"/>
              </a:rPr>
              <a:t>begroting.</a:t>
            </a:r>
          </a:p>
          <a:p>
            <a:pPr>
              <a:buClr>
                <a:srgbClr val="28A532"/>
              </a:buClr>
            </a:pPr>
            <a:r>
              <a:rPr lang="nl-NL" sz="2400" dirty="0" smtClean="0">
                <a:latin typeface="Calibri" charset="0"/>
                <a:ea typeface="Calibri" charset="0"/>
                <a:cs typeface="Calibri" charset="0"/>
              </a:rPr>
              <a:t>Verdeel </a:t>
            </a:r>
            <a:r>
              <a:rPr lang="nl-NL" sz="2400" dirty="0">
                <a:latin typeface="Calibri" charset="0"/>
                <a:ea typeface="Calibri" charset="0"/>
                <a:cs typeface="Calibri" charset="0"/>
              </a:rPr>
              <a:t>je uitgaven naar dagelijkse uitgaven, vaste lasten en incidentele uitgaven.</a:t>
            </a:r>
            <a:endParaRPr lang="nl-NL" sz="2400" u="sng" dirty="0" smtClean="0">
              <a:latin typeface="Calibri" charset="0"/>
              <a:ea typeface="Calibri" charset="0"/>
              <a:cs typeface="Calibri" charset="0"/>
            </a:endParaRPr>
          </a:p>
          <a:p>
            <a:pPr marL="0" indent="0">
              <a:buNone/>
            </a:pPr>
            <a:endParaRPr lang="nl-NL" sz="2400" u="sng" dirty="0">
              <a:latin typeface="Calibri" charset="0"/>
              <a:ea typeface="Calibri" charset="0"/>
              <a:cs typeface="Calibri" charset="0"/>
            </a:endParaRPr>
          </a:p>
          <a:p>
            <a:pPr marL="0" indent="0">
              <a:buNone/>
            </a:pPr>
            <a:endParaRPr lang="nl-NL" sz="2400" dirty="0" smtClean="0">
              <a:latin typeface="Calibri" charset="0"/>
              <a:ea typeface="Calibri" charset="0"/>
              <a:cs typeface="Calibri" charset="0"/>
            </a:endParaRPr>
          </a:p>
        </p:txBody>
      </p:sp>
    </p:spTree>
    <p:extLst>
      <p:ext uri="{BB962C8B-B14F-4D97-AF65-F5344CB8AC3E}">
        <p14:creationId xmlns:p14="http://schemas.microsoft.com/office/powerpoint/2010/main" val="1774061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878874" y="3663133"/>
            <a:ext cx="11247120" cy="5920649"/>
          </a:xfrm>
        </p:spPr>
        <p:txBody>
          <a:bodyPr>
            <a:normAutofit/>
          </a:bodyPr>
          <a:lstStyle/>
          <a:p>
            <a:pPr marL="0" indent="0">
              <a:buNone/>
            </a:pPr>
            <a:endParaRPr lang="nl-NL" sz="2400" b="1" i="1"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buNone/>
            </a:pPr>
            <a:r>
              <a:rPr lang="nl-NL" sz="2400" b="1" i="1" dirty="0">
                <a:solidFill>
                  <a:srgbClr val="FF0000"/>
                </a:solidFill>
                <a:latin typeface="Arial" panose="020B0604020202020204" pitchFamily="34" charset="0"/>
                <a:cs typeface="Arial" panose="020B0604020202020204" pitchFamily="34" charset="0"/>
                <a:sym typeface="Wingdings" panose="05000000000000000000" pitchFamily="2" charset="2"/>
              </a:rPr>
              <a:t>	</a:t>
            </a:r>
            <a:endParaRPr lang="nl-NL" sz="2400" dirty="0" smtClean="0">
              <a:latin typeface="Arial" panose="020B0604020202020204" pitchFamily="34" charset="0"/>
              <a:cs typeface="Arial" panose="020B0604020202020204" pitchFamily="34" charset="0"/>
              <a:sym typeface="Wingdings" panose="05000000000000000000" pitchFamily="2" charset="2"/>
            </a:endParaRPr>
          </a:p>
          <a:p>
            <a:pPr marL="0" indent="0">
              <a:buNone/>
            </a:pPr>
            <a:r>
              <a:rPr lang="nl-NL" sz="2400" dirty="0" smtClean="0">
                <a:latin typeface="Arial" panose="020B0604020202020204" pitchFamily="34" charset="0"/>
                <a:cs typeface="Arial" panose="020B0604020202020204" pitchFamily="34" charset="0"/>
                <a:sym typeface="Wingdings" panose="05000000000000000000" pitchFamily="2" charset="2"/>
              </a:rPr>
              <a:t>	</a:t>
            </a:r>
          </a:p>
          <a:p>
            <a:pPr marL="0" indent="0">
              <a:buNone/>
            </a:pPr>
            <a:endParaRPr lang="nl-NL" sz="2400" b="1" i="1" dirty="0" smtClean="0">
              <a:latin typeface="Arial" panose="020B0604020202020204" pitchFamily="34" charset="0"/>
              <a:cs typeface="Arial" panose="020B0604020202020204" pitchFamily="34" charset="0"/>
              <a:sym typeface="Wingdings" panose="05000000000000000000" pitchFamily="2" charset="2"/>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25" y="2514864"/>
            <a:ext cx="3030855" cy="2679865"/>
          </a:xfrm>
          <a:prstGeom prst="rect">
            <a:avLst/>
          </a:prstGeom>
        </p:spPr>
      </p:pic>
      <p:sp>
        <p:nvSpPr>
          <p:cNvPr id="6" name="Tijdelijke aanduiding voor inhoud 2"/>
          <p:cNvSpPr txBox="1">
            <a:spLocks/>
          </p:cNvSpPr>
          <p:nvPr/>
        </p:nvSpPr>
        <p:spPr>
          <a:xfrm>
            <a:off x="695325" y="620713"/>
            <a:ext cx="9103995" cy="239680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Gezinsuitgaven</a:t>
            </a:r>
          </a:p>
          <a:p>
            <a:pPr marL="0" indent="0">
              <a:buFont typeface="Arial" panose="020B0604020202020204" pitchFamily="34" charset="0"/>
              <a:buNone/>
            </a:pPr>
            <a:endParaRPr lang="nl-NL" sz="2400" u="sng" dirty="0" smtClean="0">
              <a:latin typeface="Calibri" charset="0"/>
              <a:ea typeface="Calibri" charset="0"/>
              <a:cs typeface="Calibri" charset="0"/>
            </a:endParaRPr>
          </a:p>
          <a:p>
            <a:pPr>
              <a:buFont typeface="Wingdings" panose="05000000000000000000" pitchFamily="2" charset="2"/>
              <a:buChar char="à"/>
            </a:pPr>
            <a:r>
              <a:rPr lang="nl-NL" sz="2400" dirty="0" smtClean="0">
                <a:cs typeface="Arial" panose="020B0604020202020204" pitchFamily="34" charset="0"/>
                <a:sym typeface="Wingdings" panose="05000000000000000000" pitchFamily="2" charset="2"/>
              </a:rPr>
              <a:t> Schrijf </a:t>
            </a:r>
            <a:r>
              <a:rPr lang="nl-NL" sz="2400" dirty="0">
                <a:cs typeface="Arial" panose="020B0604020202020204" pitchFamily="34" charset="0"/>
                <a:sym typeface="Wingdings" panose="05000000000000000000" pitchFamily="2" charset="2"/>
              </a:rPr>
              <a:t>op post-</a:t>
            </a:r>
            <a:r>
              <a:rPr lang="nl-NL" sz="2400" dirty="0" err="1">
                <a:cs typeface="Arial" panose="020B0604020202020204" pitchFamily="34" charset="0"/>
                <a:sym typeface="Wingdings" panose="05000000000000000000" pitchFamily="2" charset="2"/>
              </a:rPr>
              <a:t>its</a:t>
            </a:r>
            <a:r>
              <a:rPr lang="nl-NL" sz="2400" dirty="0">
                <a:cs typeface="Arial" panose="020B0604020202020204" pitchFamily="34" charset="0"/>
                <a:sym typeface="Wingdings" panose="05000000000000000000" pitchFamily="2" charset="2"/>
              </a:rPr>
              <a:t> wat voor soort </a:t>
            </a:r>
            <a:r>
              <a:rPr lang="nl-NL" sz="2400" dirty="0" smtClean="0">
                <a:cs typeface="Arial" panose="020B0604020202020204" pitchFamily="34" charset="0"/>
                <a:sym typeface="Wingdings" panose="05000000000000000000" pitchFamily="2" charset="2"/>
              </a:rPr>
              <a:t>uitgaven </a:t>
            </a:r>
            <a:r>
              <a:rPr lang="nl-NL" sz="2400" dirty="0">
                <a:cs typeface="Arial" panose="020B0604020202020204" pitchFamily="34" charset="0"/>
                <a:sym typeface="Wingdings" panose="05000000000000000000" pitchFamily="2" charset="2"/>
              </a:rPr>
              <a:t>je familie allemaal heeft. </a:t>
            </a:r>
            <a:endParaRPr lang="nl-NL" sz="2400" u="sng" dirty="0" smtClean="0">
              <a:latin typeface="Calibri" charset="0"/>
              <a:ea typeface="Calibri" charset="0"/>
              <a:cs typeface="Calibri" charset="0"/>
            </a:endParaRPr>
          </a:p>
          <a:p>
            <a:pPr marL="0" indent="0">
              <a:buFont typeface="Arial" panose="020B0604020202020204" pitchFamily="34" charset="0"/>
              <a:buNone/>
            </a:pPr>
            <a:endParaRPr lang="nl-NL" sz="2400" dirty="0" smtClean="0">
              <a:latin typeface="Calibri" charset="0"/>
              <a:ea typeface="Calibri" charset="0"/>
              <a:cs typeface="Calibri" charset="0"/>
            </a:endParaRPr>
          </a:p>
        </p:txBody>
      </p:sp>
    </p:spTree>
    <p:extLst>
      <p:ext uri="{BB962C8B-B14F-4D97-AF65-F5344CB8AC3E}">
        <p14:creationId xmlns:p14="http://schemas.microsoft.com/office/powerpoint/2010/main" val="730006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878874" y="3663133"/>
            <a:ext cx="11247120" cy="5920649"/>
          </a:xfrm>
        </p:spPr>
        <p:txBody>
          <a:bodyPr>
            <a:normAutofit/>
          </a:bodyPr>
          <a:lstStyle/>
          <a:p>
            <a:pPr marL="0" indent="0">
              <a:buNone/>
            </a:pPr>
            <a:endParaRPr lang="nl-NL" sz="2400" b="1" i="1"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buNone/>
            </a:pPr>
            <a:r>
              <a:rPr lang="nl-NL" sz="2400" b="1" i="1" dirty="0">
                <a:solidFill>
                  <a:srgbClr val="FF0000"/>
                </a:solidFill>
                <a:latin typeface="Arial" panose="020B0604020202020204" pitchFamily="34" charset="0"/>
                <a:cs typeface="Arial" panose="020B0604020202020204" pitchFamily="34" charset="0"/>
                <a:sym typeface="Wingdings" panose="05000000000000000000" pitchFamily="2" charset="2"/>
              </a:rPr>
              <a:t>	</a:t>
            </a:r>
            <a:endParaRPr lang="nl-NL" sz="2400" dirty="0" smtClean="0">
              <a:latin typeface="Arial" panose="020B0604020202020204" pitchFamily="34" charset="0"/>
              <a:cs typeface="Arial" panose="020B0604020202020204" pitchFamily="34" charset="0"/>
              <a:sym typeface="Wingdings" panose="05000000000000000000" pitchFamily="2" charset="2"/>
            </a:endParaRPr>
          </a:p>
          <a:p>
            <a:pPr marL="0" indent="0">
              <a:buNone/>
            </a:pPr>
            <a:r>
              <a:rPr lang="nl-NL" sz="2400" dirty="0" smtClean="0">
                <a:latin typeface="Arial" panose="020B0604020202020204" pitchFamily="34" charset="0"/>
                <a:cs typeface="Arial" panose="020B0604020202020204" pitchFamily="34" charset="0"/>
                <a:sym typeface="Wingdings" panose="05000000000000000000" pitchFamily="2" charset="2"/>
              </a:rPr>
              <a:t>	</a:t>
            </a:r>
          </a:p>
          <a:p>
            <a:pPr marL="0" indent="0">
              <a:buNone/>
            </a:pPr>
            <a:endParaRPr lang="nl-NL" sz="2400" b="1" i="1" dirty="0" smtClean="0">
              <a:latin typeface="Arial" panose="020B0604020202020204" pitchFamily="34" charset="0"/>
              <a:cs typeface="Arial" panose="020B0604020202020204" pitchFamily="34" charset="0"/>
              <a:sym typeface="Wingdings" panose="05000000000000000000" pitchFamily="2" charset="2"/>
            </a:endParaRPr>
          </a:p>
        </p:txBody>
      </p:sp>
      <p:pic>
        <p:nvPicPr>
          <p:cNvPr id="8" name="Afbeelding 7"/>
          <p:cNvPicPr>
            <a:picLocks noChangeAspect="1"/>
          </p:cNvPicPr>
          <p:nvPr/>
        </p:nvPicPr>
        <p:blipFill rotWithShape="1">
          <a:blip r:embed="rId3" cstate="print"/>
          <a:srcRect t="24980" b="1569"/>
          <a:stretch/>
        </p:blipFill>
        <p:spPr>
          <a:xfrm>
            <a:off x="255939" y="2532860"/>
            <a:ext cx="9707854" cy="3444240"/>
          </a:xfrm>
          <a:prstGeom prst="rect">
            <a:avLst/>
          </a:prstGeom>
        </p:spPr>
      </p:pic>
      <p:sp>
        <p:nvSpPr>
          <p:cNvPr id="9" name="Tijdelijke aanduiding voor inhoud 2"/>
          <p:cNvSpPr txBox="1">
            <a:spLocks/>
          </p:cNvSpPr>
          <p:nvPr/>
        </p:nvSpPr>
        <p:spPr>
          <a:xfrm>
            <a:off x="695325" y="620713"/>
            <a:ext cx="11469189" cy="310546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Kom naar voren om de post-</a:t>
            </a:r>
            <a:r>
              <a:rPr lang="nl-NL" sz="3200" b="1" dirty="0" err="1">
                <a:solidFill>
                  <a:srgbClr val="28A532"/>
                </a:solidFill>
                <a:latin typeface="Calibri" charset="0"/>
                <a:ea typeface="Calibri" charset="0"/>
                <a:cs typeface="Calibri" charset="0"/>
              </a:rPr>
              <a:t>it</a:t>
            </a:r>
            <a:r>
              <a:rPr lang="nl-NL" sz="3200" b="1" dirty="0">
                <a:solidFill>
                  <a:srgbClr val="28A532"/>
                </a:solidFill>
                <a:latin typeface="Calibri" charset="0"/>
                <a:ea typeface="Calibri" charset="0"/>
                <a:cs typeface="Calibri" charset="0"/>
              </a:rPr>
              <a:t> bij de juiste categorie te plaatsen. </a:t>
            </a: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smtClean="0">
                <a:latin typeface="Calibri" charset="0"/>
                <a:ea typeface="Calibri" charset="0"/>
                <a:cs typeface="Calibri" charset="0"/>
              </a:rPr>
              <a:t>4, </a:t>
            </a:r>
            <a:r>
              <a:rPr lang="nl-NL" sz="2400" b="1" dirty="0" err="1" smtClean="0">
                <a:latin typeface="Calibri" charset="0"/>
                <a:ea typeface="Calibri" charset="0"/>
                <a:cs typeface="Calibri" charset="0"/>
              </a:rPr>
              <a:t>blz</a:t>
            </a:r>
            <a:r>
              <a:rPr lang="nl-NL" sz="2400" b="1" dirty="0" smtClean="0">
                <a:latin typeface="Calibri" charset="0"/>
                <a:ea typeface="Calibri" charset="0"/>
                <a:cs typeface="Calibri" charset="0"/>
              </a:rPr>
              <a:t> 9</a:t>
            </a:r>
            <a:endParaRPr lang="nl-NL" sz="2400" b="1" u="sng" dirty="0" smtClean="0">
              <a:latin typeface="Calibri" charset="0"/>
              <a:ea typeface="Calibri" charset="0"/>
              <a:cs typeface="Calibri" charset="0"/>
            </a:endParaRPr>
          </a:p>
          <a:p>
            <a:pPr marL="0" indent="0">
              <a:buFont typeface="Arial" panose="020B0604020202020204" pitchFamily="34" charset="0"/>
              <a:buNone/>
            </a:pPr>
            <a:endParaRPr lang="nl-NL" sz="2400" u="sng" dirty="0" smtClean="0">
              <a:latin typeface="Calibri" charset="0"/>
              <a:ea typeface="Calibri" charset="0"/>
              <a:cs typeface="Calibri" charset="0"/>
            </a:endParaRPr>
          </a:p>
          <a:p>
            <a:pPr marL="0" indent="0">
              <a:buFont typeface="Arial" panose="020B0604020202020204" pitchFamily="34" charset="0"/>
              <a:buNone/>
            </a:pPr>
            <a:endParaRPr lang="nl-NL" sz="2400" dirty="0" smtClean="0">
              <a:latin typeface="Calibri" charset="0"/>
              <a:ea typeface="Calibri" charset="0"/>
              <a:cs typeface="Calibri" charset="0"/>
            </a:endParaRPr>
          </a:p>
        </p:txBody>
      </p:sp>
    </p:spTree>
    <p:extLst>
      <p:ext uri="{BB962C8B-B14F-4D97-AF65-F5344CB8AC3E}">
        <p14:creationId xmlns:p14="http://schemas.microsoft.com/office/powerpoint/2010/main" val="294526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95325" y="620713"/>
            <a:ext cx="7793355" cy="336469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smtClean="0">
                <a:solidFill>
                  <a:srgbClr val="28A532"/>
                </a:solidFill>
                <a:latin typeface="Calibri" charset="0"/>
                <a:ea typeface="Calibri" charset="0"/>
                <a:cs typeface="Calibri" charset="0"/>
              </a:rPr>
              <a:t>Take-home</a:t>
            </a: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smtClean="0">
                <a:latin typeface="Calibri" charset="0"/>
                <a:ea typeface="Calibri" charset="0"/>
                <a:cs typeface="Calibri" charset="0"/>
              </a:rPr>
              <a:t>5, blz.10</a:t>
            </a:r>
            <a:endParaRPr lang="nl-NL" sz="2400" b="1" u="sng" dirty="0" smtClean="0">
              <a:latin typeface="Calibri" charset="0"/>
              <a:ea typeface="Calibri" charset="0"/>
              <a:cs typeface="Calibri" charset="0"/>
            </a:endParaRPr>
          </a:p>
          <a:p>
            <a:pPr marL="0" indent="0">
              <a:buFont typeface="Arial" panose="020B0604020202020204" pitchFamily="34" charset="0"/>
              <a:buNone/>
            </a:pPr>
            <a:endParaRPr lang="nl-NL" sz="2400" u="sng" dirty="0" smtClean="0">
              <a:latin typeface="Calibri" charset="0"/>
              <a:ea typeface="Calibri" charset="0"/>
              <a:cs typeface="Calibri" charset="0"/>
            </a:endParaRPr>
          </a:p>
          <a:p>
            <a:pPr marL="0" indent="0">
              <a:buNone/>
            </a:pPr>
            <a:r>
              <a:rPr lang="nl-NL" sz="2400" dirty="0">
                <a:cs typeface="Arial" panose="020B0604020202020204" pitchFamily="34" charset="0"/>
              </a:rPr>
              <a:t>Onderzoek of de uitgaven van jouw familie overeenkomen met wat je hebt genoteerd op de post-</a:t>
            </a:r>
            <a:r>
              <a:rPr lang="nl-NL" sz="2400" dirty="0" err="1">
                <a:cs typeface="Arial" panose="020B0604020202020204" pitchFamily="34" charset="0"/>
              </a:rPr>
              <a:t>its</a:t>
            </a:r>
            <a:r>
              <a:rPr lang="nl-NL" sz="2400" dirty="0" smtClean="0">
                <a:cs typeface="Arial" panose="020B0604020202020204" pitchFamily="34" charset="0"/>
              </a:rPr>
              <a:t>. Ben je een belangrijke uitgave vergeten?</a:t>
            </a:r>
          </a:p>
          <a:p>
            <a:pPr marL="0" indent="0">
              <a:buNone/>
            </a:pPr>
            <a:endParaRPr lang="nl-NL" sz="2400" u="sng" dirty="0" smtClean="0">
              <a:latin typeface="Calibri" charset="0"/>
              <a:ea typeface="Calibri" charset="0"/>
              <a:cs typeface="Calibri" charset="0"/>
            </a:endParaRPr>
          </a:p>
          <a:p>
            <a:pPr>
              <a:buFont typeface="Wingdings" panose="05000000000000000000" pitchFamily="2" charset="2"/>
              <a:buChar char="à"/>
            </a:pPr>
            <a:r>
              <a:rPr lang="nl-NL" sz="2400" dirty="0">
                <a:cs typeface="Arial" panose="020B0604020202020204" pitchFamily="34" charset="0"/>
                <a:sym typeface="Wingdings" panose="05000000000000000000" pitchFamily="2" charset="2"/>
              </a:rPr>
              <a:t> De volgende les gaan we dit bespreken</a:t>
            </a:r>
            <a:r>
              <a:rPr lang="nl-NL" sz="2400" dirty="0" smtClean="0">
                <a:cs typeface="Arial" panose="020B0604020202020204" pitchFamily="34" charset="0"/>
                <a:sym typeface="Wingdings" panose="05000000000000000000" pitchFamily="2" charset="2"/>
              </a:rPr>
              <a:t>.</a:t>
            </a:r>
          </a:p>
          <a:p>
            <a:pPr marL="0" indent="0">
              <a:buFont typeface="Arial" panose="020B0604020202020204" pitchFamily="34" charset="0"/>
              <a:buNone/>
            </a:pPr>
            <a:endParaRPr lang="nl-NL" sz="2400" u="sng" dirty="0" smtClean="0">
              <a:latin typeface="Calibri" charset="0"/>
              <a:ea typeface="Calibri" charset="0"/>
              <a:cs typeface="Calibri" charset="0"/>
            </a:endParaRPr>
          </a:p>
          <a:p>
            <a:pPr marL="0" indent="0">
              <a:buFont typeface="Arial" panose="020B0604020202020204" pitchFamily="34" charset="0"/>
              <a:buNone/>
            </a:pPr>
            <a:endParaRPr lang="nl-NL" sz="2400" dirty="0" smtClean="0">
              <a:latin typeface="Calibri" charset="0"/>
              <a:ea typeface="Calibri" charset="0"/>
              <a:cs typeface="Calibri" charset="0"/>
            </a:endParaRPr>
          </a:p>
        </p:txBody>
      </p:sp>
    </p:spTree>
    <p:extLst>
      <p:ext uri="{BB962C8B-B14F-4D97-AF65-F5344CB8AC3E}">
        <p14:creationId xmlns:p14="http://schemas.microsoft.com/office/powerpoint/2010/main" val="4049980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495600" y="5589240"/>
            <a:ext cx="10907486" cy="5773783"/>
          </a:xfrm>
        </p:spPr>
        <p:txBody>
          <a:bodyPr>
            <a:normAutofit/>
          </a:bodyPr>
          <a:lstStyle/>
          <a:p>
            <a:pPr marL="0" lvl="0" indent="0">
              <a:buNone/>
            </a:pPr>
            <a:endParaRPr lang="nl-NL" sz="2400" dirty="0">
              <a:latin typeface="Arial" panose="020B0604020202020204" pitchFamily="34" charset="0"/>
              <a:cs typeface="Arial" panose="020B0604020202020204" pitchFamily="34" charset="0"/>
            </a:endParaRPr>
          </a:p>
          <a:p>
            <a:pPr marL="0" indent="0">
              <a:lnSpc>
                <a:spcPct val="100000"/>
              </a:lnSpc>
              <a:buNone/>
            </a:pPr>
            <a:endParaRPr lang="nl-NL" sz="2400" dirty="0" smtClean="0">
              <a:latin typeface="Arial" panose="020B0604020202020204" pitchFamily="34" charset="0"/>
              <a:cs typeface="Arial" panose="020B0604020202020204" pitchFamily="34" charset="0"/>
            </a:endParaRPr>
          </a:p>
          <a:p>
            <a:pPr marL="0" indent="0">
              <a:lnSpc>
                <a:spcPct val="100000"/>
              </a:lnSpc>
              <a:buNone/>
            </a:pPr>
            <a:endParaRPr lang="nl-NL" sz="2400" dirty="0">
              <a:latin typeface="Arial" panose="020B0604020202020204" pitchFamily="34" charset="0"/>
              <a:cs typeface="Arial" panose="020B0604020202020204" pitchFamily="34" charset="0"/>
            </a:endParaRPr>
          </a:p>
        </p:txBody>
      </p:sp>
      <p:sp>
        <p:nvSpPr>
          <p:cNvPr id="5" name="Tijdelijke aanduiding voor inhoud 2"/>
          <p:cNvSpPr txBox="1">
            <a:spLocks/>
          </p:cNvSpPr>
          <p:nvPr/>
        </p:nvSpPr>
        <p:spPr>
          <a:xfrm>
            <a:off x="695325" y="620713"/>
            <a:ext cx="11181806" cy="362210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Wat zijn de doelen van deze les</a:t>
            </a:r>
            <a:r>
              <a:rPr lang="nl-NL" sz="3200" b="1" dirty="0" smtClean="0">
                <a:solidFill>
                  <a:srgbClr val="28A532"/>
                </a:solidFill>
                <a:latin typeface="Calibri" charset="0"/>
                <a:ea typeface="Calibri" charset="0"/>
                <a:cs typeface="Calibri" charset="0"/>
              </a:rPr>
              <a:t>?</a:t>
            </a:r>
          </a:p>
          <a:p>
            <a:pPr marL="0" indent="0">
              <a:buNone/>
            </a:pPr>
            <a:endParaRPr lang="nl-NL" sz="3200" b="1" dirty="0" smtClean="0">
              <a:solidFill>
                <a:srgbClr val="28A532"/>
              </a:solidFill>
              <a:latin typeface="Calibri" charset="0"/>
              <a:ea typeface="Calibri" charset="0"/>
              <a:cs typeface="Calibri" charset="0"/>
            </a:endParaRPr>
          </a:p>
          <a:p>
            <a:pPr>
              <a:lnSpc>
                <a:spcPct val="100000"/>
              </a:lnSpc>
              <a:buClr>
                <a:srgbClr val="28A532"/>
              </a:buClr>
            </a:pPr>
            <a:r>
              <a:rPr lang="nl-NL" sz="2400" dirty="0">
                <a:cs typeface="Arial" panose="020B0604020202020204" pitchFamily="34" charset="0"/>
              </a:rPr>
              <a:t>Je kunt doelen stellen op </a:t>
            </a:r>
            <a:r>
              <a:rPr lang="nl-NL" sz="2400" dirty="0" err="1" smtClean="0">
                <a:cs typeface="Arial" panose="020B0604020202020204" pitchFamily="34" charset="0"/>
              </a:rPr>
              <a:t>korte-</a:t>
            </a:r>
            <a:r>
              <a:rPr lang="nl-NL" sz="2400" dirty="0">
                <a:cs typeface="Arial" panose="020B0604020202020204" pitchFamily="34" charset="0"/>
              </a:rPr>
              <a:t>, middellange- en </a:t>
            </a:r>
            <a:r>
              <a:rPr lang="nl-NL" sz="2400" dirty="0" smtClean="0">
                <a:cs typeface="Arial" panose="020B0604020202020204" pitchFamily="34" charset="0"/>
              </a:rPr>
              <a:t>lange termijn </a:t>
            </a:r>
            <a:r>
              <a:rPr lang="nl-NL" sz="2400" dirty="0">
                <a:cs typeface="Arial" panose="020B0604020202020204" pitchFamily="34" charset="0"/>
              </a:rPr>
              <a:t>en kan hiermee rekening houden met je uitgaven.</a:t>
            </a:r>
          </a:p>
          <a:p>
            <a:pPr>
              <a:lnSpc>
                <a:spcPct val="100000"/>
              </a:lnSpc>
              <a:buClr>
                <a:srgbClr val="28A532"/>
              </a:buClr>
            </a:pPr>
            <a:r>
              <a:rPr lang="nl-NL" sz="2400" dirty="0">
                <a:cs typeface="Arial" panose="020B0604020202020204" pitchFamily="34" charset="0"/>
              </a:rPr>
              <a:t>Je kunt een overzicht maken van je inkomsten en uitgaven (begroting).</a:t>
            </a:r>
          </a:p>
          <a:p>
            <a:pPr>
              <a:lnSpc>
                <a:spcPct val="100000"/>
              </a:lnSpc>
              <a:buClr>
                <a:srgbClr val="28A532"/>
              </a:buClr>
            </a:pPr>
            <a:r>
              <a:rPr lang="nl-NL" sz="2400" dirty="0">
                <a:cs typeface="Arial" panose="020B0604020202020204" pitchFamily="34" charset="0"/>
              </a:rPr>
              <a:t>Je kunt onderscheid maken tussen dagelijkse uitgaven, incidentele uitgaven en vaste lasten.</a:t>
            </a:r>
          </a:p>
          <a:p>
            <a:pPr marL="0" indent="0">
              <a:buNone/>
            </a:pPr>
            <a:endParaRPr lang="nl-NL" dirty="0">
              <a:cs typeface="Arial" panose="020B0604020202020204" pitchFamily="34" charset="0"/>
            </a:endParaRPr>
          </a:p>
        </p:txBody>
      </p:sp>
    </p:spTree>
    <p:extLst>
      <p:ext uri="{BB962C8B-B14F-4D97-AF65-F5344CB8AC3E}">
        <p14:creationId xmlns:p14="http://schemas.microsoft.com/office/powerpoint/2010/main" val="25700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14697" y="5501640"/>
            <a:ext cx="11077303" cy="5891349"/>
          </a:xfrm>
        </p:spPr>
        <p:txBody>
          <a:bodyPr>
            <a:normAutofit/>
          </a:bodyPr>
          <a:lstStyle/>
          <a:p>
            <a:pPr marL="0" indent="0">
              <a:buNone/>
            </a:pPr>
            <a:endParaRPr lang="nl-NL" sz="2400" i="1" dirty="0" smtClean="0">
              <a:latin typeface="Arial" panose="020B0604020202020204" pitchFamily="34" charset="0"/>
              <a:cs typeface="Arial" panose="020B0604020202020204" pitchFamily="34" charset="0"/>
            </a:endParaRPr>
          </a:p>
          <a:p>
            <a:pPr marL="0" indent="0">
              <a:buNone/>
            </a:pPr>
            <a:endParaRPr lang="nl-NL" sz="2400" dirty="0" smtClean="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3" cstate="print"/>
          <a:stretch>
            <a:fillRect/>
          </a:stretch>
        </p:blipFill>
        <p:spPr>
          <a:xfrm>
            <a:off x="8231695" y="2886909"/>
            <a:ext cx="3304986" cy="3304986"/>
          </a:xfrm>
          <a:prstGeom prst="rect">
            <a:avLst/>
          </a:prstGeom>
        </p:spPr>
      </p:pic>
      <p:pic>
        <p:nvPicPr>
          <p:cNvPr id="5" name="Afbeelding 4"/>
          <p:cNvPicPr>
            <a:picLocks noChangeAspect="1"/>
          </p:cNvPicPr>
          <p:nvPr/>
        </p:nvPicPr>
        <p:blipFill>
          <a:blip r:embed="rId4" cstate="print"/>
          <a:stretch>
            <a:fillRect/>
          </a:stretch>
        </p:blipFill>
        <p:spPr>
          <a:xfrm>
            <a:off x="8217557" y="914400"/>
            <a:ext cx="2062166" cy="1954050"/>
          </a:xfrm>
          <a:prstGeom prst="rect">
            <a:avLst/>
          </a:prstGeom>
        </p:spPr>
      </p:pic>
      <p:sp>
        <p:nvSpPr>
          <p:cNvPr id="7" name="Tijdelijke aanduiding voor inhoud 2"/>
          <p:cNvSpPr txBox="1">
            <a:spLocks/>
          </p:cNvSpPr>
          <p:nvPr/>
        </p:nvSpPr>
        <p:spPr>
          <a:xfrm>
            <a:off x="695325" y="620713"/>
            <a:ext cx="6261735" cy="577378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l-NL" sz="3200" b="1" dirty="0" smtClean="0">
                <a:solidFill>
                  <a:srgbClr val="28A532"/>
                </a:solidFill>
                <a:latin typeface="Calibri" charset="0"/>
                <a:ea typeface="Calibri" charset="0"/>
                <a:cs typeface="Calibri" charset="0"/>
              </a:rPr>
              <a:t>Wat gaan we deze les doen?</a:t>
            </a:r>
          </a:p>
          <a:p>
            <a:pPr marL="0" indent="0">
              <a:lnSpc>
                <a:spcPct val="100000"/>
              </a:lnSpc>
              <a:buFont typeface="Arial" panose="020B0604020202020204" pitchFamily="34" charset="0"/>
              <a:buNone/>
            </a:pPr>
            <a:endParaRPr lang="nl-NL" sz="2400" b="1" dirty="0" smtClean="0">
              <a:latin typeface="Calibri" charset="0"/>
              <a:ea typeface="Calibri" charset="0"/>
              <a:cs typeface="Calibri" charset="0"/>
            </a:endParaRPr>
          </a:p>
          <a:p>
            <a:pPr marL="514350" indent="-514350">
              <a:lnSpc>
                <a:spcPct val="100000"/>
              </a:lnSpc>
              <a:buFont typeface="+mj-lt"/>
              <a:buAutoNum type="arabicPeriod"/>
            </a:pPr>
            <a:r>
              <a:rPr lang="nl-NL" sz="2400" dirty="0">
                <a:cs typeface="Arial" panose="020B0604020202020204" pitchFamily="34" charset="0"/>
              </a:rPr>
              <a:t>Een doel kiezen waar we de komende maanden voor gaan sparen. </a:t>
            </a:r>
          </a:p>
          <a:p>
            <a:pPr marL="514350" indent="-514350">
              <a:lnSpc>
                <a:spcPct val="100000"/>
              </a:lnSpc>
              <a:buFont typeface="+mj-lt"/>
              <a:buAutoNum type="arabicPeriod"/>
            </a:pPr>
            <a:r>
              <a:rPr lang="nl-NL" sz="2400" dirty="0">
                <a:cs typeface="Arial" panose="020B0604020202020204" pitchFamily="34" charset="0"/>
              </a:rPr>
              <a:t>Bekijken of dit </a:t>
            </a:r>
            <a:r>
              <a:rPr lang="nl-NL" sz="2400" dirty="0" smtClean="0">
                <a:cs typeface="Arial" panose="020B0604020202020204" pitchFamily="34" charset="0"/>
              </a:rPr>
              <a:t>doel wel </a:t>
            </a:r>
            <a:r>
              <a:rPr lang="nl-NL" sz="2400" dirty="0">
                <a:cs typeface="Arial" panose="020B0604020202020204" pitchFamily="34" charset="0"/>
              </a:rPr>
              <a:t>haalbaar </a:t>
            </a:r>
            <a:r>
              <a:rPr lang="nl-NL" sz="2400" dirty="0" smtClean="0">
                <a:cs typeface="Arial" panose="020B0604020202020204" pitchFamily="34" charset="0"/>
              </a:rPr>
              <a:t>is, </a:t>
            </a:r>
            <a:r>
              <a:rPr lang="nl-NL" sz="2400" dirty="0">
                <a:cs typeface="Arial" panose="020B0604020202020204" pitchFamily="34" charset="0"/>
              </a:rPr>
              <a:t>door een overzicht te maken van onze inkomsten en uitgaven</a:t>
            </a:r>
            <a:r>
              <a:rPr lang="nl-NL" sz="2400" dirty="0" smtClean="0">
                <a:cs typeface="Arial" panose="020B0604020202020204" pitchFamily="34" charset="0"/>
              </a:rPr>
              <a:t>.</a:t>
            </a:r>
            <a:endParaRPr lang="nl-NL" sz="2400" dirty="0">
              <a:cs typeface="Arial" panose="020B0604020202020204" pitchFamily="34" charset="0"/>
            </a:endParaRPr>
          </a:p>
        </p:txBody>
      </p:sp>
    </p:spTree>
    <p:extLst>
      <p:ext uri="{BB962C8B-B14F-4D97-AF65-F5344CB8AC3E}">
        <p14:creationId xmlns:p14="http://schemas.microsoft.com/office/powerpoint/2010/main" val="2512223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95325" y="620713"/>
            <a:ext cx="11181806" cy="362210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smtClean="0">
                <a:solidFill>
                  <a:srgbClr val="28A532"/>
                </a:solidFill>
                <a:latin typeface="Calibri" charset="0"/>
                <a:ea typeface="Calibri" charset="0"/>
                <a:cs typeface="Calibri" charset="0"/>
              </a:rPr>
              <a:t>Doelen</a:t>
            </a:r>
          </a:p>
          <a:p>
            <a:pPr marL="0" indent="0">
              <a:buNone/>
            </a:pPr>
            <a:endParaRPr lang="nl-NL" sz="3200" b="1" dirty="0" smtClean="0">
              <a:solidFill>
                <a:srgbClr val="28A532"/>
              </a:solidFill>
              <a:latin typeface="Calibri" charset="0"/>
              <a:ea typeface="Calibri" charset="0"/>
              <a:cs typeface="Calibri" charset="0"/>
            </a:endParaRPr>
          </a:p>
          <a:p>
            <a:pPr lvl="0">
              <a:buClr>
                <a:srgbClr val="28A532"/>
              </a:buClr>
            </a:pPr>
            <a:r>
              <a:rPr lang="nl-NL" sz="2400" dirty="0"/>
              <a:t>Langetermijndoel: vanaf één jaar</a:t>
            </a:r>
          </a:p>
          <a:p>
            <a:pPr lvl="0">
              <a:buClr>
                <a:srgbClr val="28A532"/>
              </a:buClr>
            </a:pPr>
            <a:r>
              <a:rPr lang="nl-NL" sz="2400" dirty="0" err="1"/>
              <a:t>Middellangetermijndoel</a:t>
            </a:r>
            <a:r>
              <a:rPr lang="nl-NL" sz="2400" dirty="0"/>
              <a:t>: tussen de twee maanden en één jaar</a:t>
            </a:r>
          </a:p>
          <a:p>
            <a:pPr lvl="0">
              <a:buClr>
                <a:srgbClr val="28A532"/>
              </a:buClr>
            </a:pPr>
            <a:r>
              <a:rPr lang="nl-NL" sz="2400" dirty="0" err="1"/>
              <a:t>Kortetermijndoel</a:t>
            </a:r>
            <a:r>
              <a:rPr lang="nl-NL" sz="2400" dirty="0"/>
              <a:t>: binnen 2 maanden </a:t>
            </a:r>
          </a:p>
        </p:txBody>
      </p:sp>
    </p:spTree>
    <p:extLst>
      <p:ext uri="{BB962C8B-B14F-4D97-AF65-F5344CB8AC3E}">
        <p14:creationId xmlns:p14="http://schemas.microsoft.com/office/powerpoint/2010/main" val="3272751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stretch>
            <a:fillRect/>
          </a:stretch>
        </p:blipFill>
        <p:spPr>
          <a:xfrm>
            <a:off x="8999220" y="3810000"/>
            <a:ext cx="2649556" cy="2366963"/>
          </a:xfrm>
          <a:prstGeom prst="rect">
            <a:avLst/>
          </a:prstGeom>
        </p:spPr>
      </p:pic>
      <p:sp>
        <p:nvSpPr>
          <p:cNvPr id="6" name="Tijdelijke aanduiding voor inhoud 2"/>
          <p:cNvSpPr txBox="1">
            <a:spLocks/>
          </p:cNvSpPr>
          <p:nvPr/>
        </p:nvSpPr>
        <p:spPr>
          <a:xfrm>
            <a:off x="695325" y="620713"/>
            <a:ext cx="9812655" cy="597058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smtClean="0">
                <a:solidFill>
                  <a:srgbClr val="28A532"/>
                </a:solidFill>
                <a:latin typeface="Calibri" charset="0"/>
                <a:ea typeface="Calibri" charset="0"/>
                <a:cs typeface="Calibri" charset="0"/>
              </a:rPr>
              <a:t>Oefenen met doelen</a:t>
            </a:r>
            <a:endParaRPr lang="nl-NL" sz="2400" b="1" dirty="0">
              <a:solidFill>
                <a:srgbClr val="28A532"/>
              </a:solidFill>
              <a:latin typeface="Calibri" charset="0"/>
              <a:ea typeface="Calibri" charset="0"/>
              <a:cs typeface="Calibri" charset="0"/>
            </a:endParaRPr>
          </a:p>
          <a:p>
            <a:pPr>
              <a:buFont typeface="Wingdings" panose="05000000000000000000" pitchFamily="2" charset="2"/>
              <a:buChar char="ü"/>
            </a:pPr>
            <a:r>
              <a:rPr lang="nl-NL" sz="2400" b="1" dirty="0">
                <a:latin typeface="Calibri" charset="0"/>
                <a:ea typeface="Calibri" charset="0"/>
                <a:cs typeface="Calibri" charset="0"/>
              </a:rPr>
              <a:t>Opdracht </a:t>
            </a:r>
            <a:r>
              <a:rPr lang="nl-NL" sz="2400" b="1" dirty="0" smtClean="0">
                <a:latin typeface="Calibri" charset="0"/>
                <a:ea typeface="Calibri" charset="0"/>
                <a:cs typeface="Calibri" charset="0"/>
              </a:rPr>
              <a:t>1A, blz.6</a:t>
            </a:r>
            <a:endParaRPr lang="nl-NL" sz="2400" b="1" dirty="0">
              <a:latin typeface="Calibri" charset="0"/>
              <a:ea typeface="Calibri" charset="0"/>
              <a:cs typeface="Calibri" charset="0"/>
            </a:endParaRPr>
          </a:p>
          <a:p>
            <a:pPr>
              <a:buFont typeface="Wingdings" panose="05000000000000000000" pitchFamily="2" charset="2"/>
              <a:buChar char="ü"/>
            </a:pPr>
            <a:r>
              <a:rPr lang="nl-NL" sz="2400" b="1" dirty="0">
                <a:latin typeface="Calibri" charset="0"/>
                <a:ea typeface="Calibri" charset="0"/>
                <a:cs typeface="Calibri" charset="0"/>
              </a:rPr>
              <a:t>Maximaal 5 minuten</a:t>
            </a:r>
          </a:p>
          <a:p>
            <a:pPr marL="0" indent="0">
              <a:buNone/>
            </a:pPr>
            <a:endParaRPr lang="nl-NL" sz="1800" dirty="0" smtClean="0">
              <a:latin typeface="Calibri" charset="0"/>
              <a:ea typeface="Calibri" charset="0"/>
              <a:cs typeface="Calibri" charset="0"/>
            </a:endParaRPr>
          </a:p>
          <a:p>
            <a:pPr marL="0" indent="0">
              <a:buNone/>
            </a:pPr>
            <a:r>
              <a:rPr lang="nl-NL" sz="2400" dirty="0" smtClean="0">
                <a:latin typeface="Calibri" charset="0"/>
                <a:ea typeface="Calibri" charset="0"/>
                <a:cs typeface="Calibri" charset="0"/>
              </a:rPr>
              <a:t>Alex is 15 jaar en werkt </a:t>
            </a:r>
            <a:r>
              <a:rPr lang="nl-NL" sz="2400" dirty="0">
                <a:latin typeface="Calibri" charset="0"/>
                <a:ea typeface="Calibri" charset="0"/>
                <a:cs typeface="Calibri" charset="0"/>
              </a:rPr>
              <a:t>8 uur per week bij de Etos. Zijn uurloon is €4,-. Hij krijgt €5,- zakgeld per week. Hij spaart de helft van zijn inkomsten.</a:t>
            </a:r>
          </a:p>
          <a:p>
            <a:pPr marL="0" indent="0">
              <a:buNone/>
            </a:pPr>
            <a:r>
              <a:rPr lang="nl-NL" sz="2400" dirty="0">
                <a:latin typeface="Calibri" charset="0"/>
                <a:ea typeface="Calibri" charset="0"/>
                <a:cs typeface="Calibri" charset="0"/>
              </a:rPr>
              <a:t>Geef bij onderstaande doelen aan of </a:t>
            </a:r>
            <a:r>
              <a:rPr lang="nl-NL" sz="2400" b="1" dirty="0">
                <a:latin typeface="Calibri" charset="0"/>
                <a:ea typeface="Calibri" charset="0"/>
                <a:cs typeface="Calibri" charset="0"/>
              </a:rPr>
              <a:t>het voor Alex </a:t>
            </a:r>
            <a:r>
              <a:rPr lang="nl-NL" sz="2400" dirty="0">
                <a:latin typeface="Calibri" charset="0"/>
                <a:ea typeface="Calibri" charset="0"/>
                <a:cs typeface="Calibri" charset="0"/>
              </a:rPr>
              <a:t>om een korte-, middellange- of </a:t>
            </a:r>
            <a:r>
              <a:rPr lang="nl-NL" sz="2400" dirty="0" err="1">
                <a:latin typeface="Calibri" charset="0"/>
                <a:ea typeface="Calibri" charset="0"/>
                <a:cs typeface="Calibri" charset="0"/>
              </a:rPr>
              <a:t>langetermijndoel</a:t>
            </a:r>
            <a:r>
              <a:rPr lang="nl-NL" sz="2400" dirty="0">
                <a:latin typeface="Calibri" charset="0"/>
                <a:ea typeface="Calibri" charset="0"/>
                <a:cs typeface="Calibri" charset="0"/>
              </a:rPr>
              <a:t> gaat.</a:t>
            </a:r>
          </a:p>
          <a:p>
            <a:pPr>
              <a:buClr>
                <a:srgbClr val="28A532"/>
              </a:buClr>
            </a:pPr>
            <a:r>
              <a:rPr lang="nl-NL" sz="2000" dirty="0">
                <a:latin typeface="Calibri" charset="0"/>
                <a:ea typeface="Calibri" charset="0"/>
                <a:cs typeface="Calibri" charset="0"/>
              </a:rPr>
              <a:t>€50 sparen</a:t>
            </a:r>
          </a:p>
          <a:p>
            <a:pPr>
              <a:buClr>
                <a:srgbClr val="28A532"/>
              </a:buClr>
            </a:pPr>
            <a:r>
              <a:rPr lang="nl-NL" sz="2000" dirty="0">
                <a:latin typeface="Calibri" charset="0"/>
                <a:ea typeface="Calibri" charset="0"/>
                <a:cs typeface="Calibri" charset="0"/>
              </a:rPr>
              <a:t>€1000 sparen</a:t>
            </a:r>
          </a:p>
          <a:p>
            <a:pPr>
              <a:buClr>
                <a:srgbClr val="28A532"/>
              </a:buClr>
            </a:pPr>
            <a:r>
              <a:rPr lang="nl-NL" sz="2000" dirty="0">
                <a:latin typeface="Calibri" charset="0"/>
                <a:ea typeface="Calibri" charset="0"/>
                <a:cs typeface="Calibri" charset="0"/>
              </a:rPr>
              <a:t>Sparen voor een eigen studentenkamer</a:t>
            </a:r>
          </a:p>
          <a:p>
            <a:pPr>
              <a:buClr>
                <a:srgbClr val="28A532"/>
              </a:buClr>
            </a:pPr>
            <a:r>
              <a:rPr lang="nl-NL" sz="2000" dirty="0">
                <a:latin typeface="Calibri" charset="0"/>
                <a:ea typeface="Calibri" charset="0"/>
                <a:cs typeface="Calibri" charset="0"/>
              </a:rPr>
              <a:t>Sparen voor een dagje Walibi</a:t>
            </a:r>
          </a:p>
          <a:p>
            <a:pPr>
              <a:buClr>
                <a:srgbClr val="28A532"/>
              </a:buClr>
            </a:pPr>
            <a:r>
              <a:rPr lang="nl-NL" sz="2000" dirty="0">
                <a:latin typeface="Calibri" charset="0"/>
                <a:ea typeface="Calibri" charset="0"/>
                <a:cs typeface="Calibri" charset="0"/>
              </a:rPr>
              <a:t>Sparen voor een scooter</a:t>
            </a:r>
          </a:p>
          <a:p>
            <a:pPr>
              <a:buClr>
                <a:srgbClr val="28A532"/>
              </a:buClr>
            </a:pPr>
            <a:r>
              <a:rPr lang="nl-NL" sz="2000" dirty="0">
                <a:latin typeface="Calibri" charset="0"/>
                <a:ea typeface="Calibri" charset="0"/>
                <a:cs typeface="Calibri" charset="0"/>
              </a:rPr>
              <a:t>Sparen voor een </a:t>
            </a:r>
            <a:r>
              <a:rPr lang="nl-NL" sz="2000" dirty="0" err="1" smtClean="0">
                <a:latin typeface="Calibri" charset="0"/>
                <a:ea typeface="Calibri" charset="0"/>
                <a:cs typeface="Calibri" charset="0"/>
              </a:rPr>
              <a:t>seizoenskaart</a:t>
            </a:r>
            <a:endParaRPr lang="nl-NL" sz="2000" dirty="0">
              <a:latin typeface="Calibri" charset="0"/>
              <a:ea typeface="Calibri" charset="0"/>
              <a:cs typeface="Calibri" charset="0"/>
            </a:endParaRPr>
          </a:p>
          <a:p>
            <a:pPr marL="0" indent="0">
              <a:buNone/>
            </a:pPr>
            <a:endParaRPr lang="nl-NL" sz="2400" b="1" dirty="0" smtClean="0">
              <a:solidFill>
                <a:srgbClr val="28A532"/>
              </a:solidFill>
              <a:latin typeface="Calibri" charset="0"/>
              <a:ea typeface="Calibri" charset="0"/>
              <a:cs typeface="Calibri" charset="0"/>
            </a:endParaRPr>
          </a:p>
        </p:txBody>
      </p:sp>
    </p:spTree>
    <p:extLst>
      <p:ext uri="{BB962C8B-B14F-4D97-AF65-F5344CB8AC3E}">
        <p14:creationId xmlns:p14="http://schemas.microsoft.com/office/powerpoint/2010/main" val="2624610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cxnSp>
        <p:nvCxnSpPr>
          <p:cNvPr id="10" name="Rechte verbindingslijn 9"/>
          <p:cNvCxnSpPr/>
          <p:nvPr/>
        </p:nvCxnSpPr>
        <p:spPr>
          <a:xfrm flipV="1">
            <a:off x="2962275" y="8776335"/>
            <a:ext cx="346710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9"/>
          <p:cNvSpPr>
            <a:spLocks noChangeArrowheads="1"/>
          </p:cNvSpPr>
          <p:nvPr/>
        </p:nvSpPr>
        <p:spPr bwMode="auto">
          <a:xfrm>
            <a:off x="0"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pic>
        <p:nvPicPr>
          <p:cNvPr id="12" name="Afbeelding 11"/>
          <p:cNvPicPr>
            <a:picLocks noChangeAspect="1"/>
          </p:cNvPicPr>
          <p:nvPr/>
        </p:nvPicPr>
        <p:blipFill>
          <a:blip r:embed="rId3" cstate="print"/>
          <a:stretch>
            <a:fillRect/>
          </a:stretch>
        </p:blipFill>
        <p:spPr>
          <a:xfrm>
            <a:off x="5724295" y="2423160"/>
            <a:ext cx="5731830" cy="3096390"/>
          </a:xfrm>
          <a:prstGeom prst="rect">
            <a:avLst/>
          </a:prstGeom>
        </p:spPr>
      </p:pic>
      <p:sp>
        <p:nvSpPr>
          <p:cNvPr id="7" name="Tijdelijke aanduiding voor inhoud 2"/>
          <p:cNvSpPr txBox="1">
            <a:spLocks/>
          </p:cNvSpPr>
          <p:nvPr/>
        </p:nvSpPr>
        <p:spPr>
          <a:xfrm>
            <a:off x="695325" y="620713"/>
            <a:ext cx="4135755" cy="597058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Terug naar je dromen!</a:t>
            </a: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smtClean="0">
                <a:latin typeface="Calibri" charset="0"/>
                <a:ea typeface="Calibri" charset="0"/>
                <a:cs typeface="Calibri" charset="0"/>
              </a:rPr>
              <a:t>1B, blz. 6</a:t>
            </a:r>
            <a:endParaRPr lang="nl-NL" sz="2400" b="1" dirty="0">
              <a:latin typeface="Calibri" charset="0"/>
              <a:ea typeface="Calibri" charset="0"/>
              <a:cs typeface="Calibri" charset="0"/>
            </a:endParaRPr>
          </a:p>
          <a:p>
            <a:pPr>
              <a:buFont typeface="Wingdings" panose="05000000000000000000" pitchFamily="2" charset="2"/>
              <a:buChar char="ü"/>
            </a:pPr>
            <a:r>
              <a:rPr lang="nl-NL" sz="2400" b="1" dirty="0">
                <a:latin typeface="Calibri" charset="0"/>
                <a:ea typeface="Calibri" charset="0"/>
                <a:cs typeface="Calibri" charset="0"/>
              </a:rPr>
              <a:t>Maximaal </a:t>
            </a:r>
            <a:r>
              <a:rPr lang="nl-NL" sz="2400" b="1" dirty="0" smtClean="0">
                <a:latin typeface="Calibri" charset="0"/>
                <a:ea typeface="Calibri" charset="0"/>
                <a:cs typeface="Calibri" charset="0"/>
              </a:rPr>
              <a:t>4 </a:t>
            </a:r>
            <a:r>
              <a:rPr lang="nl-NL" sz="2400" b="1" dirty="0">
                <a:latin typeface="Calibri" charset="0"/>
                <a:ea typeface="Calibri" charset="0"/>
                <a:cs typeface="Calibri" charset="0"/>
              </a:rPr>
              <a:t>minuten</a:t>
            </a:r>
          </a:p>
          <a:p>
            <a:pPr marL="0" indent="0">
              <a:buNone/>
            </a:pPr>
            <a:endParaRPr lang="nl-NL" sz="1800" dirty="0" smtClean="0">
              <a:latin typeface="Calibri" charset="0"/>
              <a:ea typeface="Calibri" charset="0"/>
              <a:cs typeface="Calibri" charset="0"/>
            </a:endParaRPr>
          </a:p>
          <a:p>
            <a:pPr marL="0" indent="0" eaLnBrk="0" fontAlgn="base" hangingPunct="0">
              <a:lnSpc>
                <a:spcPct val="100000"/>
              </a:lnSpc>
              <a:spcBef>
                <a:spcPct val="0"/>
              </a:spcBef>
              <a:spcAft>
                <a:spcPct val="0"/>
              </a:spcAft>
              <a:buNone/>
            </a:pPr>
            <a:r>
              <a:rPr lang="nl-NL" altLang="nl-NL" sz="2400" b="1" dirty="0">
                <a:solidFill>
                  <a:srgbClr val="28A532"/>
                </a:solidFill>
                <a:latin typeface="Calibri" panose="020F0502020204030204" pitchFamily="34" charset="0"/>
                <a:ea typeface="Calibri" panose="020F0502020204030204" pitchFamily="34" charset="0"/>
                <a:cs typeface="Arial" panose="020B0604020202020204" pitchFamily="34" charset="0"/>
              </a:rPr>
              <a:t>Kun jij je droom omzetten in iets waar je voor gaat sparen?</a:t>
            </a:r>
          </a:p>
          <a:p>
            <a:pPr marL="0" indent="0" eaLnBrk="0" fontAlgn="base" hangingPunct="0">
              <a:lnSpc>
                <a:spcPct val="100000"/>
              </a:lnSpc>
              <a:spcBef>
                <a:spcPct val="0"/>
              </a:spcBef>
              <a:spcAft>
                <a:spcPct val="0"/>
              </a:spcAft>
              <a:buNone/>
            </a:pPr>
            <a:endParaRPr lang="nl-NL" altLang="nl-NL" sz="2400" dirty="0">
              <a:latin typeface="Calibri" panose="020F0502020204030204" pitchFamily="34" charset="0"/>
              <a:ea typeface="Calibri" panose="020F0502020204030204" pitchFamily="34" charset="0"/>
              <a:cs typeface="Arial" panose="020B0604020202020204" pitchFamily="34" charset="0"/>
            </a:endParaRPr>
          </a:p>
          <a:p>
            <a:pPr eaLnBrk="0" fontAlgn="base" hangingPunct="0">
              <a:lnSpc>
                <a:spcPct val="100000"/>
              </a:lnSpc>
              <a:spcBef>
                <a:spcPct val="0"/>
              </a:spcBef>
              <a:spcAft>
                <a:spcPct val="0"/>
              </a:spcAft>
              <a:buClr>
                <a:srgbClr val="28A532"/>
              </a:buClr>
            </a:pPr>
            <a:r>
              <a:rPr lang="nl-NL" altLang="nl-NL" sz="2400" dirty="0">
                <a:latin typeface="Calibri" panose="020F0502020204030204" pitchFamily="34" charset="0"/>
                <a:ea typeface="Calibri" panose="020F0502020204030204" pitchFamily="34" charset="0"/>
                <a:cs typeface="Arial" panose="020B0604020202020204" pitchFamily="34" charset="0"/>
              </a:rPr>
              <a:t>Bekijk je </a:t>
            </a:r>
            <a:r>
              <a:rPr lang="nl-NL" altLang="nl-NL" sz="2400" dirty="0" err="1">
                <a:latin typeface="Calibri" panose="020F0502020204030204" pitchFamily="34" charset="0"/>
                <a:ea typeface="Calibri" panose="020F0502020204030204" pitchFamily="34" charset="0"/>
                <a:cs typeface="Arial" panose="020B0604020202020204" pitchFamily="34" charset="0"/>
              </a:rPr>
              <a:t>moodboard</a:t>
            </a:r>
            <a:r>
              <a:rPr lang="nl-NL" altLang="nl-NL" sz="2400" dirty="0">
                <a:latin typeface="Calibri" panose="020F0502020204030204" pitchFamily="34" charset="0"/>
                <a:ea typeface="Calibri" panose="020F0502020204030204" pitchFamily="34" charset="0"/>
                <a:cs typeface="Arial" panose="020B0604020202020204" pitchFamily="34" charset="0"/>
              </a:rPr>
              <a:t> nogmaals.</a:t>
            </a:r>
          </a:p>
          <a:p>
            <a:pPr eaLnBrk="0" fontAlgn="base" hangingPunct="0">
              <a:lnSpc>
                <a:spcPct val="100000"/>
              </a:lnSpc>
              <a:spcBef>
                <a:spcPct val="0"/>
              </a:spcBef>
              <a:spcAft>
                <a:spcPct val="0"/>
              </a:spcAft>
              <a:buClr>
                <a:srgbClr val="28A532"/>
              </a:buClr>
            </a:pPr>
            <a:r>
              <a:rPr lang="nl-NL" altLang="nl-NL" sz="2400" dirty="0">
                <a:latin typeface="Calibri" panose="020F0502020204030204" pitchFamily="34" charset="0"/>
                <a:ea typeface="Calibri" panose="020F0502020204030204" pitchFamily="34" charset="0"/>
                <a:cs typeface="Arial" panose="020B0604020202020204" pitchFamily="34" charset="0"/>
              </a:rPr>
              <a:t>Haal uit je </a:t>
            </a:r>
            <a:r>
              <a:rPr lang="nl-NL" altLang="nl-NL" sz="2400" dirty="0" err="1">
                <a:latin typeface="Calibri" panose="020F0502020204030204" pitchFamily="34" charset="0"/>
                <a:ea typeface="Calibri" panose="020F0502020204030204" pitchFamily="34" charset="0"/>
                <a:cs typeface="Arial" panose="020B0604020202020204" pitchFamily="34" charset="0"/>
              </a:rPr>
              <a:t>moodboard</a:t>
            </a:r>
            <a:r>
              <a:rPr lang="nl-NL" altLang="nl-NL" sz="2400" dirty="0">
                <a:latin typeface="Calibri" panose="020F0502020204030204" pitchFamily="34" charset="0"/>
                <a:ea typeface="Calibri" panose="020F0502020204030204" pitchFamily="34" charset="0"/>
                <a:cs typeface="Arial" panose="020B0604020202020204" pitchFamily="34" charset="0"/>
              </a:rPr>
              <a:t> een </a:t>
            </a:r>
            <a:r>
              <a:rPr lang="nl-NL" altLang="nl-NL" sz="2400" dirty="0">
                <a:latin typeface="Calibri" panose="020F0502020204030204" pitchFamily="34" charset="0"/>
                <a:ea typeface="Calibri" panose="020F0502020204030204" pitchFamily="34" charset="0"/>
                <a:cs typeface="Times New Roman" panose="02020603050405020304" pitchFamily="18" charset="0"/>
              </a:rPr>
              <a:t>korte-, middellange- en </a:t>
            </a:r>
            <a:r>
              <a:rPr lang="nl-NL" altLang="nl-NL" sz="2400" dirty="0" err="1">
                <a:latin typeface="Calibri" panose="020F0502020204030204" pitchFamily="34" charset="0"/>
                <a:ea typeface="Calibri" panose="020F0502020204030204" pitchFamily="34" charset="0"/>
                <a:cs typeface="Times New Roman" panose="02020603050405020304" pitchFamily="18" charset="0"/>
              </a:rPr>
              <a:t>langetermijndoel</a:t>
            </a:r>
            <a:r>
              <a:rPr lang="nl-NL" altLang="nl-NL" sz="2400" dirty="0">
                <a:latin typeface="Calibri" panose="020F0502020204030204" pitchFamily="34" charset="0"/>
                <a:ea typeface="Calibri" panose="020F0502020204030204" pitchFamily="34" charset="0"/>
                <a:cs typeface="Times New Roman" panose="02020603050405020304" pitchFamily="18" charset="0"/>
              </a:rPr>
              <a:t> </a:t>
            </a:r>
            <a:r>
              <a:rPr lang="nl-NL" altLang="nl-NL" sz="2400" dirty="0" smtClean="0">
                <a:latin typeface="Calibri" panose="020F0502020204030204" pitchFamily="34" charset="0"/>
                <a:ea typeface="Calibri" panose="020F0502020204030204" pitchFamily="34" charset="0"/>
                <a:cs typeface="Times New Roman" panose="02020603050405020304" pitchFamily="18" charset="0"/>
              </a:rPr>
              <a:t>dat je </a:t>
            </a:r>
            <a:r>
              <a:rPr lang="nl-NL" altLang="nl-NL" sz="2400" dirty="0">
                <a:latin typeface="Calibri" panose="020F0502020204030204" pitchFamily="34" charset="0"/>
                <a:ea typeface="Calibri" panose="020F0502020204030204" pitchFamily="34" charset="0"/>
                <a:cs typeface="Times New Roman" panose="02020603050405020304" pitchFamily="18" charset="0"/>
              </a:rPr>
              <a:t>graag wil bereiken</a:t>
            </a:r>
            <a:r>
              <a:rPr lang="nl-NL" altLang="nl-NL" sz="2400" dirty="0" smtClean="0">
                <a:latin typeface="Calibri" panose="020F0502020204030204" pitchFamily="34" charset="0"/>
                <a:ea typeface="Calibri" panose="020F0502020204030204" pitchFamily="34" charset="0"/>
                <a:cs typeface="Times New Roman" panose="02020603050405020304" pitchFamily="18" charset="0"/>
              </a:rPr>
              <a:t>.</a:t>
            </a:r>
            <a:endParaRPr lang="nl-NL" altLang="nl-NL"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4768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95325" y="620713"/>
            <a:ext cx="9393555" cy="577378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3200" b="1" dirty="0">
                <a:solidFill>
                  <a:srgbClr val="28A532"/>
                </a:solidFill>
                <a:latin typeface="Calibri" charset="0"/>
                <a:ea typeface="Calibri" charset="0"/>
                <a:cs typeface="Calibri" charset="0"/>
              </a:rPr>
              <a:t>Kies één doel uit!</a:t>
            </a:r>
            <a:endParaRPr lang="nl-NL" sz="2400" b="1" dirty="0" smtClean="0">
              <a:latin typeface="Calibri" charset="0"/>
              <a:ea typeface="Calibri" charset="0"/>
              <a:cs typeface="Calibri" charset="0"/>
            </a:endParaRPr>
          </a:p>
          <a:p>
            <a:pPr>
              <a:buFont typeface="Wingdings" panose="05000000000000000000" pitchFamily="2" charset="2"/>
              <a:buChar char="ü"/>
            </a:pPr>
            <a:r>
              <a:rPr lang="nl-NL" sz="2400" b="1" dirty="0">
                <a:latin typeface="Calibri" charset="0"/>
                <a:ea typeface="Calibri" charset="0"/>
                <a:cs typeface="Calibri" charset="0"/>
              </a:rPr>
              <a:t>Opdracht </a:t>
            </a:r>
            <a:r>
              <a:rPr lang="nl-NL" sz="2400" b="1" dirty="0" smtClean="0">
                <a:latin typeface="Calibri" charset="0"/>
                <a:ea typeface="Calibri" charset="0"/>
                <a:cs typeface="Calibri" charset="0"/>
              </a:rPr>
              <a:t>1C, blz</a:t>
            </a:r>
            <a:r>
              <a:rPr lang="nl-NL" sz="2400" b="1" dirty="0" smtClean="0">
                <a:latin typeface="Calibri" charset="0"/>
                <a:ea typeface="Calibri" charset="0"/>
                <a:cs typeface="Calibri" charset="0"/>
              </a:rPr>
              <a:t>. 6</a:t>
            </a:r>
            <a:endParaRPr lang="nl-NL" sz="2400" b="1" dirty="0">
              <a:latin typeface="Calibri" charset="0"/>
              <a:ea typeface="Calibri" charset="0"/>
              <a:cs typeface="Calibri" charset="0"/>
            </a:endParaRPr>
          </a:p>
          <a:p>
            <a:pPr>
              <a:buFont typeface="Wingdings" panose="05000000000000000000" pitchFamily="2" charset="2"/>
              <a:buChar char="ü"/>
            </a:pPr>
            <a:r>
              <a:rPr lang="nl-NL" sz="2400" b="1" dirty="0">
                <a:latin typeface="Calibri" charset="0"/>
                <a:ea typeface="Calibri" charset="0"/>
                <a:cs typeface="Calibri" charset="0"/>
              </a:rPr>
              <a:t>Maximaal 4 minuten</a:t>
            </a:r>
          </a:p>
          <a:p>
            <a:pPr marL="0" indent="0">
              <a:lnSpc>
                <a:spcPct val="100000"/>
              </a:lnSpc>
              <a:buNone/>
            </a:pPr>
            <a:endParaRPr lang="nl-NL" sz="2400" dirty="0" smtClean="0">
              <a:cs typeface="Arial" panose="020B0604020202020204" pitchFamily="34" charset="0"/>
            </a:endParaRPr>
          </a:p>
          <a:p>
            <a:pPr marL="0" indent="0">
              <a:lnSpc>
                <a:spcPct val="100000"/>
              </a:lnSpc>
              <a:buNone/>
            </a:pPr>
            <a:r>
              <a:rPr lang="nl-NL" sz="2400" dirty="0" smtClean="0">
                <a:cs typeface="Arial" panose="020B0604020202020204" pitchFamily="34" charset="0"/>
              </a:rPr>
              <a:t>Je </a:t>
            </a:r>
            <a:r>
              <a:rPr lang="nl-NL" sz="2400" dirty="0">
                <a:cs typeface="Arial" panose="020B0604020202020204" pitchFamily="34" charset="0"/>
              </a:rPr>
              <a:t>gaat nu een doel kiezen waar jij de komende maanden voor gaat sparen. </a:t>
            </a:r>
          </a:p>
          <a:p>
            <a:pPr marL="0" indent="0">
              <a:lnSpc>
                <a:spcPct val="100000"/>
              </a:lnSpc>
              <a:buNone/>
            </a:pPr>
            <a:r>
              <a:rPr lang="nl-NL" sz="2400" dirty="0">
                <a:cs typeface="Arial" panose="020B0604020202020204" pitchFamily="34" charset="0"/>
              </a:rPr>
              <a:t>Maak het jezelf niet te makkelijk, je bent er in ieder geval tussen de twee maanden en één jaar mee bezig</a:t>
            </a:r>
            <a:r>
              <a:rPr lang="nl-NL" sz="2400" dirty="0" smtClean="0">
                <a:cs typeface="Arial" panose="020B0604020202020204" pitchFamily="34" charset="0"/>
              </a:rPr>
              <a:t>.</a:t>
            </a:r>
          </a:p>
          <a:p>
            <a:pPr marL="0" indent="0">
              <a:lnSpc>
                <a:spcPct val="100000"/>
              </a:lnSpc>
              <a:buNone/>
            </a:pPr>
            <a:endParaRPr lang="nl-NL" sz="2400" dirty="0" smtClean="0">
              <a:cs typeface="Arial" panose="020B0604020202020204" pitchFamily="34" charset="0"/>
            </a:endParaRPr>
          </a:p>
          <a:p>
            <a:pPr marL="0" indent="0">
              <a:lnSpc>
                <a:spcPct val="100000"/>
              </a:lnSpc>
              <a:buNone/>
            </a:pPr>
            <a:r>
              <a:rPr lang="nl-NL" sz="2400" b="1" dirty="0">
                <a:solidFill>
                  <a:srgbClr val="28A532"/>
                </a:solidFill>
              </a:rPr>
              <a:t>Waar ga jij voor sparen</a:t>
            </a:r>
            <a:r>
              <a:rPr lang="nl-NL" sz="2400" b="1" dirty="0" smtClean="0">
                <a:solidFill>
                  <a:srgbClr val="28A532"/>
                </a:solidFill>
              </a:rPr>
              <a:t>?</a:t>
            </a:r>
            <a:endParaRPr lang="nl-NL" sz="2400" b="1" dirty="0">
              <a:solidFill>
                <a:srgbClr val="28A532"/>
              </a:solidFill>
            </a:endParaRPr>
          </a:p>
        </p:txBody>
      </p:sp>
    </p:spTree>
    <p:extLst>
      <p:ext uri="{BB962C8B-B14F-4D97-AF65-F5344CB8AC3E}">
        <p14:creationId xmlns:p14="http://schemas.microsoft.com/office/powerpoint/2010/main" val="4172916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95325" y="620713"/>
            <a:ext cx="7503795" cy="1749107"/>
          </a:xfrm>
        </p:spPr>
        <p:txBody>
          <a:bodyPr lIns="0" tIns="0" rIns="0" bIns="0">
            <a:noAutofit/>
          </a:bodyPr>
          <a:lstStyle/>
          <a:p>
            <a:pPr marL="0" indent="0">
              <a:buNone/>
            </a:pPr>
            <a:r>
              <a:rPr lang="nl-NL" sz="3200" b="1" dirty="0" smtClean="0">
                <a:solidFill>
                  <a:srgbClr val="28A532"/>
                </a:solidFill>
                <a:latin typeface="Calibri" charset="0"/>
                <a:ea typeface="Calibri" charset="0"/>
                <a:cs typeface="Calibri" charset="0"/>
              </a:rPr>
              <a:t>Is je spaardoel (€€) haalbaar?</a:t>
            </a:r>
          </a:p>
          <a:p>
            <a:pPr marL="0" indent="0">
              <a:buNone/>
            </a:pPr>
            <a:endParaRPr lang="is-IS" sz="2400" b="1" i="1" dirty="0" smtClean="0">
              <a:latin typeface="Calibri" charset="0"/>
              <a:ea typeface="Calibri" charset="0"/>
              <a:cs typeface="Calibri" charset="0"/>
            </a:endParaRPr>
          </a:p>
          <a:p>
            <a:pPr marL="0" indent="0">
              <a:buNone/>
            </a:pPr>
            <a:r>
              <a:rPr lang="is-IS" sz="2400" b="1" i="1" dirty="0" smtClean="0">
                <a:latin typeface="Calibri" charset="0"/>
                <a:ea typeface="Calibri" charset="0"/>
                <a:cs typeface="Calibri" charset="0"/>
              </a:rPr>
              <a:t>… </a:t>
            </a:r>
            <a:r>
              <a:rPr lang="nl-NL" sz="2400" dirty="0" smtClean="0">
                <a:latin typeface="Calibri" charset="0"/>
                <a:ea typeface="Calibri" charset="0"/>
                <a:cs typeface="Calibri" charset="0"/>
              </a:rPr>
              <a:t>We </a:t>
            </a:r>
            <a:r>
              <a:rPr lang="nl-NL" sz="2400" dirty="0">
                <a:latin typeface="Calibri" charset="0"/>
                <a:ea typeface="Calibri" charset="0"/>
                <a:cs typeface="Calibri" charset="0"/>
              </a:rPr>
              <a:t>gaan nu een filmpje bekijken over hoe je een overzicht kunt maken van je inkomsten en </a:t>
            </a:r>
            <a:r>
              <a:rPr lang="nl-NL" sz="2400" dirty="0" smtClean="0">
                <a:latin typeface="Calibri" charset="0"/>
                <a:ea typeface="Calibri" charset="0"/>
                <a:cs typeface="Calibri" charset="0"/>
              </a:rPr>
              <a:t>uitgaven.</a:t>
            </a:r>
            <a:r>
              <a:rPr lang="nl-NL" sz="2400" b="1" i="1" dirty="0" smtClean="0">
                <a:latin typeface="Calibri" charset="0"/>
                <a:ea typeface="Calibri" charset="0"/>
                <a:cs typeface="Calibri" charset="0"/>
              </a:rPr>
              <a:t>										</a:t>
            </a:r>
            <a:endParaRPr lang="nl-NL" sz="2400" b="1" i="1" dirty="0">
              <a:latin typeface="Calibri" charset="0"/>
              <a:ea typeface="Calibri" charset="0"/>
              <a:cs typeface="Calibri" charset="0"/>
            </a:endParaRPr>
          </a:p>
        </p:txBody>
      </p:sp>
      <p:pic>
        <p:nvPicPr>
          <p:cNvPr id="5" name="Afbeelding 4"/>
          <p:cNvPicPr>
            <a:picLocks noChangeAspect="1"/>
          </p:cNvPicPr>
          <p:nvPr/>
        </p:nvPicPr>
        <p:blipFill>
          <a:blip r:embed="rId3" cstate="print"/>
          <a:stretch>
            <a:fillRect/>
          </a:stretch>
        </p:blipFill>
        <p:spPr>
          <a:xfrm>
            <a:off x="8685187" y="1577340"/>
            <a:ext cx="3054248" cy="3293067"/>
          </a:xfrm>
          <a:prstGeom prst="rect">
            <a:avLst/>
          </a:prstGeom>
        </p:spPr>
      </p:pic>
      <p:sp>
        <p:nvSpPr>
          <p:cNvPr id="2" name="Tekstvak 1"/>
          <p:cNvSpPr txBox="1"/>
          <p:nvPr/>
        </p:nvSpPr>
        <p:spPr>
          <a:xfrm>
            <a:off x="-571500" y="3093720"/>
            <a:ext cx="184731" cy="369332"/>
          </a:xfrm>
          <a:prstGeom prst="rect">
            <a:avLst/>
          </a:prstGeom>
          <a:noFill/>
        </p:spPr>
        <p:txBody>
          <a:bodyPr wrap="none" rtlCol="0">
            <a:spAutoFit/>
          </a:bodyPr>
          <a:lstStyle/>
          <a:p>
            <a:endParaRPr lang="nl-NL" dirty="0"/>
          </a:p>
        </p:txBody>
      </p:sp>
      <p:pic>
        <p:nvPicPr>
          <p:cNvPr id="16" name="Afbeelding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324" y="2558796"/>
            <a:ext cx="4781930" cy="2689836"/>
          </a:xfrm>
          <a:prstGeom prst="rect">
            <a:avLst/>
          </a:prstGeom>
        </p:spPr>
      </p:pic>
      <p:pic>
        <p:nvPicPr>
          <p:cNvPr id="17" name="Afbeelding 1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3056" y="3241548"/>
            <a:ext cx="1341120" cy="1341120"/>
          </a:xfrm>
          <a:prstGeom prst="rect">
            <a:avLst/>
          </a:prstGeom>
        </p:spPr>
      </p:pic>
      <p:sp>
        <p:nvSpPr>
          <p:cNvPr id="4" name="Rechthoek 3"/>
          <p:cNvSpPr/>
          <p:nvPr/>
        </p:nvSpPr>
        <p:spPr>
          <a:xfrm>
            <a:off x="695324" y="5489555"/>
            <a:ext cx="9248776" cy="830997"/>
          </a:xfrm>
          <a:prstGeom prst="rect">
            <a:avLst/>
          </a:prstGeom>
        </p:spPr>
        <p:txBody>
          <a:bodyPr wrap="square">
            <a:noAutofit/>
          </a:bodyPr>
          <a:lstStyle/>
          <a:p>
            <a:pPr>
              <a:buFont typeface="Wingdings" panose="05000000000000000000" pitchFamily="2" charset="2"/>
              <a:buChar char="à"/>
            </a:pPr>
            <a:r>
              <a:rPr lang="nl-NL" sz="2400" dirty="0">
                <a:cs typeface="Arial" panose="020B0604020202020204" pitchFamily="34" charset="0"/>
                <a:sym typeface="Wingdings" panose="05000000000000000000" pitchFamily="2" charset="2"/>
              </a:rPr>
              <a:t> Herkennen jullie de stappen die in het filmpje worden genoemd?</a:t>
            </a:r>
          </a:p>
          <a:p>
            <a:pPr>
              <a:buFont typeface="Wingdings" panose="05000000000000000000" pitchFamily="2" charset="2"/>
              <a:buChar char="à"/>
            </a:pPr>
            <a:r>
              <a:rPr lang="nl-NL" sz="2400" dirty="0">
                <a:cs typeface="Arial" panose="020B0604020202020204" pitchFamily="34" charset="0"/>
                <a:sym typeface="Wingdings" panose="05000000000000000000" pitchFamily="2" charset="2"/>
              </a:rPr>
              <a:t> Zijn deze stappen bij jullie thuis weleens besproken?</a:t>
            </a:r>
          </a:p>
        </p:txBody>
      </p:sp>
    </p:spTree>
    <p:extLst>
      <p:ext uri="{BB962C8B-B14F-4D97-AF65-F5344CB8AC3E}">
        <p14:creationId xmlns:p14="http://schemas.microsoft.com/office/powerpoint/2010/main" val="2062902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3" cstate="print"/>
          <a:stretch>
            <a:fillRect/>
          </a:stretch>
        </p:blipFill>
        <p:spPr>
          <a:xfrm>
            <a:off x="695325" y="2621279"/>
            <a:ext cx="8802619" cy="3780321"/>
          </a:xfrm>
          <a:prstGeom prst="rect">
            <a:avLst/>
          </a:prstGeom>
        </p:spPr>
      </p:pic>
      <p:sp>
        <p:nvSpPr>
          <p:cNvPr id="6" name="Rechthoek 5"/>
          <p:cNvSpPr/>
          <p:nvPr/>
        </p:nvSpPr>
        <p:spPr>
          <a:xfrm>
            <a:off x="695324" y="620713"/>
            <a:ext cx="8372475" cy="2215991"/>
          </a:xfrm>
          <a:prstGeom prst="rect">
            <a:avLst/>
          </a:prstGeom>
        </p:spPr>
        <p:txBody>
          <a:bodyPr wrap="square" lIns="0" tIns="0" rIns="0" bIns="0">
            <a:spAutoFit/>
          </a:bodyPr>
          <a:lstStyle/>
          <a:p>
            <a:r>
              <a:rPr lang="nl-NL" sz="2400" dirty="0" smtClean="0">
                <a:latin typeface="Calibri" charset="0"/>
                <a:ea typeface="Calibri" charset="0"/>
                <a:cs typeface="Calibri" charset="0"/>
              </a:rPr>
              <a:t>Jullie </a:t>
            </a:r>
            <a:r>
              <a:rPr lang="nl-NL" sz="2400" dirty="0">
                <a:latin typeface="Calibri" charset="0"/>
                <a:ea typeface="Calibri" charset="0"/>
                <a:cs typeface="Calibri" charset="0"/>
              </a:rPr>
              <a:t>gaan nu de stappen die we in het filmpje hebben gezien uitwerken voor jullie </a:t>
            </a:r>
            <a:r>
              <a:rPr lang="nl-NL" sz="2400" dirty="0" smtClean="0">
                <a:latin typeface="Calibri" charset="0"/>
                <a:ea typeface="Calibri" charset="0"/>
                <a:cs typeface="Calibri" charset="0"/>
              </a:rPr>
              <a:t>eigen inkomsten </a:t>
            </a:r>
            <a:r>
              <a:rPr lang="nl-NL" sz="2400" dirty="0">
                <a:latin typeface="Calibri" charset="0"/>
                <a:ea typeface="Calibri" charset="0"/>
                <a:cs typeface="Calibri" charset="0"/>
              </a:rPr>
              <a:t>en uitgaven</a:t>
            </a:r>
            <a:r>
              <a:rPr lang="nl-NL" sz="2400" dirty="0" smtClean="0">
                <a:latin typeface="Calibri" charset="0"/>
                <a:ea typeface="Calibri" charset="0"/>
                <a:cs typeface="Calibri" charset="0"/>
              </a:rPr>
              <a:t>.</a:t>
            </a:r>
          </a:p>
          <a:p>
            <a:endParaRPr lang="nl-NL" sz="2400" dirty="0" smtClean="0">
              <a:solidFill>
                <a:srgbClr val="28A532"/>
              </a:solidFill>
              <a:latin typeface="Calibri" charset="0"/>
              <a:ea typeface="Calibri" charset="0"/>
              <a:cs typeface="Calibri" charset="0"/>
            </a:endParaRPr>
          </a:p>
          <a:p>
            <a:pPr marL="342900" indent="-342900">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smtClean="0">
                <a:latin typeface="Calibri" charset="0"/>
                <a:ea typeface="Calibri" charset="0"/>
                <a:cs typeface="Calibri" charset="0"/>
              </a:rPr>
              <a:t>2A, blz. 7</a:t>
            </a:r>
            <a:endParaRPr lang="nl-NL" sz="2400" b="1" dirty="0" smtClean="0">
              <a:latin typeface="Calibri" charset="0"/>
              <a:ea typeface="Calibri" charset="0"/>
              <a:cs typeface="Calibri" charset="0"/>
            </a:endParaRPr>
          </a:p>
          <a:p>
            <a:pPr marL="342900" indent="-342900">
              <a:buFont typeface="Wingdings" panose="05000000000000000000" pitchFamily="2" charset="2"/>
              <a:buChar char="ü"/>
            </a:pPr>
            <a:r>
              <a:rPr lang="nl-NL" sz="2400" b="1" dirty="0" smtClean="0">
                <a:latin typeface="Calibri" charset="0"/>
                <a:ea typeface="Calibri" charset="0"/>
                <a:cs typeface="Calibri" charset="0"/>
              </a:rPr>
              <a:t>Maximaal 5 minuten</a:t>
            </a:r>
          </a:p>
          <a:p>
            <a:pPr marL="342900" indent="-342900">
              <a:buFont typeface="Wingdings" panose="05000000000000000000" pitchFamily="2" charset="2"/>
              <a:buChar char="ü"/>
            </a:pPr>
            <a:endParaRPr lang="nl-NL" sz="2400" b="1" dirty="0">
              <a:latin typeface="Calibri" charset="0"/>
              <a:ea typeface="Calibri" charset="0"/>
              <a:cs typeface="Calibri" charset="0"/>
            </a:endParaRPr>
          </a:p>
        </p:txBody>
      </p:sp>
    </p:spTree>
    <p:extLst>
      <p:ext uri="{BB962C8B-B14F-4D97-AF65-F5344CB8AC3E}">
        <p14:creationId xmlns:p14="http://schemas.microsoft.com/office/powerpoint/2010/main" val="1885753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1436</Words>
  <Application>Microsoft Office PowerPoint</Application>
  <PresentationFormat>Breedbeeld</PresentationFormat>
  <Paragraphs>159</Paragraphs>
  <Slides>15</Slides>
  <Notes>15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Calibri Light</vt:lpstr>
      <vt:lpstr>Times New Roman</vt:lpstr>
      <vt:lpstr>Wingdings</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LocalUser</dc:creator>
  <cp:lastModifiedBy>A. Amagir</cp:lastModifiedBy>
  <cp:revision>197</cp:revision>
  <cp:lastPrinted>2018-01-11T09:20:55Z</cp:lastPrinted>
  <dcterms:created xsi:type="dcterms:W3CDTF">2017-09-04T19:25:54Z</dcterms:created>
  <dcterms:modified xsi:type="dcterms:W3CDTF">2018-03-02T10:46:15Z</dcterms:modified>
</cp:coreProperties>
</file>