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B41E23-4DB3-4DB5-A3EF-C8D8C84CE5D7}" v="2" dt="2022-02-21T16:43:25.6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Lagas" userId="dc19a49f-3731-4ec5-b698-cc42c7c8f0e3" providerId="ADAL" clId="{ADB41E23-4DB3-4DB5-A3EF-C8D8C84CE5D7}"/>
    <pc:docChg chg="undo custSel modSld">
      <pc:chgData name="Tim Lagas" userId="dc19a49f-3731-4ec5-b698-cc42c7c8f0e3" providerId="ADAL" clId="{ADB41E23-4DB3-4DB5-A3EF-C8D8C84CE5D7}" dt="2022-03-06T20:11:32.974" v="3039" actId="20577"/>
      <pc:docMkLst>
        <pc:docMk/>
      </pc:docMkLst>
      <pc:sldChg chg="modSp mod">
        <pc:chgData name="Tim Lagas" userId="dc19a49f-3731-4ec5-b698-cc42c7c8f0e3" providerId="ADAL" clId="{ADB41E23-4DB3-4DB5-A3EF-C8D8C84CE5D7}" dt="2022-03-06T20:11:32.974" v="3039" actId="20577"/>
        <pc:sldMkLst>
          <pc:docMk/>
          <pc:sldMk cId="1150554511" sldId="256"/>
        </pc:sldMkLst>
        <pc:spChg chg="mod">
          <ac:chgData name="Tim Lagas" userId="dc19a49f-3731-4ec5-b698-cc42c7c8f0e3" providerId="ADAL" clId="{ADB41E23-4DB3-4DB5-A3EF-C8D8C84CE5D7}" dt="2022-03-06T20:10:24.785" v="3003" actId="14100"/>
          <ac:spMkLst>
            <pc:docMk/>
            <pc:sldMk cId="1150554511" sldId="256"/>
            <ac:spMk id="4" creationId="{54E70BEF-228A-4B5A-97D5-DCB746BB2F44}"/>
          </ac:spMkLst>
        </pc:spChg>
        <pc:spChg chg="mod">
          <ac:chgData name="Tim Lagas" userId="dc19a49f-3731-4ec5-b698-cc42c7c8f0e3" providerId="ADAL" clId="{ADB41E23-4DB3-4DB5-A3EF-C8D8C84CE5D7}" dt="2022-02-21T16:52:25.902" v="2594" actId="14100"/>
          <ac:spMkLst>
            <pc:docMk/>
            <pc:sldMk cId="1150554511" sldId="256"/>
            <ac:spMk id="5" creationId="{6E031165-3530-4ED9-9903-1E5BFBF74B31}"/>
          </ac:spMkLst>
        </pc:spChg>
        <pc:spChg chg="mod">
          <ac:chgData name="Tim Lagas" userId="dc19a49f-3731-4ec5-b698-cc42c7c8f0e3" providerId="ADAL" clId="{ADB41E23-4DB3-4DB5-A3EF-C8D8C84CE5D7}" dt="2022-03-06T20:11:32.974" v="3039" actId="20577"/>
          <ac:spMkLst>
            <pc:docMk/>
            <pc:sldMk cId="1150554511" sldId="256"/>
            <ac:spMk id="6" creationId="{6CE2CD87-7EE2-4EFD-A5E9-AF297BD00094}"/>
          </ac:spMkLst>
        </pc:spChg>
        <pc:spChg chg="mod">
          <ac:chgData name="Tim Lagas" userId="dc19a49f-3731-4ec5-b698-cc42c7c8f0e3" providerId="ADAL" clId="{ADB41E23-4DB3-4DB5-A3EF-C8D8C84CE5D7}" dt="2022-02-21T16:52:22.411" v="2593" actId="14100"/>
          <ac:spMkLst>
            <pc:docMk/>
            <pc:sldMk cId="1150554511" sldId="256"/>
            <ac:spMk id="7" creationId="{D2735893-377A-47C4-B14F-4BDA3D6E8001}"/>
          </ac:spMkLst>
        </pc:spChg>
        <pc:spChg chg="mod">
          <ac:chgData name="Tim Lagas" userId="dc19a49f-3731-4ec5-b698-cc42c7c8f0e3" providerId="ADAL" clId="{ADB41E23-4DB3-4DB5-A3EF-C8D8C84CE5D7}" dt="2022-02-21T16:52:18.272" v="2592" actId="14100"/>
          <ac:spMkLst>
            <pc:docMk/>
            <pc:sldMk cId="1150554511" sldId="256"/>
            <ac:spMk id="8" creationId="{171C9A11-D4DD-40CB-8C5A-45BC2AB4481A}"/>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07545F9E-E0CE-4DB9-AF1A-32A1AB2396E7}"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4217888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07545F9E-E0CE-4DB9-AF1A-32A1AB2396E7}"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443175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07545F9E-E0CE-4DB9-AF1A-32A1AB2396E7}" type="datetimeFigureOut">
              <a:rPr lang="nl-NL" smtClean="0"/>
              <a:t>14-3-2022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74FA18BA-0738-41FB-83DA-85C32513C443}" type="slidenum">
              <a:rPr lang="nl-NL" smtClean="0"/>
              <a:t>‹nr.›</a:t>
            </a:fld>
            <a:endParaRPr lang="nl-NL"/>
          </a:p>
        </p:txBody>
      </p:sp>
    </p:spTree>
    <p:extLst>
      <p:ext uri="{BB962C8B-B14F-4D97-AF65-F5344CB8AC3E}">
        <p14:creationId xmlns:p14="http://schemas.microsoft.com/office/powerpoint/2010/main" val="680296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7545F9E-E0CE-4DB9-AF1A-32A1AB2396E7}" type="datetimeFigureOut">
              <a:rPr lang="nl-NL" smtClean="0"/>
              <a:t>14-3-2022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4FA18BA-0738-41FB-83DA-85C32513C443}" type="slidenum">
              <a:rPr lang="nl-NL" smtClean="0"/>
              <a:t>‹nr.›</a:t>
            </a:fld>
            <a:endParaRPr lang="nl-NL"/>
          </a:p>
        </p:txBody>
      </p:sp>
    </p:spTree>
    <p:extLst>
      <p:ext uri="{BB962C8B-B14F-4D97-AF65-F5344CB8AC3E}">
        <p14:creationId xmlns:p14="http://schemas.microsoft.com/office/powerpoint/2010/main" val="756034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45F9E-E0CE-4DB9-AF1A-32A1AB2396E7}" type="datetimeFigureOut">
              <a:rPr lang="nl-NL" smtClean="0"/>
              <a:t>14-3-2022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A18BA-0738-41FB-83DA-85C32513C443}"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735191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ilburg.incijfers.nl/dashboard/" TargetMode="External"/><Relationship Id="rId2" Type="http://schemas.openxmlformats.org/officeDocument/2006/relationships/hyperlink" Target="https://www.kvk.nl/advies-en-informatie/marketing/swot-analyse-maken/"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ilburg.maps.arcgis.com/apps/webappviewer/index.html?id=e5be6587d19f444c9f7fc7940bfcbad2" TargetMode="External"/><Relationship Id="rId4" Type="http://schemas.openxmlformats.org/officeDocument/2006/relationships/hyperlink" Target="https://geo.tilburg.nl/portal/apps/MapSeries/index.html?appid=d1035238341d4b5b8315c550f0b2de5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4E70BEF-228A-4B5A-97D5-DCB746BB2F44}"/>
              </a:ext>
            </a:extLst>
          </p:cNvPr>
          <p:cNvSpPr>
            <a:spLocks noChangeArrowheads="1"/>
          </p:cNvSpPr>
          <p:nvPr/>
        </p:nvSpPr>
        <p:spPr bwMode="auto">
          <a:xfrm>
            <a:off x="174664" y="584116"/>
            <a:ext cx="5265554" cy="769441"/>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1. Leerdoel</a:t>
            </a:r>
          </a:p>
          <a:p>
            <a:r>
              <a:rPr lang="nl-NL" sz="1100" dirty="0"/>
              <a:t>Als Adviseur Duurzame Leefomgeving een advies uit kunnen brengen over een gebied, hoe een </a:t>
            </a:r>
            <a:r>
              <a:rPr lang="nl-NL" sz="1100" b="1" dirty="0"/>
              <a:t>activiteit</a:t>
            </a:r>
            <a:r>
              <a:rPr lang="nl-NL" sz="1100" dirty="0"/>
              <a:t> én </a:t>
            </a:r>
            <a:r>
              <a:rPr lang="nl-NL" sz="1100" b="1" dirty="0"/>
              <a:t>inrichting van het gebied </a:t>
            </a:r>
            <a:r>
              <a:rPr lang="nl-NL" sz="1100" dirty="0"/>
              <a:t>er voor kunnen zorgen dat </a:t>
            </a:r>
            <a:r>
              <a:rPr lang="nl-NL" sz="1100" b="1" dirty="0"/>
              <a:t>mensen bij elkaar komen</a:t>
            </a:r>
            <a:r>
              <a:rPr lang="nl-NL" sz="1100" dirty="0"/>
              <a:t>.</a:t>
            </a:r>
            <a:endParaRPr lang="nl-NL" sz="1100" b="1" dirty="0">
              <a:solidFill>
                <a:srgbClr val="0070C0"/>
              </a:solidFill>
              <a:ea typeface="Calibri" pitchFamily="34" charset="0"/>
              <a:cs typeface="Arial" charset="0"/>
            </a:endParaRPr>
          </a:p>
        </p:txBody>
      </p:sp>
      <p:sp>
        <p:nvSpPr>
          <p:cNvPr id="5" name="Rectangle 4">
            <a:extLst>
              <a:ext uri="{FF2B5EF4-FFF2-40B4-BE49-F238E27FC236}">
                <a16:creationId xmlns:a16="http://schemas.microsoft.com/office/drawing/2014/main" id="{6E031165-3530-4ED9-9903-1E5BFBF74B31}"/>
              </a:ext>
            </a:extLst>
          </p:cNvPr>
          <p:cNvSpPr>
            <a:spLocks noChangeArrowheads="1"/>
          </p:cNvSpPr>
          <p:nvPr/>
        </p:nvSpPr>
        <p:spPr bwMode="auto">
          <a:xfrm>
            <a:off x="5541817" y="511195"/>
            <a:ext cx="4623721" cy="1785104"/>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2. Leerproduct</a:t>
            </a:r>
          </a:p>
          <a:p>
            <a:r>
              <a:rPr lang="nl-NL" sz="1100" dirty="0">
                <a:ea typeface="Calibri" pitchFamily="34" charset="0"/>
                <a:cs typeface="Arial" charset="0"/>
              </a:rPr>
              <a:t>Je eindproduct is een </a:t>
            </a:r>
            <a:r>
              <a:rPr lang="nl-NL" sz="1100" b="1" dirty="0">
                <a:ea typeface="Calibri" pitchFamily="34" charset="0"/>
                <a:cs typeface="Arial" charset="0"/>
              </a:rPr>
              <a:t>verslag</a:t>
            </a:r>
            <a:r>
              <a:rPr lang="nl-NL" sz="1100" dirty="0">
                <a:ea typeface="Calibri" pitchFamily="34" charset="0"/>
                <a:cs typeface="Arial" charset="0"/>
              </a:rPr>
              <a:t> waarin met behulp van een </a:t>
            </a:r>
            <a:r>
              <a:rPr lang="nl-NL" sz="1100" b="1" dirty="0">
                <a:ea typeface="Calibri" pitchFamily="34" charset="0"/>
                <a:cs typeface="Arial" charset="0"/>
              </a:rPr>
              <a:t>SWOT</a:t>
            </a:r>
            <a:r>
              <a:rPr lang="nl-NL" sz="1100" dirty="0">
                <a:ea typeface="Calibri" pitchFamily="34" charset="0"/>
                <a:cs typeface="Arial" charset="0"/>
              </a:rPr>
              <a:t> een </a:t>
            </a:r>
            <a:r>
              <a:rPr lang="nl-NL" sz="1100" b="1" dirty="0">
                <a:ea typeface="Calibri" pitchFamily="34" charset="0"/>
                <a:cs typeface="Arial" charset="0"/>
              </a:rPr>
              <a:t>gebied </a:t>
            </a:r>
            <a:r>
              <a:rPr lang="nl-NL" sz="1100" dirty="0">
                <a:ea typeface="Calibri" pitchFamily="34" charset="0"/>
                <a:cs typeface="Arial" charset="0"/>
              </a:rPr>
              <a:t>(buurt of wijk) </a:t>
            </a:r>
            <a:r>
              <a:rPr lang="nl-NL" sz="1100" dirty="0"/>
              <a:t>kritisch wordt </a:t>
            </a:r>
            <a:r>
              <a:rPr lang="nl-NL" sz="1100" b="1" dirty="0"/>
              <a:t>doorgelicht</a:t>
            </a:r>
            <a:r>
              <a:rPr lang="nl-NL" sz="1100" dirty="0"/>
              <a:t> in relatie tot </a:t>
            </a:r>
            <a:r>
              <a:rPr lang="nl-NL" sz="1100" b="1" dirty="0"/>
              <a:t>vrijetijdsbesteding.</a:t>
            </a:r>
          </a:p>
          <a:p>
            <a:r>
              <a:rPr lang="nl-NL" sz="1100" dirty="0"/>
              <a:t>Ook maak je een </a:t>
            </a:r>
            <a:r>
              <a:rPr lang="nl-NL" sz="1100" b="1" dirty="0"/>
              <a:t>analyse </a:t>
            </a:r>
            <a:r>
              <a:rPr lang="nl-NL" sz="1100" dirty="0"/>
              <a:t>van</a:t>
            </a:r>
            <a:r>
              <a:rPr lang="nl-NL" sz="1100" b="1" dirty="0"/>
              <a:t> </a:t>
            </a:r>
            <a:r>
              <a:rPr lang="nl-NL" sz="1100" dirty="0"/>
              <a:t>de </a:t>
            </a:r>
            <a:r>
              <a:rPr lang="nl-NL" sz="1100" b="1" dirty="0"/>
              <a:t>bewoners  </a:t>
            </a:r>
            <a:r>
              <a:rPr lang="nl-NL" sz="1100" dirty="0"/>
              <a:t>in de door jouw gekozen buurt. </a:t>
            </a:r>
          </a:p>
          <a:p>
            <a:r>
              <a:rPr lang="nl-NL" sz="1100" dirty="0"/>
              <a:t>Aan de hand van een fictief evenement maak je een </a:t>
            </a:r>
            <a:r>
              <a:rPr lang="nl-NL" sz="1100" b="1" dirty="0"/>
              <a:t>doelgroep bepaling</a:t>
            </a:r>
            <a:r>
              <a:rPr lang="nl-NL" sz="1100" dirty="0"/>
              <a:t>, breng je de </a:t>
            </a:r>
            <a:r>
              <a:rPr lang="nl-NL" sz="1100" b="1" dirty="0"/>
              <a:t>stakeholders </a:t>
            </a:r>
            <a:r>
              <a:rPr lang="nl-NL" sz="1100" dirty="0"/>
              <a:t>en diens </a:t>
            </a:r>
            <a:r>
              <a:rPr lang="nl-NL" sz="1100" b="1" dirty="0"/>
              <a:t>belangen</a:t>
            </a:r>
            <a:r>
              <a:rPr lang="nl-NL" sz="1100" dirty="0"/>
              <a:t> in kaart en ga je aan de slag met GRIT.</a:t>
            </a:r>
            <a:br>
              <a:rPr lang="nl-NL" sz="1100" dirty="0"/>
            </a:br>
            <a:r>
              <a:rPr lang="nl-NL" sz="1100" dirty="0"/>
              <a:t>Als </a:t>
            </a:r>
            <a:r>
              <a:rPr lang="nl-NL" sz="1100" dirty="0">
                <a:ea typeface="Calibri" pitchFamily="34" charset="0"/>
                <a:cs typeface="Arial" charset="0"/>
              </a:rPr>
              <a:t>Adviseur Duurzame Leefomgeving geef je </a:t>
            </a:r>
            <a:r>
              <a:rPr lang="nl-NL" sz="1100" b="1" dirty="0">
                <a:ea typeface="Calibri" pitchFamily="34" charset="0"/>
                <a:cs typeface="Arial" charset="0"/>
              </a:rPr>
              <a:t>advies</a:t>
            </a:r>
            <a:r>
              <a:rPr lang="nl-NL" sz="1100" dirty="0">
                <a:ea typeface="Calibri" pitchFamily="34" charset="0"/>
                <a:cs typeface="Arial" charset="0"/>
              </a:rPr>
              <a:t> aan de organisatie van het evenement op welke manier </a:t>
            </a:r>
            <a:r>
              <a:rPr lang="nl-NL" sz="1100" b="1" dirty="0">
                <a:ea typeface="Calibri" pitchFamily="34" charset="0"/>
                <a:cs typeface="Arial" charset="0"/>
              </a:rPr>
              <a:t>online</a:t>
            </a:r>
            <a:r>
              <a:rPr lang="nl-NL" sz="1100" dirty="0">
                <a:ea typeface="Calibri" pitchFamily="34" charset="0"/>
                <a:cs typeface="Arial" charset="0"/>
              </a:rPr>
              <a:t> en </a:t>
            </a:r>
            <a:r>
              <a:rPr lang="nl-NL" sz="1100" b="1" dirty="0">
                <a:ea typeface="Calibri" pitchFamily="34" charset="0"/>
                <a:cs typeface="Arial" charset="0"/>
              </a:rPr>
              <a:t>offline</a:t>
            </a:r>
            <a:r>
              <a:rPr lang="nl-NL" sz="1100" dirty="0">
                <a:ea typeface="Calibri" pitchFamily="34" charset="0"/>
                <a:cs typeface="Arial" charset="0"/>
              </a:rPr>
              <a:t> de bestaande </a:t>
            </a:r>
            <a:r>
              <a:rPr lang="nl-NL" sz="1100" b="1" dirty="0">
                <a:ea typeface="Calibri" pitchFamily="34" charset="0"/>
                <a:cs typeface="Arial" charset="0"/>
              </a:rPr>
              <a:t>community</a:t>
            </a:r>
            <a:r>
              <a:rPr lang="nl-NL" sz="1100" dirty="0">
                <a:ea typeface="Calibri" pitchFamily="34" charset="0"/>
                <a:cs typeface="Arial" charset="0"/>
              </a:rPr>
              <a:t> te </a:t>
            </a:r>
            <a:r>
              <a:rPr lang="nl-NL" sz="1100" b="1" dirty="0">
                <a:ea typeface="Calibri" pitchFamily="34" charset="0"/>
                <a:cs typeface="Arial" charset="0"/>
              </a:rPr>
              <a:t>vergroten</a:t>
            </a:r>
            <a:r>
              <a:rPr lang="nl-NL" sz="1100" dirty="0">
                <a:ea typeface="Calibri" pitchFamily="34" charset="0"/>
                <a:cs typeface="Arial" charset="0"/>
              </a:rPr>
              <a:t> is. </a:t>
            </a:r>
          </a:p>
        </p:txBody>
      </p:sp>
      <p:sp>
        <p:nvSpPr>
          <p:cNvPr id="6" name="Rectangle 5">
            <a:extLst>
              <a:ext uri="{FF2B5EF4-FFF2-40B4-BE49-F238E27FC236}">
                <a16:creationId xmlns:a16="http://schemas.microsoft.com/office/drawing/2014/main" id="{6CE2CD87-7EE2-4EFD-A5E9-AF297BD00094}"/>
              </a:ext>
            </a:extLst>
          </p:cNvPr>
          <p:cNvSpPr>
            <a:spLocks noChangeArrowheads="1"/>
          </p:cNvSpPr>
          <p:nvPr/>
        </p:nvSpPr>
        <p:spPr bwMode="auto">
          <a:xfrm>
            <a:off x="158890" y="1500857"/>
            <a:ext cx="5265554" cy="5170646"/>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3. </a:t>
            </a:r>
            <a:r>
              <a:rPr lang="nl-NL" sz="1100" b="1" dirty="0" err="1">
                <a:solidFill>
                  <a:srgbClr val="0070C0"/>
                </a:solidFill>
                <a:ea typeface="Calibri" pitchFamily="34" charset="0"/>
                <a:cs typeface="Arial" charset="0"/>
              </a:rPr>
              <a:t>Leerpad</a:t>
            </a:r>
            <a:r>
              <a:rPr lang="nl-NL" sz="1100" b="1" dirty="0">
                <a:ea typeface="Calibri" pitchFamily="34" charset="0"/>
                <a:cs typeface="Arial" charset="0"/>
              </a:rPr>
              <a:t>			        </a:t>
            </a:r>
          </a:p>
          <a:p>
            <a:pPr marL="228600" indent="-228600">
              <a:buFont typeface="+mj-lt"/>
              <a:buAutoNum type="arabicPeriod"/>
            </a:pPr>
            <a:r>
              <a:rPr lang="nl-NL" sz="1100" dirty="0"/>
              <a:t>Kies een gebied (buurt of wijk) in jullie leefomgeving. </a:t>
            </a:r>
          </a:p>
          <a:p>
            <a:pPr marL="228600" indent="-228600">
              <a:buFont typeface="+mj-lt"/>
              <a:buAutoNum type="arabicPeriod"/>
            </a:pPr>
            <a:r>
              <a:rPr lang="nl-NL" sz="1100" dirty="0"/>
              <a:t>Maak een analyse van de bewoners. (demografisch, psychografisch, economisch)</a:t>
            </a:r>
          </a:p>
          <a:p>
            <a:pPr marL="228600" indent="-228600">
              <a:buFont typeface="+mj-lt"/>
              <a:buAutoNum type="arabicPeriod"/>
            </a:pPr>
            <a:r>
              <a:rPr lang="nl-NL" sz="1100" dirty="0"/>
              <a:t>Beschrijf het gebied op de volgende punten:</a:t>
            </a:r>
          </a:p>
          <a:p>
            <a:pPr marL="171450" indent="-171450">
              <a:buFont typeface="Arial" panose="020B0604020202020204" pitchFamily="34" charset="0"/>
              <a:buChar char="•"/>
            </a:pPr>
            <a:r>
              <a:rPr lang="nl-NL" sz="1100" dirty="0"/>
              <a:t>Hoe ziet dit gebied er uit? (plattegrond)</a:t>
            </a:r>
          </a:p>
          <a:p>
            <a:pPr marL="171450" indent="-171450">
              <a:buFont typeface="Arial" panose="020B0604020202020204" pitchFamily="34" charset="0"/>
              <a:buChar char="•"/>
            </a:pPr>
            <a:r>
              <a:rPr lang="nl-NL" sz="1100" dirty="0"/>
              <a:t>Welke identiteit heeft deze buurt? En Imago? </a:t>
            </a:r>
          </a:p>
          <a:p>
            <a:pPr marL="171450" indent="-171450">
              <a:buFont typeface="Arial" panose="020B0604020202020204" pitchFamily="34" charset="0"/>
              <a:buChar char="•"/>
            </a:pPr>
            <a:r>
              <a:rPr lang="nl-NL" sz="1100" dirty="0"/>
              <a:t>Hoe is de infrastructuur? Hoe woont men, wat voor wegen zijn er, welke faciliteiten?</a:t>
            </a:r>
          </a:p>
          <a:p>
            <a:pPr marL="171450" indent="-171450">
              <a:buFont typeface="Arial" panose="020B0604020202020204" pitchFamily="34" charset="0"/>
              <a:buChar char="•"/>
            </a:pPr>
            <a:r>
              <a:rPr lang="nl-NL" sz="1100" dirty="0"/>
              <a:t>Welke voor vrijetijdsfaciliteiten zijn er? (parken, speelvelden, sporthal, etc.)</a:t>
            </a:r>
          </a:p>
          <a:p>
            <a:pPr marL="171450" indent="-171450">
              <a:buFont typeface="Arial" panose="020B0604020202020204" pitchFamily="34" charset="0"/>
              <a:buChar char="•"/>
            </a:pPr>
            <a:r>
              <a:rPr lang="nl-NL" sz="1100" dirty="0"/>
              <a:t>Wat wordt er georganiseerd om de buurt bij elkaar te brengen? </a:t>
            </a:r>
          </a:p>
          <a:p>
            <a:pPr marL="171450" indent="-171450">
              <a:buFont typeface="Arial" panose="020B0604020202020204" pitchFamily="34" charset="0"/>
              <a:buChar char="•"/>
            </a:pPr>
            <a:r>
              <a:rPr lang="nl-NL" sz="1100" dirty="0"/>
              <a:t>Maak een SWOT analyse van de buurt/wijk. (gebied + bewoners)</a:t>
            </a:r>
          </a:p>
          <a:p>
            <a:endParaRPr lang="nl-NL" sz="1100" dirty="0"/>
          </a:p>
          <a:p>
            <a:pPr marL="228600" indent="-228600">
              <a:buFont typeface="+mj-lt"/>
              <a:buAutoNum type="arabicPeriod" startAt="4"/>
            </a:pPr>
            <a:r>
              <a:rPr lang="nl-NL" sz="1100" dirty="0"/>
              <a:t>Breng de stakeholders en hun belangen in kaart.</a:t>
            </a:r>
          </a:p>
          <a:p>
            <a:pPr marL="228600" indent="-228600">
              <a:buFont typeface="+mj-lt"/>
              <a:buAutoNum type="arabicPeriod" startAt="4"/>
            </a:pPr>
            <a:endParaRPr lang="nl-NL" sz="1100" dirty="0"/>
          </a:p>
          <a:p>
            <a:pPr marL="228600" indent="-228600">
              <a:buFont typeface="+mj-lt"/>
              <a:buAutoNum type="arabicPeriod" startAt="4"/>
            </a:pPr>
            <a:r>
              <a:rPr lang="nl-NL" sz="1100" dirty="0"/>
              <a:t>Bepaald </a:t>
            </a:r>
            <a:r>
              <a:rPr lang="nl-NL" sz="1100" dirty="0" err="1"/>
              <a:t>a.d.v.</a:t>
            </a:r>
            <a:r>
              <a:rPr lang="nl-NL" sz="1100" dirty="0"/>
              <a:t> je analyses je doel. Wat wil je met de community bereiken?</a:t>
            </a:r>
          </a:p>
          <a:p>
            <a:pPr marL="228600" indent="-228600">
              <a:buFont typeface="+mj-lt"/>
              <a:buAutoNum type="arabicPeriod" startAt="4"/>
            </a:pPr>
            <a:endParaRPr lang="nl-NL" sz="1100" dirty="0"/>
          </a:p>
          <a:p>
            <a:pPr marL="228600" indent="-228600">
              <a:buFont typeface="+mj-lt"/>
              <a:buAutoNum type="arabicPeriod" startAt="4"/>
            </a:pPr>
            <a:r>
              <a:rPr lang="nl-NL" sz="1100" dirty="0"/>
              <a:t>Bepaal je doelgroep (binnen de buurt/wijk)</a:t>
            </a:r>
          </a:p>
          <a:p>
            <a:pPr marL="228600" indent="-228600">
              <a:buFont typeface="+mj-lt"/>
              <a:buAutoNum type="arabicPeriod" startAt="4"/>
            </a:pPr>
            <a:endParaRPr lang="nl-NL" sz="1100" dirty="0"/>
          </a:p>
          <a:p>
            <a:pPr marL="228600" indent="-228600">
              <a:buFont typeface="+mj-lt"/>
              <a:buAutoNum type="arabicPeriod" startAt="4"/>
            </a:pPr>
            <a:r>
              <a:rPr lang="nl-NL" sz="1100" dirty="0"/>
              <a:t>Bedenk een activiteit (Grit stap 1) én een structurele aanpassing in het gebied dat er voor zorgt dan mensen meer bij elkaar kunnen komen.</a:t>
            </a:r>
          </a:p>
          <a:p>
            <a:pPr marL="228600" indent="-228600">
              <a:buFont typeface="+mj-lt"/>
              <a:buAutoNum type="arabicPeriod" startAt="4"/>
            </a:pPr>
            <a:endParaRPr lang="nl-NL" sz="1100" dirty="0"/>
          </a:p>
          <a:p>
            <a:pPr marL="228600" indent="-228600">
              <a:buFont typeface="+mj-lt"/>
              <a:buAutoNum type="arabicPeriod" startAt="4"/>
            </a:pPr>
            <a:r>
              <a:rPr lang="nl-NL" sz="1100" dirty="0"/>
              <a:t>Werk stap 2, stap 4 en 8 uit van Grit voor jullie evenement.</a:t>
            </a:r>
          </a:p>
          <a:p>
            <a:pPr marL="171450" indent="-171450">
              <a:buFont typeface="Arial" panose="020B0604020202020204" pitchFamily="34" charset="0"/>
              <a:buChar char="•"/>
            </a:pPr>
            <a:r>
              <a:rPr lang="nl-NL" sz="1100" dirty="0"/>
              <a:t>Stap 2: is je activiteit en aanpassing praktisch haalbaar? </a:t>
            </a:r>
          </a:p>
          <a:p>
            <a:pPr marL="171450" indent="-171450">
              <a:buFont typeface="Arial" panose="020B0604020202020204" pitchFamily="34" charset="0"/>
              <a:buChar char="•"/>
            </a:pPr>
            <a:r>
              <a:rPr lang="nl-NL" sz="1100" dirty="0"/>
              <a:t>Stap 4: welke online en offline kanalen en middelen zet je in?</a:t>
            </a:r>
          </a:p>
          <a:p>
            <a:pPr marL="171450" indent="-171450">
              <a:buFont typeface="Arial" panose="020B0604020202020204" pitchFamily="34" charset="0"/>
              <a:buChar char="•"/>
            </a:pPr>
            <a:r>
              <a:rPr lang="nl-NL" sz="1100" dirty="0"/>
              <a:t>Stap 8: hoe ga je het resultaat meten? Beschrijf dit en maak een evaluatie formulier voor de doelgroep én stakeholders.</a:t>
            </a:r>
          </a:p>
          <a:p>
            <a:endParaRPr lang="nl-NL" sz="1100" dirty="0"/>
          </a:p>
          <a:p>
            <a:pPr marL="228600" indent="-228600">
              <a:buFont typeface="+mj-lt"/>
              <a:buAutoNum type="arabicPeriod" startAt="9"/>
            </a:pPr>
            <a:r>
              <a:rPr lang="nl-NL" sz="1100" dirty="0"/>
              <a:t>Geef aan de hand van je uitwerken van bovenstaande punten een onderbouwd advies hoe jou activiteit én jouw idee tot inrichting van het gebied bijdraagt aan de bedoeling om de community te verstevigen en vergroten.</a:t>
            </a:r>
            <a:br>
              <a:rPr lang="nl-NL" sz="1100" dirty="0"/>
            </a:br>
            <a:endParaRPr lang="nl-NL" sz="1100" b="1" dirty="0">
              <a:ea typeface="Calibri" pitchFamily="34" charset="0"/>
              <a:cs typeface="Arial" charset="0"/>
            </a:endParaRPr>
          </a:p>
        </p:txBody>
      </p:sp>
      <p:sp>
        <p:nvSpPr>
          <p:cNvPr id="7" name="Rectangle 6">
            <a:extLst>
              <a:ext uri="{FF2B5EF4-FFF2-40B4-BE49-F238E27FC236}">
                <a16:creationId xmlns:a16="http://schemas.microsoft.com/office/drawing/2014/main" id="{D2735893-377A-47C4-B14F-4BDA3D6E8001}"/>
              </a:ext>
            </a:extLst>
          </p:cNvPr>
          <p:cNvSpPr>
            <a:spLocks noChangeArrowheads="1"/>
          </p:cNvSpPr>
          <p:nvPr/>
        </p:nvSpPr>
        <p:spPr bwMode="auto">
          <a:xfrm>
            <a:off x="5541817" y="2468594"/>
            <a:ext cx="4558238" cy="938719"/>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4. Samenwerken</a:t>
            </a:r>
            <a:r>
              <a:rPr lang="nl-NL" sz="1100" b="1" dirty="0">
                <a:ea typeface="Calibri" pitchFamily="34" charset="0"/>
                <a:cs typeface="Arial" charset="0"/>
              </a:rPr>
              <a:t>		</a:t>
            </a:r>
          </a:p>
          <a:p>
            <a:pPr eaLnBrk="0" hangingPunct="0"/>
            <a:r>
              <a:rPr lang="nl-NL" sz="1100" dirty="0">
                <a:ea typeface="Calibri" pitchFamily="34" charset="0"/>
                <a:cs typeface="Arial" charset="0"/>
              </a:rPr>
              <a:t>Elke week is er tijdens de VT- uren gelegenheid om hier aan te werken.</a:t>
            </a:r>
          </a:p>
          <a:p>
            <a:pPr eaLnBrk="0" hangingPunct="0"/>
            <a:r>
              <a:rPr lang="nl-NL" sz="1100" dirty="0"/>
              <a:t>Deze opdracht maak je in </a:t>
            </a:r>
            <a:r>
              <a:rPr lang="nl-NL" sz="1100" b="1" dirty="0"/>
              <a:t>alleen.</a:t>
            </a:r>
          </a:p>
          <a:p>
            <a:pPr marL="171450" indent="-171450" eaLnBrk="0" hangingPunct="0">
              <a:buFont typeface="Arial" pitchFamily="34" charset="0"/>
              <a:buChar char="•"/>
            </a:pPr>
            <a:r>
              <a:rPr lang="nl-NL" sz="1100" b="1" dirty="0">
                <a:ea typeface="Calibri" pitchFamily="34" charset="0"/>
                <a:cs typeface="Arial" charset="0"/>
              </a:rPr>
              <a:t>Deadline</a:t>
            </a:r>
            <a:r>
              <a:rPr lang="nl-NL" sz="1100" dirty="0">
                <a:ea typeface="Calibri" pitchFamily="34" charset="0"/>
                <a:cs typeface="Arial" charset="0"/>
              </a:rPr>
              <a:t> 20 maart 2022</a:t>
            </a:r>
          </a:p>
          <a:p>
            <a:pPr marL="171450" indent="-171450" eaLnBrk="0" hangingPunct="0">
              <a:buFont typeface="Arial" pitchFamily="34" charset="0"/>
              <a:buChar char="•"/>
            </a:pPr>
            <a:r>
              <a:rPr lang="nl-NL" sz="1100" b="1" dirty="0">
                <a:ea typeface="Calibri" pitchFamily="34" charset="0"/>
                <a:cs typeface="Arial" charset="0"/>
              </a:rPr>
              <a:t>Feedback Friends </a:t>
            </a:r>
            <a:r>
              <a:rPr lang="nl-NL" sz="1100" dirty="0">
                <a:ea typeface="Calibri" pitchFamily="34" charset="0"/>
                <a:cs typeface="Arial" charset="0"/>
              </a:rPr>
              <a:t>28 maart 2022</a:t>
            </a:r>
          </a:p>
        </p:txBody>
      </p:sp>
      <p:sp>
        <p:nvSpPr>
          <p:cNvPr id="8" name="Rectangle 8">
            <a:extLst>
              <a:ext uri="{FF2B5EF4-FFF2-40B4-BE49-F238E27FC236}">
                <a16:creationId xmlns:a16="http://schemas.microsoft.com/office/drawing/2014/main" id="{171C9A11-D4DD-40CB-8C5A-45BC2AB4481A}"/>
              </a:ext>
            </a:extLst>
          </p:cNvPr>
          <p:cNvSpPr>
            <a:spLocks noChangeArrowheads="1"/>
          </p:cNvSpPr>
          <p:nvPr/>
        </p:nvSpPr>
        <p:spPr bwMode="auto">
          <a:xfrm>
            <a:off x="5541817" y="3645196"/>
            <a:ext cx="2540019" cy="2292935"/>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5. Bronnen</a:t>
            </a:r>
          </a:p>
          <a:p>
            <a:endParaRPr lang="nl-NL" sz="1100" b="1"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hlinkClick r:id="rId2"/>
              </a:rPr>
              <a:t>SWOT analyse</a:t>
            </a:r>
            <a:endParaRPr lang="nl-NL" sz="1100" dirty="0">
              <a:solidFill>
                <a:srgbClr val="0070C0"/>
              </a:solidFill>
              <a:ea typeface="Calibri" pitchFamily="34" charset="0"/>
              <a:cs typeface="Arial" charset="0"/>
            </a:endParaRPr>
          </a:p>
          <a:p>
            <a:endParaRPr lang="nl-NL" sz="1100"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hlinkClick r:id="rId3"/>
              </a:rPr>
              <a:t>Tilburg in cijfers</a:t>
            </a:r>
            <a:endParaRPr lang="nl-NL" sz="1100" dirty="0">
              <a:solidFill>
                <a:srgbClr val="0070C0"/>
              </a:solidFill>
              <a:ea typeface="Calibri" pitchFamily="34" charset="0"/>
              <a:cs typeface="Arial" charset="0"/>
            </a:endParaRPr>
          </a:p>
          <a:p>
            <a:endParaRPr lang="nl-NL" sz="1100"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hlinkClick r:id="rId4"/>
              </a:rPr>
              <a:t>Wijken van Tilburg</a:t>
            </a:r>
            <a:endParaRPr lang="nl-NL" sz="1100" dirty="0">
              <a:solidFill>
                <a:srgbClr val="0070C0"/>
              </a:solidFill>
              <a:ea typeface="Calibri" pitchFamily="34" charset="0"/>
              <a:cs typeface="Arial" charset="0"/>
            </a:endParaRPr>
          </a:p>
          <a:p>
            <a:endParaRPr lang="nl-NL" sz="1100"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hlinkClick r:id="rId5"/>
              </a:rPr>
              <a:t>Wijkraden in Tilburg</a:t>
            </a:r>
            <a:endParaRPr lang="nl-NL" sz="1100" dirty="0">
              <a:solidFill>
                <a:srgbClr val="0070C0"/>
              </a:solidFill>
              <a:ea typeface="Calibri" pitchFamily="34" charset="0"/>
              <a:cs typeface="Arial" charset="0"/>
            </a:endParaRPr>
          </a:p>
          <a:p>
            <a:endParaRPr lang="nl-NL" sz="1100"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rPr>
              <a:t>NRIT</a:t>
            </a:r>
          </a:p>
          <a:p>
            <a:endParaRPr lang="nl-NL" sz="1100" dirty="0">
              <a:solidFill>
                <a:srgbClr val="0070C0"/>
              </a:solidFill>
              <a:ea typeface="Calibri" pitchFamily="34" charset="0"/>
              <a:cs typeface="Arial" charset="0"/>
            </a:endParaRPr>
          </a:p>
          <a:p>
            <a:r>
              <a:rPr lang="nl-NL" sz="1100" dirty="0">
                <a:solidFill>
                  <a:srgbClr val="0070C0"/>
                </a:solidFill>
                <a:ea typeface="Calibri" pitchFamily="34" charset="0"/>
                <a:cs typeface="Arial" charset="0"/>
              </a:rPr>
              <a:t>GRIT</a:t>
            </a:r>
          </a:p>
        </p:txBody>
      </p:sp>
      <p:sp>
        <p:nvSpPr>
          <p:cNvPr id="9" name="Tekstvak 8">
            <a:extLst>
              <a:ext uri="{FF2B5EF4-FFF2-40B4-BE49-F238E27FC236}">
                <a16:creationId xmlns:a16="http://schemas.microsoft.com/office/drawing/2014/main" id="{5DA5ED14-1768-4722-98C5-679C48A55619}"/>
              </a:ext>
            </a:extLst>
          </p:cNvPr>
          <p:cNvSpPr txBox="1"/>
          <p:nvPr/>
        </p:nvSpPr>
        <p:spPr>
          <a:xfrm>
            <a:off x="158890" y="67484"/>
            <a:ext cx="9844092" cy="369332"/>
          </a:xfrm>
          <a:prstGeom prst="rect">
            <a:avLst/>
          </a:prstGeom>
          <a:noFill/>
        </p:spPr>
        <p:txBody>
          <a:bodyPr wrap="square" rtlCol="0">
            <a:spAutoFit/>
          </a:bodyPr>
          <a:lstStyle/>
          <a:p>
            <a:pPr algn="ctr"/>
            <a:r>
              <a:rPr lang="nl-NL" b="1" dirty="0">
                <a:solidFill>
                  <a:srgbClr val="7030A0"/>
                </a:solidFill>
              </a:rPr>
              <a:t>2021-2022_DCV VT LA 3 - Wat kan Vrijetijd doen om mensen bij elkaar te brengen?</a:t>
            </a:r>
          </a:p>
        </p:txBody>
      </p:sp>
      <p:pic>
        <p:nvPicPr>
          <p:cNvPr id="10" name="Afbeelding 9">
            <a:extLst>
              <a:ext uri="{FF2B5EF4-FFF2-40B4-BE49-F238E27FC236}">
                <a16:creationId xmlns:a16="http://schemas.microsoft.com/office/drawing/2014/main" id="{8780A1D0-991C-451F-ABA8-628903507671}"/>
              </a:ext>
            </a:extLst>
          </p:cNvPr>
          <p:cNvPicPr>
            <a:picLocks noChangeAspect="1"/>
          </p:cNvPicPr>
          <p:nvPr/>
        </p:nvPicPr>
        <p:blipFill>
          <a:blip r:embed="rId6"/>
          <a:stretch>
            <a:fillRect/>
          </a:stretch>
        </p:blipFill>
        <p:spPr>
          <a:xfrm>
            <a:off x="8189619" y="3660188"/>
            <a:ext cx="3896421" cy="2262952"/>
          </a:xfrm>
          <a:prstGeom prst="rect">
            <a:avLst/>
          </a:prstGeom>
        </p:spPr>
      </p:pic>
    </p:spTree>
    <p:extLst>
      <p:ext uri="{BB962C8B-B14F-4D97-AF65-F5344CB8AC3E}">
        <p14:creationId xmlns:p14="http://schemas.microsoft.com/office/powerpoint/2010/main" val="1150554511"/>
      </p:ext>
    </p:extLst>
  </p:cSld>
  <p:clrMapOvr>
    <a:masterClrMapping/>
  </p:clrMapOvr>
</p:sld>
</file>

<file path=ppt/theme/theme1.xml><?xml version="1.0" encoding="utf-8"?>
<a:theme xmlns:a="http://schemas.openxmlformats.org/drawingml/2006/main" name="Yuverta_blanc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Yuverta_blanco</Template>
  <TotalTime>476</TotalTime>
  <Words>492</Words>
  <Application>Microsoft Office PowerPoint</Application>
  <PresentationFormat>Breedbeeld</PresentationFormat>
  <Paragraphs>50</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Yuverta_blanco</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Tim Lagas</dc:creator>
  <cp:lastModifiedBy>Tim Lagas</cp:lastModifiedBy>
  <cp:revision>3</cp:revision>
  <dcterms:created xsi:type="dcterms:W3CDTF">2022-02-07T15:31:29Z</dcterms:created>
  <dcterms:modified xsi:type="dcterms:W3CDTF">2022-03-14T10:41:26Z</dcterms:modified>
</cp:coreProperties>
</file>