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1" r:id="rId5"/>
    <p:sldId id="272" r:id="rId6"/>
    <p:sldId id="273" r:id="rId7"/>
    <p:sldId id="274" r:id="rId8"/>
    <p:sldId id="275" r:id="rId9"/>
    <p:sldId id="276" r:id="rId10"/>
    <p:sldId id="277" r:id="rId11"/>
    <p:sldId id="278" r:id="rId12"/>
    <p:sldId id="279" r:id="rId13"/>
    <p:sldId id="280"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4C138B2-7FC0-4191-AF30-816288DB5E26}">
          <p14:sldIdLst>
            <p14:sldId id="271"/>
            <p14:sldId id="272"/>
            <p14:sldId id="273"/>
            <p14:sldId id="274"/>
            <p14:sldId id="275"/>
            <p14:sldId id="276"/>
            <p14:sldId id="277"/>
            <p14:sldId id="278"/>
            <p14:sldId id="279"/>
            <p14:sldId id="2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Ragas" initials="SR" lastIdx="10" clrIdx="0">
    <p:extLst>
      <p:ext uri="{19B8F6BF-5375-455C-9EA6-DF929625EA0E}">
        <p15:presenceInfo xmlns:p15="http://schemas.microsoft.com/office/powerpoint/2012/main" userId="S::s.ragas@helicon.nl::78aec550-2439-402d-81ed-929ff57c1b62" providerId="AD"/>
      </p:ext>
    </p:extLst>
  </p:cmAuthor>
  <p:cmAuthor id="2" name="Silvia Ragas" initials="SR [2]" lastIdx="1" clrIdx="1">
    <p:extLst>
      <p:ext uri="{19B8F6BF-5375-455C-9EA6-DF929625EA0E}">
        <p15:presenceInfo xmlns:p15="http://schemas.microsoft.com/office/powerpoint/2012/main" userId="S::s.ragas_helicon.nl#ext#@wellant.onmicrosoft.com::9a17edc2-1308-4de4-873c-56de14134191" providerId="AD"/>
      </p:ext>
    </p:extLst>
  </p:cmAuthor>
  <p:cmAuthor id="3" name="Luci Moorman" initials="LM" lastIdx="10" clrIdx="2">
    <p:extLst>
      <p:ext uri="{19B8F6BF-5375-455C-9EA6-DF929625EA0E}">
        <p15:presenceInfo xmlns:p15="http://schemas.microsoft.com/office/powerpoint/2012/main" userId="Luci Moorman" providerId="None"/>
      </p:ext>
    </p:extLst>
  </p:cmAuthor>
  <p:cmAuthor id="4" name="Erlijn Suurmeijer" initials="ES" lastIdx="5" clrIdx="3">
    <p:extLst>
      <p:ext uri="{19B8F6BF-5375-455C-9EA6-DF929625EA0E}">
        <p15:presenceInfo xmlns:p15="http://schemas.microsoft.com/office/powerpoint/2012/main" userId="S-1-5-21-2602360281-2727791147-4248037531-147541" providerId="AD"/>
      </p:ext>
    </p:extLst>
  </p:cmAuthor>
  <p:cmAuthor id="5" name="Erlijn Suurmeijer" initials="ES [2]" lastIdx="1" clrIdx="4">
    <p:extLst>
      <p:ext uri="{19B8F6BF-5375-455C-9EA6-DF929625EA0E}">
        <p15:presenceInfo xmlns:p15="http://schemas.microsoft.com/office/powerpoint/2012/main" userId="S::er.suurmeijer@wellant.nl::8554215a-5cc7-4af0-ad3e-cda787c3e601" providerId="AD"/>
      </p:ext>
    </p:extLst>
  </p:cmAuthor>
  <p:cmAuthor id="6" name="Arno Hartman" initials="AH" lastIdx="1" clrIdx="5">
    <p:extLst>
      <p:ext uri="{19B8F6BF-5375-455C-9EA6-DF929625EA0E}">
        <p15:presenceInfo xmlns:p15="http://schemas.microsoft.com/office/powerpoint/2012/main" userId="S::a.hartman@wellant.nl::edb16e91-e679-4b8b-ba7c-f25185abeb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F0FE"/>
    <a:srgbClr val="FFFFFF"/>
    <a:srgbClr val="000644"/>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0" autoAdjust="0"/>
    <p:restoredTop sz="93887" autoAdjust="0"/>
  </p:normalViewPr>
  <p:slideViewPr>
    <p:cSldViewPr snapToGrid="0" showGuides="1">
      <p:cViewPr varScale="1">
        <p:scale>
          <a:sx n="103" d="100"/>
          <a:sy n="103" d="100"/>
        </p:scale>
        <p:origin x="61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09/03/2022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xfrm>
            <a:off x="90488" y="744538"/>
            <a:ext cx="6616700" cy="3722687"/>
          </a:xfrm>
          <a:ln/>
        </p:spPr>
      </p:sp>
      <p:sp>
        <p:nvSpPr>
          <p:cNvPr id="15363" name="Tijdelijke aanduiding voor notities 2"/>
          <p:cNvSpPr>
            <a:spLocks noGrp="1"/>
          </p:cNvSpPr>
          <p:nvPr>
            <p:ph type="body" idx="1"/>
          </p:nvPr>
        </p:nvSpPr>
        <p:spPr>
          <a:noFill/>
        </p:spPr>
        <p:txBody>
          <a:bodyPr/>
          <a:lstStyle/>
          <a:p>
            <a:endParaRPr lang="nl-NL" altLang="nl-NL">
              <a:latin typeface="Arial" panose="020B0604020202020204" pitchFamily="34" charset="0"/>
              <a:cs typeface="Arial" panose="020B0604020202020204" pitchFamily="34" charset="0"/>
            </a:endParaRPr>
          </a:p>
        </p:txBody>
      </p:sp>
      <p:sp>
        <p:nvSpPr>
          <p:cNvPr id="15364"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3D00F7-21D7-477D-A79A-AF47DC329AD3}" type="slidenum">
              <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886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xfrm>
            <a:off x="90488" y="744538"/>
            <a:ext cx="6616700" cy="3722687"/>
          </a:xfrm>
          <a:ln/>
        </p:spPr>
      </p:sp>
      <p:sp>
        <p:nvSpPr>
          <p:cNvPr id="15363" name="Tijdelijke aanduiding voor notities 2"/>
          <p:cNvSpPr>
            <a:spLocks noGrp="1"/>
          </p:cNvSpPr>
          <p:nvPr>
            <p:ph type="body" idx="1"/>
          </p:nvPr>
        </p:nvSpPr>
        <p:spPr>
          <a:noFill/>
        </p:spPr>
        <p:txBody>
          <a:bodyPr/>
          <a:lstStyle/>
          <a:p>
            <a:endParaRPr lang="nl-NL" altLang="nl-NL">
              <a:latin typeface="Arial" panose="020B0604020202020204" pitchFamily="34" charset="0"/>
              <a:cs typeface="Arial" panose="020B0604020202020204" pitchFamily="34" charset="0"/>
            </a:endParaRPr>
          </a:p>
        </p:txBody>
      </p:sp>
      <p:sp>
        <p:nvSpPr>
          <p:cNvPr id="15364"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3D00F7-21D7-477D-A79A-AF47DC329AD3}" type="slidenum">
              <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232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xfrm>
            <a:off x="90488" y="744538"/>
            <a:ext cx="6616700" cy="3722687"/>
          </a:xfrm>
          <a:ln/>
        </p:spPr>
      </p:sp>
      <p:sp>
        <p:nvSpPr>
          <p:cNvPr id="15363" name="Tijdelijke aanduiding voor notities 2"/>
          <p:cNvSpPr>
            <a:spLocks noGrp="1"/>
          </p:cNvSpPr>
          <p:nvPr>
            <p:ph type="body" idx="1"/>
          </p:nvPr>
        </p:nvSpPr>
        <p:spPr>
          <a:noFill/>
        </p:spPr>
        <p:txBody>
          <a:bodyPr/>
          <a:lstStyle/>
          <a:p>
            <a:endParaRPr lang="nl-NL" altLang="nl-NL">
              <a:latin typeface="Arial" panose="020B0604020202020204" pitchFamily="34" charset="0"/>
              <a:cs typeface="Arial" panose="020B0604020202020204" pitchFamily="34" charset="0"/>
            </a:endParaRPr>
          </a:p>
        </p:txBody>
      </p:sp>
      <p:sp>
        <p:nvSpPr>
          <p:cNvPr id="15364"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3D00F7-21D7-477D-A79A-AF47DC329AD3}" type="slidenum">
              <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159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Welke stijl lijkt jou het beste?</a:t>
            </a:r>
          </a:p>
          <a:p>
            <a:r>
              <a:rPr lang="nl-NL" dirty="0"/>
              <a:t>Toch kan elke stijl nodig/handig zijn in verschillende situaties. Daar kijken we naar in de volgende slide.</a:t>
            </a:r>
          </a:p>
        </p:txBody>
      </p:sp>
      <p:sp>
        <p:nvSpPr>
          <p:cNvPr id="4" name="Tijdelijke aanduiding voor dianummer 3"/>
          <p:cNvSpPr>
            <a:spLocks noGrp="1"/>
          </p:cNvSpPr>
          <p:nvPr>
            <p:ph type="sldNum" sz="quarter" idx="5"/>
          </p:nvPr>
        </p:nvSpPr>
        <p:spPr/>
        <p:txBody>
          <a:bodyPr/>
          <a:lstStyle/>
          <a:p>
            <a:fld id="{B27C367B-E873-4E5F-9A28-887044CE92C6}" type="slidenum">
              <a:rPr lang="nl-NL" smtClean="0"/>
              <a:t>4</a:t>
            </a:fld>
            <a:endParaRPr lang="nl-NL"/>
          </a:p>
        </p:txBody>
      </p:sp>
    </p:spTree>
    <p:extLst>
      <p:ext uri="{BB962C8B-B14F-4D97-AF65-F5344CB8AC3E}">
        <p14:creationId xmlns:p14="http://schemas.microsoft.com/office/powerpoint/2010/main" val="1921908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xfrm>
            <a:off x="90488" y="744538"/>
            <a:ext cx="6616700" cy="3722687"/>
          </a:xfrm>
          <a:ln/>
        </p:spPr>
      </p:sp>
      <p:sp>
        <p:nvSpPr>
          <p:cNvPr id="15363" name="Tijdelijke aanduiding voor notities 2"/>
          <p:cNvSpPr>
            <a:spLocks noGrp="1"/>
          </p:cNvSpPr>
          <p:nvPr>
            <p:ph type="body" idx="1"/>
          </p:nvPr>
        </p:nvSpPr>
        <p:spPr>
          <a:noFill/>
        </p:spPr>
        <p:txBody>
          <a:bodyPr/>
          <a:lstStyle/>
          <a:p>
            <a:r>
              <a:rPr lang="nl-NL" altLang="nl-NL" dirty="0">
                <a:latin typeface="Arial" panose="020B0604020202020204" pitchFamily="34" charset="0"/>
                <a:cs typeface="Arial" panose="020B0604020202020204" pitchFamily="34" charset="0"/>
              </a:rPr>
              <a:t>In verschillende situaties zijn verschillende stijlen van omgaan met een conflict effectief.</a:t>
            </a:r>
          </a:p>
        </p:txBody>
      </p:sp>
      <p:sp>
        <p:nvSpPr>
          <p:cNvPr id="15364"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3D00F7-21D7-477D-A79A-AF47DC329AD3}" type="slidenum">
              <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480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27C367B-E873-4E5F-9A28-887044CE92C6}" type="slidenum">
              <a:rPr lang="nl-NL" smtClean="0"/>
              <a:t>6</a:t>
            </a:fld>
            <a:endParaRPr lang="nl-NL"/>
          </a:p>
        </p:txBody>
      </p:sp>
    </p:spTree>
    <p:extLst>
      <p:ext uri="{BB962C8B-B14F-4D97-AF65-F5344CB8AC3E}">
        <p14:creationId xmlns:p14="http://schemas.microsoft.com/office/powerpoint/2010/main" val="783473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dirty="0"/>
              <a:t> met het risico de hele baan mis te lopen en de relatie te beschadigen. </a:t>
            </a:r>
            <a:endParaRPr lang="nl-NL" dirty="0"/>
          </a:p>
        </p:txBody>
      </p:sp>
      <p:sp>
        <p:nvSpPr>
          <p:cNvPr id="4" name="Tijdelijke aanduiding voor dianummer 3"/>
          <p:cNvSpPr>
            <a:spLocks noGrp="1"/>
          </p:cNvSpPr>
          <p:nvPr>
            <p:ph type="sldNum" sz="quarter" idx="5"/>
          </p:nvPr>
        </p:nvSpPr>
        <p:spPr/>
        <p:txBody>
          <a:bodyPr/>
          <a:lstStyle/>
          <a:p>
            <a:fld id="{B27C367B-E873-4E5F-9A28-887044CE92C6}" type="slidenum">
              <a:rPr lang="nl-NL" smtClean="0"/>
              <a:t>8</a:t>
            </a:fld>
            <a:endParaRPr lang="nl-NL"/>
          </a:p>
        </p:txBody>
      </p:sp>
    </p:spTree>
    <p:extLst>
      <p:ext uri="{BB962C8B-B14F-4D97-AF65-F5344CB8AC3E}">
        <p14:creationId xmlns:p14="http://schemas.microsoft.com/office/powerpoint/2010/main" val="1214714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schept een band en je leert er veel van. Maar het kost ook veel tijd.</a:t>
            </a:r>
          </a:p>
        </p:txBody>
      </p:sp>
      <p:sp>
        <p:nvSpPr>
          <p:cNvPr id="4" name="Tijdelijke aanduiding voor dianummer 3"/>
          <p:cNvSpPr>
            <a:spLocks noGrp="1"/>
          </p:cNvSpPr>
          <p:nvPr>
            <p:ph type="sldNum" sz="quarter" idx="5"/>
          </p:nvPr>
        </p:nvSpPr>
        <p:spPr/>
        <p:txBody>
          <a:bodyPr/>
          <a:lstStyle/>
          <a:p>
            <a:fld id="{B27C367B-E873-4E5F-9A28-887044CE92C6}" type="slidenum">
              <a:rPr lang="nl-NL" smtClean="0"/>
              <a:t>9</a:t>
            </a:fld>
            <a:endParaRPr lang="nl-NL"/>
          </a:p>
        </p:txBody>
      </p:sp>
    </p:spTree>
    <p:extLst>
      <p:ext uri="{BB962C8B-B14F-4D97-AF65-F5344CB8AC3E}">
        <p14:creationId xmlns:p14="http://schemas.microsoft.com/office/powerpoint/2010/main" val="37168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Voordeel: het is sneller dan samenwerken</a:t>
            </a:r>
          </a:p>
          <a:p>
            <a:r>
              <a:rPr lang="nl-NL" dirty="0"/>
              <a:t>Nadeel: je komt niet altijd tot de ideale oplossing; het is een compromis</a:t>
            </a:r>
          </a:p>
        </p:txBody>
      </p:sp>
      <p:sp>
        <p:nvSpPr>
          <p:cNvPr id="4" name="Tijdelijke aanduiding voor dianummer 3"/>
          <p:cNvSpPr>
            <a:spLocks noGrp="1"/>
          </p:cNvSpPr>
          <p:nvPr>
            <p:ph type="sldNum" sz="quarter" idx="5"/>
          </p:nvPr>
        </p:nvSpPr>
        <p:spPr/>
        <p:txBody>
          <a:bodyPr/>
          <a:lstStyle/>
          <a:p>
            <a:fld id="{B27C367B-E873-4E5F-9A28-887044CE92C6}" type="slidenum">
              <a:rPr lang="nl-NL" smtClean="0"/>
              <a:t>10</a:t>
            </a:fld>
            <a:endParaRPr lang="nl-NL"/>
          </a:p>
        </p:txBody>
      </p:sp>
    </p:spTree>
    <p:extLst>
      <p:ext uri="{BB962C8B-B14F-4D97-AF65-F5344CB8AC3E}">
        <p14:creationId xmlns:p14="http://schemas.microsoft.com/office/powerpoint/2010/main" val="1808023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09-03-2022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09-03-2022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09-03-2022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09-03-2022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09-03-2022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09-03-2022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09-03-2022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09-03-2022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09-03-2022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09-03-2022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09-03-2022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09-03-2022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09-03-2022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09-03-2022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09-03-2022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09-03-2022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09-03-2022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09-03-2022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09-03-2022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09-03-2022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09-03-2022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09-03-2022</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09-03-2022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09-03-2022</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842537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62240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09-03-2022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09-03-2022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dirty="0"/>
              <a:t>Klikken om de tekststijl van het model te bewerken</a:t>
            </a:r>
          </a:p>
          <a:p>
            <a:pPr lvl="1"/>
            <a:r>
              <a:rPr lang="nl-NL" noProof="0" dirty="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09-03-2022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09-03-2022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09-03-2022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09-03-2022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09-03-2022</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1" r:id="rId30"/>
    <p:sldLayoutId id="2147483692" r:id="rId31"/>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96594" y="692044"/>
            <a:ext cx="10363200" cy="1470025"/>
          </a:xfrm>
        </p:spPr>
        <p:txBody>
          <a:bodyPr/>
          <a:lstStyle/>
          <a:p>
            <a:pPr eaLnBrk="1" hangingPunct="1"/>
            <a:r>
              <a:rPr lang="en-US" altLang="nl-NL" sz="4500" dirty="0" err="1">
                <a:latin typeface="+mn-lt"/>
              </a:rPr>
              <a:t>Conflicthantering</a:t>
            </a:r>
            <a:endParaRPr lang="nl-NL" altLang="nl-NL" sz="4500" dirty="0">
              <a:latin typeface="+mn-lt"/>
            </a:endParaRPr>
          </a:p>
        </p:txBody>
      </p:sp>
      <p:sp>
        <p:nvSpPr>
          <p:cNvPr id="4" name="Tijdelijke aanduiding voor inhoud 2">
            <a:extLst>
              <a:ext uri="{FF2B5EF4-FFF2-40B4-BE49-F238E27FC236}">
                <a16:creationId xmlns:a16="http://schemas.microsoft.com/office/drawing/2014/main" id="{D3703401-B4F8-406E-9853-CF9C2C9215B9}"/>
              </a:ext>
            </a:extLst>
          </p:cNvPr>
          <p:cNvSpPr txBox="1">
            <a:spLocks/>
          </p:cNvSpPr>
          <p:nvPr/>
        </p:nvSpPr>
        <p:spPr>
          <a:xfrm>
            <a:off x="2342508" y="2018685"/>
            <a:ext cx="8931638" cy="3499179"/>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nl-NL" sz="2400" dirty="0">
                <a:solidFill>
                  <a:schemeClr val="tx1"/>
                </a:solidFill>
                <a:latin typeface="+mn-lt"/>
              </a:rPr>
              <a:t>Door deelname aan de les:</a:t>
            </a:r>
            <a:endParaRPr lang="nl-NL" dirty="0">
              <a:latin typeface="+mn-lt"/>
            </a:endParaRPr>
          </a:p>
          <a:p>
            <a:pPr marL="342900" indent="-342900" algn="l">
              <a:buFont typeface="Courier New" pitchFamily="34" charset="0"/>
              <a:buChar char="o"/>
            </a:pPr>
            <a:r>
              <a:rPr lang="nl-NL" sz="2400" dirty="0">
                <a:solidFill>
                  <a:schemeClr val="tx1"/>
                </a:solidFill>
                <a:latin typeface="+mn-lt"/>
              </a:rPr>
              <a:t>Weet je wat er verstaan wordt onder een conflict</a:t>
            </a:r>
          </a:p>
          <a:p>
            <a:pPr marL="342900" indent="-342900" algn="l">
              <a:buFont typeface="Courier New" pitchFamily="34" charset="0"/>
              <a:buChar char="o"/>
            </a:pPr>
            <a:r>
              <a:rPr lang="nl-NL" sz="2400" dirty="0">
                <a:solidFill>
                  <a:schemeClr val="tx1"/>
                </a:solidFill>
                <a:latin typeface="+mn-lt"/>
              </a:rPr>
              <a:t>Weet je waarom conflicten kunnen ontstaan</a:t>
            </a:r>
          </a:p>
          <a:p>
            <a:pPr marL="342900" indent="-342900" algn="l">
              <a:buFont typeface="Courier New" pitchFamily="34" charset="0"/>
              <a:buChar char="o"/>
            </a:pPr>
            <a:r>
              <a:rPr lang="nl-NL" sz="2400" dirty="0">
                <a:solidFill>
                  <a:schemeClr val="tx1"/>
                </a:solidFill>
                <a:latin typeface="+mn-lt"/>
              </a:rPr>
              <a:t>Weet je wat verstaan wordt onder conflicthantering</a:t>
            </a:r>
          </a:p>
          <a:p>
            <a:pPr marL="342900" indent="-342900" algn="l">
              <a:buFont typeface="Courier New" pitchFamily="34" charset="0"/>
              <a:buChar char="o"/>
            </a:pPr>
            <a:r>
              <a:rPr lang="nl-NL" sz="2400" dirty="0">
                <a:solidFill>
                  <a:schemeClr val="tx1"/>
                </a:solidFill>
                <a:latin typeface="+mn-lt"/>
                <a:cs typeface="Arial"/>
              </a:rPr>
              <a:t>Kan je uitleggen welke stijlen van conflicthantering er zijn </a:t>
            </a:r>
            <a:endParaRPr lang="nl-NL" sz="2400" dirty="0">
              <a:solidFill>
                <a:schemeClr val="tx1"/>
              </a:solidFill>
              <a:latin typeface="+mn-lt"/>
            </a:endParaRPr>
          </a:p>
        </p:txBody>
      </p:sp>
    </p:spTree>
    <p:extLst>
      <p:ext uri="{BB962C8B-B14F-4D97-AF65-F5344CB8AC3E}">
        <p14:creationId xmlns:p14="http://schemas.microsoft.com/office/powerpoint/2010/main" val="385126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9114" y="274638"/>
            <a:ext cx="10643286" cy="1143000"/>
          </a:xfrm>
          <a:prstGeom prst="rect">
            <a:avLst/>
          </a:prstGeom>
        </p:spPr>
        <p:txBody>
          <a:bodyPr anchor="ctr">
            <a:normAutofit/>
          </a:bodyPr>
          <a:lstStyle/>
          <a:p>
            <a:r>
              <a:rPr lang="nl-NL" dirty="0"/>
              <a:t>Onderhandelen (compromis sluiten)</a:t>
            </a:r>
          </a:p>
        </p:txBody>
      </p:sp>
      <p:sp>
        <p:nvSpPr>
          <p:cNvPr id="3" name="Tijdelijke aanduiding voor inhoud 2"/>
          <p:cNvSpPr>
            <a:spLocks noGrp="1"/>
          </p:cNvSpPr>
          <p:nvPr>
            <p:ph sz="half" idx="1"/>
          </p:nvPr>
        </p:nvSpPr>
        <p:spPr>
          <a:xfrm>
            <a:off x="1308243" y="1417638"/>
            <a:ext cx="4492950" cy="1581481"/>
          </a:xfrm>
          <a:prstGeom prst="rect">
            <a:avLst/>
          </a:prstGeom>
        </p:spPr>
        <p:txBody>
          <a:bodyPr>
            <a:normAutofit/>
          </a:bodyPr>
          <a:lstStyle/>
          <a:p>
            <a:r>
              <a:rPr lang="nl-NL" dirty="0"/>
              <a:t>‘’</a:t>
            </a:r>
            <a:r>
              <a:rPr lang="nl-NL" dirty="0" err="1"/>
              <a:t>Let’s</a:t>
            </a:r>
            <a:r>
              <a:rPr lang="nl-NL" dirty="0"/>
              <a:t> make a deal’’</a:t>
            </a:r>
          </a:p>
          <a:p>
            <a:r>
              <a:rPr lang="nl-NL" dirty="0"/>
              <a:t>Water bij de wijn doen</a:t>
            </a:r>
          </a:p>
          <a:p>
            <a:r>
              <a:rPr lang="nl-NL" dirty="0"/>
              <a:t>Haalbare oplossing</a:t>
            </a:r>
          </a:p>
          <a:p>
            <a:pPr marL="0" indent="0">
              <a:buNone/>
            </a:pPr>
            <a:endParaRPr lang="nl-NL" dirty="0"/>
          </a:p>
        </p:txBody>
      </p:sp>
      <p:pic>
        <p:nvPicPr>
          <p:cNvPr id="5" name="Afbeelding 4">
            <a:extLst>
              <a:ext uri="{FF2B5EF4-FFF2-40B4-BE49-F238E27FC236}">
                <a16:creationId xmlns:a16="http://schemas.microsoft.com/office/drawing/2014/main" id="{EBF9DEAA-3AEF-D941-9BDB-95ED77DDC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978" y="1160463"/>
            <a:ext cx="6016052" cy="2517587"/>
          </a:xfrm>
          <a:prstGeom prst="rect">
            <a:avLst/>
          </a:prstGeom>
        </p:spPr>
      </p:pic>
      <p:sp>
        <p:nvSpPr>
          <p:cNvPr id="6" name="Tijdelijke aanduiding voor inhoud 2">
            <a:extLst>
              <a:ext uri="{FF2B5EF4-FFF2-40B4-BE49-F238E27FC236}">
                <a16:creationId xmlns:a16="http://schemas.microsoft.com/office/drawing/2014/main" id="{EE5A7448-D1FE-3F49-BC79-F211AB0B5A6A}"/>
              </a:ext>
            </a:extLst>
          </p:cNvPr>
          <p:cNvSpPr txBox="1">
            <a:spLocks/>
          </p:cNvSpPr>
          <p:nvPr/>
        </p:nvSpPr>
        <p:spPr>
          <a:xfrm>
            <a:off x="1031269" y="3940479"/>
            <a:ext cx="10798781" cy="182247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nl-NL" sz="2000" dirty="0"/>
              <a:t>Bij onderhandelen deel je het verschil samen. Beide partijen doen concessies om tot een voor beiden acceptabele oplossing te komen. </a:t>
            </a:r>
          </a:p>
          <a:p>
            <a:pPr marL="0" indent="0">
              <a:buNone/>
            </a:pPr>
            <a:r>
              <a:rPr lang="nl-NL" sz="2000" i="1" dirty="0">
                <a:latin typeface="Arial"/>
                <a:cs typeface="Arial"/>
              </a:rPr>
              <a:t>Bijv. Een medestudent levert stukken te laat op, maar heeft ook meer werk toebedeeld gekregen. Jij zit ook al aan je taks maar hebt minder werk in dit project. Jullie spreken af dat jij iets meer werk op je neemt en dat de medestudent zijn stukken op tijd oplevert. Wat zijn de vóór- en nadelen hiervan?</a:t>
            </a:r>
          </a:p>
          <a:p>
            <a:pPr marL="0" indent="0">
              <a:buNone/>
            </a:pPr>
            <a:endParaRPr lang="nl-NL" sz="2000" i="1" dirty="0"/>
          </a:p>
        </p:txBody>
      </p:sp>
    </p:spTree>
    <p:extLst>
      <p:ext uri="{BB962C8B-B14F-4D97-AF65-F5344CB8AC3E}">
        <p14:creationId xmlns:p14="http://schemas.microsoft.com/office/powerpoint/2010/main" val="271256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96594" y="692044"/>
            <a:ext cx="10363200" cy="1470025"/>
          </a:xfrm>
        </p:spPr>
        <p:txBody>
          <a:bodyPr/>
          <a:lstStyle/>
          <a:p>
            <a:pPr eaLnBrk="1" hangingPunct="1"/>
            <a:r>
              <a:rPr lang="en-US" altLang="nl-NL" sz="4500" dirty="0">
                <a:latin typeface="+mn-lt"/>
              </a:rPr>
              <a:t>Wat is </a:t>
            </a:r>
            <a:r>
              <a:rPr lang="en-US" altLang="nl-NL" sz="4500" dirty="0" err="1">
                <a:latin typeface="+mn-lt"/>
              </a:rPr>
              <a:t>een</a:t>
            </a:r>
            <a:r>
              <a:rPr lang="en-US" altLang="nl-NL" sz="4500" dirty="0">
                <a:latin typeface="+mn-lt"/>
              </a:rPr>
              <a:t> conflict?</a:t>
            </a:r>
            <a:endParaRPr lang="nl-NL" altLang="nl-NL" sz="4500" dirty="0">
              <a:latin typeface="+mn-lt"/>
            </a:endParaRPr>
          </a:p>
        </p:txBody>
      </p:sp>
      <p:sp>
        <p:nvSpPr>
          <p:cNvPr id="4" name="Tijdelijke aanduiding voor inhoud 2">
            <a:extLst>
              <a:ext uri="{FF2B5EF4-FFF2-40B4-BE49-F238E27FC236}">
                <a16:creationId xmlns:a16="http://schemas.microsoft.com/office/drawing/2014/main" id="{D3703401-B4F8-406E-9853-CF9C2C9215B9}"/>
              </a:ext>
            </a:extLst>
          </p:cNvPr>
          <p:cNvSpPr txBox="1">
            <a:spLocks/>
          </p:cNvSpPr>
          <p:nvPr/>
        </p:nvSpPr>
        <p:spPr>
          <a:xfrm>
            <a:off x="2342508" y="2018685"/>
            <a:ext cx="9312638" cy="3499179"/>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nl-NL" sz="2400" dirty="0">
                <a:solidFill>
                  <a:schemeClr val="tx1"/>
                </a:solidFill>
                <a:latin typeface="+mn-lt"/>
                <a:cs typeface="Arial"/>
              </a:rPr>
              <a:t>Bij een conflict speelt er meer dan alleen een meningsverschil. De partijen met een meningsverschil luisteren niet meer naar elkaar en kunnen niet tot een oplossing komen. </a:t>
            </a:r>
            <a:endParaRPr lang="nl-NL" sz="2400" dirty="0">
              <a:solidFill>
                <a:schemeClr val="tx1"/>
              </a:solidFill>
              <a:latin typeface="+mn-lt"/>
            </a:endParaRPr>
          </a:p>
          <a:p>
            <a:pPr algn="l"/>
            <a:endParaRPr lang="nl-NL" sz="2400" dirty="0">
              <a:solidFill>
                <a:schemeClr val="tx1"/>
              </a:solidFill>
              <a:latin typeface="+mn-lt"/>
            </a:endParaRPr>
          </a:p>
          <a:p>
            <a:pPr algn="l"/>
            <a:r>
              <a:rPr lang="nl-NL" sz="2400" dirty="0">
                <a:solidFill>
                  <a:schemeClr val="tx1"/>
                </a:solidFill>
                <a:latin typeface="+mn-lt"/>
                <a:cs typeface="Arial"/>
              </a:rPr>
              <a:t>Conflict: </a:t>
            </a:r>
          </a:p>
          <a:p>
            <a:pPr algn="l"/>
            <a:r>
              <a:rPr lang="nl-NL" sz="2400" dirty="0">
                <a:solidFill>
                  <a:schemeClr val="tx1"/>
                </a:solidFill>
                <a:latin typeface="+mn-lt"/>
                <a:cs typeface="Arial"/>
              </a:rPr>
              <a:t>meningsverschil + niet naar elkaar luisteren + geen oplossing zien</a:t>
            </a:r>
            <a:endParaRPr lang="nl-NL" dirty="0">
              <a:solidFill>
                <a:schemeClr val="tx1"/>
              </a:solidFill>
              <a:latin typeface="+mn-lt"/>
            </a:endParaRPr>
          </a:p>
          <a:p>
            <a:pPr algn="l"/>
            <a:endParaRPr lang="nl-NL" sz="2400" dirty="0">
              <a:latin typeface="+mn-lt"/>
            </a:endParaRPr>
          </a:p>
        </p:txBody>
      </p:sp>
    </p:spTree>
    <p:extLst>
      <p:ext uri="{BB962C8B-B14F-4D97-AF65-F5344CB8AC3E}">
        <p14:creationId xmlns:p14="http://schemas.microsoft.com/office/powerpoint/2010/main" val="84356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96594" y="692044"/>
            <a:ext cx="10363200" cy="1470025"/>
          </a:xfrm>
        </p:spPr>
        <p:txBody>
          <a:bodyPr/>
          <a:lstStyle/>
          <a:p>
            <a:pPr eaLnBrk="1" hangingPunct="1"/>
            <a:r>
              <a:rPr lang="en-US" altLang="nl-NL" sz="4500" dirty="0" err="1">
                <a:latin typeface="+mn-lt"/>
              </a:rPr>
              <a:t>Waarom</a:t>
            </a:r>
            <a:r>
              <a:rPr lang="en-US" altLang="nl-NL" sz="4500" dirty="0">
                <a:latin typeface="+mn-lt"/>
              </a:rPr>
              <a:t> </a:t>
            </a:r>
            <a:r>
              <a:rPr lang="en-US" altLang="nl-NL" sz="4500" dirty="0" err="1">
                <a:latin typeface="+mn-lt"/>
              </a:rPr>
              <a:t>kan</a:t>
            </a:r>
            <a:r>
              <a:rPr lang="en-US" altLang="nl-NL" sz="4500" dirty="0">
                <a:latin typeface="+mn-lt"/>
              </a:rPr>
              <a:t> </a:t>
            </a:r>
            <a:r>
              <a:rPr lang="en-US" altLang="nl-NL" sz="4500" dirty="0" err="1">
                <a:latin typeface="+mn-lt"/>
              </a:rPr>
              <a:t>een</a:t>
            </a:r>
            <a:r>
              <a:rPr lang="en-US" altLang="nl-NL" sz="4500" dirty="0">
                <a:latin typeface="+mn-lt"/>
              </a:rPr>
              <a:t> conflict </a:t>
            </a:r>
            <a:r>
              <a:rPr lang="en-US" altLang="nl-NL" sz="4500" dirty="0" err="1">
                <a:latin typeface="+mn-lt"/>
              </a:rPr>
              <a:t>ontstaan</a:t>
            </a:r>
            <a:r>
              <a:rPr lang="en-US" altLang="nl-NL" sz="4500" dirty="0">
                <a:latin typeface="+mn-lt"/>
              </a:rPr>
              <a:t>?</a:t>
            </a:r>
            <a:endParaRPr lang="nl-NL" altLang="nl-NL" sz="4500" dirty="0">
              <a:latin typeface="+mn-lt"/>
            </a:endParaRPr>
          </a:p>
        </p:txBody>
      </p:sp>
      <p:sp>
        <p:nvSpPr>
          <p:cNvPr id="4" name="Tijdelijke aanduiding voor inhoud 2">
            <a:extLst>
              <a:ext uri="{FF2B5EF4-FFF2-40B4-BE49-F238E27FC236}">
                <a16:creationId xmlns:a16="http://schemas.microsoft.com/office/drawing/2014/main" id="{D3703401-B4F8-406E-9853-CF9C2C9215B9}"/>
              </a:ext>
            </a:extLst>
          </p:cNvPr>
          <p:cNvSpPr txBox="1">
            <a:spLocks/>
          </p:cNvSpPr>
          <p:nvPr/>
        </p:nvSpPr>
        <p:spPr>
          <a:xfrm>
            <a:off x="2028825" y="1980585"/>
            <a:ext cx="9096376" cy="3499179"/>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nl-NL" sz="2400" dirty="0">
                <a:solidFill>
                  <a:schemeClr val="tx1"/>
                </a:solidFill>
                <a:latin typeface="+mn-lt"/>
                <a:cs typeface="Arial"/>
              </a:rPr>
              <a:t>Een conflict kan ontstaan als er sprake is van botsende:</a:t>
            </a:r>
          </a:p>
          <a:p>
            <a:pPr marL="914400" lvl="1" indent="-457200" algn="l">
              <a:buFont typeface="Courier New" panose="02070309020205020404" pitchFamily="49" charset="0"/>
              <a:buChar char="o"/>
            </a:pPr>
            <a:r>
              <a:rPr lang="nl-NL" sz="2400" dirty="0">
                <a:solidFill>
                  <a:schemeClr val="tx1"/>
                </a:solidFill>
              </a:rPr>
              <a:t>Belangen</a:t>
            </a:r>
            <a:endParaRPr lang="nl-NL" sz="2400" dirty="0">
              <a:solidFill>
                <a:schemeClr val="tx1"/>
              </a:solidFill>
              <a:cs typeface="Calibri"/>
            </a:endParaRPr>
          </a:p>
          <a:p>
            <a:pPr marL="914400" lvl="1" indent="-457200" algn="l">
              <a:buFont typeface="Courier New" panose="02070309020205020404" pitchFamily="49" charset="0"/>
              <a:buChar char="o"/>
            </a:pPr>
            <a:r>
              <a:rPr lang="nl-NL" sz="2400" dirty="0">
                <a:solidFill>
                  <a:schemeClr val="tx1"/>
                </a:solidFill>
              </a:rPr>
              <a:t>Waarden</a:t>
            </a:r>
            <a:endParaRPr lang="nl-NL" sz="2400" dirty="0">
              <a:solidFill>
                <a:schemeClr val="tx1"/>
              </a:solidFill>
              <a:cs typeface="Calibri"/>
            </a:endParaRPr>
          </a:p>
          <a:p>
            <a:pPr marL="914400" lvl="1" indent="-457200" algn="l">
              <a:buFont typeface="Courier New" panose="02070309020205020404" pitchFamily="49" charset="0"/>
              <a:buChar char="o"/>
            </a:pPr>
            <a:r>
              <a:rPr lang="nl-NL" sz="2400" dirty="0">
                <a:solidFill>
                  <a:schemeClr val="tx1"/>
                </a:solidFill>
              </a:rPr>
              <a:t>Persoonlijkheden</a:t>
            </a:r>
            <a:endParaRPr lang="nl-NL" sz="2400" dirty="0">
              <a:solidFill>
                <a:schemeClr val="tx1"/>
              </a:solidFill>
              <a:cs typeface="Calibri"/>
            </a:endParaRPr>
          </a:p>
          <a:p>
            <a:pPr algn="l"/>
            <a:endParaRPr lang="nl-NL" sz="2400" dirty="0">
              <a:solidFill>
                <a:schemeClr val="tx1"/>
              </a:solidFill>
              <a:latin typeface="+mn-lt"/>
            </a:endParaRPr>
          </a:p>
          <a:p>
            <a:pPr algn="l"/>
            <a:r>
              <a:rPr lang="nl-NL" sz="2400" dirty="0">
                <a:solidFill>
                  <a:schemeClr val="tx1"/>
                </a:solidFill>
                <a:latin typeface="+mn-lt"/>
                <a:cs typeface="Arial"/>
              </a:rPr>
              <a:t>Dit gaat regelmatig gepaard met hevige emoties.</a:t>
            </a:r>
          </a:p>
          <a:p>
            <a:pPr algn="l"/>
            <a:endParaRPr lang="nl-NL" sz="2400" dirty="0">
              <a:solidFill>
                <a:schemeClr val="tx1"/>
              </a:solidFill>
              <a:latin typeface="+mn-lt"/>
            </a:endParaRPr>
          </a:p>
          <a:p>
            <a:pPr algn="l"/>
            <a:endParaRPr lang="nl-NL" sz="2400" dirty="0">
              <a:solidFill>
                <a:schemeClr val="tx1"/>
              </a:solidFill>
              <a:latin typeface="+mn-lt"/>
            </a:endParaRPr>
          </a:p>
        </p:txBody>
      </p:sp>
    </p:spTree>
    <p:extLst>
      <p:ext uri="{BB962C8B-B14F-4D97-AF65-F5344CB8AC3E}">
        <p14:creationId xmlns:p14="http://schemas.microsoft.com/office/powerpoint/2010/main" val="168785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6" y="232796"/>
            <a:ext cx="10108030" cy="1160403"/>
          </a:xfrm>
        </p:spPr>
        <p:txBody>
          <a:bodyPr/>
          <a:lstStyle/>
          <a:p>
            <a:r>
              <a:rPr lang="nl-NL" sz="3000" dirty="0"/>
              <a:t>Omgaan met conflicten: </a:t>
            </a:r>
            <a:br>
              <a:rPr lang="nl-NL" sz="3000" dirty="0"/>
            </a:br>
            <a:r>
              <a:rPr lang="nl-NL" sz="3000" dirty="0"/>
              <a:t>5 stijlen (Kilmann, 1974)</a:t>
            </a:r>
          </a:p>
        </p:txBody>
      </p:sp>
      <p:pic>
        <p:nvPicPr>
          <p:cNvPr id="3074" name="Picture 2" descr="Afbeeldingsresultaat voor stijlen confl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04" y="1058075"/>
            <a:ext cx="7293496" cy="546726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B95EC034-4E04-5148-BC6A-1279DB350EAB}"/>
              </a:ext>
            </a:extLst>
          </p:cNvPr>
          <p:cNvSpPr txBox="1"/>
          <p:nvPr/>
        </p:nvSpPr>
        <p:spPr>
          <a:xfrm>
            <a:off x="371476" y="1728323"/>
            <a:ext cx="3738880" cy="4525963"/>
          </a:xfrm>
          <a:prstGeom prst="rect">
            <a:avLst/>
          </a:prstGeom>
        </p:spPr>
        <p:txBody>
          <a:bodyPr vert="horz" lIns="91440" tIns="45720" rIns="91440" bIns="45720" rtlCol="0">
            <a:normAutofit/>
          </a:bodyPr>
          <a:lstStyle/>
          <a:p>
            <a:pPr>
              <a:spcBef>
                <a:spcPct val="20000"/>
              </a:spcBef>
              <a:buFont typeface="Arial" pitchFamily="34" charset="0"/>
            </a:pPr>
            <a:r>
              <a:rPr lang="nl-NL" sz="2800" dirty="0">
                <a:latin typeface="Arial" pitchFamily="34" charset="0"/>
                <a:cs typeface="Arial" pitchFamily="34" charset="0"/>
              </a:rPr>
              <a:t>Het beste is om niet intuïtief te reageren op een conflict, maar juist professioneel. In het model van Kilmann op de volgende pagina leer je over 5 stijlen om te reageren op een conflict:</a:t>
            </a:r>
          </a:p>
        </p:txBody>
      </p:sp>
    </p:spTree>
    <p:extLst>
      <p:ext uri="{BB962C8B-B14F-4D97-AF65-F5344CB8AC3E}">
        <p14:creationId xmlns:p14="http://schemas.microsoft.com/office/powerpoint/2010/main" val="425641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806094" y="148688"/>
            <a:ext cx="10363200" cy="1470025"/>
          </a:xfrm>
        </p:spPr>
        <p:txBody>
          <a:bodyPr/>
          <a:lstStyle/>
          <a:p>
            <a:pPr eaLnBrk="1" hangingPunct="1"/>
            <a:r>
              <a:rPr lang="en-US" altLang="nl-NL" sz="4500" dirty="0"/>
              <a:t>Hoe </a:t>
            </a:r>
            <a:r>
              <a:rPr lang="en-US" altLang="nl-NL" sz="4500" dirty="0" err="1"/>
              <a:t>ga</a:t>
            </a:r>
            <a:r>
              <a:rPr lang="en-US" altLang="nl-NL" sz="4500" dirty="0"/>
              <a:t> </a:t>
            </a:r>
            <a:r>
              <a:rPr lang="en-US" altLang="nl-NL" sz="4500" dirty="0" err="1"/>
              <a:t>je</a:t>
            </a:r>
            <a:r>
              <a:rPr lang="en-US" altLang="nl-NL" sz="4500" dirty="0"/>
              <a:t> met </a:t>
            </a:r>
            <a:r>
              <a:rPr lang="en-US" altLang="nl-NL" sz="4500" dirty="0" err="1"/>
              <a:t>een</a:t>
            </a:r>
            <a:r>
              <a:rPr lang="en-US" altLang="nl-NL" sz="4500" dirty="0"/>
              <a:t> conflict om?</a:t>
            </a:r>
            <a:endParaRPr lang="nl-NL" altLang="nl-NL" sz="4500" dirty="0"/>
          </a:p>
        </p:txBody>
      </p:sp>
      <p:sp>
        <p:nvSpPr>
          <p:cNvPr id="4" name="Tijdelijke aanduiding voor inhoud 2">
            <a:extLst>
              <a:ext uri="{FF2B5EF4-FFF2-40B4-BE49-F238E27FC236}">
                <a16:creationId xmlns:a16="http://schemas.microsoft.com/office/drawing/2014/main" id="{D3703401-B4F8-406E-9853-CF9C2C9215B9}"/>
              </a:ext>
            </a:extLst>
          </p:cNvPr>
          <p:cNvSpPr txBox="1">
            <a:spLocks/>
          </p:cNvSpPr>
          <p:nvPr/>
        </p:nvSpPr>
        <p:spPr>
          <a:xfrm>
            <a:off x="2342508" y="2018685"/>
            <a:ext cx="8931638" cy="3499179"/>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nl-NL" sz="2400" dirty="0"/>
          </a:p>
        </p:txBody>
      </p:sp>
      <p:sp>
        <p:nvSpPr>
          <p:cNvPr id="5" name="Tijdelijke aanduiding voor inhoud 2">
            <a:extLst>
              <a:ext uri="{FF2B5EF4-FFF2-40B4-BE49-F238E27FC236}">
                <a16:creationId xmlns:a16="http://schemas.microsoft.com/office/drawing/2014/main" id="{DEC41D64-2F1F-1946-A1EF-50A9F53AF7DD}"/>
              </a:ext>
            </a:extLst>
          </p:cNvPr>
          <p:cNvSpPr txBox="1">
            <a:spLocks/>
          </p:cNvSpPr>
          <p:nvPr/>
        </p:nvSpPr>
        <p:spPr>
          <a:xfrm>
            <a:off x="2494908" y="2171085"/>
            <a:ext cx="8931638" cy="3499179"/>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nl-NL" sz="2400" dirty="0"/>
          </a:p>
        </p:txBody>
      </p:sp>
      <p:graphicFrame>
        <p:nvGraphicFramePr>
          <p:cNvPr id="2" name="Tabel 1">
            <a:extLst>
              <a:ext uri="{FF2B5EF4-FFF2-40B4-BE49-F238E27FC236}">
                <a16:creationId xmlns:a16="http://schemas.microsoft.com/office/drawing/2014/main" id="{9ABC3ADF-815D-2748-9F8E-671442063D95}"/>
              </a:ext>
            </a:extLst>
          </p:cNvPr>
          <p:cNvGraphicFramePr>
            <a:graphicFrameLocks noGrp="1"/>
          </p:cNvGraphicFramePr>
          <p:nvPr>
            <p:extLst>
              <p:ext uri="{D42A27DB-BD31-4B8C-83A1-F6EECF244321}">
                <p14:modId xmlns:p14="http://schemas.microsoft.com/office/powerpoint/2010/main" val="410881559"/>
              </p:ext>
            </p:extLst>
          </p:nvPr>
        </p:nvGraphicFramePr>
        <p:xfrm>
          <a:off x="2190108" y="2530310"/>
          <a:ext cx="8127999" cy="38404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6266890"/>
                    </a:ext>
                  </a:extLst>
                </a:gridCol>
                <a:gridCol w="2709333">
                  <a:extLst>
                    <a:ext uri="{9D8B030D-6E8A-4147-A177-3AD203B41FA5}">
                      <a16:colId xmlns:a16="http://schemas.microsoft.com/office/drawing/2014/main" val="3465632635"/>
                    </a:ext>
                  </a:extLst>
                </a:gridCol>
                <a:gridCol w="2709333">
                  <a:extLst>
                    <a:ext uri="{9D8B030D-6E8A-4147-A177-3AD203B41FA5}">
                      <a16:colId xmlns:a16="http://schemas.microsoft.com/office/drawing/2014/main" val="703189346"/>
                    </a:ext>
                  </a:extLst>
                </a:gridCol>
              </a:tblGrid>
              <a:tr h="370840">
                <a:tc>
                  <a:txBody>
                    <a:bodyPr/>
                    <a:lstStyle/>
                    <a:p>
                      <a:pPr algn="r"/>
                      <a:r>
                        <a:rPr lang="nl-NL" dirty="0"/>
                        <a:t>                    Belang van        de                                                                             kwestie</a:t>
                      </a:r>
                    </a:p>
                    <a:p>
                      <a:pPr algn="r"/>
                      <a:endParaRPr lang="nl-NL" dirty="0"/>
                    </a:p>
                    <a:p>
                      <a:endParaRPr lang="nl-NL" dirty="0"/>
                    </a:p>
                    <a:p>
                      <a:r>
                        <a:rPr lang="nl-NL" dirty="0"/>
                        <a:t>Belang van de relatie</a:t>
                      </a:r>
                    </a:p>
                  </a:txBody>
                  <a:tcPr>
                    <a:solidFill>
                      <a:srgbClr val="0070C0"/>
                    </a:solidFill>
                  </a:tcPr>
                </a:tc>
                <a:tc>
                  <a:txBody>
                    <a:bodyPr/>
                    <a:lstStyle/>
                    <a:p>
                      <a:pPr algn="ctr"/>
                      <a:endParaRPr lang="nl-NL" dirty="0"/>
                    </a:p>
                    <a:p>
                      <a:pPr algn="ctr"/>
                      <a:r>
                        <a:rPr lang="nl-NL" dirty="0"/>
                        <a:t>Laag</a:t>
                      </a:r>
                    </a:p>
                  </a:txBody>
                  <a:tcPr>
                    <a:solidFill>
                      <a:srgbClr val="0070C0"/>
                    </a:solidFill>
                  </a:tcPr>
                </a:tc>
                <a:tc>
                  <a:txBody>
                    <a:bodyPr/>
                    <a:lstStyle/>
                    <a:p>
                      <a:pPr algn="ctr"/>
                      <a:endParaRPr lang="nl-NL" dirty="0"/>
                    </a:p>
                    <a:p>
                      <a:pPr algn="ctr"/>
                      <a:r>
                        <a:rPr lang="nl-NL" dirty="0"/>
                        <a:t>Hoog</a:t>
                      </a:r>
                    </a:p>
                  </a:txBody>
                  <a:tcPr>
                    <a:solidFill>
                      <a:srgbClr val="0070C0"/>
                    </a:solidFill>
                  </a:tcPr>
                </a:tc>
                <a:extLst>
                  <a:ext uri="{0D108BD9-81ED-4DB2-BD59-A6C34878D82A}">
                    <a16:rowId xmlns:a16="http://schemas.microsoft.com/office/drawing/2014/main" val="2138338203"/>
                  </a:ext>
                </a:extLst>
              </a:tr>
              <a:tr h="370840">
                <a:tc>
                  <a:txBody>
                    <a:bodyPr/>
                    <a:lstStyle/>
                    <a:p>
                      <a:pPr algn="ctr"/>
                      <a:endParaRPr lang="nl-NL" b="1" dirty="0">
                        <a:solidFill>
                          <a:schemeClr val="bg1"/>
                        </a:solidFill>
                      </a:endParaRPr>
                    </a:p>
                    <a:p>
                      <a:pPr algn="ctr"/>
                      <a:r>
                        <a:rPr lang="nl-NL" b="1" dirty="0">
                          <a:solidFill>
                            <a:schemeClr val="bg1"/>
                          </a:solidFill>
                        </a:rPr>
                        <a:t>Laag</a:t>
                      </a:r>
                    </a:p>
                    <a:p>
                      <a:pPr algn="ctr"/>
                      <a:endParaRPr lang="nl-NL" b="1" dirty="0">
                        <a:solidFill>
                          <a:schemeClr val="bg1"/>
                        </a:solidFill>
                      </a:endParaRPr>
                    </a:p>
                  </a:txBody>
                  <a:tcPr>
                    <a:solidFill>
                      <a:srgbClr val="0070C0"/>
                    </a:solidFill>
                  </a:tcPr>
                </a:tc>
                <a:tc>
                  <a:txBody>
                    <a:bodyPr/>
                    <a:lstStyle/>
                    <a:p>
                      <a:endParaRPr lang="nl-NL" dirty="0"/>
                    </a:p>
                    <a:p>
                      <a:r>
                        <a:rPr lang="nl-NL" dirty="0"/>
                        <a:t>Vermijden</a:t>
                      </a:r>
                    </a:p>
                    <a:p>
                      <a:endParaRPr lang="nl-NL" dirty="0"/>
                    </a:p>
                  </a:txBody>
                  <a:tcPr>
                    <a:solidFill>
                      <a:schemeClr val="accent5">
                        <a:lumMod val="20000"/>
                        <a:lumOff val="80000"/>
                      </a:schemeClr>
                    </a:solidFill>
                  </a:tcPr>
                </a:tc>
                <a:tc>
                  <a:txBody>
                    <a:bodyPr/>
                    <a:lstStyle/>
                    <a:p>
                      <a:endParaRPr lang="nl-NL" dirty="0"/>
                    </a:p>
                    <a:p>
                      <a:r>
                        <a:rPr lang="nl-NL" dirty="0"/>
                        <a:t>Vechten (doordrukken)</a:t>
                      </a:r>
                    </a:p>
                    <a:p>
                      <a:endParaRPr lang="nl-NL" dirty="0"/>
                    </a:p>
                  </a:txBody>
                  <a:tcPr>
                    <a:solidFill>
                      <a:schemeClr val="accent5">
                        <a:lumMod val="20000"/>
                        <a:lumOff val="80000"/>
                      </a:schemeClr>
                    </a:solidFill>
                  </a:tcPr>
                </a:tc>
                <a:extLst>
                  <a:ext uri="{0D108BD9-81ED-4DB2-BD59-A6C34878D82A}">
                    <a16:rowId xmlns:a16="http://schemas.microsoft.com/office/drawing/2014/main" val="14779291"/>
                  </a:ext>
                </a:extLst>
              </a:tr>
              <a:tr h="370840">
                <a:tc>
                  <a:txBody>
                    <a:bodyPr/>
                    <a:lstStyle/>
                    <a:p>
                      <a:pPr algn="ctr"/>
                      <a:endParaRPr lang="nl-NL" b="1" dirty="0">
                        <a:solidFill>
                          <a:schemeClr val="bg1"/>
                        </a:solidFill>
                      </a:endParaRPr>
                    </a:p>
                    <a:p>
                      <a:pPr algn="ctr"/>
                      <a:r>
                        <a:rPr lang="nl-NL" b="1" dirty="0">
                          <a:solidFill>
                            <a:schemeClr val="bg1"/>
                          </a:solidFill>
                        </a:rPr>
                        <a:t>Hoog</a:t>
                      </a:r>
                    </a:p>
                  </a:txBody>
                  <a:tcPr>
                    <a:solidFill>
                      <a:srgbClr val="0070C0"/>
                    </a:solidFill>
                  </a:tcPr>
                </a:tc>
                <a:tc>
                  <a:txBody>
                    <a:bodyPr/>
                    <a:lstStyle/>
                    <a:p>
                      <a:endParaRPr lang="nl-NL" dirty="0"/>
                    </a:p>
                    <a:p>
                      <a:r>
                        <a:rPr lang="nl-NL" dirty="0"/>
                        <a:t>Aanpassen (toegeven)</a:t>
                      </a:r>
                    </a:p>
                  </a:txBody>
                  <a:tcPr>
                    <a:solidFill>
                      <a:schemeClr val="accent5">
                        <a:lumMod val="20000"/>
                        <a:lumOff val="80000"/>
                      </a:schemeClr>
                    </a:solidFill>
                  </a:tcPr>
                </a:tc>
                <a:tc>
                  <a:txBody>
                    <a:bodyPr/>
                    <a:lstStyle/>
                    <a:p>
                      <a:r>
                        <a:rPr lang="nl-NL" dirty="0"/>
                        <a:t>Samenwerken </a:t>
                      </a:r>
                    </a:p>
                    <a:p>
                      <a:r>
                        <a:rPr lang="nl-NL" dirty="0"/>
                        <a:t>of </a:t>
                      </a:r>
                    </a:p>
                    <a:p>
                      <a:r>
                        <a:rPr lang="nl-NL" dirty="0"/>
                        <a:t>Onderhandelen (compromis sluiten)</a:t>
                      </a:r>
                    </a:p>
                  </a:txBody>
                  <a:tcPr>
                    <a:solidFill>
                      <a:schemeClr val="accent5">
                        <a:lumMod val="20000"/>
                        <a:lumOff val="80000"/>
                      </a:schemeClr>
                    </a:solidFill>
                  </a:tcPr>
                </a:tc>
                <a:extLst>
                  <a:ext uri="{0D108BD9-81ED-4DB2-BD59-A6C34878D82A}">
                    <a16:rowId xmlns:a16="http://schemas.microsoft.com/office/drawing/2014/main" val="1884307460"/>
                  </a:ext>
                </a:extLst>
              </a:tr>
            </a:tbl>
          </a:graphicData>
        </a:graphic>
      </p:graphicFrame>
      <p:cxnSp>
        <p:nvCxnSpPr>
          <p:cNvPr id="6" name="Rechte verbindingslijn 5">
            <a:extLst>
              <a:ext uri="{FF2B5EF4-FFF2-40B4-BE49-F238E27FC236}">
                <a16:creationId xmlns:a16="http://schemas.microsoft.com/office/drawing/2014/main" id="{D2570F77-CFAD-9A47-BCAC-7F607C47317C}"/>
              </a:ext>
            </a:extLst>
          </p:cNvPr>
          <p:cNvCxnSpPr>
            <a:cxnSpLocks/>
          </p:cNvCxnSpPr>
          <p:nvPr/>
        </p:nvCxnSpPr>
        <p:spPr>
          <a:xfrm>
            <a:off x="2212354" y="2530310"/>
            <a:ext cx="2656208" cy="16833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35A8E9E-211B-4D76-A74F-6CB9FA917FA3}"/>
              </a:ext>
            </a:extLst>
          </p:cNvPr>
          <p:cNvSpPr txBox="1">
            <a:spLocks/>
          </p:cNvSpPr>
          <p:nvPr/>
        </p:nvSpPr>
        <p:spPr>
          <a:xfrm>
            <a:off x="854639" y="1259488"/>
            <a:ext cx="10702061" cy="102325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nl-NL" sz="2400" dirty="0">
                <a:latin typeface="Arial"/>
                <a:cs typeface="Arial"/>
              </a:rPr>
              <a:t>Hoewel in de visualisatie van het model de indruk kan ontstaan dat de ene stijl beter is dan de andere, ligt de keuze voor juiste stijl aan de situatie.</a:t>
            </a:r>
            <a:endParaRPr lang="nl-NL" sz="2400" dirty="0"/>
          </a:p>
        </p:txBody>
      </p:sp>
    </p:spTree>
    <p:extLst>
      <p:ext uri="{BB962C8B-B14F-4D97-AF65-F5344CB8AC3E}">
        <p14:creationId xmlns:p14="http://schemas.microsoft.com/office/powerpoint/2010/main" val="176182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nchor="ctr">
            <a:normAutofit/>
          </a:bodyPr>
          <a:lstStyle/>
          <a:p>
            <a:r>
              <a:rPr lang="nl-NL" dirty="0"/>
              <a:t>Aanpassen (toegeven)</a:t>
            </a:r>
          </a:p>
        </p:txBody>
      </p:sp>
      <p:sp>
        <p:nvSpPr>
          <p:cNvPr id="3" name="Tijdelijke aanduiding voor inhoud 2"/>
          <p:cNvSpPr>
            <a:spLocks noGrp="1"/>
          </p:cNvSpPr>
          <p:nvPr>
            <p:ph sz="half" idx="1"/>
          </p:nvPr>
        </p:nvSpPr>
        <p:spPr>
          <a:xfrm>
            <a:off x="609600" y="1284288"/>
            <a:ext cx="4647347" cy="2503359"/>
          </a:xfrm>
          <a:prstGeom prst="rect">
            <a:avLst/>
          </a:prstGeom>
        </p:spPr>
        <p:txBody>
          <a:bodyPr>
            <a:normAutofit/>
          </a:bodyPr>
          <a:lstStyle/>
          <a:p>
            <a:pPr marL="0" indent="0">
              <a:buNone/>
            </a:pPr>
            <a:r>
              <a:rPr lang="nl-NL" dirty="0"/>
              <a:t>‘</a:t>
            </a:r>
            <a:r>
              <a:rPr lang="nl-NL" sz="2400" dirty="0"/>
              <a:t>’It </a:t>
            </a:r>
            <a:r>
              <a:rPr lang="nl-NL" sz="2400" dirty="0" err="1"/>
              <a:t>would</a:t>
            </a:r>
            <a:r>
              <a:rPr lang="nl-NL" sz="2400" dirty="0"/>
              <a:t> </a:t>
            </a:r>
            <a:r>
              <a:rPr lang="nl-NL" sz="2400" dirty="0" err="1"/>
              <a:t>be</a:t>
            </a:r>
            <a:r>
              <a:rPr lang="nl-NL" sz="2400" dirty="0"/>
              <a:t> </a:t>
            </a:r>
            <a:r>
              <a:rPr lang="nl-NL" sz="2400" dirty="0" err="1"/>
              <a:t>my</a:t>
            </a:r>
            <a:r>
              <a:rPr lang="nl-NL" sz="2400" dirty="0"/>
              <a:t> </a:t>
            </a:r>
            <a:r>
              <a:rPr lang="nl-NL" sz="2400" dirty="0" err="1"/>
              <a:t>pleasure</a:t>
            </a:r>
            <a:r>
              <a:rPr lang="nl-NL" sz="2400" dirty="0"/>
              <a:t>’’</a:t>
            </a:r>
          </a:p>
          <a:p>
            <a:r>
              <a:rPr lang="nl-NL" sz="2400" dirty="0"/>
              <a:t>Focus op de relatie</a:t>
            </a:r>
          </a:p>
          <a:p>
            <a:r>
              <a:rPr lang="nl-NL" sz="2400" dirty="0"/>
              <a:t>Niet op de doelen</a:t>
            </a:r>
          </a:p>
          <a:p>
            <a:r>
              <a:rPr lang="nl-NL" sz="2400" dirty="0"/>
              <a:t>Soms functioneel – je bouwt er krediet mee op.</a:t>
            </a:r>
          </a:p>
        </p:txBody>
      </p:sp>
      <p:pic>
        <p:nvPicPr>
          <p:cNvPr id="5" name="Afbeelding 4">
            <a:extLst>
              <a:ext uri="{FF2B5EF4-FFF2-40B4-BE49-F238E27FC236}">
                <a16:creationId xmlns:a16="http://schemas.microsoft.com/office/drawing/2014/main" id="{9840B3ED-9B92-B54E-B678-99A6D2325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074" y="1234212"/>
            <a:ext cx="6054714" cy="2500860"/>
          </a:xfrm>
          <a:prstGeom prst="rect">
            <a:avLst/>
          </a:prstGeom>
        </p:spPr>
      </p:pic>
      <p:sp>
        <p:nvSpPr>
          <p:cNvPr id="7" name="Tijdelijke aanduiding voor inhoud 2">
            <a:extLst>
              <a:ext uri="{FF2B5EF4-FFF2-40B4-BE49-F238E27FC236}">
                <a16:creationId xmlns:a16="http://schemas.microsoft.com/office/drawing/2014/main" id="{35425F30-1CD4-5340-A5C5-50917C104C7B}"/>
              </a:ext>
            </a:extLst>
          </p:cNvPr>
          <p:cNvSpPr txBox="1">
            <a:spLocks/>
          </p:cNvSpPr>
          <p:nvPr/>
        </p:nvSpPr>
        <p:spPr>
          <a:xfrm>
            <a:off x="471077" y="4016271"/>
            <a:ext cx="10972800" cy="2494698"/>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nl-NL" sz="2000" dirty="0">
                <a:latin typeface="Arial"/>
                <a:cs typeface="Arial"/>
              </a:rPr>
              <a:t>Aanpassen is verstandig als je beseft dat je ongelijk hebt of bij iemand die je nog niet zo goed kent (bijvoorbeeld als je net een nieuwe baan hebt).</a:t>
            </a:r>
          </a:p>
          <a:p>
            <a:pPr marL="0" indent="0">
              <a:buNone/>
            </a:pPr>
            <a:r>
              <a:rPr lang="nl-NL" sz="2000" i="1" dirty="0">
                <a:latin typeface="Arial"/>
                <a:cs typeface="Arial"/>
              </a:rPr>
              <a:t>Bijv. In je nieuwe baan vertel je je baas je goede idee waarmee hij volgens jou veel geld bespaart. Hij zegt, zonder goed te luisteren, “zo werkt het niet, maar daar kom je later wel achter”. Je zegt “Je hebt gelijk, ik moet nog veel leren. Misschien kom ik er later nog eens op terug”. Wat zijn de vóór- en nadelen hiervan?</a:t>
            </a:r>
          </a:p>
        </p:txBody>
      </p:sp>
    </p:spTree>
    <p:extLst>
      <p:ext uri="{BB962C8B-B14F-4D97-AF65-F5344CB8AC3E}">
        <p14:creationId xmlns:p14="http://schemas.microsoft.com/office/powerpoint/2010/main" val="34470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nchor="ctr">
            <a:normAutofit/>
          </a:bodyPr>
          <a:lstStyle/>
          <a:p>
            <a:r>
              <a:rPr lang="nl-NL" dirty="0"/>
              <a:t>Vermijden</a:t>
            </a:r>
          </a:p>
        </p:txBody>
      </p:sp>
      <p:sp>
        <p:nvSpPr>
          <p:cNvPr id="3" name="Tijdelijke aanduiding voor inhoud 2"/>
          <p:cNvSpPr>
            <a:spLocks noGrp="1"/>
          </p:cNvSpPr>
          <p:nvPr>
            <p:ph sz="half" idx="1"/>
          </p:nvPr>
        </p:nvSpPr>
        <p:spPr>
          <a:xfrm>
            <a:off x="609601" y="1429218"/>
            <a:ext cx="5384800" cy="2548433"/>
          </a:xfrm>
          <a:prstGeom prst="rect">
            <a:avLst/>
          </a:prstGeom>
        </p:spPr>
        <p:txBody>
          <a:bodyPr>
            <a:normAutofit/>
          </a:bodyPr>
          <a:lstStyle/>
          <a:p>
            <a:r>
              <a:rPr lang="nl-NL" sz="2400" dirty="0"/>
              <a:t>‘’I </a:t>
            </a:r>
            <a:r>
              <a:rPr lang="nl-NL" sz="2400" dirty="0" err="1"/>
              <a:t>will</a:t>
            </a:r>
            <a:r>
              <a:rPr lang="nl-NL" sz="2400" dirty="0"/>
              <a:t> </a:t>
            </a:r>
            <a:r>
              <a:rPr lang="nl-NL" sz="2400" dirty="0" err="1"/>
              <a:t>think</a:t>
            </a:r>
            <a:r>
              <a:rPr lang="nl-NL" sz="2400" dirty="0"/>
              <a:t> </a:t>
            </a:r>
            <a:r>
              <a:rPr lang="nl-NL" sz="2400" dirty="0" err="1"/>
              <a:t>about</a:t>
            </a:r>
            <a:r>
              <a:rPr lang="nl-NL" sz="2400" dirty="0"/>
              <a:t> </a:t>
            </a:r>
            <a:r>
              <a:rPr lang="nl-NL" sz="2400" dirty="0" err="1"/>
              <a:t>it</a:t>
            </a:r>
            <a:r>
              <a:rPr lang="nl-NL" sz="2400" dirty="0"/>
              <a:t> </a:t>
            </a:r>
            <a:r>
              <a:rPr lang="nl-NL" sz="2400" dirty="0" err="1"/>
              <a:t>tomorrow</a:t>
            </a:r>
            <a:r>
              <a:rPr lang="nl-NL" sz="2400" dirty="0"/>
              <a:t>’’</a:t>
            </a:r>
          </a:p>
          <a:p>
            <a:r>
              <a:rPr lang="nl-NL" sz="2400" dirty="0"/>
              <a:t>Uit de weg gaan van…</a:t>
            </a:r>
          </a:p>
          <a:p>
            <a:r>
              <a:rPr lang="nl-NL" sz="2400" dirty="0"/>
              <a:t>Je steekt er geen energie in</a:t>
            </a:r>
          </a:p>
          <a:p>
            <a:r>
              <a:rPr lang="nl-NL" sz="2400" dirty="0"/>
              <a:t>Niet verstandig als je later weer met de ander te maken hebt</a:t>
            </a:r>
          </a:p>
        </p:txBody>
      </p:sp>
      <p:pic>
        <p:nvPicPr>
          <p:cNvPr id="6" name="Afbeelding 5">
            <a:extLst>
              <a:ext uri="{FF2B5EF4-FFF2-40B4-BE49-F238E27FC236}">
                <a16:creationId xmlns:a16="http://schemas.microsoft.com/office/drawing/2014/main" id="{F4A84364-FF63-8545-B3DF-DCB51AA2A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401" y="1266616"/>
            <a:ext cx="6068724" cy="2548433"/>
          </a:xfrm>
          <a:prstGeom prst="rect">
            <a:avLst/>
          </a:prstGeom>
        </p:spPr>
      </p:pic>
      <p:sp>
        <p:nvSpPr>
          <p:cNvPr id="7" name="Tijdelijke aanduiding voor inhoud 2">
            <a:extLst>
              <a:ext uri="{FF2B5EF4-FFF2-40B4-BE49-F238E27FC236}">
                <a16:creationId xmlns:a16="http://schemas.microsoft.com/office/drawing/2014/main" id="{CC72B0B3-F9F8-BE41-A929-490EDB075256}"/>
              </a:ext>
            </a:extLst>
          </p:cNvPr>
          <p:cNvSpPr txBox="1">
            <a:spLocks/>
          </p:cNvSpPr>
          <p:nvPr/>
        </p:nvSpPr>
        <p:spPr>
          <a:xfrm>
            <a:off x="744969" y="4202867"/>
            <a:ext cx="10702061" cy="20983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nl-NL" sz="2400" dirty="0">
                <a:latin typeface="Arial"/>
                <a:cs typeface="Arial"/>
              </a:rPr>
              <a:t>Vermijden is verstandig als je zowel de kwestie als de relatie niet belangrijk vindt. </a:t>
            </a:r>
            <a:endParaRPr lang="nl-NL" sz="2400" dirty="0"/>
          </a:p>
          <a:p>
            <a:pPr marL="0" indent="0">
              <a:buNone/>
            </a:pPr>
            <a:r>
              <a:rPr lang="nl-NL" sz="2400" i="1" dirty="0">
                <a:latin typeface="Arial"/>
                <a:cs typeface="Arial"/>
              </a:rPr>
              <a:t>Bijv. Op straat roept iemand je na omdat je een stukje met je fiets over het trottoir reed. Je haalt je schouders op en fietst door. </a:t>
            </a:r>
            <a:endParaRPr lang="nl-NL" sz="2400" i="1" dirty="0"/>
          </a:p>
          <a:p>
            <a:pPr marL="0" indent="0">
              <a:buNone/>
            </a:pPr>
            <a:endParaRPr lang="nl-NL" sz="2000" i="1" dirty="0"/>
          </a:p>
        </p:txBody>
      </p:sp>
    </p:spTree>
    <p:extLst>
      <p:ext uri="{BB962C8B-B14F-4D97-AF65-F5344CB8AC3E}">
        <p14:creationId xmlns:p14="http://schemas.microsoft.com/office/powerpoint/2010/main" val="3928620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nchor="ctr">
            <a:normAutofit/>
          </a:bodyPr>
          <a:lstStyle/>
          <a:p>
            <a:r>
              <a:rPr lang="nl-NL" dirty="0"/>
              <a:t>Doordrukken</a:t>
            </a:r>
          </a:p>
        </p:txBody>
      </p:sp>
      <p:sp>
        <p:nvSpPr>
          <p:cNvPr id="3" name="Tijdelijke aanduiding voor inhoud 2"/>
          <p:cNvSpPr>
            <a:spLocks noGrp="1"/>
          </p:cNvSpPr>
          <p:nvPr>
            <p:ph sz="half" idx="1"/>
          </p:nvPr>
        </p:nvSpPr>
        <p:spPr>
          <a:xfrm>
            <a:off x="609600" y="1417638"/>
            <a:ext cx="5266543" cy="2207720"/>
          </a:xfrm>
          <a:prstGeom prst="rect">
            <a:avLst/>
          </a:prstGeom>
        </p:spPr>
        <p:txBody>
          <a:bodyPr>
            <a:normAutofit/>
          </a:bodyPr>
          <a:lstStyle/>
          <a:p>
            <a:r>
              <a:rPr lang="nl-NL" sz="2200" dirty="0"/>
              <a:t>‘’My way or </a:t>
            </a:r>
            <a:r>
              <a:rPr lang="nl-NL" sz="2200" dirty="0" err="1"/>
              <a:t>the</a:t>
            </a:r>
            <a:r>
              <a:rPr lang="nl-NL" sz="2200" dirty="0"/>
              <a:t> highway’’</a:t>
            </a:r>
          </a:p>
          <a:p>
            <a:r>
              <a:rPr lang="nl-NL" sz="2200" dirty="0"/>
              <a:t>Samenwerking of welbevinden is niet belangrijk</a:t>
            </a:r>
          </a:p>
          <a:p>
            <a:r>
              <a:rPr lang="nl-NL" sz="2200" dirty="0"/>
              <a:t>Taakgericht</a:t>
            </a:r>
          </a:p>
          <a:p>
            <a:r>
              <a:rPr lang="nl-NL" sz="2200" dirty="0"/>
              <a:t>Win-verlies situatie</a:t>
            </a:r>
          </a:p>
        </p:txBody>
      </p:sp>
      <p:pic>
        <p:nvPicPr>
          <p:cNvPr id="5" name="Afbeelding 4">
            <a:extLst>
              <a:ext uri="{FF2B5EF4-FFF2-40B4-BE49-F238E27FC236}">
                <a16:creationId xmlns:a16="http://schemas.microsoft.com/office/drawing/2014/main" id="{7095DEC4-E8DC-B74A-A67D-830D80DFD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143" y="846138"/>
            <a:ext cx="6069871" cy="2491611"/>
          </a:xfrm>
          <a:prstGeom prst="rect">
            <a:avLst/>
          </a:prstGeom>
        </p:spPr>
      </p:pic>
      <p:sp>
        <p:nvSpPr>
          <p:cNvPr id="7" name="Tijdelijke aanduiding voor inhoud 2">
            <a:extLst>
              <a:ext uri="{FF2B5EF4-FFF2-40B4-BE49-F238E27FC236}">
                <a16:creationId xmlns:a16="http://schemas.microsoft.com/office/drawing/2014/main" id="{B099C935-D631-3948-A426-6855A2D85E8D}"/>
              </a:ext>
            </a:extLst>
          </p:cNvPr>
          <p:cNvSpPr txBox="1">
            <a:spLocks/>
          </p:cNvSpPr>
          <p:nvPr/>
        </p:nvSpPr>
        <p:spPr>
          <a:xfrm>
            <a:off x="609600" y="3857119"/>
            <a:ext cx="11239500" cy="18224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nl-NL" sz="2000" dirty="0"/>
              <a:t>Doordrukken/vechten kan soms nodig zijn in een noodsituatie of om op te komen voor je rechten of bij onderwerpen die van groot belang zijn of om te voorkomen dat mensen misbruik van je maken.</a:t>
            </a:r>
          </a:p>
          <a:p>
            <a:pPr marL="0" indent="0">
              <a:buNone/>
            </a:pPr>
            <a:r>
              <a:rPr lang="nl-NL" sz="2000" i="1" dirty="0"/>
              <a:t>Bijv. Je bent gekozen als de beste kandidaat voor een baan maar tijdens het arbeidsvoorwaardengesprek blijkt dat het geboden salaris veel lager is dan je wilt accepteren. Je houdt voet bij stuk. Wat zijn de vóór- en nadelen hiervan?</a:t>
            </a:r>
          </a:p>
          <a:p>
            <a:pPr marL="0" indent="0">
              <a:buNone/>
            </a:pPr>
            <a:endParaRPr lang="nl-NL" sz="2000" i="1" dirty="0"/>
          </a:p>
        </p:txBody>
      </p:sp>
    </p:spTree>
    <p:extLst>
      <p:ext uri="{BB962C8B-B14F-4D97-AF65-F5344CB8AC3E}">
        <p14:creationId xmlns:p14="http://schemas.microsoft.com/office/powerpoint/2010/main" val="405941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nchor="ctr">
            <a:normAutofit/>
          </a:bodyPr>
          <a:lstStyle/>
          <a:p>
            <a:r>
              <a:rPr lang="nl-NL" dirty="0"/>
              <a:t>Samenwerken</a:t>
            </a:r>
          </a:p>
        </p:txBody>
      </p:sp>
      <p:sp>
        <p:nvSpPr>
          <p:cNvPr id="3" name="Tijdelijke aanduiding voor inhoud 2"/>
          <p:cNvSpPr>
            <a:spLocks noGrp="1"/>
          </p:cNvSpPr>
          <p:nvPr>
            <p:ph sz="half" idx="1"/>
          </p:nvPr>
        </p:nvSpPr>
        <p:spPr>
          <a:xfrm>
            <a:off x="850294" y="1387476"/>
            <a:ext cx="4713087" cy="2517587"/>
          </a:xfrm>
          <a:prstGeom prst="rect">
            <a:avLst/>
          </a:prstGeom>
        </p:spPr>
        <p:txBody>
          <a:bodyPr>
            <a:normAutofit/>
          </a:bodyPr>
          <a:lstStyle/>
          <a:p>
            <a:r>
              <a:rPr lang="nl-NL" sz="2400" dirty="0"/>
              <a:t>‘’</a:t>
            </a:r>
            <a:r>
              <a:rPr lang="nl-NL" sz="2400" dirty="0" err="1"/>
              <a:t>Two</a:t>
            </a:r>
            <a:r>
              <a:rPr lang="nl-NL" sz="2400" dirty="0"/>
              <a:t> </a:t>
            </a:r>
            <a:r>
              <a:rPr lang="nl-NL" sz="2400" dirty="0" err="1"/>
              <a:t>heads</a:t>
            </a:r>
            <a:r>
              <a:rPr lang="nl-NL" sz="2400" dirty="0"/>
              <a:t> are </a:t>
            </a:r>
            <a:r>
              <a:rPr lang="nl-NL" sz="2400" dirty="0" err="1"/>
              <a:t>better</a:t>
            </a:r>
            <a:r>
              <a:rPr lang="nl-NL" sz="2400" dirty="0"/>
              <a:t> </a:t>
            </a:r>
            <a:r>
              <a:rPr lang="nl-NL" sz="2400" dirty="0" err="1"/>
              <a:t>than</a:t>
            </a:r>
            <a:r>
              <a:rPr lang="nl-NL" sz="2400" dirty="0"/>
              <a:t> </a:t>
            </a:r>
            <a:r>
              <a:rPr lang="nl-NL" sz="2400" dirty="0" err="1"/>
              <a:t>one</a:t>
            </a:r>
            <a:r>
              <a:rPr lang="nl-NL" sz="2400" dirty="0"/>
              <a:t>’’</a:t>
            </a:r>
          </a:p>
          <a:p>
            <a:r>
              <a:rPr lang="nl-NL" sz="2400" dirty="0"/>
              <a:t>Relatie goed houden</a:t>
            </a:r>
          </a:p>
          <a:p>
            <a:r>
              <a:rPr lang="nl-NL" sz="2400" dirty="0"/>
              <a:t>Doelen realiseren</a:t>
            </a:r>
          </a:p>
          <a:p>
            <a:r>
              <a:rPr lang="nl-NL" sz="2400" dirty="0"/>
              <a:t>Balans tussen belangen</a:t>
            </a:r>
          </a:p>
          <a:p>
            <a:endParaRPr lang="nl-NL" dirty="0"/>
          </a:p>
        </p:txBody>
      </p:sp>
      <p:pic>
        <p:nvPicPr>
          <p:cNvPr id="5" name="Afbeelding 4">
            <a:extLst>
              <a:ext uri="{FF2B5EF4-FFF2-40B4-BE49-F238E27FC236}">
                <a16:creationId xmlns:a16="http://schemas.microsoft.com/office/drawing/2014/main" id="{5A40E010-97D3-184C-8CB0-5514FB610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978" y="846138"/>
            <a:ext cx="6016052" cy="2517587"/>
          </a:xfrm>
          <a:prstGeom prst="rect">
            <a:avLst/>
          </a:prstGeom>
        </p:spPr>
      </p:pic>
      <p:sp>
        <p:nvSpPr>
          <p:cNvPr id="7" name="Tijdelijke aanduiding voor inhoud 2">
            <a:extLst>
              <a:ext uri="{FF2B5EF4-FFF2-40B4-BE49-F238E27FC236}">
                <a16:creationId xmlns:a16="http://schemas.microsoft.com/office/drawing/2014/main" id="{4ED68B6F-B1CD-7F4E-AC66-38D6D23DEEA5}"/>
              </a:ext>
            </a:extLst>
          </p:cNvPr>
          <p:cNvSpPr txBox="1">
            <a:spLocks/>
          </p:cNvSpPr>
          <p:nvPr/>
        </p:nvSpPr>
        <p:spPr>
          <a:xfrm>
            <a:off x="744969" y="3494276"/>
            <a:ext cx="11113656" cy="2668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nl-NL" sz="2000" dirty="0"/>
              <a:t>Bij samenwerken laten beide partijen de eigen belangen los en gaan op zoek naar het gezamenlijk belang. Beide partijen moeten hiervoor open staan. </a:t>
            </a:r>
          </a:p>
          <a:p>
            <a:pPr marL="0" indent="0">
              <a:buNone/>
            </a:pPr>
            <a:r>
              <a:rPr lang="nl-NL" sz="2000" i="1" dirty="0"/>
              <a:t>Bijv. Je irriteert je aan het gedrag van een medestudent. Zij is te dominant en daarom vind je het groepswerk niet meer leuk. Je vertelt haar hierover en zij vertelt waarom ze iedereen zo op de huid zit. Ze staat open voor feedback en jullie spreken af om elkaar te voorzien van feedback en te zoeken naar oplossingen.</a:t>
            </a:r>
          </a:p>
          <a:p>
            <a:pPr marL="0" indent="0">
              <a:buNone/>
            </a:pPr>
            <a:r>
              <a:rPr lang="nl-NL" sz="2000" i="1" dirty="0"/>
              <a:t>Wat zijn de vóór- en nadelen hiervan?</a:t>
            </a:r>
          </a:p>
          <a:p>
            <a:pPr marL="0" indent="0">
              <a:buNone/>
            </a:pPr>
            <a:endParaRPr lang="nl-NL" sz="2000" i="1" dirty="0"/>
          </a:p>
        </p:txBody>
      </p:sp>
    </p:spTree>
    <p:extLst>
      <p:ext uri="{BB962C8B-B14F-4D97-AF65-F5344CB8AC3E}">
        <p14:creationId xmlns:p14="http://schemas.microsoft.com/office/powerpoint/2010/main" val="3611598883"/>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C8085EB126014FA97E7A075FCCADB8" ma:contentTypeVersion="10" ma:contentTypeDescription="Een nieuw document maken." ma:contentTypeScope="" ma:versionID="f1be3e63cd0db885fdb6e2f63d197d94">
  <xsd:schema xmlns:xsd="http://www.w3.org/2001/XMLSchema" xmlns:xs="http://www.w3.org/2001/XMLSchema" xmlns:p="http://schemas.microsoft.com/office/2006/metadata/properties" xmlns:ns2="a0fd0b82-380c-450d-ae1d-62e0f3039302" xmlns:ns3="635091fc-0386-4254-b51d-3481dc827ec3" targetNamespace="http://schemas.microsoft.com/office/2006/metadata/properties" ma:root="true" ma:fieldsID="959cde8d6ed30121b3163ec63b957219" ns2:_="" ns3:_="">
    <xsd:import namespace="a0fd0b82-380c-450d-ae1d-62e0f3039302"/>
    <xsd:import namespace="635091fc-0386-4254-b51d-3481dc827e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d0b82-380c-450d-ae1d-62e0f3039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5091fc-0386-4254-b51d-3481dc827ec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10C4A3-6858-4F47-B217-B21A23104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fd0b82-380c-450d-ae1d-62e0f3039302"/>
    <ds:schemaRef ds:uri="635091fc-0386-4254-b51d-3481dc827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D42C03-E1C8-4490-AE8F-0C34400E83B8}">
  <ds:schemaRefs>
    <ds:schemaRef ds:uri="http://schemas.microsoft.com/office/infopath/2007/PartnerControls"/>
    <ds:schemaRef ds:uri="http://purl.org/dc/elements/1.1/"/>
    <ds:schemaRef ds:uri="http://schemas.microsoft.com/office/2006/metadata/properties"/>
    <ds:schemaRef ds:uri="a0fd0b82-380c-450d-ae1d-62e0f3039302"/>
    <ds:schemaRef ds:uri="http://purl.org/dc/terms/"/>
    <ds:schemaRef ds:uri="635091fc-0386-4254-b51d-3481dc827ec3"/>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82F9BE6-6175-44F5-8FC4-FF1FA76BC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Yuverta</Template>
  <TotalTime>17847</TotalTime>
  <Words>863</Words>
  <Application>Microsoft Macintosh PowerPoint</Application>
  <PresentationFormat>Breedbeeld</PresentationFormat>
  <Paragraphs>94</Paragraphs>
  <Slides>10</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Arial Black</vt:lpstr>
      <vt:lpstr>Calibri</vt:lpstr>
      <vt:lpstr>Courier New</vt:lpstr>
      <vt:lpstr>Segoe UI Light</vt:lpstr>
      <vt:lpstr>Yuverta</vt:lpstr>
      <vt:lpstr>Conflicthantering</vt:lpstr>
      <vt:lpstr>Wat is een conflict?</vt:lpstr>
      <vt:lpstr>Waarom kan een conflict ontstaan?</vt:lpstr>
      <vt:lpstr>Omgaan met conflicten:  5 stijlen (Kilmann, 1974)</vt:lpstr>
      <vt:lpstr>Hoe ga je met een conflict om?</vt:lpstr>
      <vt:lpstr>Aanpassen (toegeven)</vt:lpstr>
      <vt:lpstr>Vermijden</vt:lpstr>
      <vt:lpstr>Doordrukken</vt:lpstr>
      <vt:lpstr>Samenwerken</vt:lpstr>
      <vt:lpstr>Onderhandelen (compromis sluiten)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Sjoerd Krijgsman</dc:creator>
  <dc:description>Template by HQ Solutions</dc:description>
  <cp:lastModifiedBy>nathalie keunen</cp:lastModifiedBy>
  <cp:revision>123</cp:revision>
  <dcterms:created xsi:type="dcterms:W3CDTF">2021-03-01T11:59:21Z</dcterms:created>
  <dcterms:modified xsi:type="dcterms:W3CDTF">2022-03-09T15:16:32Z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0x01010094C8085EB126014FA97E7A075FCCADB8</vt:lpwstr>
  </property>
</Properties>
</file>