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2" r:id="rId3"/>
    <p:sldId id="296" r:id="rId4"/>
    <p:sldId id="336" r:id="rId5"/>
    <p:sldId id="297" r:id="rId6"/>
    <p:sldId id="328" r:id="rId7"/>
    <p:sldId id="307" r:id="rId8"/>
    <p:sldId id="339" r:id="rId9"/>
    <p:sldId id="360" r:id="rId10"/>
    <p:sldId id="342" r:id="rId11"/>
    <p:sldId id="340" r:id="rId12"/>
    <p:sldId id="338" r:id="rId13"/>
    <p:sldId id="363" r:id="rId14"/>
    <p:sldId id="257" r:id="rId15"/>
    <p:sldId id="368" r:id="rId16"/>
    <p:sldId id="369" r:id="rId17"/>
    <p:sldId id="370" r:id="rId18"/>
    <p:sldId id="364" r:id="rId19"/>
    <p:sldId id="256" r:id="rId20"/>
    <p:sldId id="334" r:id="rId21"/>
    <p:sldId id="348" r:id="rId22"/>
    <p:sldId id="343" r:id="rId23"/>
    <p:sldId id="349" r:id="rId24"/>
    <p:sldId id="341" r:id="rId25"/>
    <p:sldId id="350" r:id="rId26"/>
    <p:sldId id="351" r:id="rId27"/>
    <p:sldId id="352" r:id="rId28"/>
    <p:sldId id="353" r:id="rId29"/>
    <p:sldId id="354" r:id="rId30"/>
    <p:sldId id="344" r:id="rId31"/>
    <p:sldId id="358" r:id="rId32"/>
    <p:sldId id="345" r:id="rId33"/>
    <p:sldId id="359" r:id="rId34"/>
    <p:sldId id="346" r:id="rId35"/>
    <p:sldId id="355" r:id="rId36"/>
    <p:sldId id="347" r:id="rId37"/>
    <p:sldId id="356" r:id="rId38"/>
    <p:sldId id="366" r:id="rId39"/>
    <p:sldId id="367" r:id="rId40"/>
    <p:sldId id="361" r:id="rId41"/>
    <p:sldId id="319" r:id="rId42"/>
    <p:sldId id="320" r:id="rId43"/>
    <p:sldId id="335" r:id="rId4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CF999-BFCD-49F8-877D-F861B3E460B2}" v="1" dt="2022-03-07T14:48:53.5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Lagas" userId="dc19a49f-3731-4ec5-b698-cc42c7c8f0e3" providerId="ADAL" clId="{118CF999-BFCD-49F8-877D-F861B3E460B2}"/>
    <pc:docChg chg="undo custSel addSld delSld modSld sldOrd">
      <pc:chgData name="Tim Lagas" userId="dc19a49f-3731-4ec5-b698-cc42c7c8f0e3" providerId="ADAL" clId="{118CF999-BFCD-49F8-877D-F861B3E460B2}" dt="2022-03-07T15:00:29.597" v="1555" actId="255"/>
      <pc:docMkLst>
        <pc:docMk/>
      </pc:docMkLst>
      <pc:sldChg chg="modSp add del mod">
        <pc:chgData name="Tim Lagas" userId="dc19a49f-3731-4ec5-b698-cc42c7c8f0e3" providerId="ADAL" clId="{118CF999-BFCD-49F8-877D-F861B3E460B2}" dt="2022-03-07T12:48:17.511" v="413" actId="20577"/>
        <pc:sldMkLst>
          <pc:docMk/>
          <pc:sldMk cId="3657030224" sldId="257"/>
        </pc:sldMkLst>
        <pc:spChg chg="mod">
          <ac:chgData name="Tim Lagas" userId="dc19a49f-3731-4ec5-b698-cc42c7c8f0e3" providerId="ADAL" clId="{118CF999-BFCD-49F8-877D-F861B3E460B2}" dt="2022-03-07T12:48:17.511" v="413" actId="20577"/>
          <ac:spMkLst>
            <pc:docMk/>
            <pc:sldMk cId="3657030224" sldId="257"/>
            <ac:spMk id="3" creationId="{9C579D10-2F6B-40DC-BD8D-AB0A1CBFC2B9}"/>
          </ac:spMkLst>
        </pc:spChg>
      </pc:sldChg>
      <pc:sldChg chg="modSp mod">
        <pc:chgData name="Tim Lagas" userId="dc19a49f-3731-4ec5-b698-cc42c7c8f0e3" providerId="ADAL" clId="{118CF999-BFCD-49F8-877D-F861B3E460B2}" dt="2022-03-07T15:00:29.597" v="1555" actId="255"/>
        <pc:sldMkLst>
          <pc:docMk/>
          <pc:sldMk cId="432942389" sldId="258"/>
        </pc:sldMkLst>
        <pc:spChg chg="mod">
          <ac:chgData name="Tim Lagas" userId="dc19a49f-3731-4ec5-b698-cc42c7c8f0e3" providerId="ADAL" clId="{118CF999-BFCD-49F8-877D-F861B3E460B2}" dt="2022-03-07T15:00:29.597" v="1555" actId="255"/>
          <ac:spMkLst>
            <pc:docMk/>
            <pc:sldMk cId="432942389" sldId="258"/>
            <ac:spMk id="2" creationId="{63C881CC-B262-49B2-8826-7B1D889D7612}"/>
          </ac:spMkLst>
        </pc:spChg>
      </pc:sldChg>
      <pc:sldChg chg="modSp mod">
        <pc:chgData name="Tim Lagas" userId="dc19a49f-3731-4ec5-b698-cc42c7c8f0e3" providerId="ADAL" clId="{118CF999-BFCD-49F8-877D-F861B3E460B2}" dt="2022-03-07T14:48:37.727" v="1472" actId="20577"/>
        <pc:sldMkLst>
          <pc:docMk/>
          <pc:sldMk cId="3671208400" sldId="297"/>
        </pc:sldMkLst>
        <pc:spChg chg="mod">
          <ac:chgData name="Tim Lagas" userId="dc19a49f-3731-4ec5-b698-cc42c7c8f0e3" providerId="ADAL" clId="{118CF999-BFCD-49F8-877D-F861B3E460B2}" dt="2022-03-07T14:48:37.727" v="1472" actId="20577"/>
          <ac:spMkLst>
            <pc:docMk/>
            <pc:sldMk cId="3671208400" sldId="297"/>
            <ac:spMk id="2" creationId="{8F248845-4AC2-4FA1-8684-EE4706475AC6}"/>
          </ac:spMkLst>
        </pc:spChg>
      </pc:sldChg>
      <pc:sldChg chg="modSp add del mod">
        <pc:chgData name="Tim Lagas" userId="dc19a49f-3731-4ec5-b698-cc42c7c8f0e3" providerId="ADAL" clId="{118CF999-BFCD-49F8-877D-F861B3E460B2}" dt="2022-03-07T14:52:00.943" v="1475" actId="113"/>
        <pc:sldMkLst>
          <pc:docMk/>
          <pc:sldMk cId="3441308308" sldId="307"/>
        </pc:sldMkLst>
        <pc:spChg chg="mod">
          <ac:chgData name="Tim Lagas" userId="dc19a49f-3731-4ec5-b698-cc42c7c8f0e3" providerId="ADAL" clId="{118CF999-BFCD-49F8-877D-F861B3E460B2}" dt="2022-03-07T14:52:00.943" v="1475" actId="113"/>
          <ac:spMkLst>
            <pc:docMk/>
            <pc:sldMk cId="3441308308" sldId="307"/>
            <ac:spMk id="2" creationId="{529C7F0F-B210-4871-BD0A-6DF98A3BFDFB}"/>
          </ac:spMkLst>
        </pc:spChg>
        <pc:spChg chg="mod">
          <ac:chgData name="Tim Lagas" userId="dc19a49f-3731-4ec5-b698-cc42c7c8f0e3" providerId="ADAL" clId="{118CF999-BFCD-49F8-877D-F861B3E460B2}" dt="2022-03-07T14:48:12.975" v="1452" actId="5793"/>
          <ac:spMkLst>
            <pc:docMk/>
            <pc:sldMk cId="3441308308" sldId="307"/>
            <ac:spMk id="3" creationId="{008FE565-8A06-42E6-B25C-50A00ED9695F}"/>
          </ac:spMkLst>
        </pc:spChg>
      </pc:sldChg>
      <pc:sldChg chg="add">
        <pc:chgData name="Tim Lagas" userId="dc19a49f-3731-4ec5-b698-cc42c7c8f0e3" providerId="ADAL" clId="{118CF999-BFCD-49F8-877D-F861B3E460B2}" dt="2022-03-07T14:48:53.522" v="1474"/>
        <pc:sldMkLst>
          <pc:docMk/>
          <pc:sldMk cId="3366585734" sldId="328"/>
        </pc:sldMkLst>
      </pc:sldChg>
      <pc:sldChg chg="del">
        <pc:chgData name="Tim Lagas" userId="dc19a49f-3731-4ec5-b698-cc42c7c8f0e3" providerId="ADAL" clId="{118CF999-BFCD-49F8-877D-F861B3E460B2}" dt="2022-03-07T14:48:50.690" v="1473" actId="2696"/>
        <pc:sldMkLst>
          <pc:docMk/>
          <pc:sldMk cId="4195874806" sldId="328"/>
        </pc:sldMkLst>
      </pc:sldChg>
      <pc:sldChg chg="modSp mod">
        <pc:chgData name="Tim Lagas" userId="dc19a49f-3731-4ec5-b698-cc42c7c8f0e3" providerId="ADAL" clId="{118CF999-BFCD-49F8-877D-F861B3E460B2}" dt="2022-03-07T14:48:19.905" v="1462" actId="20577"/>
        <pc:sldMkLst>
          <pc:docMk/>
          <pc:sldMk cId="1364888011" sldId="336"/>
        </pc:sldMkLst>
        <pc:spChg chg="mod">
          <ac:chgData name="Tim Lagas" userId="dc19a49f-3731-4ec5-b698-cc42c7c8f0e3" providerId="ADAL" clId="{118CF999-BFCD-49F8-877D-F861B3E460B2}" dt="2022-03-07T14:48:19.905" v="1462" actId="20577"/>
          <ac:spMkLst>
            <pc:docMk/>
            <pc:sldMk cId="1364888011" sldId="336"/>
            <ac:spMk id="3" creationId="{76D380B1-7184-4AD7-96A8-5D421148340A}"/>
          </ac:spMkLst>
        </pc:spChg>
      </pc:sldChg>
      <pc:sldChg chg="modSp mod">
        <pc:chgData name="Tim Lagas" userId="dc19a49f-3731-4ec5-b698-cc42c7c8f0e3" providerId="ADAL" clId="{118CF999-BFCD-49F8-877D-F861B3E460B2}" dt="2022-03-07T12:56:14.860" v="539" actId="20577"/>
        <pc:sldMkLst>
          <pc:docMk/>
          <pc:sldMk cId="160872478" sldId="361"/>
        </pc:sldMkLst>
        <pc:spChg chg="mod">
          <ac:chgData name="Tim Lagas" userId="dc19a49f-3731-4ec5-b698-cc42c7c8f0e3" providerId="ADAL" clId="{118CF999-BFCD-49F8-877D-F861B3E460B2}" dt="2022-03-07T12:56:14.860" v="539" actId="20577"/>
          <ac:spMkLst>
            <pc:docMk/>
            <pc:sldMk cId="160872478" sldId="361"/>
            <ac:spMk id="3" creationId="{82681CCB-7DA1-4C67-83B1-1560A1060B6A}"/>
          </ac:spMkLst>
        </pc:spChg>
      </pc:sldChg>
      <pc:sldChg chg="modSp mod">
        <pc:chgData name="Tim Lagas" userId="dc19a49f-3731-4ec5-b698-cc42c7c8f0e3" providerId="ADAL" clId="{118CF999-BFCD-49F8-877D-F861B3E460B2}" dt="2022-03-07T14:53:43.118" v="1532" actId="20577"/>
        <pc:sldMkLst>
          <pc:docMk/>
          <pc:sldMk cId="217223841" sldId="364"/>
        </pc:sldMkLst>
        <pc:spChg chg="mod">
          <ac:chgData name="Tim Lagas" userId="dc19a49f-3731-4ec5-b698-cc42c7c8f0e3" providerId="ADAL" clId="{118CF999-BFCD-49F8-877D-F861B3E460B2}" dt="2022-03-07T14:53:43.118" v="1532" actId="20577"/>
          <ac:spMkLst>
            <pc:docMk/>
            <pc:sldMk cId="217223841" sldId="364"/>
            <ac:spMk id="2" creationId="{D251F772-225E-413E-85BD-DFB95F066F0A}"/>
          </ac:spMkLst>
        </pc:spChg>
        <pc:spChg chg="mod">
          <ac:chgData name="Tim Lagas" userId="dc19a49f-3731-4ec5-b698-cc42c7c8f0e3" providerId="ADAL" clId="{118CF999-BFCD-49F8-877D-F861B3E460B2}" dt="2022-03-07T14:46:39.658" v="1253" actId="20577"/>
          <ac:spMkLst>
            <pc:docMk/>
            <pc:sldMk cId="217223841" sldId="364"/>
            <ac:spMk id="3" creationId="{9C579D10-2F6B-40DC-BD8D-AB0A1CBFC2B9}"/>
          </ac:spMkLst>
        </pc:spChg>
      </pc:sldChg>
      <pc:sldChg chg="modSp add mod">
        <pc:chgData name="Tim Lagas" userId="dc19a49f-3731-4ec5-b698-cc42c7c8f0e3" providerId="ADAL" clId="{118CF999-BFCD-49F8-877D-F861B3E460B2}" dt="2022-03-07T14:52:35.519" v="1476" actId="6549"/>
        <pc:sldMkLst>
          <pc:docMk/>
          <pc:sldMk cId="99968765" sldId="368"/>
        </pc:sldMkLst>
        <pc:spChg chg="mod">
          <ac:chgData name="Tim Lagas" userId="dc19a49f-3731-4ec5-b698-cc42c7c8f0e3" providerId="ADAL" clId="{118CF999-BFCD-49F8-877D-F861B3E460B2}" dt="2022-03-07T14:52:35.519" v="1476" actId="6549"/>
          <ac:spMkLst>
            <pc:docMk/>
            <pc:sldMk cId="99968765" sldId="368"/>
            <ac:spMk id="3" creationId="{9C579D10-2F6B-40DC-BD8D-AB0A1CBFC2B9}"/>
          </ac:spMkLst>
        </pc:spChg>
      </pc:sldChg>
      <pc:sldChg chg="modSp add mod ord">
        <pc:chgData name="Tim Lagas" userId="dc19a49f-3731-4ec5-b698-cc42c7c8f0e3" providerId="ADAL" clId="{118CF999-BFCD-49F8-877D-F861B3E460B2}" dt="2022-03-07T14:06:06.957" v="572" actId="20577"/>
        <pc:sldMkLst>
          <pc:docMk/>
          <pc:sldMk cId="1804148118" sldId="369"/>
        </pc:sldMkLst>
        <pc:spChg chg="mod">
          <ac:chgData name="Tim Lagas" userId="dc19a49f-3731-4ec5-b698-cc42c7c8f0e3" providerId="ADAL" clId="{118CF999-BFCD-49F8-877D-F861B3E460B2}" dt="2022-03-07T14:06:06.957" v="572" actId="20577"/>
          <ac:spMkLst>
            <pc:docMk/>
            <pc:sldMk cId="1804148118" sldId="369"/>
            <ac:spMk id="3" creationId="{9C579D10-2F6B-40DC-BD8D-AB0A1CBFC2B9}"/>
          </ac:spMkLst>
        </pc:spChg>
      </pc:sldChg>
      <pc:sldChg chg="modSp add mod">
        <pc:chgData name="Tim Lagas" userId="dc19a49f-3731-4ec5-b698-cc42c7c8f0e3" providerId="ADAL" clId="{118CF999-BFCD-49F8-877D-F861B3E460B2}" dt="2022-03-07T14:53:34.048" v="1520" actId="27636"/>
        <pc:sldMkLst>
          <pc:docMk/>
          <pc:sldMk cId="2724802006" sldId="370"/>
        </pc:sldMkLst>
        <pc:spChg chg="mod">
          <ac:chgData name="Tim Lagas" userId="dc19a49f-3731-4ec5-b698-cc42c7c8f0e3" providerId="ADAL" clId="{118CF999-BFCD-49F8-877D-F861B3E460B2}" dt="2022-03-07T14:53:34.048" v="1520" actId="27636"/>
          <ac:spMkLst>
            <pc:docMk/>
            <pc:sldMk cId="2724802006" sldId="370"/>
            <ac:spMk id="3" creationId="{9C579D10-2F6B-40DC-BD8D-AB0A1CBFC2B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56A43-2022-4BAB-BD99-E8E9051A7D6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238DBAA-D735-469A-A3D6-694254A4FE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396F690-D4E7-40CF-8ADD-C5D5C03F2BB7}"/>
              </a:ext>
            </a:extLst>
          </p:cNvPr>
          <p:cNvSpPr>
            <a:spLocks noGrp="1"/>
          </p:cNvSpPr>
          <p:nvPr>
            <p:ph type="dt" sz="half" idx="10"/>
          </p:nvPr>
        </p:nvSpPr>
        <p:spPr/>
        <p:txBody>
          <a:bodyPr/>
          <a:lstStyle/>
          <a:p>
            <a:fld id="{A7144FA4-F71F-4833-BFE2-F08C69E0F431}"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589076E7-85C6-4D7B-93E2-B3EE9AD5C6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FD8ACDE-9496-427D-97FD-7FC79CFCD349}"/>
              </a:ext>
            </a:extLst>
          </p:cNvPr>
          <p:cNvSpPr>
            <a:spLocks noGrp="1"/>
          </p:cNvSpPr>
          <p:nvPr>
            <p:ph type="sldNum" sz="quarter" idx="12"/>
          </p:nvPr>
        </p:nvSpPr>
        <p:spPr/>
        <p:txBody>
          <a:bodyPr/>
          <a:lstStyle/>
          <a:p>
            <a:fld id="{5A84249E-9831-4455-BB8C-A9E7CE94C9C1}" type="slidenum">
              <a:rPr lang="nl-NL" smtClean="0"/>
              <a:t>‹nr.›</a:t>
            </a:fld>
            <a:endParaRPr lang="nl-NL"/>
          </a:p>
        </p:txBody>
      </p:sp>
    </p:spTree>
    <p:extLst>
      <p:ext uri="{BB962C8B-B14F-4D97-AF65-F5344CB8AC3E}">
        <p14:creationId xmlns:p14="http://schemas.microsoft.com/office/powerpoint/2010/main" val="234603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F4460-8ED7-4B05-B11C-97B289B95F6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E2C5CBE-DFAB-4E51-ACA7-46E1E2DDEA5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B37333-A6FA-4A81-8812-670D9FC598B2}"/>
              </a:ext>
            </a:extLst>
          </p:cNvPr>
          <p:cNvSpPr>
            <a:spLocks noGrp="1"/>
          </p:cNvSpPr>
          <p:nvPr>
            <p:ph type="dt" sz="half" idx="10"/>
          </p:nvPr>
        </p:nvSpPr>
        <p:spPr/>
        <p:txBody>
          <a:bodyPr/>
          <a:lstStyle/>
          <a:p>
            <a:fld id="{A7144FA4-F71F-4833-BFE2-F08C69E0F431}"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3D811652-00CD-4500-9E22-35A715E676C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F485FB-177B-48FA-B7D2-3CDBA0B77C62}"/>
              </a:ext>
            </a:extLst>
          </p:cNvPr>
          <p:cNvSpPr>
            <a:spLocks noGrp="1"/>
          </p:cNvSpPr>
          <p:nvPr>
            <p:ph type="sldNum" sz="quarter" idx="12"/>
          </p:nvPr>
        </p:nvSpPr>
        <p:spPr/>
        <p:txBody>
          <a:bodyPr/>
          <a:lstStyle/>
          <a:p>
            <a:fld id="{5A84249E-9831-4455-BB8C-A9E7CE94C9C1}" type="slidenum">
              <a:rPr lang="nl-NL" smtClean="0"/>
              <a:t>‹nr.›</a:t>
            </a:fld>
            <a:endParaRPr lang="nl-NL"/>
          </a:p>
        </p:txBody>
      </p:sp>
    </p:spTree>
    <p:extLst>
      <p:ext uri="{BB962C8B-B14F-4D97-AF65-F5344CB8AC3E}">
        <p14:creationId xmlns:p14="http://schemas.microsoft.com/office/powerpoint/2010/main" val="266198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4F09682-F35C-4036-912C-FF1D46230C9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19B4A63-5670-408D-85BD-E63677621E8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D5FCF6-5057-484B-B7DB-813311971787}"/>
              </a:ext>
            </a:extLst>
          </p:cNvPr>
          <p:cNvSpPr>
            <a:spLocks noGrp="1"/>
          </p:cNvSpPr>
          <p:nvPr>
            <p:ph type="dt" sz="half" idx="10"/>
          </p:nvPr>
        </p:nvSpPr>
        <p:spPr/>
        <p:txBody>
          <a:bodyPr/>
          <a:lstStyle/>
          <a:p>
            <a:fld id="{A7144FA4-F71F-4833-BFE2-F08C69E0F431}"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016B740F-FF4B-4141-A49E-8BEB0B2C96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A9F314-7811-4D5B-BBE2-8555B9253F3F}"/>
              </a:ext>
            </a:extLst>
          </p:cNvPr>
          <p:cNvSpPr>
            <a:spLocks noGrp="1"/>
          </p:cNvSpPr>
          <p:nvPr>
            <p:ph type="sldNum" sz="quarter" idx="12"/>
          </p:nvPr>
        </p:nvSpPr>
        <p:spPr/>
        <p:txBody>
          <a:bodyPr/>
          <a:lstStyle/>
          <a:p>
            <a:fld id="{5A84249E-9831-4455-BB8C-A9E7CE94C9C1}" type="slidenum">
              <a:rPr lang="nl-NL" smtClean="0"/>
              <a:t>‹nr.›</a:t>
            </a:fld>
            <a:endParaRPr lang="nl-NL"/>
          </a:p>
        </p:txBody>
      </p:sp>
    </p:spTree>
    <p:extLst>
      <p:ext uri="{BB962C8B-B14F-4D97-AF65-F5344CB8AC3E}">
        <p14:creationId xmlns:p14="http://schemas.microsoft.com/office/powerpoint/2010/main" val="373801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31088-0B22-4896-9AB9-EEEB8271199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9E6F124-06A9-464E-AFE6-EC1774D388D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608D3A-BDC8-4CC0-859A-6A47AEAA63B7}"/>
              </a:ext>
            </a:extLst>
          </p:cNvPr>
          <p:cNvSpPr>
            <a:spLocks noGrp="1"/>
          </p:cNvSpPr>
          <p:nvPr>
            <p:ph type="dt" sz="half" idx="10"/>
          </p:nvPr>
        </p:nvSpPr>
        <p:spPr/>
        <p:txBody>
          <a:bodyPr/>
          <a:lstStyle/>
          <a:p>
            <a:fld id="{A7144FA4-F71F-4833-BFE2-F08C69E0F431}"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E36B5E8F-A98F-4761-A402-700B0C7A2E0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4FDA8E-FA3D-4EE7-9476-F950FFF25F9B}"/>
              </a:ext>
            </a:extLst>
          </p:cNvPr>
          <p:cNvSpPr>
            <a:spLocks noGrp="1"/>
          </p:cNvSpPr>
          <p:nvPr>
            <p:ph type="sldNum" sz="quarter" idx="12"/>
          </p:nvPr>
        </p:nvSpPr>
        <p:spPr/>
        <p:txBody>
          <a:bodyPr/>
          <a:lstStyle/>
          <a:p>
            <a:fld id="{5A84249E-9831-4455-BB8C-A9E7CE94C9C1}" type="slidenum">
              <a:rPr lang="nl-NL" smtClean="0"/>
              <a:t>‹nr.›</a:t>
            </a:fld>
            <a:endParaRPr lang="nl-NL"/>
          </a:p>
        </p:txBody>
      </p:sp>
    </p:spTree>
    <p:extLst>
      <p:ext uri="{BB962C8B-B14F-4D97-AF65-F5344CB8AC3E}">
        <p14:creationId xmlns:p14="http://schemas.microsoft.com/office/powerpoint/2010/main" val="176521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80B6EA-79B8-413C-A45D-85DEE6C6FF7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D7BE5E0-7709-4CAD-87D3-550E493F02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8447F72-9E5A-4F6A-AD53-6574F68B23E8}"/>
              </a:ext>
            </a:extLst>
          </p:cNvPr>
          <p:cNvSpPr>
            <a:spLocks noGrp="1"/>
          </p:cNvSpPr>
          <p:nvPr>
            <p:ph type="dt" sz="half" idx="10"/>
          </p:nvPr>
        </p:nvSpPr>
        <p:spPr/>
        <p:txBody>
          <a:bodyPr/>
          <a:lstStyle/>
          <a:p>
            <a:fld id="{A7144FA4-F71F-4833-BFE2-F08C69E0F431}"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C278DB49-4398-4062-9972-D71247D38F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9735E2-AC46-455F-8EEE-B26E5487286D}"/>
              </a:ext>
            </a:extLst>
          </p:cNvPr>
          <p:cNvSpPr>
            <a:spLocks noGrp="1"/>
          </p:cNvSpPr>
          <p:nvPr>
            <p:ph type="sldNum" sz="quarter" idx="12"/>
          </p:nvPr>
        </p:nvSpPr>
        <p:spPr/>
        <p:txBody>
          <a:bodyPr/>
          <a:lstStyle/>
          <a:p>
            <a:fld id="{5A84249E-9831-4455-BB8C-A9E7CE94C9C1}" type="slidenum">
              <a:rPr lang="nl-NL" smtClean="0"/>
              <a:t>‹nr.›</a:t>
            </a:fld>
            <a:endParaRPr lang="nl-NL"/>
          </a:p>
        </p:txBody>
      </p:sp>
    </p:spTree>
    <p:extLst>
      <p:ext uri="{BB962C8B-B14F-4D97-AF65-F5344CB8AC3E}">
        <p14:creationId xmlns:p14="http://schemas.microsoft.com/office/powerpoint/2010/main" val="103399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C9692-06C4-4957-B52E-AA0F4CAA885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6B81387-B6E6-439E-8603-01D46E21D1F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8A02FB0-135A-4174-84AA-BDEC50B5719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B5535C0-E9EB-4087-82B2-A1DA48F89B69}"/>
              </a:ext>
            </a:extLst>
          </p:cNvPr>
          <p:cNvSpPr>
            <a:spLocks noGrp="1"/>
          </p:cNvSpPr>
          <p:nvPr>
            <p:ph type="dt" sz="half" idx="10"/>
          </p:nvPr>
        </p:nvSpPr>
        <p:spPr/>
        <p:txBody>
          <a:bodyPr/>
          <a:lstStyle/>
          <a:p>
            <a:fld id="{A7144FA4-F71F-4833-BFE2-F08C69E0F431}" type="datetimeFigureOut">
              <a:rPr lang="nl-NL" smtClean="0"/>
              <a:t>7-3-2022</a:t>
            </a:fld>
            <a:endParaRPr lang="nl-NL"/>
          </a:p>
        </p:txBody>
      </p:sp>
      <p:sp>
        <p:nvSpPr>
          <p:cNvPr id="6" name="Tijdelijke aanduiding voor voettekst 5">
            <a:extLst>
              <a:ext uri="{FF2B5EF4-FFF2-40B4-BE49-F238E27FC236}">
                <a16:creationId xmlns:a16="http://schemas.microsoft.com/office/drawing/2014/main" id="{C0FDCBF7-2743-4600-A367-2398CF75544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F2803BD-8DD4-4519-83B7-743A845E16EE}"/>
              </a:ext>
            </a:extLst>
          </p:cNvPr>
          <p:cNvSpPr>
            <a:spLocks noGrp="1"/>
          </p:cNvSpPr>
          <p:nvPr>
            <p:ph type="sldNum" sz="quarter" idx="12"/>
          </p:nvPr>
        </p:nvSpPr>
        <p:spPr/>
        <p:txBody>
          <a:bodyPr/>
          <a:lstStyle/>
          <a:p>
            <a:fld id="{5A84249E-9831-4455-BB8C-A9E7CE94C9C1}" type="slidenum">
              <a:rPr lang="nl-NL" smtClean="0"/>
              <a:t>‹nr.›</a:t>
            </a:fld>
            <a:endParaRPr lang="nl-NL"/>
          </a:p>
        </p:txBody>
      </p:sp>
    </p:spTree>
    <p:extLst>
      <p:ext uri="{BB962C8B-B14F-4D97-AF65-F5344CB8AC3E}">
        <p14:creationId xmlns:p14="http://schemas.microsoft.com/office/powerpoint/2010/main" val="322761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6234C-8C09-462D-A6FE-FB767DA448C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E9EE64E-964A-4459-8BD5-D13F772C32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C710F3D-93AD-46BC-BE5C-C09DAD55F59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DF054E2-F373-452A-97EA-8323FC4938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17E43FD-0634-46E9-99DA-5F645E96E69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2CE7028-4DC9-46DD-A296-3A94E4BF2F4D}"/>
              </a:ext>
            </a:extLst>
          </p:cNvPr>
          <p:cNvSpPr>
            <a:spLocks noGrp="1"/>
          </p:cNvSpPr>
          <p:nvPr>
            <p:ph type="dt" sz="half" idx="10"/>
          </p:nvPr>
        </p:nvSpPr>
        <p:spPr/>
        <p:txBody>
          <a:bodyPr/>
          <a:lstStyle/>
          <a:p>
            <a:fld id="{A7144FA4-F71F-4833-BFE2-F08C69E0F431}" type="datetimeFigureOut">
              <a:rPr lang="nl-NL" smtClean="0"/>
              <a:t>7-3-2022</a:t>
            </a:fld>
            <a:endParaRPr lang="nl-NL"/>
          </a:p>
        </p:txBody>
      </p:sp>
      <p:sp>
        <p:nvSpPr>
          <p:cNvPr id="8" name="Tijdelijke aanduiding voor voettekst 7">
            <a:extLst>
              <a:ext uri="{FF2B5EF4-FFF2-40B4-BE49-F238E27FC236}">
                <a16:creationId xmlns:a16="http://schemas.microsoft.com/office/drawing/2014/main" id="{F566B2F1-912B-4CA5-8F47-7E1791C92C2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0771856-CECD-429D-B9A2-0612BF395444}"/>
              </a:ext>
            </a:extLst>
          </p:cNvPr>
          <p:cNvSpPr>
            <a:spLocks noGrp="1"/>
          </p:cNvSpPr>
          <p:nvPr>
            <p:ph type="sldNum" sz="quarter" idx="12"/>
          </p:nvPr>
        </p:nvSpPr>
        <p:spPr/>
        <p:txBody>
          <a:bodyPr/>
          <a:lstStyle/>
          <a:p>
            <a:fld id="{5A84249E-9831-4455-BB8C-A9E7CE94C9C1}" type="slidenum">
              <a:rPr lang="nl-NL" smtClean="0"/>
              <a:t>‹nr.›</a:t>
            </a:fld>
            <a:endParaRPr lang="nl-NL"/>
          </a:p>
        </p:txBody>
      </p:sp>
    </p:spTree>
    <p:extLst>
      <p:ext uri="{BB962C8B-B14F-4D97-AF65-F5344CB8AC3E}">
        <p14:creationId xmlns:p14="http://schemas.microsoft.com/office/powerpoint/2010/main" val="59515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366F53-C8CB-455A-9A9F-A0A0303F5D6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52F10A2-26BC-441A-A2FD-48D3299906BF}"/>
              </a:ext>
            </a:extLst>
          </p:cNvPr>
          <p:cNvSpPr>
            <a:spLocks noGrp="1"/>
          </p:cNvSpPr>
          <p:nvPr>
            <p:ph type="dt" sz="half" idx="10"/>
          </p:nvPr>
        </p:nvSpPr>
        <p:spPr/>
        <p:txBody>
          <a:bodyPr/>
          <a:lstStyle/>
          <a:p>
            <a:fld id="{A7144FA4-F71F-4833-BFE2-F08C69E0F431}" type="datetimeFigureOut">
              <a:rPr lang="nl-NL" smtClean="0"/>
              <a:t>7-3-2022</a:t>
            </a:fld>
            <a:endParaRPr lang="nl-NL"/>
          </a:p>
        </p:txBody>
      </p:sp>
      <p:sp>
        <p:nvSpPr>
          <p:cNvPr id="4" name="Tijdelijke aanduiding voor voettekst 3">
            <a:extLst>
              <a:ext uri="{FF2B5EF4-FFF2-40B4-BE49-F238E27FC236}">
                <a16:creationId xmlns:a16="http://schemas.microsoft.com/office/drawing/2014/main" id="{3D5E8D0F-8899-4FE9-A5A0-4F97D56FA59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A3C1D5C-E4D5-4CE8-B309-1189E5845319}"/>
              </a:ext>
            </a:extLst>
          </p:cNvPr>
          <p:cNvSpPr>
            <a:spLocks noGrp="1"/>
          </p:cNvSpPr>
          <p:nvPr>
            <p:ph type="sldNum" sz="quarter" idx="12"/>
          </p:nvPr>
        </p:nvSpPr>
        <p:spPr/>
        <p:txBody>
          <a:bodyPr/>
          <a:lstStyle/>
          <a:p>
            <a:fld id="{5A84249E-9831-4455-BB8C-A9E7CE94C9C1}" type="slidenum">
              <a:rPr lang="nl-NL" smtClean="0"/>
              <a:t>‹nr.›</a:t>
            </a:fld>
            <a:endParaRPr lang="nl-NL"/>
          </a:p>
        </p:txBody>
      </p:sp>
    </p:spTree>
    <p:extLst>
      <p:ext uri="{BB962C8B-B14F-4D97-AF65-F5344CB8AC3E}">
        <p14:creationId xmlns:p14="http://schemas.microsoft.com/office/powerpoint/2010/main" val="119743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8C47EDE-AF17-4325-A6F3-700F6C1780F6}"/>
              </a:ext>
            </a:extLst>
          </p:cNvPr>
          <p:cNvSpPr>
            <a:spLocks noGrp="1"/>
          </p:cNvSpPr>
          <p:nvPr>
            <p:ph type="dt" sz="half" idx="10"/>
          </p:nvPr>
        </p:nvSpPr>
        <p:spPr/>
        <p:txBody>
          <a:bodyPr/>
          <a:lstStyle/>
          <a:p>
            <a:fld id="{A7144FA4-F71F-4833-BFE2-F08C69E0F431}" type="datetimeFigureOut">
              <a:rPr lang="nl-NL" smtClean="0"/>
              <a:t>7-3-2022</a:t>
            </a:fld>
            <a:endParaRPr lang="nl-NL"/>
          </a:p>
        </p:txBody>
      </p:sp>
      <p:sp>
        <p:nvSpPr>
          <p:cNvPr id="3" name="Tijdelijke aanduiding voor voettekst 2">
            <a:extLst>
              <a:ext uri="{FF2B5EF4-FFF2-40B4-BE49-F238E27FC236}">
                <a16:creationId xmlns:a16="http://schemas.microsoft.com/office/drawing/2014/main" id="{1EE5F6F7-5EA4-4B33-B487-E9180DC2B8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27BDE59-F4EC-406A-A2F0-699F1522BA2C}"/>
              </a:ext>
            </a:extLst>
          </p:cNvPr>
          <p:cNvSpPr>
            <a:spLocks noGrp="1"/>
          </p:cNvSpPr>
          <p:nvPr>
            <p:ph type="sldNum" sz="quarter" idx="12"/>
          </p:nvPr>
        </p:nvSpPr>
        <p:spPr/>
        <p:txBody>
          <a:bodyPr/>
          <a:lstStyle/>
          <a:p>
            <a:fld id="{5A84249E-9831-4455-BB8C-A9E7CE94C9C1}" type="slidenum">
              <a:rPr lang="nl-NL" smtClean="0"/>
              <a:t>‹nr.›</a:t>
            </a:fld>
            <a:endParaRPr lang="nl-NL"/>
          </a:p>
        </p:txBody>
      </p:sp>
    </p:spTree>
    <p:extLst>
      <p:ext uri="{BB962C8B-B14F-4D97-AF65-F5344CB8AC3E}">
        <p14:creationId xmlns:p14="http://schemas.microsoft.com/office/powerpoint/2010/main" val="77484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39CFA-57EE-4E51-86F1-3864885E40D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E707CA9-37A5-4632-BF10-D5E61BA246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19007A5-BBF0-4FB0-8FEE-74916DB0F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1B85F27-1E81-4F73-87BF-848CCC05E771}"/>
              </a:ext>
            </a:extLst>
          </p:cNvPr>
          <p:cNvSpPr>
            <a:spLocks noGrp="1"/>
          </p:cNvSpPr>
          <p:nvPr>
            <p:ph type="dt" sz="half" idx="10"/>
          </p:nvPr>
        </p:nvSpPr>
        <p:spPr/>
        <p:txBody>
          <a:bodyPr/>
          <a:lstStyle/>
          <a:p>
            <a:fld id="{A7144FA4-F71F-4833-BFE2-F08C69E0F431}" type="datetimeFigureOut">
              <a:rPr lang="nl-NL" smtClean="0"/>
              <a:t>7-3-2022</a:t>
            </a:fld>
            <a:endParaRPr lang="nl-NL"/>
          </a:p>
        </p:txBody>
      </p:sp>
      <p:sp>
        <p:nvSpPr>
          <p:cNvPr id="6" name="Tijdelijke aanduiding voor voettekst 5">
            <a:extLst>
              <a:ext uri="{FF2B5EF4-FFF2-40B4-BE49-F238E27FC236}">
                <a16:creationId xmlns:a16="http://schemas.microsoft.com/office/drawing/2014/main" id="{BB25DAC8-46D1-4723-ADBF-41EBB0654CD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3E994F1-ED72-478A-A584-D1AC8B3B1BB4}"/>
              </a:ext>
            </a:extLst>
          </p:cNvPr>
          <p:cNvSpPr>
            <a:spLocks noGrp="1"/>
          </p:cNvSpPr>
          <p:nvPr>
            <p:ph type="sldNum" sz="quarter" idx="12"/>
          </p:nvPr>
        </p:nvSpPr>
        <p:spPr/>
        <p:txBody>
          <a:bodyPr/>
          <a:lstStyle/>
          <a:p>
            <a:fld id="{5A84249E-9831-4455-BB8C-A9E7CE94C9C1}" type="slidenum">
              <a:rPr lang="nl-NL" smtClean="0"/>
              <a:t>‹nr.›</a:t>
            </a:fld>
            <a:endParaRPr lang="nl-NL"/>
          </a:p>
        </p:txBody>
      </p:sp>
    </p:spTree>
    <p:extLst>
      <p:ext uri="{BB962C8B-B14F-4D97-AF65-F5344CB8AC3E}">
        <p14:creationId xmlns:p14="http://schemas.microsoft.com/office/powerpoint/2010/main" val="3634997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14107-3098-465E-A8F2-70541A8038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9ACC4A5-C591-4B94-9941-665668503B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DDF9135-731B-420F-9F2E-3BD54C392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8BB6F5B-F348-433F-9F93-72F6DB26CF8E}"/>
              </a:ext>
            </a:extLst>
          </p:cNvPr>
          <p:cNvSpPr>
            <a:spLocks noGrp="1"/>
          </p:cNvSpPr>
          <p:nvPr>
            <p:ph type="dt" sz="half" idx="10"/>
          </p:nvPr>
        </p:nvSpPr>
        <p:spPr/>
        <p:txBody>
          <a:bodyPr/>
          <a:lstStyle/>
          <a:p>
            <a:fld id="{A7144FA4-F71F-4833-BFE2-F08C69E0F431}" type="datetimeFigureOut">
              <a:rPr lang="nl-NL" smtClean="0"/>
              <a:t>7-3-2022</a:t>
            </a:fld>
            <a:endParaRPr lang="nl-NL"/>
          </a:p>
        </p:txBody>
      </p:sp>
      <p:sp>
        <p:nvSpPr>
          <p:cNvPr id="6" name="Tijdelijke aanduiding voor voettekst 5">
            <a:extLst>
              <a:ext uri="{FF2B5EF4-FFF2-40B4-BE49-F238E27FC236}">
                <a16:creationId xmlns:a16="http://schemas.microsoft.com/office/drawing/2014/main" id="{60000255-B3ED-49CC-B6BF-2C8DED0B953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513F612-D5E5-4D1E-9A59-9DA999371999}"/>
              </a:ext>
            </a:extLst>
          </p:cNvPr>
          <p:cNvSpPr>
            <a:spLocks noGrp="1"/>
          </p:cNvSpPr>
          <p:nvPr>
            <p:ph type="sldNum" sz="quarter" idx="12"/>
          </p:nvPr>
        </p:nvSpPr>
        <p:spPr/>
        <p:txBody>
          <a:bodyPr/>
          <a:lstStyle/>
          <a:p>
            <a:fld id="{5A84249E-9831-4455-BB8C-A9E7CE94C9C1}" type="slidenum">
              <a:rPr lang="nl-NL" smtClean="0"/>
              <a:t>‹nr.›</a:t>
            </a:fld>
            <a:endParaRPr lang="nl-NL"/>
          </a:p>
        </p:txBody>
      </p:sp>
    </p:spTree>
    <p:extLst>
      <p:ext uri="{BB962C8B-B14F-4D97-AF65-F5344CB8AC3E}">
        <p14:creationId xmlns:p14="http://schemas.microsoft.com/office/powerpoint/2010/main" val="44132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951DC76-9431-466B-82A5-8F7B7F54BA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69CEFC1-BA6F-4C10-910F-6C72D18BDC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A3BDBD1-E8C9-45A2-834E-834E5DEDC6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44FA4-F71F-4833-BFE2-F08C69E0F431}"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3FFF540F-E88E-4C67-86A8-6DE073DA1E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3B12DBA-F530-4749-AEE5-AC74A5E7D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4249E-9831-4455-BB8C-A9E7CE94C9C1}" type="slidenum">
              <a:rPr lang="nl-NL" smtClean="0"/>
              <a:t>‹nr.›</a:t>
            </a:fld>
            <a:endParaRPr lang="nl-NL"/>
          </a:p>
        </p:txBody>
      </p:sp>
    </p:spTree>
    <p:extLst>
      <p:ext uri="{BB962C8B-B14F-4D97-AF65-F5344CB8AC3E}">
        <p14:creationId xmlns:p14="http://schemas.microsoft.com/office/powerpoint/2010/main" val="4072845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59Cl6tvk228?start=58&amp;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pen.spotify.com/show/6a2QQT5dGEFdL0nzzCLnuh" TargetMode="External"/><Relationship Id="rId7" Type="http://schemas.openxmlformats.org/officeDocument/2006/relationships/hyperlink" Target="https://www.bigcartel.com/" TargetMode="External"/><Relationship Id="rId2" Type="http://schemas.openxmlformats.org/officeDocument/2006/relationships/hyperlink" Target="https://www.google.com/search?q=bikes+or+death&amp;oq=bikes+or+death&amp;aqs=edge..69i57j0i512j0i22i30l5j0i10i22i30j69i65.2703j0j1&amp;sourceid=chrome&amp;ie=UTF-8" TargetMode="External"/><Relationship Id="rId1" Type="http://schemas.openxmlformats.org/officeDocument/2006/relationships/slideLayout" Target="../slideLayouts/slideLayout2.xml"/><Relationship Id="rId6" Type="http://schemas.openxmlformats.org/officeDocument/2006/relationships/hyperlink" Target="https://www.patreon.com/nl-NL" TargetMode="External"/><Relationship Id="rId5" Type="http://schemas.openxmlformats.org/officeDocument/2006/relationships/hyperlink" Target="https://www.youtube.com/channel/UCaThRBMEp21yRK4seqq3-Sw" TargetMode="External"/><Relationship Id="rId4" Type="http://schemas.openxmlformats.org/officeDocument/2006/relationships/hyperlink" Target="https://www.pathlesspedaled.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tilburg.incijfers.nl/dashboard/" TargetMode="External"/><Relationship Id="rId2" Type="http://schemas.openxmlformats.org/officeDocument/2006/relationships/hyperlink" Target="https://www.kvk.nl/advies-en-informatie/marketing/swot-analyse-maken/" TargetMode="Externa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tilburg.maps.arcgis.com/apps/webappviewer/index.html?id=e5be6587d19f444c9f7fc7940bfcbad2" TargetMode="External"/><Relationship Id="rId4" Type="http://schemas.openxmlformats.org/officeDocument/2006/relationships/hyperlink" Target="https://geo.tilburg.nl/portal/apps/MapSeries/index.html?appid=d1035238341d4b5b8315c550f0b2de5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hyperlink" Target="https://view.publitas.com/noordhoff-hoger-onderwijs/zo-organiseer-je-een-event-inkijkexemplaar/page/24-2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open.spotify.com/episode/6yaKOReeCuskBc1zlVmqrF?si=9e6351395756465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derzoek: Facebook meest populaire platform om community te bouwen - inct">
            <a:extLst>
              <a:ext uri="{FF2B5EF4-FFF2-40B4-BE49-F238E27FC236}">
                <a16:creationId xmlns:a16="http://schemas.microsoft.com/office/drawing/2014/main" id="{CD40D178-525F-46BB-A37C-700DAB4240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4" r="11273" b="-1"/>
          <a:stretch/>
        </p:blipFill>
        <p:spPr bwMode="auto">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Community of Practice doorbreekt organisatie silos | TeamPowr">
            <a:extLst>
              <a:ext uri="{FF2B5EF4-FFF2-40B4-BE49-F238E27FC236}">
                <a16:creationId xmlns:a16="http://schemas.microsoft.com/office/drawing/2014/main" id="{F9DDDA8E-4186-4C4B-BF4F-564F900C88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18" r="-3" b="30565"/>
          <a:stretch/>
        </p:blipFill>
        <p:spPr bwMode="auto">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Ajax hoopt volgend jaar weer op broodnodige steun eigen fans in Den Haag -  Ajax1.nl">
            <a:extLst>
              <a:ext uri="{FF2B5EF4-FFF2-40B4-BE49-F238E27FC236}">
                <a16:creationId xmlns:a16="http://schemas.microsoft.com/office/drawing/2014/main" id="{EDB5EBAD-B060-4DAF-BB5B-5AA7027F3E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8" r="1301" b="3"/>
          <a:stretch/>
        </p:blipFill>
        <p:spPr bwMode="auto">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5 Examples Of Community Success Measurements - National Volunteer And  Philanthropy Centre">
            <a:extLst>
              <a:ext uri="{FF2B5EF4-FFF2-40B4-BE49-F238E27FC236}">
                <a16:creationId xmlns:a16="http://schemas.microsoft.com/office/drawing/2014/main" id="{7BB4C9D5-6A0F-4119-A5F6-64C462FC56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28" r="14829"/>
          <a:stretch/>
        </p:blipFill>
        <p:spPr bwMode="auto">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6096000" y="4189864"/>
            <a:ext cx="5520518" cy="2163872"/>
          </a:xfrm>
        </p:spPr>
        <p:txBody>
          <a:bodyPr anchor="t">
            <a:normAutofit/>
          </a:bodyPr>
          <a:lstStyle/>
          <a:p>
            <a:pPr algn="r"/>
            <a:r>
              <a:rPr lang="nl-NL" sz="4000" dirty="0">
                <a:solidFill>
                  <a:srgbClr val="7030A0"/>
                </a:solidFill>
              </a:rPr>
              <a:t>GRIT, LA3 en podcast</a:t>
            </a:r>
            <a:endParaRPr lang="nl-NL" sz="4000" dirty="0"/>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7381876" y="3304307"/>
            <a:ext cx="4234642" cy="826661"/>
          </a:xfrm>
        </p:spPr>
        <p:txBody>
          <a:bodyPr anchor="b">
            <a:normAutofit/>
          </a:bodyPr>
          <a:lstStyle/>
          <a:p>
            <a:pPr algn="r"/>
            <a:r>
              <a:rPr lang="nl-NL" dirty="0"/>
              <a:t>De community verbonden</a:t>
            </a:r>
          </a:p>
        </p:txBody>
      </p:sp>
      <p:pic>
        <p:nvPicPr>
          <p:cNvPr id="1032" name="Picture 8" descr="Scouting Hoogeveen 75 jaar: &amp;#39;We zijn er trots op dat we buitenbeentjes  zijn&amp;#39; - RTV Drenthe">
            <a:extLst>
              <a:ext uri="{FF2B5EF4-FFF2-40B4-BE49-F238E27FC236}">
                <a16:creationId xmlns:a16="http://schemas.microsoft.com/office/drawing/2014/main" id="{D409BE35-6E89-4F07-BF72-7B96A8E938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3725" b="3"/>
          <a:stretch/>
        </p:blipFill>
        <p:spPr bwMode="auto">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6FBDF-BE2B-4A78-A42B-B88F237C504C}"/>
              </a:ext>
            </a:extLst>
          </p:cNvPr>
          <p:cNvSpPr>
            <a:spLocks noGrp="1"/>
          </p:cNvSpPr>
          <p:nvPr>
            <p:ph type="title"/>
          </p:nvPr>
        </p:nvSpPr>
        <p:spPr/>
        <p:txBody>
          <a:bodyPr/>
          <a:lstStyle/>
          <a:p>
            <a:r>
              <a:rPr lang="nl-NL" dirty="0"/>
              <a:t>Tilburgs Natuur Dierenpark 1932-1974</a:t>
            </a:r>
          </a:p>
        </p:txBody>
      </p:sp>
      <p:sp>
        <p:nvSpPr>
          <p:cNvPr id="6" name="Tijdelijke aanduiding voor inhoud 5">
            <a:extLst>
              <a:ext uri="{FF2B5EF4-FFF2-40B4-BE49-F238E27FC236}">
                <a16:creationId xmlns:a16="http://schemas.microsoft.com/office/drawing/2014/main" id="{CBFD2B1D-F745-455D-91F5-CE881B3BC539}"/>
              </a:ext>
            </a:extLst>
          </p:cNvPr>
          <p:cNvSpPr>
            <a:spLocks noGrp="1"/>
          </p:cNvSpPr>
          <p:nvPr>
            <p:ph idx="1"/>
          </p:nvPr>
        </p:nvSpPr>
        <p:spPr/>
        <p:txBody>
          <a:bodyPr/>
          <a:lstStyle/>
          <a:p>
            <a:endParaRPr lang="nl-NL"/>
          </a:p>
        </p:txBody>
      </p:sp>
      <p:pic>
        <p:nvPicPr>
          <p:cNvPr id="4" name="Onlinemedia 3" title="Het Tilburgs Dierenpark 1932-1973">
            <a:hlinkClick r:id="" action="ppaction://media"/>
            <a:extLst>
              <a:ext uri="{FF2B5EF4-FFF2-40B4-BE49-F238E27FC236}">
                <a16:creationId xmlns:a16="http://schemas.microsoft.com/office/drawing/2014/main" id="{847FAF29-141D-4859-AE65-B028910EBB6F}"/>
              </a:ext>
            </a:extLst>
          </p:cNvPr>
          <p:cNvPicPr>
            <a:picLocks noRot="1" noChangeAspect="1"/>
          </p:cNvPicPr>
          <p:nvPr>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80928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994C5C2-338F-466B-A1FD-14B10283DB4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2233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C48B6-3F4C-4779-9A81-748058A46DDA}"/>
              </a:ext>
            </a:extLst>
          </p:cNvPr>
          <p:cNvSpPr>
            <a:spLocks noGrp="1"/>
          </p:cNvSpPr>
          <p:nvPr>
            <p:ph type="title"/>
          </p:nvPr>
        </p:nvSpPr>
        <p:spPr/>
        <p:txBody>
          <a:bodyPr/>
          <a:lstStyle/>
          <a:p>
            <a:r>
              <a:rPr lang="nl-NL" b="1" dirty="0"/>
              <a:t>Leerdoelen van vorige les – voor de vakantie</a:t>
            </a:r>
            <a:endParaRPr lang="nl-NL" dirty="0"/>
          </a:p>
        </p:txBody>
      </p:sp>
      <p:sp>
        <p:nvSpPr>
          <p:cNvPr id="3" name="Tijdelijke aanduiding voor inhoud 2">
            <a:extLst>
              <a:ext uri="{FF2B5EF4-FFF2-40B4-BE49-F238E27FC236}">
                <a16:creationId xmlns:a16="http://schemas.microsoft.com/office/drawing/2014/main" id="{FA847D94-6F2A-4BF7-B814-2F7E31A80900}"/>
              </a:ext>
            </a:extLst>
          </p:cNvPr>
          <p:cNvSpPr>
            <a:spLocks noGrp="1"/>
          </p:cNvSpPr>
          <p:nvPr>
            <p:ph idx="1"/>
          </p:nvPr>
        </p:nvSpPr>
        <p:spPr/>
        <p:txBody>
          <a:bodyPr/>
          <a:lstStyle/>
          <a:p>
            <a:pPr marL="0" indent="0">
              <a:buNone/>
            </a:pPr>
            <a:r>
              <a:rPr lang="nl-NL" dirty="0"/>
              <a:t>Leg uit:</a:t>
            </a:r>
          </a:p>
          <a:p>
            <a:r>
              <a:rPr lang="nl-NL" dirty="0"/>
              <a:t>Wat kan je met de GRIT methode?</a:t>
            </a:r>
          </a:p>
          <a:p>
            <a:r>
              <a:rPr lang="nl-NL" dirty="0"/>
              <a:t>Uit hoeveel stappen bestaat GRIT?</a:t>
            </a:r>
          </a:p>
          <a:p>
            <a:r>
              <a:rPr lang="nl-NL" dirty="0"/>
              <a:t>Welke stappen weet je nog?</a:t>
            </a:r>
          </a:p>
          <a:p>
            <a:r>
              <a:rPr lang="nl-NL" dirty="0" err="1"/>
              <a:t>Doelgroepbepaling</a:t>
            </a:r>
            <a:r>
              <a:rPr lang="nl-NL" dirty="0"/>
              <a:t> 1.3</a:t>
            </a:r>
          </a:p>
          <a:p>
            <a:r>
              <a:rPr lang="nl-NL" dirty="0"/>
              <a:t>ROI en SROI</a:t>
            </a:r>
          </a:p>
          <a:p>
            <a:r>
              <a:rPr lang="nl-NL" dirty="0"/>
              <a:t>Promotiemarketing</a:t>
            </a:r>
          </a:p>
          <a:p>
            <a:endParaRPr lang="nl-NL" dirty="0"/>
          </a:p>
          <a:p>
            <a:endParaRPr lang="nl-NL" dirty="0"/>
          </a:p>
          <a:p>
            <a:endParaRPr lang="nl-NL" dirty="0"/>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935996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C48B6-3F4C-4779-9A81-748058A46DDA}"/>
              </a:ext>
            </a:extLst>
          </p:cNvPr>
          <p:cNvSpPr>
            <a:spLocks noGrp="1"/>
          </p:cNvSpPr>
          <p:nvPr>
            <p:ph type="title"/>
          </p:nvPr>
        </p:nvSpPr>
        <p:spPr/>
        <p:txBody>
          <a:bodyPr/>
          <a:lstStyle/>
          <a:p>
            <a:r>
              <a:rPr lang="nl-NL" b="1" dirty="0"/>
              <a:t>Leerdoelen van vorige les – voor de vakantie</a:t>
            </a:r>
            <a:endParaRPr lang="nl-NL" dirty="0"/>
          </a:p>
        </p:txBody>
      </p:sp>
      <p:sp>
        <p:nvSpPr>
          <p:cNvPr id="3" name="Tijdelijke aanduiding voor inhoud 2">
            <a:extLst>
              <a:ext uri="{FF2B5EF4-FFF2-40B4-BE49-F238E27FC236}">
                <a16:creationId xmlns:a16="http://schemas.microsoft.com/office/drawing/2014/main" id="{FA847D94-6F2A-4BF7-B814-2F7E31A80900}"/>
              </a:ext>
            </a:extLst>
          </p:cNvPr>
          <p:cNvSpPr>
            <a:spLocks noGrp="1"/>
          </p:cNvSpPr>
          <p:nvPr>
            <p:ph idx="1"/>
          </p:nvPr>
        </p:nvSpPr>
        <p:spPr/>
        <p:txBody>
          <a:bodyPr>
            <a:normAutofit fontScale="92500" lnSpcReduction="10000"/>
          </a:bodyPr>
          <a:lstStyle/>
          <a:p>
            <a:pPr marL="0" indent="0">
              <a:buNone/>
            </a:pPr>
            <a:r>
              <a:rPr lang="nl-NL" dirty="0"/>
              <a:t>Leg uit:</a:t>
            </a:r>
          </a:p>
          <a:p>
            <a:r>
              <a:rPr lang="nl-NL" dirty="0"/>
              <a:t>Wat kan je met de GRIT methode?</a:t>
            </a:r>
          </a:p>
          <a:p>
            <a:r>
              <a:rPr lang="nl-NL" dirty="0"/>
              <a:t>Uit hoeveel stappen bestaat GRIT?</a:t>
            </a:r>
          </a:p>
          <a:p>
            <a:r>
              <a:rPr lang="nl-NL" dirty="0"/>
              <a:t>Welke stappen weet je nog?</a:t>
            </a:r>
          </a:p>
          <a:p>
            <a:r>
              <a:rPr lang="nl-NL" dirty="0" err="1"/>
              <a:t>Doelgroepbepaling</a:t>
            </a:r>
            <a:r>
              <a:rPr lang="nl-NL" dirty="0"/>
              <a:t> 1.3</a:t>
            </a:r>
          </a:p>
          <a:p>
            <a:r>
              <a:rPr lang="nl-NL" dirty="0"/>
              <a:t>ROI en SROI</a:t>
            </a:r>
          </a:p>
          <a:p>
            <a:r>
              <a:rPr lang="nl-NL" dirty="0"/>
              <a:t>Promotiemarketing</a:t>
            </a:r>
          </a:p>
          <a:p>
            <a:pPr lvl="1"/>
            <a:r>
              <a:rPr lang="nl-NL" dirty="0"/>
              <a:t>Wat is de definitie van een advertentie?</a:t>
            </a:r>
          </a:p>
          <a:p>
            <a:pPr lvl="1"/>
            <a:r>
              <a:rPr lang="nl-NL" dirty="0"/>
              <a:t>Wat is een editorial?</a:t>
            </a:r>
          </a:p>
          <a:p>
            <a:pPr lvl="1"/>
            <a:r>
              <a:rPr lang="nl-NL" dirty="0"/>
              <a:t>Wat is een </a:t>
            </a:r>
            <a:r>
              <a:rPr lang="nl-NL" dirty="0" err="1"/>
              <a:t>advertorial</a:t>
            </a:r>
            <a:r>
              <a:rPr lang="nl-NL" dirty="0"/>
              <a:t>?</a:t>
            </a:r>
          </a:p>
          <a:p>
            <a:pPr lvl="1"/>
            <a:endParaRPr lang="nl-NL" dirty="0"/>
          </a:p>
          <a:p>
            <a:endParaRPr lang="nl-NL" dirty="0"/>
          </a:p>
          <a:p>
            <a:endParaRPr lang="nl-NL" dirty="0"/>
          </a:p>
          <a:p>
            <a:endParaRPr lang="nl-NL" dirty="0"/>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903769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1F772-225E-413E-85BD-DFB95F066F0A}"/>
              </a:ext>
            </a:extLst>
          </p:cNvPr>
          <p:cNvSpPr>
            <a:spLocks noGrp="1"/>
          </p:cNvSpPr>
          <p:nvPr>
            <p:ph type="title"/>
          </p:nvPr>
        </p:nvSpPr>
        <p:spPr/>
        <p:txBody>
          <a:bodyPr/>
          <a:lstStyle/>
          <a:p>
            <a:r>
              <a:rPr lang="nl-NL" dirty="0"/>
              <a:t>Community binden en geld genereren</a:t>
            </a:r>
          </a:p>
        </p:txBody>
      </p:sp>
      <p:sp>
        <p:nvSpPr>
          <p:cNvPr id="3" name="Tijdelijke aanduiding voor inhoud 2">
            <a:extLst>
              <a:ext uri="{FF2B5EF4-FFF2-40B4-BE49-F238E27FC236}">
                <a16:creationId xmlns:a16="http://schemas.microsoft.com/office/drawing/2014/main" id="{9C579D10-2F6B-40DC-BD8D-AB0A1CBFC2B9}"/>
              </a:ext>
            </a:extLst>
          </p:cNvPr>
          <p:cNvSpPr>
            <a:spLocks noGrp="1"/>
          </p:cNvSpPr>
          <p:nvPr>
            <p:ph idx="1"/>
          </p:nvPr>
        </p:nvSpPr>
        <p:spPr/>
        <p:txBody>
          <a:bodyPr>
            <a:normAutofit/>
          </a:bodyPr>
          <a:lstStyle/>
          <a:p>
            <a:pPr marL="0" indent="0">
              <a:buNone/>
            </a:pPr>
            <a:r>
              <a:rPr lang="en-US" dirty="0"/>
              <a:t>Wat </a:t>
            </a:r>
            <a:r>
              <a:rPr lang="en-US" dirty="0" err="1"/>
              <a:t>zijn</a:t>
            </a:r>
            <a:r>
              <a:rPr lang="en-US" dirty="0"/>
              <a:t> </a:t>
            </a:r>
            <a:r>
              <a:rPr lang="en-US" dirty="0" err="1"/>
              <a:t>manieren</a:t>
            </a:r>
            <a:r>
              <a:rPr lang="en-US" dirty="0"/>
              <a:t> om geld </a:t>
            </a:r>
            <a:r>
              <a:rPr lang="en-US" dirty="0" err="1"/>
              <a:t>te</a:t>
            </a:r>
            <a:r>
              <a:rPr lang="en-US" dirty="0"/>
              <a:t> </a:t>
            </a:r>
            <a:r>
              <a:rPr lang="en-US" dirty="0" err="1"/>
              <a:t>verdienen</a:t>
            </a:r>
            <a:r>
              <a:rPr lang="en-US" dirty="0"/>
              <a:t> </a:t>
            </a:r>
            <a:r>
              <a:rPr lang="en-US" dirty="0" err="1"/>
              <a:t>aan</a:t>
            </a:r>
            <a:r>
              <a:rPr lang="en-US" dirty="0"/>
              <a:t> </a:t>
            </a:r>
            <a:r>
              <a:rPr lang="en-US" dirty="0" err="1"/>
              <a:t>een</a:t>
            </a:r>
            <a:r>
              <a:rPr lang="en-US" dirty="0"/>
              <a:t> community?</a:t>
            </a:r>
          </a:p>
          <a:p>
            <a:pPr marL="0" indent="0">
              <a:buNone/>
            </a:pPr>
            <a:endParaRPr lang="en-US" dirty="0"/>
          </a:p>
          <a:p>
            <a:pPr marL="0" indent="0">
              <a:buNone/>
            </a:pPr>
            <a:r>
              <a:rPr lang="en-US" dirty="0"/>
              <a:t>* Brainstorm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5703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1F772-225E-413E-85BD-DFB95F066F0A}"/>
              </a:ext>
            </a:extLst>
          </p:cNvPr>
          <p:cNvSpPr>
            <a:spLocks noGrp="1"/>
          </p:cNvSpPr>
          <p:nvPr>
            <p:ph type="title"/>
          </p:nvPr>
        </p:nvSpPr>
        <p:spPr/>
        <p:txBody>
          <a:bodyPr/>
          <a:lstStyle/>
          <a:p>
            <a:r>
              <a:rPr lang="nl-NL" dirty="0"/>
              <a:t>Community binden en geld genereren</a:t>
            </a:r>
          </a:p>
        </p:txBody>
      </p:sp>
      <p:sp>
        <p:nvSpPr>
          <p:cNvPr id="3" name="Tijdelijke aanduiding voor inhoud 2">
            <a:extLst>
              <a:ext uri="{FF2B5EF4-FFF2-40B4-BE49-F238E27FC236}">
                <a16:creationId xmlns:a16="http://schemas.microsoft.com/office/drawing/2014/main" id="{9C579D10-2F6B-40DC-BD8D-AB0A1CBFC2B9}"/>
              </a:ext>
            </a:extLst>
          </p:cNvPr>
          <p:cNvSpPr>
            <a:spLocks noGrp="1"/>
          </p:cNvSpPr>
          <p:nvPr>
            <p:ph idx="1"/>
          </p:nvPr>
        </p:nvSpPr>
        <p:spPr/>
        <p:txBody>
          <a:bodyPr>
            <a:normAutofit/>
          </a:bodyPr>
          <a:lstStyle/>
          <a:p>
            <a:pPr marL="0" indent="0">
              <a:buNone/>
            </a:pPr>
            <a:r>
              <a:rPr lang="en-US" dirty="0"/>
              <a:t>Wat </a:t>
            </a:r>
            <a:r>
              <a:rPr lang="en-US" dirty="0" err="1"/>
              <a:t>zijn</a:t>
            </a:r>
            <a:r>
              <a:rPr lang="en-US" dirty="0"/>
              <a:t> </a:t>
            </a:r>
            <a:r>
              <a:rPr lang="en-US" dirty="0" err="1"/>
              <a:t>manieren</a:t>
            </a:r>
            <a:r>
              <a:rPr lang="en-US" dirty="0"/>
              <a:t> om geld </a:t>
            </a:r>
            <a:r>
              <a:rPr lang="en-US" dirty="0" err="1"/>
              <a:t>te</a:t>
            </a:r>
            <a:r>
              <a:rPr lang="en-US" dirty="0"/>
              <a:t> </a:t>
            </a:r>
            <a:r>
              <a:rPr lang="en-US" dirty="0" err="1"/>
              <a:t>verdienen</a:t>
            </a:r>
            <a:r>
              <a:rPr lang="en-US" dirty="0"/>
              <a:t> </a:t>
            </a:r>
            <a:r>
              <a:rPr lang="en-US" dirty="0" err="1"/>
              <a:t>aan</a:t>
            </a:r>
            <a:r>
              <a:rPr lang="en-US" dirty="0"/>
              <a:t> </a:t>
            </a:r>
            <a:r>
              <a:rPr lang="en-US" dirty="0" err="1"/>
              <a:t>een</a:t>
            </a:r>
            <a:r>
              <a:rPr lang="en-US" dirty="0"/>
              <a:t> community?</a:t>
            </a:r>
          </a:p>
          <a:p>
            <a:pPr marL="0" indent="0">
              <a:buNone/>
            </a:pPr>
            <a:endParaRPr lang="en-US" dirty="0"/>
          </a:p>
          <a:p>
            <a:pPr marL="0" indent="0">
              <a:buNone/>
            </a:pPr>
            <a:r>
              <a:rPr lang="en-US" dirty="0"/>
              <a:t>Merchandise</a:t>
            </a:r>
          </a:p>
          <a:p>
            <a:pPr marL="0" indent="0">
              <a:buNone/>
            </a:pPr>
            <a:r>
              <a:rPr lang="en-US" dirty="0"/>
              <a:t>Social events</a:t>
            </a:r>
          </a:p>
          <a:p>
            <a:pPr marL="0" indent="0">
              <a:buNone/>
            </a:pPr>
            <a:r>
              <a:rPr lang="en-US" dirty="0" err="1"/>
              <a:t>Donaties</a:t>
            </a:r>
            <a:endParaRPr lang="en-US" dirty="0"/>
          </a:p>
          <a:p>
            <a:pPr marL="0" indent="0">
              <a:buNone/>
            </a:pP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996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1F772-225E-413E-85BD-DFB95F066F0A}"/>
              </a:ext>
            </a:extLst>
          </p:cNvPr>
          <p:cNvSpPr>
            <a:spLocks noGrp="1"/>
          </p:cNvSpPr>
          <p:nvPr>
            <p:ph type="title"/>
          </p:nvPr>
        </p:nvSpPr>
        <p:spPr/>
        <p:txBody>
          <a:bodyPr/>
          <a:lstStyle/>
          <a:p>
            <a:r>
              <a:rPr lang="nl-NL" dirty="0"/>
              <a:t>Community binden en geld genereren</a:t>
            </a:r>
          </a:p>
        </p:txBody>
      </p:sp>
      <p:sp>
        <p:nvSpPr>
          <p:cNvPr id="3" name="Tijdelijke aanduiding voor inhoud 2">
            <a:extLst>
              <a:ext uri="{FF2B5EF4-FFF2-40B4-BE49-F238E27FC236}">
                <a16:creationId xmlns:a16="http://schemas.microsoft.com/office/drawing/2014/main" id="{9C579D10-2F6B-40DC-BD8D-AB0A1CBFC2B9}"/>
              </a:ext>
            </a:extLst>
          </p:cNvPr>
          <p:cNvSpPr>
            <a:spLocks noGrp="1"/>
          </p:cNvSpPr>
          <p:nvPr>
            <p:ph idx="1"/>
          </p:nvPr>
        </p:nvSpPr>
        <p:spPr/>
        <p:txBody>
          <a:bodyPr>
            <a:normAutofit/>
          </a:bodyPr>
          <a:lstStyle/>
          <a:p>
            <a:pPr marL="0" indent="0">
              <a:buNone/>
            </a:pPr>
            <a:r>
              <a:rPr lang="en-US" dirty="0"/>
              <a:t>Hoe </a:t>
            </a:r>
            <a:r>
              <a:rPr lang="en-US" dirty="0" err="1"/>
              <a:t>kan</a:t>
            </a:r>
            <a:r>
              <a:rPr lang="en-US" dirty="0"/>
              <a:t> je door </a:t>
            </a:r>
            <a:r>
              <a:rPr lang="en-US" dirty="0" err="1"/>
              <a:t>deze</a:t>
            </a:r>
            <a:r>
              <a:rPr lang="en-US" dirty="0"/>
              <a:t> </a:t>
            </a:r>
            <a:r>
              <a:rPr lang="en-US" dirty="0" err="1"/>
              <a:t>middelen</a:t>
            </a:r>
            <a:r>
              <a:rPr lang="en-US" dirty="0"/>
              <a:t> </a:t>
            </a:r>
            <a:r>
              <a:rPr lang="en-US" dirty="0" err="1"/>
              <a:t>goed</a:t>
            </a:r>
            <a:r>
              <a:rPr lang="en-US" dirty="0"/>
              <a:t> in </a:t>
            </a:r>
            <a:r>
              <a:rPr lang="en-US" dirty="0" err="1"/>
              <a:t>te</a:t>
            </a:r>
            <a:r>
              <a:rPr lang="en-US" dirty="0"/>
              <a:t> </a:t>
            </a:r>
            <a:r>
              <a:rPr lang="en-US" dirty="0" err="1"/>
              <a:t>zetten</a:t>
            </a:r>
            <a:r>
              <a:rPr lang="en-US" dirty="0"/>
              <a:t> je community </a:t>
            </a:r>
            <a:r>
              <a:rPr lang="en-US" dirty="0" err="1"/>
              <a:t>vergroten</a:t>
            </a:r>
            <a:r>
              <a:rPr lang="en-US" dirty="0"/>
              <a:t> of je band met de community </a:t>
            </a:r>
            <a:r>
              <a:rPr lang="en-US" dirty="0" err="1"/>
              <a:t>versterken</a:t>
            </a:r>
            <a:r>
              <a:rPr lang="en-US" dirty="0"/>
              <a:t>?</a:t>
            </a:r>
          </a:p>
          <a:p>
            <a:pPr marL="0" indent="0">
              <a:buNone/>
            </a:pPr>
            <a:endParaRPr lang="en-US" dirty="0"/>
          </a:p>
          <a:p>
            <a:pPr marL="0" indent="0">
              <a:buNone/>
            </a:pPr>
            <a:r>
              <a:rPr lang="en-US" dirty="0"/>
              <a:t>* Brainstorm *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04148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1F772-225E-413E-85BD-DFB95F066F0A}"/>
              </a:ext>
            </a:extLst>
          </p:cNvPr>
          <p:cNvSpPr>
            <a:spLocks noGrp="1"/>
          </p:cNvSpPr>
          <p:nvPr>
            <p:ph type="title"/>
          </p:nvPr>
        </p:nvSpPr>
        <p:spPr/>
        <p:txBody>
          <a:bodyPr/>
          <a:lstStyle/>
          <a:p>
            <a:r>
              <a:rPr lang="nl-NL" dirty="0"/>
              <a:t>Community binden en geld genereren</a:t>
            </a:r>
          </a:p>
        </p:txBody>
      </p:sp>
      <p:sp>
        <p:nvSpPr>
          <p:cNvPr id="3" name="Tijdelijke aanduiding voor inhoud 2">
            <a:extLst>
              <a:ext uri="{FF2B5EF4-FFF2-40B4-BE49-F238E27FC236}">
                <a16:creationId xmlns:a16="http://schemas.microsoft.com/office/drawing/2014/main" id="{9C579D10-2F6B-40DC-BD8D-AB0A1CBFC2B9}"/>
              </a:ext>
            </a:extLst>
          </p:cNvPr>
          <p:cNvSpPr>
            <a:spLocks noGrp="1"/>
          </p:cNvSpPr>
          <p:nvPr>
            <p:ph idx="1"/>
          </p:nvPr>
        </p:nvSpPr>
        <p:spPr/>
        <p:txBody>
          <a:bodyPr>
            <a:normAutofit fontScale="92500" lnSpcReduction="10000"/>
          </a:bodyPr>
          <a:lstStyle/>
          <a:p>
            <a:pPr marL="0" indent="0">
              <a:buNone/>
            </a:pPr>
            <a:r>
              <a:rPr lang="en-US" dirty="0"/>
              <a:t>Hoe </a:t>
            </a:r>
            <a:r>
              <a:rPr lang="en-US" dirty="0" err="1"/>
              <a:t>kan</a:t>
            </a:r>
            <a:r>
              <a:rPr lang="en-US" dirty="0"/>
              <a:t> je door </a:t>
            </a:r>
            <a:r>
              <a:rPr lang="en-US" dirty="0" err="1"/>
              <a:t>deze</a:t>
            </a:r>
            <a:r>
              <a:rPr lang="en-US" dirty="0"/>
              <a:t> </a:t>
            </a:r>
            <a:r>
              <a:rPr lang="en-US" dirty="0" err="1"/>
              <a:t>middelen</a:t>
            </a:r>
            <a:r>
              <a:rPr lang="en-US" dirty="0"/>
              <a:t> </a:t>
            </a:r>
            <a:r>
              <a:rPr lang="en-US" dirty="0" err="1"/>
              <a:t>goed</a:t>
            </a:r>
            <a:r>
              <a:rPr lang="en-US" dirty="0"/>
              <a:t> in </a:t>
            </a:r>
            <a:r>
              <a:rPr lang="en-US" dirty="0" err="1"/>
              <a:t>te</a:t>
            </a:r>
            <a:r>
              <a:rPr lang="en-US" dirty="0"/>
              <a:t> </a:t>
            </a:r>
            <a:r>
              <a:rPr lang="en-US" dirty="0" err="1"/>
              <a:t>zetten</a:t>
            </a:r>
            <a:r>
              <a:rPr lang="en-US" dirty="0"/>
              <a:t> je community </a:t>
            </a:r>
            <a:r>
              <a:rPr lang="en-US" dirty="0" err="1"/>
              <a:t>vergroten</a:t>
            </a:r>
            <a:r>
              <a:rPr lang="en-US" dirty="0"/>
              <a:t> of je band met de community </a:t>
            </a:r>
            <a:r>
              <a:rPr lang="en-US" dirty="0" err="1"/>
              <a:t>versterken</a:t>
            </a:r>
            <a:r>
              <a:rPr lang="en-US" dirty="0"/>
              <a:t>?</a:t>
            </a:r>
          </a:p>
          <a:p>
            <a:pPr marL="0" indent="0">
              <a:buNone/>
            </a:pPr>
            <a:endParaRPr lang="en-US" dirty="0"/>
          </a:p>
          <a:p>
            <a:pPr marL="0" indent="0">
              <a:buNone/>
            </a:pPr>
            <a:r>
              <a:rPr lang="en-US" dirty="0"/>
              <a:t>Door de </a:t>
            </a:r>
            <a:r>
              <a:rPr lang="en-US" dirty="0" err="1"/>
              <a:t>leden</a:t>
            </a:r>
            <a:r>
              <a:rPr lang="en-US" dirty="0"/>
              <a:t> van de community die </a:t>
            </a:r>
            <a:r>
              <a:rPr lang="en-US" dirty="0" err="1"/>
              <a:t>jou</a:t>
            </a:r>
            <a:r>
              <a:rPr lang="en-US" dirty="0"/>
              <a:t> </a:t>
            </a:r>
            <a:r>
              <a:rPr lang="en-US" dirty="0" err="1"/>
              <a:t>financieel</a:t>
            </a:r>
            <a:r>
              <a:rPr lang="en-US" dirty="0"/>
              <a:t> </a:t>
            </a:r>
            <a:r>
              <a:rPr lang="en-US" dirty="0" err="1"/>
              <a:t>supporten</a:t>
            </a:r>
            <a:r>
              <a:rPr lang="en-US" dirty="0"/>
              <a:t> ‘</a:t>
            </a:r>
            <a:r>
              <a:rPr lang="en-US" dirty="0" err="1"/>
              <a:t>iets</a:t>
            </a:r>
            <a:r>
              <a:rPr lang="en-US" dirty="0"/>
              <a:t>’ </a:t>
            </a:r>
            <a:r>
              <a:rPr lang="en-US" dirty="0" err="1"/>
              <a:t>terug</a:t>
            </a:r>
            <a:r>
              <a:rPr lang="en-US" dirty="0"/>
              <a:t> </a:t>
            </a:r>
            <a:r>
              <a:rPr lang="en-US" dirty="0" err="1"/>
              <a:t>te</a:t>
            </a:r>
            <a:r>
              <a:rPr lang="en-US" dirty="0"/>
              <a:t> </a:t>
            </a:r>
            <a:r>
              <a:rPr lang="en-US" dirty="0" err="1"/>
              <a:t>geven</a:t>
            </a:r>
            <a:r>
              <a:rPr lang="en-US" dirty="0"/>
              <a:t>.</a:t>
            </a:r>
          </a:p>
          <a:p>
            <a:pPr marL="0" indent="0">
              <a:buNone/>
            </a:pPr>
            <a:endParaRPr lang="en-US" dirty="0"/>
          </a:p>
          <a:p>
            <a:r>
              <a:rPr lang="en-US" dirty="0" err="1"/>
              <a:t>Toegang</a:t>
            </a:r>
            <a:r>
              <a:rPr lang="en-US" dirty="0"/>
              <a:t> tot </a:t>
            </a:r>
            <a:r>
              <a:rPr lang="en-US" dirty="0" err="1"/>
              <a:t>unieke</a:t>
            </a:r>
            <a:r>
              <a:rPr lang="en-US" dirty="0"/>
              <a:t> content of </a:t>
            </a:r>
            <a:r>
              <a:rPr lang="en-US" dirty="0" err="1"/>
              <a:t>informatie</a:t>
            </a:r>
            <a:r>
              <a:rPr lang="en-US" dirty="0"/>
              <a:t> </a:t>
            </a:r>
          </a:p>
          <a:p>
            <a:r>
              <a:rPr lang="en-US" dirty="0" err="1"/>
              <a:t>Voorinschrijven</a:t>
            </a:r>
            <a:r>
              <a:rPr lang="en-US" dirty="0"/>
              <a:t> </a:t>
            </a:r>
            <a:r>
              <a:rPr lang="en-US" dirty="0" err="1"/>
              <a:t>voor</a:t>
            </a:r>
            <a:r>
              <a:rPr lang="en-US" dirty="0"/>
              <a:t> </a:t>
            </a:r>
            <a:r>
              <a:rPr lang="en-US" dirty="0" err="1"/>
              <a:t>een</a:t>
            </a:r>
            <a:r>
              <a:rPr lang="en-US" dirty="0"/>
              <a:t> </a:t>
            </a:r>
            <a:r>
              <a:rPr lang="en-US" dirty="0" err="1"/>
              <a:t>evenement</a:t>
            </a:r>
            <a:endParaRPr lang="en-US" dirty="0"/>
          </a:p>
          <a:p>
            <a:r>
              <a:rPr lang="en-US" dirty="0"/>
              <a:t>Meet &amp; greet</a:t>
            </a:r>
          </a:p>
          <a:p>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24802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1F772-225E-413E-85BD-DFB95F066F0A}"/>
              </a:ext>
            </a:extLst>
          </p:cNvPr>
          <p:cNvSpPr>
            <a:spLocks noGrp="1"/>
          </p:cNvSpPr>
          <p:nvPr>
            <p:ph type="title"/>
          </p:nvPr>
        </p:nvSpPr>
        <p:spPr/>
        <p:txBody>
          <a:bodyPr/>
          <a:lstStyle/>
          <a:p>
            <a:r>
              <a:rPr lang="nl-NL" dirty="0"/>
              <a:t>Voorbeelden</a:t>
            </a:r>
          </a:p>
        </p:txBody>
      </p:sp>
      <p:sp>
        <p:nvSpPr>
          <p:cNvPr id="3" name="Tijdelijke aanduiding voor inhoud 2">
            <a:extLst>
              <a:ext uri="{FF2B5EF4-FFF2-40B4-BE49-F238E27FC236}">
                <a16:creationId xmlns:a16="http://schemas.microsoft.com/office/drawing/2014/main" id="{9C579D10-2F6B-40DC-BD8D-AB0A1CBFC2B9}"/>
              </a:ext>
            </a:extLst>
          </p:cNvPr>
          <p:cNvSpPr>
            <a:spLocks noGrp="1"/>
          </p:cNvSpPr>
          <p:nvPr>
            <p:ph idx="1"/>
          </p:nvPr>
        </p:nvSpPr>
        <p:spPr>
          <a:xfrm>
            <a:off x="838200" y="1911082"/>
            <a:ext cx="10515600" cy="4351338"/>
          </a:xfrm>
        </p:spPr>
        <p:txBody>
          <a:bodyPr>
            <a:normAutofit fontScale="70000" lnSpcReduction="20000"/>
          </a:bodyPr>
          <a:lstStyle/>
          <a:p>
            <a:pPr marL="0" indent="0">
              <a:buNone/>
            </a:pPr>
            <a:r>
              <a:rPr lang="en-US" b="1" dirty="0"/>
              <a:t>Bikes or Death, podcast community op het </a:t>
            </a:r>
            <a:r>
              <a:rPr lang="en-US" b="1" dirty="0" err="1"/>
              <a:t>gebied</a:t>
            </a:r>
            <a:r>
              <a:rPr lang="en-US" b="1" dirty="0"/>
              <a:t> van </a:t>
            </a:r>
            <a:r>
              <a:rPr lang="en-US" b="1" dirty="0" err="1"/>
              <a:t>fietstochten</a:t>
            </a:r>
            <a:endParaRPr lang="en-US" b="1" dirty="0"/>
          </a:p>
          <a:p>
            <a:pPr marL="0" indent="0">
              <a:buNone/>
            </a:pPr>
            <a:r>
              <a:rPr lang="nl-NL" dirty="0">
                <a:hlinkClick r:id="rId2"/>
              </a:rPr>
              <a:t>bikes or </a:t>
            </a:r>
            <a:r>
              <a:rPr lang="nl-NL" dirty="0" err="1">
                <a:hlinkClick r:id="rId2"/>
              </a:rPr>
              <a:t>death</a:t>
            </a:r>
            <a:r>
              <a:rPr lang="nl-NL" dirty="0">
                <a:hlinkClick r:id="rId2"/>
              </a:rPr>
              <a:t> - Google Zoeken</a:t>
            </a:r>
            <a:endParaRPr lang="nl-NL" dirty="0"/>
          </a:p>
          <a:p>
            <a:pPr marL="0" indent="0">
              <a:buNone/>
            </a:pPr>
            <a:r>
              <a:rPr lang="en-US" dirty="0">
                <a:hlinkClick r:id="rId3"/>
              </a:rPr>
              <a:t>Bikes or Death | Podcast op Spotify</a:t>
            </a:r>
            <a:endParaRPr lang="nl-NL" dirty="0"/>
          </a:p>
          <a:p>
            <a:pPr marL="0" indent="0">
              <a:buNone/>
            </a:pPr>
            <a:r>
              <a:rPr lang="en-US" b="1" dirty="0"/>
              <a:t>Path less pedaled, </a:t>
            </a:r>
            <a:r>
              <a:rPr lang="en-US" b="1" dirty="0" err="1"/>
              <a:t>youtube</a:t>
            </a:r>
            <a:r>
              <a:rPr lang="en-US" b="1" dirty="0"/>
              <a:t> </a:t>
            </a:r>
            <a:r>
              <a:rPr lang="en-US" b="1" dirty="0" err="1"/>
              <a:t>kanaal</a:t>
            </a:r>
            <a:r>
              <a:rPr lang="en-US" b="1" dirty="0"/>
              <a:t> op het </a:t>
            </a:r>
            <a:r>
              <a:rPr lang="en-US" b="1" dirty="0" err="1"/>
              <a:t>gebied</a:t>
            </a:r>
            <a:r>
              <a:rPr lang="en-US" b="1" dirty="0"/>
              <a:t> van </a:t>
            </a:r>
            <a:r>
              <a:rPr lang="en-US" b="1" dirty="0" err="1"/>
              <a:t>fietsen</a:t>
            </a:r>
            <a:r>
              <a:rPr lang="en-US" b="1" dirty="0"/>
              <a:t> </a:t>
            </a:r>
            <a:r>
              <a:rPr lang="en-US" b="1" dirty="0" err="1"/>
              <a:t>kopen</a:t>
            </a:r>
            <a:endParaRPr lang="en-US" b="1" dirty="0"/>
          </a:p>
          <a:p>
            <a:pPr marL="0" indent="0">
              <a:buNone/>
            </a:pPr>
            <a:r>
              <a:rPr lang="nl-NL" dirty="0">
                <a:hlinkClick r:id="rId4"/>
              </a:rPr>
              <a:t>The </a:t>
            </a:r>
            <a:r>
              <a:rPr lang="nl-NL" dirty="0" err="1">
                <a:hlinkClick r:id="rId4"/>
              </a:rPr>
              <a:t>Path</a:t>
            </a:r>
            <a:r>
              <a:rPr lang="nl-NL" dirty="0">
                <a:hlinkClick r:id="rId4"/>
              </a:rPr>
              <a:t> </a:t>
            </a:r>
            <a:r>
              <a:rPr lang="nl-NL" dirty="0" err="1">
                <a:hlinkClick r:id="rId4"/>
              </a:rPr>
              <a:t>Less</a:t>
            </a:r>
            <a:r>
              <a:rPr lang="nl-NL" dirty="0">
                <a:hlinkClick r:id="rId4"/>
              </a:rPr>
              <a:t> </a:t>
            </a:r>
            <a:r>
              <a:rPr lang="nl-NL" dirty="0" err="1">
                <a:hlinkClick r:id="rId4"/>
              </a:rPr>
              <a:t>Pedaled</a:t>
            </a:r>
            <a:endParaRPr lang="en-US" dirty="0"/>
          </a:p>
          <a:p>
            <a:pPr marL="0" indent="0">
              <a:buNone/>
            </a:pPr>
            <a:r>
              <a:rPr lang="nl-NL" dirty="0" err="1">
                <a:hlinkClick r:id="rId5"/>
              </a:rPr>
              <a:t>Path</a:t>
            </a:r>
            <a:r>
              <a:rPr lang="nl-NL" dirty="0">
                <a:hlinkClick r:id="rId5"/>
              </a:rPr>
              <a:t> </a:t>
            </a:r>
            <a:r>
              <a:rPr lang="nl-NL" dirty="0" err="1">
                <a:hlinkClick r:id="rId5"/>
              </a:rPr>
              <a:t>Less</a:t>
            </a:r>
            <a:r>
              <a:rPr lang="nl-NL" dirty="0">
                <a:hlinkClick r:id="rId5"/>
              </a:rPr>
              <a:t> </a:t>
            </a:r>
            <a:r>
              <a:rPr lang="nl-NL" dirty="0" err="1">
                <a:hlinkClick r:id="rId5"/>
              </a:rPr>
              <a:t>Pedaled</a:t>
            </a:r>
            <a:r>
              <a:rPr lang="nl-NL" dirty="0">
                <a:hlinkClick r:id="rId5"/>
              </a:rPr>
              <a:t> – YouTube</a:t>
            </a:r>
            <a:endParaRPr lang="nl-NL" dirty="0"/>
          </a:p>
          <a:p>
            <a:pPr marL="0" indent="0">
              <a:buNone/>
            </a:pPr>
            <a:endParaRPr lang="en-US" dirty="0"/>
          </a:p>
          <a:p>
            <a:pPr marL="0" indent="0">
              <a:buNone/>
            </a:pPr>
            <a:r>
              <a:rPr lang="en-US" b="1" dirty="0" err="1"/>
              <a:t>Middelen</a:t>
            </a:r>
            <a:endParaRPr lang="en-US" b="1" dirty="0"/>
          </a:p>
          <a:p>
            <a:pPr marL="0" indent="0">
              <a:buNone/>
            </a:pPr>
            <a:r>
              <a:rPr lang="en-US" dirty="0"/>
              <a:t>Platform om de </a:t>
            </a:r>
            <a:r>
              <a:rPr lang="en-US" dirty="0" err="1"/>
              <a:t>contentmaker</a:t>
            </a:r>
            <a:r>
              <a:rPr lang="en-US" dirty="0"/>
              <a:t> die je </a:t>
            </a:r>
            <a:r>
              <a:rPr lang="en-US" dirty="0" err="1"/>
              <a:t>waardeert</a:t>
            </a:r>
            <a:r>
              <a:rPr lang="en-US" dirty="0"/>
              <a:t> </a:t>
            </a:r>
            <a:r>
              <a:rPr lang="en-US" dirty="0" err="1"/>
              <a:t>financieel</a:t>
            </a:r>
            <a:r>
              <a:rPr lang="en-US" dirty="0"/>
              <a:t> </a:t>
            </a:r>
            <a:r>
              <a:rPr lang="en-US" dirty="0" err="1"/>
              <a:t>te</a:t>
            </a:r>
            <a:r>
              <a:rPr lang="en-US" dirty="0"/>
              <a:t> </a:t>
            </a:r>
            <a:r>
              <a:rPr lang="en-US" dirty="0" err="1"/>
              <a:t>ondersteunen</a:t>
            </a:r>
            <a:r>
              <a:rPr lang="en-US" dirty="0"/>
              <a:t>.</a:t>
            </a:r>
          </a:p>
          <a:p>
            <a:pPr marL="0" indent="0">
              <a:buNone/>
            </a:pPr>
            <a:r>
              <a:rPr lang="nl-NL" dirty="0">
                <a:hlinkClick r:id="rId6"/>
              </a:rPr>
              <a:t>De beste manier voor artiesten en makers om duurzame inkomsten te genereren en contact te leggen met fans | </a:t>
            </a:r>
            <a:r>
              <a:rPr lang="nl-NL" dirty="0" err="1">
                <a:hlinkClick r:id="rId6"/>
              </a:rPr>
              <a:t>Patreon</a:t>
            </a:r>
            <a:endParaRPr lang="en-US" dirty="0"/>
          </a:p>
          <a:p>
            <a:pPr marL="0" indent="0">
              <a:buNone/>
            </a:pPr>
            <a:r>
              <a:rPr lang="en-US" dirty="0"/>
              <a:t>Gratis </a:t>
            </a:r>
            <a:r>
              <a:rPr lang="en-US" dirty="0" err="1"/>
              <a:t>webshop</a:t>
            </a:r>
            <a:r>
              <a:rPr lang="en-US" dirty="0"/>
              <a:t> om </a:t>
            </a:r>
            <a:r>
              <a:rPr lang="en-US" dirty="0" err="1"/>
              <a:t>merchanise</a:t>
            </a:r>
            <a:r>
              <a:rPr lang="en-US" dirty="0"/>
              <a:t> </a:t>
            </a:r>
            <a:r>
              <a:rPr lang="en-US" dirty="0" err="1"/>
              <a:t>te</a:t>
            </a:r>
            <a:r>
              <a:rPr lang="en-US" dirty="0"/>
              <a:t> </a:t>
            </a:r>
            <a:r>
              <a:rPr lang="en-US" dirty="0" err="1"/>
              <a:t>verkopen</a:t>
            </a:r>
            <a:endParaRPr lang="en-US" dirty="0"/>
          </a:p>
          <a:p>
            <a:pPr marL="0" indent="0">
              <a:buNone/>
            </a:pPr>
            <a:r>
              <a:rPr lang="en-US" dirty="0">
                <a:hlinkClick r:id="rId7"/>
              </a:rPr>
              <a:t>Big Cartel - Easy Online Stores for Artists and Makers</a:t>
            </a:r>
            <a:endParaRPr lang="en-US" dirty="0"/>
          </a:p>
          <a:p>
            <a:pPr marL="0" indent="0">
              <a:buNone/>
            </a:pPr>
            <a:endParaRPr lang="en-US" dirty="0"/>
          </a:p>
        </p:txBody>
      </p:sp>
    </p:spTree>
    <p:extLst>
      <p:ext uri="{BB962C8B-B14F-4D97-AF65-F5344CB8AC3E}">
        <p14:creationId xmlns:p14="http://schemas.microsoft.com/office/powerpoint/2010/main" val="217223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E70BEF-228A-4B5A-97D5-DCB746BB2F44}"/>
              </a:ext>
            </a:extLst>
          </p:cNvPr>
          <p:cNvSpPr>
            <a:spLocks noChangeArrowheads="1"/>
          </p:cNvSpPr>
          <p:nvPr/>
        </p:nvSpPr>
        <p:spPr bwMode="auto">
          <a:xfrm>
            <a:off x="174664" y="584116"/>
            <a:ext cx="5265554" cy="769441"/>
          </a:xfrm>
          <a:prstGeom prst="rect">
            <a:avLst/>
          </a:prstGeom>
          <a:noFill/>
          <a:ln w="9525">
            <a:solidFill>
              <a:schemeClr val="tx1"/>
            </a:solidFill>
            <a:miter lim="800000"/>
            <a:headEnd/>
            <a:tailEnd/>
          </a:ln>
        </p:spPr>
        <p:txBody>
          <a:bodyPr wrap="square" anchor="ctr">
            <a:spAutoFit/>
          </a:bodyPr>
          <a:lstStyle/>
          <a:p>
            <a:r>
              <a:rPr lang="nl-NL" sz="1100" b="1" dirty="0">
                <a:solidFill>
                  <a:srgbClr val="0070C0"/>
                </a:solidFill>
                <a:ea typeface="Calibri" pitchFamily="34" charset="0"/>
                <a:cs typeface="Arial" charset="0"/>
              </a:rPr>
              <a:t>1. Leerdoel</a:t>
            </a:r>
          </a:p>
          <a:p>
            <a:r>
              <a:rPr lang="nl-NL" sz="1100" dirty="0"/>
              <a:t>Als Adviseur Duurzame Leefomgeving een advies uit kunnen brengen over een gebied, hoe een </a:t>
            </a:r>
            <a:r>
              <a:rPr lang="nl-NL" sz="1100" b="1" dirty="0"/>
              <a:t>activiteit</a:t>
            </a:r>
            <a:r>
              <a:rPr lang="nl-NL" sz="1100" dirty="0"/>
              <a:t> én </a:t>
            </a:r>
            <a:r>
              <a:rPr lang="nl-NL" sz="1100" b="1" dirty="0"/>
              <a:t>inrichting van het gebied </a:t>
            </a:r>
            <a:r>
              <a:rPr lang="nl-NL" sz="1100" dirty="0"/>
              <a:t>er voor kunnen zorgen dat </a:t>
            </a:r>
            <a:r>
              <a:rPr lang="nl-NL" sz="1100" b="1" dirty="0"/>
              <a:t>mensen bij elkaar komen</a:t>
            </a:r>
            <a:r>
              <a:rPr lang="nl-NL" sz="1100" dirty="0"/>
              <a:t>.</a:t>
            </a:r>
            <a:endParaRPr lang="nl-NL" sz="1100" b="1" dirty="0">
              <a:solidFill>
                <a:srgbClr val="0070C0"/>
              </a:solidFill>
              <a:ea typeface="Calibri" pitchFamily="34" charset="0"/>
              <a:cs typeface="Arial" charset="0"/>
            </a:endParaRPr>
          </a:p>
        </p:txBody>
      </p:sp>
      <p:sp>
        <p:nvSpPr>
          <p:cNvPr id="5" name="Rectangle 4">
            <a:extLst>
              <a:ext uri="{FF2B5EF4-FFF2-40B4-BE49-F238E27FC236}">
                <a16:creationId xmlns:a16="http://schemas.microsoft.com/office/drawing/2014/main" id="{6E031165-3530-4ED9-9903-1E5BFBF74B31}"/>
              </a:ext>
            </a:extLst>
          </p:cNvPr>
          <p:cNvSpPr>
            <a:spLocks noChangeArrowheads="1"/>
          </p:cNvSpPr>
          <p:nvPr/>
        </p:nvSpPr>
        <p:spPr bwMode="auto">
          <a:xfrm>
            <a:off x="5541817" y="511195"/>
            <a:ext cx="4623721" cy="1785104"/>
          </a:xfrm>
          <a:prstGeom prst="rect">
            <a:avLst/>
          </a:prstGeom>
          <a:noFill/>
          <a:ln w="9525">
            <a:solidFill>
              <a:schemeClr val="tx1"/>
            </a:solidFill>
            <a:miter lim="800000"/>
            <a:headEnd/>
            <a:tailEnd/>
          </a:ln>
        </p:spPr>
        <p:txBody>
          <a:bodyPr wrap="square" anchor="ctr">
            <a:spAutoFit/>
          </a:bodyPr>
          <a:lstStyle/>
          <a:p>
            <a:r>
              <a:rPr lang="nl-NL" sz="1100" b="1" dirty="0">
                <a:solidFill>
                  <a:srgbClr val="0070C0"/>
                </a:solidFill>
                <a:ea typeface="Calibri" pitchFamily="34" charset="0"/>
                <a:cs typeface="Arial" charset="0"/>
              </a:rPr>
              <a:t>2. Leerproduct</a:t>
            </a:r>
          </a:p>
          <a:p>
            <a:r>
              <a:rPr lang="nl-NL" sz="1100" dirty="0">
                <a:ea typeface="Calibri" pitchFamily="34" charset="0"/>
                <a:cs typeface="Arial" charset="0"/>
              </a:rPr>
              <a:t>Je eindproduct is een </a:t>
            </a:r>
            <a:r>
              <a:rPr lang="nl-NL" sz="1100" b="1" dirty="0">
                <a:ea typeface="Calibri" pitchFamily="34" charset="0"/>
                <a:cs typeface="Arial" charset="0"/>
              </a:rPr>
              <a:t>verslag</a:t>
            </a:r>
            <a:r>
              <a:rPr lang="nl-NL" sz="1100" dirty="0">
                <a:ea typeface="Calibri" pitchFamily="34" charset="0"/>
                <a:cs typeface="Arial" charset="0"/>
              </a:rPr>
              <a:t> waarin met behulp van een </a:t>
            </a:r>
            <a:r>
              <a:rPr lang="nl-NL" sz="1100" b="1" dirty="0">
                <a:ea typeface="Calibri" pitchFamily="34" charset="0"/>
                <a:cs typeface="Arial" charset="0"/>
              </a:rPr>
              <a:t>SWOT</a:t>
            </a:r>
            <a:r>
              <a:rPr lang="nl-NL" sz="1100" dirty="0">
                <a:ea typeface="Calibri" pitchFamily="34" charset="0"/>
                <a:cs typeface="Arial" charset="0"/>
              </a:rPr>
              <a:t> een </a:t>
            </a:r>
            <a:r>
              <a:rPr lang="nl-NL" sz="1100" b="1" dirty="0">
                <a:ea typeface="Calibri" pitchFamily="34" charset="0"/>
                <a:cs typeface="Arial" charset="0"/>
              </a:rPr>
              <a:t>gebied </a:t>
            </a:r>
            <a:r>
              <a:rPr lang="nl-NL" sz="1100" dirty="0">
                <a:ea typeface="Calibri" pitchFamily="34" charset="0"/>
                <a:cs typeface="Arial" charset="0"/>
              </a:rPr>
              <a:t>(buurt of wijk) </a:t>
            </a:r>
            <a:r>
              <a:rPr lang="nl-NL" sz="1100" dirty="0"/>
              <a:t>kritisch wordt </a:t>
            </a:r>
            <a:r>
              <a:rPr lang="nl-NL" sz="1100" b="1" dirty="0"/>
              <a:t>doorgelicht</a:t>
            </a:r>
            <a:r>
              <a:rPr lang="nl-NL" sz="1100" dirty="0"/>
              <a:t> in relatie tot </a:t>
            </a:r>
            <a:r>
              <a:rPr lang="nl-NL" sz="1100" b="1" dirty="0"/>
              <a:t>vrijetijdsbesteding.</a:t>
            </a:r>
          </a:p>
          <a:p>
            <a:r>
              <a:rPr lang="nl-NL" sz="1100" dirty="0"/>
              <a:t>Ook maak je een </a:t>
            </a:r>
            <a:r>
              <a:rPr lang="nl-NL" sz="1100" b="1" dirty="0"/>
              <a:t>analyse </a:t>
            </a:r>
            <a:r>
              <a:rPr lang="nl-NL" sz="1100" dirty="0"/>
              <a:t>van</a:t>
            </a:r>
            <a:r>
              <a:rPr lang="nl-NL" sz="1100" b="1" dirty="0"/>
              <a:t> </a:t>
            </a:r>
            <a:r>
              <a:rPr lang="nl-NL" sz="1100" dirty="0"/>
              <a:t>de </a:t>
            </a:r>
            <a:r>
              <a:rPr lang="nl-NL" sz="1100" b="1" dirty="0"/>
              <a:t>bewoners  </a:t>
            </a:r>
            <a:r>
              <a:rPr lang="nl-NL" sz="1100" dirty="0"/>
              <a:t>in de door jouw gekozen buurt. </a:t>
            </a:r>
          </a:p>
          <a:p>
            <a:r>
              <a:rPr lang="nl-NL" sz="1100" dirty="0"/>
              <a:t>Aan de hand van een fictief evenement maak je een </a:t>
            </a:r>
            <a:r>
              <a:rPr lang="nl-NL" sz="1100" b="1" dirty="0"/>
              <a:t>doelgroep bepaling</a:t>
            </a:r>
            <a:r>
              <a:rPr lang="nl-NL" sz="1100" dirty="0"/>
              <a:t>, breng je de </a:t>
            </a:r>
            <a:r>
              <a:rPr lang="nl-NL" sz="1100" b="1" dirty="0"/>
              <a:t>stakeholders </a:t>
            </a:r>
            <a:r>
              <a:rPr lang="nl-NL" sz="1100" dirty="0"/>
              <a:t>en diens </a:t>
            </a:r>
            <a:r>
              <a:rPr lang="nl-NL" sz="1100" b="1" dirty="0"/>
              <a:t>belangen</a:t>
            </a:r>
            <a:r>
              <a:rPr lang="nl-NL" sz="1100" dirty="0"/>
              <a:t> in kaart en ga je aan de slag met GRIT.</a:t>
            </a:r>
            <a:br>
              <a:rPr lang="nl-NL" sz="1100" dirty="0"/>
            </a:br>
            <a:r>
              <a:rPr lang="nl-NL" sz="1100" dirty="0"/>
              <a:t>Als </a:t>
            </a:r>
            <a:r>
              <a:rPr lang="nl-NL" sz="1100" dirty="0">
                <a:ea typeface="Calibri" pitchFamily="34" charset="0"/>
                <a:cs typeface="Arial" charset="0"/>
              </a:rPr>
              <a:t>Adviseur Duurzame Leefomgeving geef je </a:t>
            </a:r>
            <a:r>
              <a:rPr lang="nl-NL" sz="1100" b="1" dirty="0">
                <a:ea typeface="Calibri" pitchFamily="34" charset="0"/>
                <a:cs typeface="Arial" charset="0"/>
              </a:rPr>
              <a:t>advies</a:t>
            </a:r>
            <a:r>
              <a:rPr lang="nl-NL" sz="1100" dirty="0">
                <a:ea typeface="Calibri" pitchFamily="34" charset="0"/>
                <a:cs typeface="Arial" charset="0"/>
              </a:rPr>
              <a:t> aan de organisatie van het evenement op welke manier </a:t>
            </a:r>
            <a:r>
              <a:rPr lang="nl-NL" sz="1100" b="1" dirty="0">
                <a:ea typeface="Calibri" pitchFamily="34" charset="0"/>
                <a:cs typeface="Arial" charset="0"/>
              </a:rPr>
              <a:t>online</a:t>
            </a:r>
            <a:r>
              <a:rPr lang="nl-NL" sz="1100" dirty="0">
                <a:ea typeface="Calibri" pitchFamily="34" charset="0"/>
                <a:cs typeface="Arial" charset="0"/>
              </a:rPr>
              <a:t> en </a:t>
            </a:r>
            <a:r>
              <a:rPr lang="nl-NL" sz="1100" b="1" dirty="0">
                <a:ea typeface="Calibri" pitchFamily="34" charset="0"/>
                <a:cs typeface="Arial" charset="0"/>
              </a:rPr>
              <a:t>offline</a:t>
            </a:r>
            <a:r>
              <a:rPr lang="nl-NL" sz="1100" dirty="0">
                <a:ea typeface="Calibri" pitchFamily="34" charset="0"/>
                <a:cs typeface="Arial" charset="0"/>
              </a:rPr>
              <a:t> de bestaande </a:t>
            </a:r>
            <a:r>
              <a:rPr lang="nl-NL" sz="1100" b="1" dirty="0">
                <a:ea typeface="Calibri" pitchFamily="34" charset="0"/>
                <a:cs typeface="Arial" charset="0"/>
              </a:rPr>
              <a:t>community</a:t>
            </a:r>
            <a:r>
              <a:rPr lang="nl-NL" sz="1100" dirty="0">
                <a:ea typeface="Calibri" pitchFamily="34" charset="0"/>
                <a:cs typeface="Arial" charset="0"/>
              </a:rPr>
              <a:t> te </a:t>
            </a:r>
            <a:r>
              <a:rPr lang="nl-NL" sz="1100" b="1" dirty="0">
                <a:ea typeface="Calibri" pitchFamily="34" charset="0"/>
                <a:cs typeface="Arial" charset="0"/>
              </a:rPr>
              <a:t>vergroten</a:t>
            </a:r>
            <a:r>
              <a:rPr lang="nl-NL" sz="1100" dirty="0">
                <a:ea typeface="Calibri" pitchFamily="34" charset="0"/>
                <a:cs typeface="Arial" charset="0"/>
              </a:rPr>
              <a:t> is. </a:t>
            </a:r>
          </a:p>
        </p:txBody>
      </p:sp>
      <p:sp>
        <p:nvSpPr>
          <p:cNvPr id="6" name="Rectangle 5">
            <a:extLst>
              <a:ext uri="{FF2B5EF4-FFF2-40B4-BE49-F238E27FC236}">
                <a16:creationId xmlns:a16="http://schemas.microsoft.com/office/drawing/2014/main" id="{6CE2CD87-7EE2-4EFD-A5E9-AF297BD00094}"/>
              </a:ext>
            </a:extLst>
          </p:cNvPr>
          <p:cNvSpPr>
            <a:spLocks noChangeArrowheads="1"/>
          </p:cNvSpPr>
          <p:nvPr/>
        </p:nvSpPr>
        <p:spPr bwMode="auto">
          <a:xfrm>
            <a:off x="174664" y="1331585"/>
            <a:ext cx="5265554" cy="4832092"/>
          </a:xfrm>
          <a:prstGeom prst="rect">
            <a:avLst/>
          </a:prstGeom>
          <a:noFill/>
          <a:ln w="9525">
            <a:solidFill>
              <a:schemeClr val="tx1"/>
            </a:solidFill>
            <a:miter lim="800000"/>
            <a:headEnd/>
            <a:tailEnd/>
          </a:ln>
        </p:spPr>
        <p:txBody>
          <a:bodyPr wrap="square" anchor="ctr">
            <a:spAutoFit/>
          </a:bodyPr>
          <a:lstStyle/>
          <a:p>
            <a:r>
              <a:rPr lang="nl-NL" sz="1100" b="1" dirty="0">
                <a:solidFill>
                  <a:srgbClr val="0070C0"/>
                </a:solidFill>
                <a:ea typeface="Calibri" pitchFamily="34" charset="0"/>
                <a:cs typeface="Arial" charset="0"/>
              </a:rPr>
              <a:t>3. </a:t>
            </a:r>
            <a:r>
              <a:rPr lang="nl-NL" sz="1100" b="1" dirty="0" err="1">
                <a:solidFill>
                  <a:srgbClr val="0070C0"/>
                </a:solidFill>
                <a:ea typeface="Calibri" pitchFamily="34" charset="0"/>
                <a:cs typeface="Arial" charset="0"/>
              </a:rPr>
              <a:t>Leerpad</a:t>
            </a:r>
            <a:r>
              <a:rPr lang="nl-NL" sz="1100" b="1" dirty="0">
                <a:ea typeface="Calibri" pitchFamily="34" charset="0"/>
                <a:cs typeface="Arial" charset="0"/>
              </a:rPr>
              <a:t>			        </a:t>
            </a:r>
          </a:p>
          <a:p>
            <a:pPr marL="228600" indent="-228600">
              <a:buFont typeface="+mj-lt"/>
              <a:buAutoNum type="arabicPeriod"/>
            </a:pPr>
            <a:r>
              <a:rPr lang="nl-NL" sz="1100" dirty="0"/>
              <a:t>Kies een gebied (buurt of wijk) in jullie leefomgeving. </a:t>
            </a:r>
          </a:p>
          <a:p>
            <a:pPr marL="228600" indent="-228600">
              <a:buFont typeface="+mj-lt"/>
              <a:buAutoNum type="arabicPeriod"/>
            </a:pPr>
            <a:r>
              <a:rPr lang="nl-NL" sz="1100" dirty="0"/>
              <a:t>Maak een analyse van de bewoners. (demografisch, psychografisch, economisch)</a:t>
            </a:r>
          </a:p>
          <a:p>
            <a:pPr marL="228600" indent="-228600">
              <a:buFont typeface="+mj-lt"/>
              <a:buAutoNum type="arabicPeriod"/>
            </a:pPr>
            <a:r>
              <a:rPr lang="nl-NL" sz="1100" dirty="0"/>
              <a:t>Beschrijf het gebied op de volgende punten:</a:t>
            </a:r>
          </a:p>
          <a:p>
            <a:pPr marL="171450" indent="-171450">
              <a:buFont typeface="Arial" panose="020B0604020202020204" pitchFamily="34" charset="0"/>
              <a:buChar char="•"/>
            </a:pPr>
            <a:r>
              <a:rPr lang="nl-NL" sz="1100" dirty="0"/>
              <a:t>Hoe ziet dit gebied er uit? (plattegrond)</a:t>
            </a:r>
          </a:p>
          <a:p>
            <a:pPr marL="171450" indent="-171450">
              <a:buFont typeface="Arial" panose="020B0604020202020204" pitchFamily="34" charset="0"/>
              <a:buChar char="•"/>
            </a:pPr>
            <a:r>
              <a:rPr lang="nl-NL" sz="1100" dirty="0"/>
              <a:t>Welke identiteit heeft deze buurt? En Imago? </a:t>
            </a:r>
          </a:p>
          <a:p>
            <a:pPr marL="171450" indent="-171450">
              <a:buFont typeface="Arial" panose="020B0604020202020204" pitchFamily="34" charset="0"/>
              <a:buChar char="•"/>
            </a:pPr>
            <a:r>
              <a:rPr lang="nl-NL" sz="1100" dirty="0"/>
              <a:t>Hoe is de infrastructuur? Hoe woont men, wat voor wegen zijn er, welke faciliteiten?</a:t>
            </a:r>
          </a:p>
          <a:p>
            <a:pPr marL="171450" indent="-171450">
              <a:buFont typeface="Arial" panose="020B0604020202020204" pitchFamily="34" charset="0"/>
              <a:buChar char="•"/>
            </a:pPr>
            <a:r>
              <a:rPr lang="nl-NL" sz="1100" dirty="0"/>
              <a:t>Welke voor vrijetijdsfaciliteiten zijn er? (parken, speelvelden, sporthal, etc.)</a:t>
            </a:r>
          </a:p>
          <a:p>
            <a:pPr marL="171450" indent="-171450">
              <a:buFont typeface="Arial" panose="020B0604020202020204" pitchFamily="34" charset="0"/>
              <a:buChar char="•"/>
            </a:pPr>
            <a:r>
              <a:rPr lang="nl-NL" sz="1100" dirty="0"/>
              <a:t>Wat wordt er georganiseerd om de buurt bij elkaar te brengen? </a:t>
            </a:r>
          </a:p>
          <a:p>
            <a:pPr marL="171450" indent="-171450">
              <a:buFont typeface="Arial" panose="020B0604020202020204" pitchFamily="34" charset="0"/>
              <a:buChar char="•"/>
            </a:pPr>
            <a:r>
              <a:rPr lang="nl-NL" sz="1100" dirty="0"/>
              <a:t>Maak een SWOT analyse van de buurt/wijk. (gebied + bewoners)</a:t>
            </a:r>
          </a:p>
          <a:p>
            <a:endParaRPr lang="nl-NL" sz="1100" dirty="0"/>
          </a:p>
          <a:p>
            <a:pPr marL="228600" indent="-228600">
              <a:buFont typeface="+mj-lt"/>
              <a:buAutoNum type="arabicPeriod" startAt="4"/>
            </a:pPr>
            <a:r>
              <a:rPr lang="nl-NL" sz="1100" dirty="0"/>
              <a:t>Breng de stakeholders en hun belangen in kaart.</a:t>
            </a:r>
          </a:p>
          <a:p>
            <a:pPr marL="228600" indent="-228600">
              <a:buFont typeface="+mj-lt"/>
              <a:buAutoNum type="arabicPeriod" startAt="4"/>
            </a:pPr>
            <a:r>
              <a:rPr lang="nl-NL" sz="1100" dirty="0"/>
              <a:t>Bepaald </a:t>
            </a:r>
            <a:r>
              <a:rPr lang="nl-NL" sz="1100" dirty="0" err="1"/>
              <a:t>a.d.v.</a:t>
            </a:r>
            <a:r>
              <a:rPr lang="nl-NL" sz="1100" dirty="0"/>
              <a:t> je analyses je doel. Wat wil je met de community bereiken? </a:t>
            </a:r>
          </a:p>
          <a:p>
            <a:pPr marL="228600" indent="-228600">
              <a:buFont typeface="+mj-lt"/>
              <a:buAutoNum type="arabicPeriod" startAt="4"/>
            </a:pPr>
            <a:r>
              <a:rPr lang="nl-NL" sz="1100" dirty="0"/>
              <a:t>Bepaal je doelgroep (binnen de buurt/wijk)</a:t>
            </a:r>
          </a:p>
          <a:p>
            <a:pPr marL="228600" indent="-228600">
              <a:buFont typeface="+mj-lt"/>
              <a:buAutoNum type="arabicPeriod" startAt="4"/>
            </a:pPr>
            <a:r>
              <a:rPr lang="nl-NL" sz="1100" dirty="0"/>
              <a:t>Bedenk een activiteit (Grit stap 1) én een structurele aanpassing in het gebied dat er voor zorgt dan mensen meer bij elkaar kunnen komen.</a:t>
            </a:r>
          </a:p>
          <a:p>
            <a:pPr marL="228600" indent="-228600">
              <a:buFont typeface="+mj-lt"/>
              <a:buAutoNum type="arabicPeriod" startAt="4"/>
            </a:pPr>
            <a:r>
              <a:rPr lang="nl-NL" sz="1100" dirty="0"/>
              <a:t>Werk stap 2, stap 4 en 8 uit van Grit voor jullie evenement.</a:t>
            </a:r>
          </a:p>
          <a:p>
            <a:pPr marL="171450" indent="-171450">
              <a:buFont typeface="Arial" panose="020B0604020202020204" pitchFamily="34" charset="0"/>
              <a:buChar char="•"/>
            </a:pPr>
            <a:r>
              <a:rPr lang="nl-NL" sz="1100" dirty="0"/>
              <a:t>Stap 2: is je activiteit en aanpassing praktisch haalbaar? </a:t>
            </a:r>
          </a:p>
          <a:p>
            <a:pPr marL="171450" indent="-171450">
              <a:buFont typeface="Arial" panose="020B0604020202020204" pitchFamily="34" charset="0"/>
              <a:buChar char="•"/>
            </a:pPr>
            <a:r>
              <a:rPr lang="nl-NL" sz="1100" dirty="0"/>
              <a:t>Stap 4: welke online en offline kanalen en middelen zet je in?</a:t>
            </a:r>
          </a:p>
          <a:p>
            <a:pPr marL="171450" indent="-171450">
              <a:buFont typeface="Arial" panose="020B0604020202020204" pitchFamily="34" charset="0"/>
              <a:buChar char="•"/>
            </a:pPr>
            <a:r>
              <a:rPr lang="nl-NL" sz="1100" dirty="0"/>
              <a:t>Stap 8: hoe ga je het resultaat meten? Beschrijf dit en maak een evaluatie formulier voor de doelgroep én stakeholders.</a:t>
            </a:r>
          </a:p>
          <a:p>
            <a:endParaRPr lang="nl-NL" sz="1100" dirty="0"/>
          </a:p>
          <a:p>
            <a:pPr marL="228600" indent="-228600">
              <a:buFont typeface="+mj-lt"/>
              <a:buAutoNum type="arabicPeriod" startAt="9"/>
            </a:pPr>
            <a:r>
              <a:rPr lang="nl-NL" sz="1100" dirty="0"/>
              <a:t>Geef aan de hand van je uitwerken van bovenstaande punten een onderbouwd advies hoe jou activiteit én jouw idee tot inrichting van het gebied bijdraagt aan de bedoeling om de community te verstevigen en vergroten. </a:t>
            </a:r>
          </a:p>
          <a:p>
            <a:pPr marL="228600" indent="-228600">
              <a:buFont typeface="+mj-lt"/>
              <a:buAutoNum type="arabicPeriod" startAt="9"/>
            </a:pPr>
            <a:r>
              <a:rPr lang="nl-NL" sz="1100" dirty="0"/>
              <a:t>Werk minimaal 2 </a:t>
            </a:r>
            <a:r>
              <a:rPr lang="nl-NL" sz="1100" dirty="0" err="1"/>
              <a:t>SDG’s</a:t>
            </a:r>
            <a:r>
              <a:rPr lang="nl-NL" sz="1100" dirty="0"/>
              <a:t> uit welke je minimaal raakt met jou activiteit en herinrichting van het gebied. </a:t>
            </a:r>
            <a:br>
              <a:rPr lang="nl-NL" sz="1100" dirty="0"/>
            </a:br>
            <a:endParaRPr lang="nl-NL" sz="1100" b="1" dirty="0">
              <a:ea typeface="Calibri" pitchFamily="34" charset="0"/>
              <a:cs typeface="Arial" charset="0"/>
            </a:endParaRPr>
          </a:p>
        </p:txBody>
      </p:sp>
      <p:sp>
        <p:nvSpPr>
          <p:cNvPr id="7" name="Rectangle 6">
            <a:extLst>
              <a:ext uri="{FF2B5EF4-FFF2-40B4-BE49-F238E27FC236}">
                <a16:creationId xmlns:a16="http://schemas.microsoft.com/office/drawing/2014/main" id="{D2735893-377A-47C4-B14F-4BDA3D6E8001}"/>
              </a:ext>
            </a:extLst>
          </p:cNvPr>
          <p:cNvSpPr>
            <a:spLocks noChangeArrowheads="1"/>
          </p:cNvSpPr>
          <p:nvPr/>
        </p:nvSpPr>
        <p:spPr bwMode="auto">
          <a:xfrm>
            <a:off x="5541817" y="2383956"/>
            <a:ext cx="4558238" cy="1107996"/>
          </a:xfrm>
          <a:prstGeom prst="rect">
            <a:avLst/>
          </a:prstGeom>
          <a:noFill/>
          <a:ln w="9525">
            <a:solidFill>
              <a:schemeClr val="tx1"/>
            </a:solidFill>
            <a:miter lim="800000"/>
            <a:headEnd/>
            <a:tailEnd/>
          </a:ln>
        </p:spPr>
        <p:txBody>
          <a:bodyPr wrap="square" anchor="ctr">
            <a:spAutoFit/>
          </a:bodyPr>
          <a:lstStyle/>
          <a:p>
            <a:r>
              <a:rPr lang="nl-NL" sz="1100" b="1" dirty="0">
                <a:solidFill>
                  <a:srgbClr val="0070C0"/>
                </a:solidFill>
                <a:ea typeface="Calibri" pitchFamily="34" charset="0"/>
                <a:cs typeface="Arial" charset="0"/>
              </a:rPr>
              <a:t>4. Samenwerken</a:t>
            </a:r>
            <a:r>
              <a:rPr lang="nl-NL" sz="1100" b="1" dirty="0">
                <a:ea typeface="Calibri" pitchFamily="34" charset="0"/>
                <a:cs typeface="Arial" charset="0"/>
              </a:rPr>
              <a:t>		</a:t>
            </a:r>
          </a:p>
          <a:p>
            <a:pPr eaLnBrk="0" hangingPunct="0"/>
            <a:r>
              <a:rPr lang="nl-NL" sz="1100" dirty="0">
                <a:ea typeface="Calibri" pitchFamily="34" charset="0"/>
                <a:cs typeface="Arial" charset="0"/>
              </a:rPr>
              <a:t>Elke week is er tijdens de VT- uren gelegenheid om hier aan te werken en wordt per groepje de voortgang gepresenteerd.</a:t>
            </a:r>
          </a:p>
          <a:p>
            <a:pPr marL="171450" indent="-171450" eaLnBrk="0" hangingPunct="0">
              <a:buFont typeface="Arial" pitchFamily="34" charset="0"/>
              <a:buChar char="•"/>
            </a:pPr>
            <a:r>
              <a:rPr lang="nl-NL" sz="1100" dirty="0"/>
              <a:t>Deze opdracht maak je in </a:t>
            </a:r>
            <a:r>
              <a:rPr lang="nl-NL" sz="1100" b="1" dirty="0"/>
              <a:t>duo’s</a:t>
            </a:r>
          </a:p>
          <a:p>
            <a:pPr marL="171450" indent="-171450" eaLnBrk="0" hangingPunct="0">
              <a:buFont typeface="Arial" pitchFamily="34" charset="0"/>
              <a:buChar char="•"/>
            </a:pPr>
            <a:r>
              <a:rPr lang="nl-NL" sz="1100" b="1" dirty="0">
                <a:ea typeface="Calibri" pitchFamily="34" charset="0"/>
                <a:cs typeface="Arial" charset="0"/>
              </a:rPr>
              <a:t>Deadline</a:t>
            </a:r>
            <a:r>
              <a:rPr lang="nl-NL" sz="1100" dirty="0">
                <a:ea typeface="Calibri" pitchFamily="34" charset="0"/>
                <a:cs typeface="Arial" charset="0"/>
              </a:rPr>
              <a:t> 20 maart 2022</a:t>
            </a:r>
          </a:p>
          <a:p>
            <a:pPr marL="171450" indent="-171450" eaLnBrk="0" hangingPunct="0">
              <a:buFont typeface="Arial" pitchFamily="34" charset="0"/>
              <a:buChar char="•"/>
            </a:pPr>
            <a:r>
              <a:rPr lang="nl-NL" sz="1100" b="1" dirty="0">
                <a:ea typeface="Calibri" pitchFamily="34" charset="0"/>
                <a:cs typeface="Arial" charset="0"/>
              </a:rPr>
              <a:t>Feedback Friends </a:t>
            </a:r>
            <a:r>
              <a:rPr lang="nl-NL" sz="1100" dirty="0">
                <a:ea typeface="Calibri" pitchFamily="34" charset="0"/>
                <a:cs typeface="Arial" charset="0"/>
              </a:rPr>
              <a:t>28 maart 2022</a:t>
            </a:r>
          </a:p>
        </p:txBody>
      </p:sp>
      <p:sp>
        <p:nvSpPr>
          <p:cNvPr id="8" name="Rectangle 8">
            <a:extLst>
              <a:ext uri="{FF2B5EF4-FFF2-40B4-BE49-F238E27FC236}">
                <a16:creationId xmlns:a16="http://schemas.microsoft.com/office/drawing/2014/main" id="{171C9A11-D4DD-40CB-8C5A-45BC2AB4481A}"/>
              </a:ext>
            </a:extLst>
          </p:cNvPr>
          <p:cNvSpPr>
            <a:spLocks noChangeArrowheads="1"/>
          </p:cNvSpPr>
          <p:nvPr/>
        </p:nvSpPr>
        <p:spPr bwMode="auto">
          <a:xfrm>
            <a:off x="5541817" y="3645196"/>
            <a:ext cx="2540019" cy="2292935"/>
          </a:xfrm>
          <a:prstGeom prst="rect">
            <a:avLst/>
          </a:prstGeom>
          <a:noFill/>
          <a:ln w="9525">
            <a:solidFill>
              <a:schemeClr val="tx1"/>
            </a:solidFill>
            <a:miter lim="800000"/>
            <a:headEnd/>
            <a:tailEnd/>
          </a:ln>
        </p:spPr>
        <p:txBody>
          <a:bodyPr wrap="square" anchor="ctr">
            <a:spAutoFit/>
          </a:bodyPr>
          <a:lstStyle/>
          <a:p>
            <a:r>
              <a:rPr lang="nl-NL" sz="1100" b="1" dirty="0">
                <a:solidFill>
                  <a:srgbClr val="0070C0"/>
                </a:solidFill>
                <a:ea typeface="Calibri" pitchFamily="34" charset="0"/>
                <a:cs typeface="Arial" charset="0"/>
              </a:rPr>
              <a:t>5. Bronnen</a:t>
            </a:r>
          </a:p>
          <a:p>
            <a:endParaRPr lang="nl-NL" sz="1100" b="1" dirty="0">
              <a:solidFill>
                <a:srgbClr val="0070C0"/>
              </a:solidFill>
              <a:ea typeface="Calibri" pitchFamily="34" charset="0"/>
              <a:cs typeface="Arial" charset="0"/>
            </a:endParaRPr>
          </a:p>
          <a:p>
            <a:r>
              <a:rPr lang="nl-NL" sz="1100" dirty="0">
                <a:solidFill>
                  <a:srgbClr val="0070C0"/>
                </a:solidFill>
                <a:ea typeface="Calibri" pitchFamily="34" charset="0"/>
                <a:cs typeface="Arial" charset="0"/>
                <a:hlinkClick r:id="rId2"/>
              </a:rPr>
              <a:t>SWOT analyse</a:t>
            </a:r>
            <a:endParaRPr lang="nl-NL" sz="1100" dirty="0">
              <a:solidFill>
                <a:srgbClr val="0070C0"/>
              </a:solidFill>
              <a:ea typeface="Calibri" pitchFamily="34" charset="0"/>
              <a:cs typeface="Arial" charset="0"/>
            </a:endParaRPr>
          </a:p>
          <a:p>
            <a:endParaRPr lang="nl-NL" sz="1100" dirty="0">
              <a:solidFill>
                <a:srgbClr val="0070C0"/>
              </a:solidFill>
              <a:ea typeface="Calibri" pitchFamily="34" charset="0"/>
              <a:cs typeface="Arial" charset="0"/>
            </a:endParaRPr>
          </a:p>
          <a:p>
            <a:r>
              <a:rPr lang="nl-NL" sz="1100" dirty="0">
                <a:solidFill>
                  <a:srgbClr val="0070C0"/>
                </a:solidFill>
                <a:ea typeface="Calibri" pitchFamily="34" charset="0"/>
                <a:cs typeface="Arial" charset="0"/>
                <a:hlinkClick r:id="rId3"/>
              </a:rPr>
              <a:t>Tilburg in cijfers</a:t>
            </a:r>
            <a:endParaRPr lang="nl-NL" sz="1100" dirty="0">
              <a:solidFill>
                <a:srgbClr val="0070C0"/>
              </a:solidFill>
              <a:ea typeface="Calibri" pitchFamily="34" charset="0"/>
              <a:cs typeface="Arial" charset="0"/>
            </a:endParaRPr>
          </a:p>
          <a:p>
            <a:endParaRPr lang="nl-NL" sz="1100" dirty="0">
              <a:solidFill>
                <a:srgbClr val="0070C0"/>
              </a:solidFill>
              <a:ea typeface="Calibri" pitchFamily="34" charset="0"/>
              <a:cs typeface="Arial" charset="0"/>
            </a:endParaRPr>
          </a:p>
          <a:p>
            <a:r>
              <a:rPr lang="nl-NL" sz="1100" dirty="0">
                <a:solidFill>
                  <a:srgbClr val="0070C0"/>
                </a:solidFill>
                <a:ea typeface="Calibri" pitchFamily="34" charset="0"/>
                <a:cs typeface="Arial" charset="0"/>
                <a:hlinkClick r:id="rId4"/>
              </a:rPr>
              <a:t>Wijken van Tilburg</a:t>
            </a:r>
            <a:endParaRPr lang="nl-NL" sz="1100" dirty="0">
              <a:solidFill>
                <a:srgbClr val="0070C0"/>
              </a:solidFill>
              <a:ea typeface="Calibri" pitchFamily="34" charset="0"/>
              <a:cs typeface="Arial" charset="0"/>
            </a:endParaRPr>
          </a:p>
          <a:p>
            <a:endParaRPr lang="nl-NL" sz="1100" dirty="0">
              <a:solidFill>
                <a:srgbClr val="0070C0"/>
              </a:solidFill>
              <a:ea typeface="Calibri" pitchFamily="34" charset="0"/>
              <a:cs typeface="Arial" charset="0"/>
            </a:endParaRPr>
          </a:p>
          <a:p>
            <a:r>
              <a:rPr lang="nl-NL" sz="1100" dirty="0">
                <a:solidFill>
                  <a:srgbClr val="0070C0"/>
                </a:solidFill>
                <a:ea typeface="Calibri" pitchFamily="34" charset="0"/>
                <a:cs typeface="Arial" charset="0"/>
                <a:hlinkClick r:id="rId5"/>
              </a:rPr>
              <a:t>Wijkraden in Tilburg</a:t>
            </a:r>
            <a:endParaRPr lang="nl-NL" sz="1100" dirty="0">
              <a:solidFill>
                <a:srgbClr val="0070C0"/>
              </a:solidFill>
              <a:ea typeface="Calibri" pitchFamily="34" charset="0"/>
              <a:cs typeface="Arial" charset="0"/>
            </a:endParaRPr>
          </a:p>
          <a:p>
            <a:endParaRPr lang="nl-NL" sz="1100" dirty="0">
              <a:solidFill>
                <a:srgbClr val="0070C0"/>
              </a:solidFill>
              <a:ea typeface="Calibri" pitchFamily="34" charset="0"/>
              <a:cs typeface="Arial" charset="0"/>
            </a:endParaRPr>
          </a:p>
          <a:p>
            <a:r>
              <a:rPr lang="nl-NL" sz="1100" dirty="0">
                <a:solidFill>
                  <a:srgbClr val="0070C0"/>
                </a:solidFill>
                <a:ea typeface="Calibri" pitchFamily="34" charset="0"/>
                <a:cs typeface="Arial" charset="0"/>
              </a:rPr>
              <a:t>NRIT</a:t>
            </a:r>
          </a:p>
          <a:p>
            <a:endParaRPr lang="nl-NL" sz="1100" dirty="0">
              <a:solidFill>
                <a:srgbClr val="0070C0"/>
              </a:solidFill>
              <a:ea typeface="Calibri" pitchFamily="34" charset="0"/>
              <a:cs typeface="Arial" charset="0"/>
            </a:endParaRPr>
          </a:p>
          <a:p>
            <a:r>
              <a:rPr lang="nl-NL" sz="1100" dirty="0">
                <a:solidFill>
                  <a:srgbClr val="0070C0"/>
                </a:solidFill>
                <a:ea typeface="Calibri" pitchFamily="34" charset="0"/>
                <a:cs typeface="Arial" charset="0"/>
              </a:rPr>
              <a:t>GRIT</a:t>
            </a:r>
          </a:p>
        </p:txBody>
      </p:sp>
      <p:sp>
        <p:nvSpPr>
          <p:cNvPr id="9" name="Tekstvak 8">
            <a:extLst>
              <a:ext uri="{FF2B5EF4-FFF2-40B4-BE49-F238E27FC236}">
                <a16:creationId xmlns:a16="http://schemas.microsoft.com/office/drawing/2014/main" id="{5DA5ED14-1768-4722-98C5-679C48A55619}"/>
              </a:ext>
            </a:extLst>
          </p:cNvPr>
          <p:cNvSpPr txBox="1"/>
          <p:nvPr/>
        </p:nvSpPr>
        <p:spPr>
          <a:xfrm>
            <a:off x="158890" y="67484"/>
            <a:ext cx="9844092" cy="369332"/>
          </a:xfrm>
          <a:prstGeom prst="rect">
            <a:avLst/>
          </a:prstGeom>
          <a:noFill/>
        </p:spPr>
        <p:txBody>
          <a:bodyPr wrap="square" rtlCol="0">
            <a:spAutoFit/>
          </a:bodyPr>
          <a:lstStyle/>
          <a:p>
            <a:pPr algn="ctr"/>
            <a:r>
              <a:rPr lang="nl-NL" b="1" dirty="0">
                <a:solidFill>
                  <a:srgbClr val="7030A0"/>
                </a:solidFill>
              </a:rPr>
              <a:t>2021-2022_DCV VT LA 3 - Wat kan Vrijetijd doen om mensen bij elkaar te brengen?</a:t>
            </a:r>
          </a:p>
        </p:txBody>
      </p:sp>
      <p:pic>
        <p:nvPicPr>
          <p:cNvPr id="10" name="Afbeelding 9">
            <a:extLst>
              <a:ext uri="{FF2B5EF4-FFF2-40B4-BE49-F238E27FC236}">
                <a16:creationId xmlns:a16="http://schemas.microsoft.com/office/drawing/2014/main" id="{8780A1D0-991C-451F-ABA8-628903507671}"/>
              </a:ext>
            </a:extLst>
          </p:cNvPr>
          <p:cNvPicPr>
            <a:picLocks noChangeAspect="1"/>
          </p:cNvPicPr>
          <p:nvPr/>
        </p:nvPicPr>
        <p:blipFill>
          <a:blip r:embed="rId6"/>
          <a:stretch>
            <a:fillRect/>
          </a:stretch>
        </p:blipFill>
        <p:spPr>
          <a:xfrm>
            <a:off x="8189619" y="3660188"/>
            <a:ext cx="3896421" cy="2262952"/>
          </a:xfrm>
          <a:prstGeom prst="rect">
            <a:avLst/>
          </a:prstGeom>
        </p:spPr>
      </p:pic>
    </p:spTree>
    <p:extLst>
      <p:ext uri="{BB962C8B-B14F-4D97-AF65-F5344CB8AC3E}">
        <p14:creationId xmlns:p14="http://schemas.microsoft.com/office/powerpoint/2010/main" val="1150554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dirty="0">
                <a:solidFill>
                  <a:srgbClr val="B8A1FF"/>
                </a:solidFill>
                <a:latin typeface="Arial"/>
                <a:cs typeface="Arial"/>
              </a:rPr>
              <a:t>Les 4 – Eventmanagement voor communities </a:t>
            </a:r>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07899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000644"/>
                </a:solidFill>
                <a:latin typeface="Arial"/>
                <a:cs typeface="Arial"/>
              </a:rPr>
              <a:t>Begrippen</a:t>
            </a:r>
          </a:p>
          <a:p>
            <a:pPr>
              <a:buFont typeface="Wingdings" panose="05000000000000000000" pitchFamily="2" charset="2"/>
              <a:buChar char="ü"/>
            </a:pPr>
            <a:r>
              <a:rPr lang="nl-NL" sz="1200" dirty="0">
                <a:latin typeface="Arial" panose="020B0604020202020204" pitchFamily="34" charset="0"/>
                <a:cs typeface="Arial"/>
              </a:rPr>
              <a:t>GRIT</a:t>
            </a:r>
          </a:p>
          <a:p>
            <a:pPr>
              <a:buFont typeface="Wingdings" panose="05000000000000000000" pitchFamily="2" charset="2"/>
              <a:buChar char="ü"/>
            </a:pPr>
            <a:r>
              <a:rPr lang="nl-NL" sz="1200" dirty="0" err="1">
                <a:latin typeface="Arial" panose="020B0604020202020204" pitchFamily="34" charset="0"/>
                <a:cs typeface="Arial"/>
              </a:rPr>
              <a:t>Doelgroepbepaling</a:t>
            </a:r>
            <a:endParaRPr lang="nl-NL" sz="1200" dirty="0">
              <a:latin typeface="Arial" panose="020B0604020202020204" pitchFamily="34" charset="0"/>
              <a:cs typeface="Arial"/>
            </a:endParaRPr>
          </a:p>
          <a:p>
            <a:pPr>
              <a:buFont typeface="Wingdings" panose="05000000000000000000" pitchFamily="2" charset="2"/>
              <a:buChar char="ü"/>
            </a:pPr>
            <a:r>
              <a:rPr lang="nl-NL" sz="1200" dirty="0">
                <a:latin typeface="Arial" panose="020B0604020202020204" pitchFamily="34" charset="0"/>
                <a:cs typeface="Arial"/>
              </a:rPr>
              <a:t>Waarde creatie</a:t>
            </a: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646755658"/>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rPr>
                        <a:t>Week 1</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tx1"/>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9BF25-161B-4945-8FA6-25360497870C}"/>
              </a:ext>
            </a:extLst>
          </p:cNvPr>
          <p:cNvSpPr>
            <a:spLocks noGrp="1"/>
          </p:cNvSpPr>
          <p:nvPr>
            <p:ph type="title"/>
          </p:nvPr>
        </p:nvSpPr>
        <p:spPr/>
        <p:txBody>
          <a:bodyPr/>
          <a:lstStyle/>
          <a:p>
            <a:r>
              <a:rPr lang="nl-NL" dirty="0"/>
              <a:t>Opdracht 2: doelgroep bepaling vervolg</a:t>
            </a:r>
          </a:p>
        </p:txBody>
      </p:sp>
      <p:sp>
        <p:nvSpPr>
          <p:cNvPr id="3" name="Tijdelijke aanduiding voor inhoud 2">
            <a:extLst>
              <a:ext uri="{FF2B5EF4-FFF2-40B4-BE49-F238E27FC236}">
                <a16:creationId xmlns:a16="http://schemas.microsoft.com/office/drawing/2014/main" id="{86194A69-96CA-44CA-9BC6-87E60D733619}"/>
              </a:ext>
            </a:extLst>
          </p:cNvPr>
          <p:cNvSpPr>
            <a:spLocks noGrp="1"/>
          </p:cNvSpPr>
          <p:nvPr>
            <p:ph idx="1"/>
          </p:nvPr>
        </p:nvSpPr>
        <p:spPr/>
        <p:txBody>
          <a:bodyPr/>
          <a:lstStyle/>
          <a:p>
            <a:pPr marL="0" indent="0">
              <a:buNone/>
            </a:pPr>
            <a:r>
              <a:rPr lang="nl-NL" dirty="0"/>
              <a:t>Lees 1.3, 1.3.1, 1.3.2, 1.3.3</a:t>
            </a:r>
          </a:p>
          <a:p>
            <a:pPr marL="0" indent="0">
              <a:buNone/>
            </a:pPr>
            <a:r>
              <a:rPr lang="nl-NL" sz="2200" i="1" dirty="0"/>
              <a:t>Leestijd: 6 minuten</a:t>
            </a:r>
          </a:p>
          <a:p>
            <a:pPr marL="0" indent="0">
              <a:buNone/>
            </a:pPr>
            <a:endParaRPr lang="nl-NL" dirty="0"/>
          </a:p>
          <a:p>
            <a:pPr marL="0" indent="0">
              <a:buNone/>
            </a:pPr>
            <a:r>
              <a:rPr lang="nl-NL" dirty="0">
                <a:hlinkClick r:id="rId2"/>
              </a:rPr>
              <a:t>Noordhoff Hoger Onderwijs - Zo organiseer je een event inkijkexemplaar - Pagina 24-25 (publitas.com)</a:t>
            </a:r>
            <a:endParaRPr lang="nl-NL" dirty="0"/>
          </a:p>
        </p:txBody>
      </p:sp>
    </p:spTree>
    <p:extLst>
      <p:ext uri="{BB962C8B-B14F-4D97-AF65-F5344CB8AC3E}">
        <p14:creationId xmlns:p14="http://schemas.microsoft.com/office/powerpoint/2010/main" val="1273779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organiseren van een evenement</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p:txBody>
          <a:bodyPr/>
          <a:lstStyle/>
          <a:p>
            <a:pPr marL="0" indent="0">
              <a:buNone/>
            </a:pPr>
            <a:r>
              <a:rPr lang="nl-NL" dirty="0"/>
              <a:t>Stap 1: Formuleer je idee</a:t>
            </a:r>
          </a:p>
          <a:p>
            <a:pPr marL="0" indent="0">
              <a:buNone/>
            </a:pPr>
            <a:r>
              <a:rPr lang="nl-NL" dirty="0"/>
              <a:t>Stap 2: Onderzoek de haalbaarheid</a:t>
            </a:r>
          </a:p>
          <a:p>
            <a:pPr marL="0" indent="0">
              <a:buNone/>
            </a:pPr>
            <a:r>
              <a:rPr lang="nl-NL" dirty="0"/>
              <a:t>Stap 3: Organiseer je team</a:t>
            </a:r>
          </a:p>
          <a:p>
            <a:pPr marL="0" indent="0">
              <a:buNone/>
            </a:pPr>
            <a:r>
              <a:rPr lang="nl-NL" dirty="0"/>
              <a:t>Stap 4: Promoot je event</a:t>
            </a:r>
          </a:p>
          <a:p>
            <a:pPr marL="0" indent="0">
              <a:buNone/>
            </a:pPr>
            <a:r>
              <a:rPr lang="nl-NL" dirty="0"/>
              <a:t>Stap 5: Bereid de uitvoering voor</a:t>
            </a:r>
          </a:p>
          <a:p>
            <a:pPr marL="0" indent="0">
              <a:buNone/>
            </a:pPr>
            <a:r>
              <a:rPr lang="nl-NL" dirty="0"/>
              <a:t>Stap 6: Stel een draaiboek op</a:t>
            </a:r>
          </a:p>
          <a:p>
            <a:pPr marL="0" indent="0">
              <a:buNone/>
            </a:pPr>
            <a:r>
              <a:rPr lang="nl-NL" dirty="0"/>
              <a:t>Stap 7: Voer het event uit</a:t>
            </a:r>
          </a:p>
          <a:p>
            <a:pPr marL="0" indent="0">
              <a:buNone/>
            </a:pPr>
            <a:r>
              <a:rPr lang="nl-NL" dirty="0"/>
              <a:t>Stap 8: Handel het evenement af</a:t>
            </a:r>
            <a:endParaRPr lang="nl-NL" sz="2000" dirty="0"/>
          </a:p>
          <a:p>
            <a:endParaRPr lang="nl-NL" dirty="0"/>
          </a:p>
        </p:txBody>
      </p:sp>
    </p:spTree>
    <p:extLst>
      <p:ext uri="{BB962C8B-B14F-4D97-AF65-F5344CB8AC3E}">
        <p14:creationId xmlns:p14="http://schemas.microsoft.com/office/powerpoint/2010/main" val="4011018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stap 1</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p:txBody>
          <a:bodyPr/>
          <a:lstStyle/>
          <a:p>
            <a:pPr marL="0" indent="0">
              <a:buNone/>
            </a:pPr>
            <a:r>
              <a:rPr lang="nl-NL" dirty="0"/>
              <a:t>Formuleer je idee</a:t>
            </a:r>
          </a:p>
          <a:p>
            <a:endParaRPr lang="nl-NL" dirty="0"/>
          </a:p>
        </p:txBody>
      </p:sp>
    </p:spTree>
    <p:extLst>
      <p:ext uri="{BB962C8B-B14F-4D97-AF65-F5344CB8AC3E}">
        <p14:creationId xmlns:p14="http://schemas.microsoft.com/office/powerpoint/2010/main" val="2216047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stap 1</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p:txBody>
          <a:bodyPr/>
          <a:lstStyle/>
          <a:p>
            <a:pPr marL="0" indent="0">
              <a:buNone/>
            </a:pPr>
            <a:r>
              <a:rPr lang="nl-NL" dirty="0"/>
              <a:t>Formuleer je idee</a:t>
            </a:r>
          </a:p>
          <a:p>
            <a:pPr marL="0" indent="0">
              <a:buNone/>
            </a:pPr>
            <a:endParaRPr lang="nl-NL" dirty="0"/>
          </a:p>
          <a:p>
            <a:r>
              <a:rPr lang="nl-NL" dirty="0"/>
              <a:t>Concept</a:t>
            </a:r>
          </a:p>
          <a:p>
            <a:r>
              <a:rPr lang="nl-NL" dirty="0"/>
              <a:t>Voor wie (doelgroep)</a:t>
            </a:r>
          </a:p>
          <a:p>
            <a:r>
              <a:rPr lang="nl-NL" dirty="0"/>
              <a:t>Voorlopige begroting</a:t>
            </a:r>
          </a:p>
          <a:p>
            <a:r>
              <a:rPr lang="nl-NL" dirty="0"/>
              <a:t>wie, wat, waar, hoe, wanneer, waarom; </a:t>
            </a:r>
            <a:r>
              <a:rPr lang="nl-NL" b="1" dirty="0"/>
              <a:t>op hoofdlijnen</a:t>
            </a:r>
          </a:p>
          <a:p>
            <a:endParaRPr lang="nl-NL" b="1" dirty="0"/>
          </a:p>
          <a:p>
            <a:endParaRPr lang="nl-NL" dirty="0"/>
          </a:p>
          <a:p>
            <a:endParaRPr lang="nl-NL" dirty="0"/>
          </a:p>
          <a:p>
            <a:endParaRPr lang="nl-NL" dirty="0"/>
          </a:p>
        </p:txBody>
      </p:sp>
    </p:spTree>
    <p:extLst>
      <p:ext uri="{BB962C8B-B14F-4D97-AF65-F5344CB8AC3E}">
        <p14:creationId xmlns:p14="http://schemas.microsoft.com/office/powerpoint/2010/main" val="3243178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stap 2</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p:txBody>
          <a:bodyPr/>
          <a:lstStyle/>
          <a:p>
            <a:pPr marL="0" indent="0">
              <a:buNone/>
            </a:pPr>
            <a:r>
              <a:rPr lang="nl-NL" dirty="0"/>
              <a:t>Onderzoek op haalbaarheid</a:t>
            </a:r>
          </a:p>
          <a:p>
            <a:endParaRPr lang="nl-NL" dirty="0"/>
          </a:p>
        </p:txBody>
      </p:sp>
    </p:spTree>
    <p:extLst>
      <p:ext uri="{BB962C8B-B14F-4D97-AF65-F5344CB8AC3E}">
        <p14:creationId xmlns:p14="http://schemas.microsoft.com/office/powerpoint/2010/main" val="3202713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stap 2</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a:xfrm>
            <a:off x="838200" y="1825624"/>
            <a:ext cx="10515600" cy="5032376"/>
          </a:xfrm>
        </p:spPr>
        <p:txBody>
          <a:bodyPr>
            <a:normAutofit fontScale="47500" lnSpcReduction="20000"/>
          </a:bodyPr>
          <a:lstStyle/>
          <a:p>
            <a:pPr marL="0" indent="0">
              <a:buNone/>
            </a:pPr>
            <a:r>
              <a:rPr lang="nl-NL" dirty="0"/>
              <a:t>Onderzoek op haalbaarheid</a:t>
            </a:r>
          </a:p>
          <a:p>
            <a:pPr marL="0" indent="0">
              <a:buNone/>
            </a:pPr>
            <a:endParaRPr lang="nl-NL" dirty="0"/>
          </a:p>
          <a:p>
            <a:r>
              <a:rPr lang="nl-NL" dirty="0"/>
              <a:t>Financiële haalbaarheid onderzoeken</a:t>
            </a:r>
          </a:p>
          <a:p>
            <a:r>
              <a:rPr lang="nl-NL" dirty="0"/>
              <a:t>Is er behoefte aan dit evenement?</a:t>
            </a:r>
          </a:p>
          <a:p>
            <a:pPr marL="0" indent="0">
              <a:buNone/>
            </a:pPr>
            <a:endParaRPr lang="nl-NL" dirty="0"/>
          </a:p>
          <a:p>
            <a:pPr marL="0" indent="0">
              <a:buNone/>
            </a:pPr>
            <a:r>
              <a:rPr lang="nl-NL" dirty="0"/>
              <a:t>Verdiepen in:</a:t>
            </a:r>
          </a:p>
          <a:p>
            <a:r>
              <a:rPr lang="nl-NL" dirty="0"/>
              <a:t>Locatie</a:t>
            </a:r>
          </a:p>
          <a:p>
            <a:r>
              <a:rPr lang="nl-NL" dirty="0"/>
              <a:t>Vergunningen</a:t>
            </a:r>
          </a:p>
          <a:p>
            <a:r>
              <a:rPr lang="nl-NL" dirty="0"/>
              <a:t>Praktische uitvoerbaarheid</a:t>
            </a:r>
          </a:p>
          <a:p>
            <a:r>
              <a:rPr lang="nl-NL" dirty="0"/>
              <a:t>Technische haalbaarheid</a:t>
            </a:r>
          </a:p>
          <a:p>
            <a:r>
              <a:rPr lang="nl-NL" dirty="0"/>
              <a:t>Voorlopige risicoanalyse</a:t>
            </a:r>
          </a:p>
          <a:p>
            <a:endParaRPr lang="nl-NL" dirty="0"/>
          </a:p>
          <a:p>
            <a:pPr marL="0" indent="0">
              <a:buNone/>
            </a:pPr>
            <a:r>
              <a:rPr lang="nl-NL" dirty="0"/>
              <a:t>Dit doe je met als doel;</a:t>
            </a:r>
          </a:p>
          <a:p>
            <a:r>
              <a:rPr lang="nl-NL" dirty="0"/>
              <a:t> GO/NO GO moment</a:t>
            </a:r>
          </a:p>
          <a:p>
            <a:endParaRPr lang="nl-NL" dirty="0"/>
          </a:p>
          <a:p>
            <a:pPr marL="0" indent="0">
              <a:buNone/>
            </a:pPr>
            <a:r>
              <a:rPr lang="nl-NL" dirty="0"/>
              <a:t>Wat je in deze fase rond hebt is een:</a:t>
            </a:r>
          </a:p>
          <a:p>
            <a:r>
              <a:rPr lang="nl-NL" dirty="0"/>
              <a:t>Concreet voorstel</a:t>
            </a:r>
          </a:p>
          <a:p>
            <a:r>
              <a:rPr lang="nl-NL" dirty="0"/>
              <a:t>Financiële begroting</a:t>
            </a:r>
          </a:p>
          <a:p>
            <a:endParaRPr lang="nl-NL" dirty="0"/>
          </a:p>
        </p:txBody>
      </p:sp>
    </p:spTree>
    <p:extLst>
      <p:ext uri="{BB962C8B-B14F-4D97-AF65-F5344CB8AC3E}">
        <p14:creationId xmlns:p14="http://schemas.microsoft.com/office/powerpoint/2010/main" val="2727233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stap 3</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p:txBody>
          <a:bodyPr/>
          <a:lstStyle/>
          <a:p>
            <a:pPr marL="0" indent="0">
              <a:buNone/>
            </a:pPr>
            <a:r>
              <a:rPr lang="nl-NL" dirty="0"/>
              <a:t>Organiseer je team</a:t>
            </a:r>
          </a:p>
          <a:p>
            <a:endParaRPr lang="nl-NL" dirty="0"/>
          </a:p>
        </p:txBody>
      </p:sp>
    </p:spTree>
    <p:extLst>
      <p:ext uri="{BB962C8B-B14F-4D97-AF65-F5344CB8AC3E}">
        <p14:creationId xmlns:p14="http://schemas.microsoft.com/office/powerpoint/2010/main" val="3395209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stap 3</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p:txBody>
          <a:bodyPr/>
          <a:lstStyle/>
          <a:p>
            <a:pPr marL="0" indent="0">
              <a:buNone/>
            </a:pPr>
            <a:r>
              <a:rPr lang="nl-NL" dirty="0"/>
              <a:t>Organiseer je team</a:t>
            </a:r>
          </a:p>
          <a:p>
            <a:pPr marL="0" indent="0">
              <a:buNone/>
            </a:pPr>
            <a:endParaRPr lang="nl-NL" dirty="0"/>
          </a:p>
          <a:p>
            <a:r>
              <a:rPr lang="nl-NL" dirty="0"/>
              <a:t>Overzicht van alle taken en rollen</a:t>
            </a:r>
          </a:p>
          <a:p>
            <a:r>
              <a:rPr lang="nl-NL" dirty="0"/>
              <a:t>Werven personeel</a:t>
            </a:r>
          </a:p>
          <a:p>
            <a:r>
              <a:rPr lang="nl-NL" dirty="0"/>
              <a:t>Taakomschrijvingen met verantwoordelijkheid</a:t>
            </a:r>
          </a:p>
          <a:p>
            <a:r>
              <a:rPr lang="nl-NL" dirty="0"/>
              <a:t>Wie gaat wat wanneer doen?</a:t>
            </a:r>
          </a:p>
          <a:p>
            <a:r>
              <a:rPr lang="nl-NL" dirty="0"/>
              <a:t>Overleg structuur en frequentie</a:t>
            </a:r>
          </a:p>
          <a:p>
            <a:r>
              <a:rPr lang="nl-NL" dirty="0"/>
              <a:t>Afspraken over hoe alle afspraken en resultaten worden vastgelegd.</a:t>
            </a:r>
          </a:p>
          <a:p>
            <a:endParaRPr lang="nl-NL" dirty="0"/>
          </a:p>
        </p:txBody>
      </p:sp>
    </p:spTree>
    <p:extLst>
      <p:ext uri="{BB962C8B-B14F-4D97-AF65-F5344CB8AC3E}">
        <p14:creationId xmlns:p14="http://schemas.microsoft.com/office/powerpoint/2010/main" val="3722337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stap 4</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p:txBody>
          <a:bodyPr/>
          <a:lstStyle/>
          <a:p>
            <a:pPr marL="0" indent="0">
              <a:buNone/>
            </a:pPr>
            <a:r>
              <a:rPr lang="nl-NL" dirty="0"/>
              <a:t>Promoot je event</a:t>
            </a:r>
          </a:p>
          <a:p>
            <a:endParaRPr lang="nl-NL" dirty="0"/>
          </a:p>
        </p:txBody>
      </p:sp>
    </p:spTree>
    <p:extLst>
      <p:ext uri="{BB962C8B-B14F-4D97-AF65-F5344CB8AC3E}">
        <p14:creationId xmlns:p14="http://schemas.microsoft.com/office/powerpoint/2010/main" val="2209305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stap 4</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p:txBody>
          <a:bodyPr/>
          <a:lstStyle/>
          <a:p>
            <a:pPr marL="0" indent="0">
              <a:buNone/>
            </a:pPr>
            <a:r>
              <a:rPr lang="nl-NL" dirty="0"/>
              <a:t>Promoot je event</a:t>
            </a:r>
          </a:p>
          <a:p>
            <a:pPr marL="0" indent="0">
              <a:buNone/>
            </a:pPr>
            <a:endParaRPr lang="nl-NL" dirty="0"/>
          </a:p>
          <a:p>
            <a:r>
              <a:rPr lang="nl-NL" dirty="0"/>
              <a:t>Promotie plan opstellen</a:t>
            </a:r>
          </a:p>
          <a:p>
            <a:r>
              <a:rPr lang="nl-NL" dirty="0"/>
              <a:t>Welke (digitale) kanalen ga je inzetten?</a:t>
            </a:r>
          </a:p>
          <a:p>
            <a:r>
              <a:rPr lang="nl-NL" dirty="0"/>
              <a:t>Wie doet wat en wanneer</a:t>
            </a:r>
          </a:p>
          <a:p>
            <a:r>
              <a:rPr lang="nl-NL" dirty="0"/>
              <a:t>Op welke locaties ga je promoten</a:t>
            </a:r>
          </a:p>
          <a:p>
            <a:r>
              <a:rPr lang="nl-NL" dirty="0"/>
              <a:t>Wat is je boodschap?</a:t>
            </a:r>
          </a:p>
          <a:p>
            <a:endParaRPr lang="nl-NL" dirty="0"/>
          </a:p>
        </p:txBody>
      </p:sp>
    </p:spTree>
    <p:extLst>
      <p:ext uri="{BB962C8B-B14F-4D97-AF65-F5344CB8AC3E}">
        <p14:creationId xmlns:p14="http://schemas.microsoft.com/office/powerpoint/2010/main" val="364202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swering &amp;#39;how are you&amp;#39; amid COVID-19 and election stress - Los Angeles  Times">
            <a:extLst>
              <a:ext uri="{FF2B5EF4-FFF2-40B4-BE49-F238E27FC236}">
                <a16:creationId xmlns:a16="http://schemas.microsoft.com/office/drawing/2014/main" id="{DBC63F31-1AB2-4BE7-9AC2-638CCB41AF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56" r="8413" b="-1"/>
          <a:stretch/>
        </p:blipFill>
        <p:spPr bwMode="auto">
          <a:xfrm>
            <a:off x="20" y="431"/>
            <a:ext cx="8684206" cy="685756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1E5324A0-832C-4BF0-9E6C-7BAE65166303}"/>
              </a:ext>
            </a:extLst>
          </p:cNvPr>
          <p:cNvSpPr>
            <a:spLocks noGrp="1"/>
          </p:cNvSpPr>
          <p:nvPr>
            <p:ph idx="1"/>
          </p:nvPr>
        </p:nvSpPr>
        <p:spPr>
          <a:xfrm>
            <a:off x="8994175" y="652220"/>
            <a:ext cx="2942813" cy="5553559"/>
          </a:xfrm>
        </p:spPr>
        <p:txBody>
          <a:bodyPr>
            <a:normAutofit/>
          </a:bodyPr>
          <a:lstStyle/>
          <a:p>
            <a:pPr marL="0" indent="0">
              <a:buNone/>
            </a:pPr>
            <a:r>
              <a:rPr lang="en-US" sz="2000" b="1" dirty="0"/>
              <a:t>Wil je </a:t>
            </a:r>
            <a:r>
              <a:rPr lang="en-US" sz="2000" b="1" dirty="0" err="1"/>
              <a:t>iets</a:t>
            </a:r>
            <a:r>
              <a:rPr lang="en-US" sz="2000" b="1" dirty="0"/>
              <a:t> </a:t>
            </a:r>
            <a:r>
              <a:rPr lang="en-US" sz="2000" b="1" dirty="0" err="1"/>
              <a:t>delen</a:t>
            </a:r>
            <a:r>
              <a:rPr lang="en-US" sz="2000" b="1" dirty="0"/>
              <a:t>?</a:t>
            </a:r>
            <a:br>
              <a:rPr lang="en-US" sz="2000" dirty="0"/>
            </a:br>
            <a:r>
              <a:rPr lang="en-US" sz="2000" dirty="0" err="1"/>
              <a:t>positief</a:t>
            </a:r>
            <a:r>
              <a:rPr lang="en-US" sz="2000" dirty="0"/>
              <a:t>…</a:t>
            </a:r>
            <a:br>
              <a:rPr lang="en-US" sz="2000" dirty="0"/>
            </a:br>
            <a:r>
              <a:rPr lang="en-US" sz="2000" dirty="0"/>
              <a:t>minder </a:t>
            </a:r>
            <a:r>
              <a:rPr lang="en-US" sz="2000" dirty="0" err="1"/>
              <a:t>positief</a:t>
            </a:r>
            <a:r>
              <a:rPr lang="en-US" sz="2000" dirty="0"/>
              <a:t>…</a:t>
            </a:r>
          </a:p>
          <a:p>
            <a:pPr marL="0" indent="0">
              <a:buNone/>
            </a:pPr>
            <a:endParaRPr lang="en-US" sz="2000" dirty="0"/>
          </a:p>
          <a:p>
            <a:pPr marL="0" indent="0">
              <a:buNone/>
            </a:pPr>
            <a:r>
              <a:rPr lang="en-US" sz="2000" b="1" dirty="0"/>
              <a:t>Hoe was je </a:t>
            </a:r>
            <a:r>
              <a:rPr lang="en-US" sz="2000" b="1" dirty="0" err="1"/>
              <a:t>vakantie</a:t>
            </a:r>
            <a:r>
              <a:rPr lang="en-US" sz="2000" b="1" dirty="0"/>
              <a:t>?</a:t>
            </a:r>
          </a:p>
          <a:p>
            <a:pPr marL="0" indent="0">
              <a:buNone/>
            </a:pPr>
            <a:endParaRPr lang="en-US" sz="2000" b="1" dirty="0"/>
          </a:p>
          <a:p>
            <a:pPr marL="0" indent="0">
              <a:buNone/>
            </a:pPr>
            <a:r>
              <a:rPr lang="en-US" sz="2000" b="1" dirty="0" err="1"/>
              <a:t>Iets</a:t>
            </a:r>
            <a:r>
              <a:rPr lang="en-US" sz="2000" b="1" dirty="0"/>
              <a:t> </a:t>
            </a:r>
            <a:r>
              <a:rPr lang="en-US" sz="2000" b="1" dirty="0" err="1"/>
              <a:t>waar</a:t>
            </a:r>
            <a:r>
              <a:rPr lang="en-US" sz="2000" b="1" dirty="0"/>
              <a:t> </a:t>
            </a:r>
            <a:r>
              <a:rPr lang="en-US" sz="2000" b="1" dirty="0" err="1"/>
              <a:t>ik</a:t>
            </a:r>
            <a:r>
              <a:rPr lang="en-US" sz="2000" b="1" dirty="0"/>
              <a:t>/</a:t>
            </a:r>
            <a:r>
              <a:rPr lang="en-US" sz="2000" b="1" dirty="0" err="1"/>
              <a:t>wij</a:t>
            </a:r>
            <a:r>
              <a:rPr lang="en-US" sz="2000" b="1" dirty="0"/>
              <a:t> </a:t>
            </a:r>
            <a:r>
              <a:rPr lang="en-US" sz="2000" b="1" dirty="0" err="1"/>
              <a:t>rekening</a:t>
            </a:r>
            <a:r>
              <a:rPr lang="en-US" sz="2000" b="1" dirty="0"/>
              <a:t> mee </a:t>
            </a:r>
            <a:r>
              <a:rPr lang="en-US" sz="2000" b="1" dirty="0" err="1"/>
              <a:t>moeten</a:t>
            </a:r>
            <a:r>
              <a:rPr lang="en-US" sz="2000" b="1" dirty="0"/>
              <a:t> </a:t>
            </a:r>
            <a:r>
              <a:rPr lang="en-US" sz="2000" b="1" dirty="0" err="1"/>
              <a:t>houden</a:t>
            </a:r>
            <a:r>
              <a:rPr lang="en-US" sz="2000" b="1" dirty="0"/>
              <a:t>.</a:t>
            </a:r>
          </a:p>
          <a:p>
            <a:pPr marL="0" indent="0">
              <a:buNone/>
            </a:pPr>
            <a:endParaRPr lang="en-US" sz="2000" b="1" dirty="0"/>
          </a:p>
          <a:p>
            <a:pPr marL="0" indent="0">
              <a:buNone/>
            </a:pPr>
            <a:r>
              <a:rPr lang="en-US" sz="2000" b="1" dirty="0"/>
              <a:t>Hoe </a:t>
            </a:r>
            <a:r>
              <a:rPr lang="en-US" sz="2000" b="1" dirty="0" err="1"/>
              <a:t>laat</a:t>
            </a:r>
            <a:r>
              <a:rPr lang="en-US" sz="2000" b="1" dirty="0"/>
              <a:t> </a:t>
            </a:r>
            <a:r>
              <a:rPr lang="en-US" sz="2000" b="1" dirty="0" err="1"/>
              <a:t>houden</a:t>
            </a:r>
            <a:r>
              <a:rPr lang="en-US" sz="2000" b="1" dirty="0"/>
              <a:t> we </a:t>
            </a:r>
            <a:r>
              <a:rPr lang="en-US" sz="2000" b="1" dirty="0" err="1"/>
              <a:t>pauze</a:t>
            </a:r>
            <a:r>
              <a:rPr lang="en-US" sz="2000" b="1" dirty="0"/>
              <a:t>?</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904873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stap 5</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p:txBody>
          <a:bodyPr/>
          <a:lstStyle/>
          <a:p>
            <a:pPr marL="0" indent="0">
              <a:buNone/>
            </a:pPr>
            <a:r>
              <a:rPr lang="nl-NL" dirty="0"/>
              <a:t>Bereid de uitvoering voor</a:t>
            </a:r>
          </a:p>
          <a:p>
            <a:pPr marL="0" indent="0">
              <a:buNone/>
            </a:pPr>
            <a:r>
              <a:rPr lang="nl-NL" sz="2000" dirty="0"/>
              <a:t>*kan tegelijk gedaan worden met stap 6</a:t>
            </a:r>
          </a:p>
          <a:p>
            <a:pPr marL="0" indent="0">
              <a:buNone/>
            </a:pPr>
            <a:endParaRPr lang="nl-NL" dirty="0"/>
          </a:p>
          <a:p>
            <a:endParaRPr lang="nl-NL" dirty="0"/>
          </a:p>
        </p:txBody>
      </p:sp>
    </p:spTree>
    <p:extLst>
      <p:ext uri="{BB962C8B-B14F-4D97-AF65-F5344CB8AC3E}">
        <p14:creationId xmlns:p14="http://schemas.microsoft.com/office/powerpoint/2010/main" val="2444849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stap 5</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p:txBody>
          <a:bodyPr>
            <a:normAutofit fontScale="92500" lnSpcReduction="20000"/>
          </a:bodyPr>
          <a:lstStyle/>
          <a:p>
            <a:pPr marL="0" indent="0">
              <a:buNone/>
            </a:pPr>
            <a:r>
              <a:rPr lang="nl-NL" dirty="0"/>
              <a:t>Bereid de uitvoering voor</a:t>
            </a:r>
          </a:p>
          <a:p>
            <a:pPr marL="0" indent="0">
              <a:buNone/>
            </a:pPr>
            <a:r>
              <a:rPr lang="nl-NL" sz="2000" dirty="0"/>
              <a:t>*kan tegelijk gedaan worden met stap 6</a:t>
            </a:r>
          </a:p>
          <a:p>
            <a:pPr marL="0" indent="0">
              <a:buNone/>
            </a:pPr>
            <a:endParaRPr lang="nl-NL" sz="2000" dirty="0"/>
          </a:p>
          <a:p>
            <a:r>
              <a:rPr lang="nl-NL" dirty="0"/>
              <a:t>Bereikbaarheid van de locatie en parkeervoorzieningen</a:t>
            </a:r>
          </a:p>
          <a:p>
            <a:r>
              <a:rPr lang="nl-NL" dirty="0"/>
              <a:t>Toegang, kaartverkoop, programma, catering, techniek</a:t>
            </a:r>
          </a:p>
          <a:p>
            <a:r>
              <a:rPr lang="nl-NL" dirty="0"/>
              <a:t>Opening en sluiten “ceremonie”</a:t>
            </a:r>
          </a:p>
          <a:p>
            <a:r>
              <a:rPr lang="nl-NL" dirty="0"/>
              <a:t>Verzekeringen</a:t>
            </a:r>
          </a:p>
          <a:p>
            <a:r>
              <a:rPr lang="nl-NL" dirty="0"/>
              <a:t>Veiligheidsplan</a:t>
            </a:r>
          </a:p>
          <a:p>
            <a:r>
              <a:rPr lang="nl-NL" dirty="0"/>
              <a:t>Slechtweer plan</a:t>
            </a:r>
          </a:p>
          <a:p>
            <a:r>
              <a:rPr lang="nl-NL" dirty="0"/>
              <a:t>Risico analyse</a:t>
            </a:r>
          </a:p>
          <a:p>
            <a:r>
              <a:rPr lang="nl-NL" dirty="0"/>
              <a:t>Medische verzorging</a:t>
            </a:r>
          </a:p>
          <a:p>
            <a:endParaRPr lang="nl-NL" dirty="0"/>
          </a:p>
          <a:p>
            <a:endParaRPr lang="nl-NL" dirty="0"/>
          </a:p>
          <a:p>
            <a:pPr marL="0" indent="0">
              <a:buNone/>
            </a:pPr>
            <a:endParaRPr lang="nl-NL" dirty="0"/>
          </a:p>
          <a:p>
            <a:endParaRPr lang="nl-NL" dirty="0"/>
          </a:p>
        </p:txBody>
      </p:sp>
    </p:spTree>
    <p:extLst>
      <p:ext uri="{BB962C8B-B14F-4D97-AF65-F5344CB8AC3E}">
        <p14:creationId xmlns:p14="http://schemas.microsoft.com/office/powerpoint/2010/main" val="4179403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stap 6</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p:txBody>
          <a:bodyPr/>
          <a:lstStyle/>
          <a:p>
            <a:pPr marL="0" indent="0">
              <a:buNone/>
            </a:pPr>
            <a:r>
              <a:rPr lang="nl-NL" dirty="0"/>
              <a:t>Stel een draaiboek op</a:t>
            </a:r>
          </a:p>
          <a:p>
            <a:pPr marL="0" indent="0">
              <a:buNone/>
            </a:pPr>
            <a:r>
              <a:rPr lang="nl-NL" sz="2000" dirty="0"/>
              <a:t>*kan tegelijk gedaan worden met stap 5</a:t>
            </a:r>
          </a:p>
          <a:p>
            <a:endParaRPr lang="nl-NL" dirty="0"/>
          </a:p>
        </p:txBody>
      </p:sp>
    </p:spTree>
    <p:extLst>
      <p:ext uri="{BB962C8B-B14F-4D97-AF65-F5344CB8AC3E}">
        <p14:creationId xmlns:p14="http://schemas.microsoft.com/office/powerpoint/2010/main" val="1212938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stap 6</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p:txBody>
          <a:bodyPr/>
          <a:lstStyle/>
          <a:p>
            <a:pPr marL="0" indent="0">
              <a:buNone/>
            </a:pPr>
            <a:r>
              <a:rPr lang="nl-NL" dirty="0"/>
              <a:t>Stel een draaiboek op</a:t>
            </a:r>
          </a:p>
          <a:p>
            <a:pPr marL="0" indent="0">
              <a:buNone/>
            </a:pPr>
            <a:r>
              <a:rPr lang="nl-NL" sz="2000" dirty="0"/>
              <a:t>*kan tegelijk gedaan worden met stap 5</a:t>
            </a:r>
          </a:p>
          <a:p>
            <a:pPr marL="0" indent="0">
              <a:buNone/>
            </a:pPr>
            <a:endParaRPr lang="nl-NL" sz="2000" dirty="0"/>
          </a:p>
          <a:p>
            <a:r>
              <a:rPr lang="nl-NL" dirty="0"/>
              <a:t>Wie, wat op welk moment doet en wat hij/zij daar voor nodig heeft (hulpmiddelen)</a:t>
            </a:r>
          </a:p>
          <a:p>
            <a:r>
              <a:rPr lang="nl-NL" dirty="0"/>
              <a:t>Opbouw, uitvoering, gedetailleerd programma, afbouw van je evenement.</a:t>
            </a:r>
          </a:p>
          <a:p>
            <a:endParaRPr lang="nl-NL" dirty="0"/>
          </a:p>
          <a:p>
            <a:endParaRPr lang="nl-NL" dirty="0"/>
          </a:p>
        </p:txBody>
      </p:sp>
    </p:spTree>
    <p:extLst>
      <p:ext uri="{BB962C8B-B14F-4D97-AF65-F5344CB8AC3E}">
        <p14:creationId xmlns:p14="http://schemas.microsoft.com/office/powerpoint/2010/main" val="970062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stap 7</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p:txBody>
          <a:bodyPr/>
          <a:lstStyle/>
          <a:p>
            <a:pPr marL="0" indent="0">
              <a:buNone/>
            </a:pPr>
            <a:r>
              <a:rPr lang="nl-NL" dirty="0"/>
              <a:t>Voer het evenement uit.</a:t>
            </a:r>
            <a:endParaRPr lang="nl-NL" sz="2000" dirty="0"/>
          </a:p>
          <a:p>
            <a:endParaRPr lang="nl-NL" dirty="0"/>
          </a:p>
        </p:txBody>
      </p:sp>
    </p:spTree>
    <p:extLst>
      <p:ext uri="{BB962C8B-B14F-4D97-AF65-F5344CB8AC3E}">
        <p14:creationId xmlns:p14="http://schemas.microsoft.com/office/powerpoint/2010/main" val="2228890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stap 7</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p:txBody>
          <a:bodyPr/>
          <a:lstStyle/>
          <a:p>
            <a:pPr marL="0" indent="0">
              <a:buNone/>
            </a:pPr>
            <a:r>
              <a:rPr lang="nl-NL" dirty="0"/>
              <a:t>Voer het evenement uit.</a:t>
            </a:r>
          </a:p>
          <a:p>
            <a:pPr marL="0" indent="0">
              <a:buNone/>
            </a:pPr>
            <a:endParaRPr lang="nl-NL" sz="2000" dirty="0"/>
          </a:p>
          <a:p>
            <a:r>
              <a:rPr lang="nl-NL" dirty="0"/>
              <a:t>Aan de hand van het draaiboek wordt het evenement uitgevoerd.</a:t>
            </a:r>
          </a:p>
          <a:p>
            <a:r>
              <a:rPr lang="nl-NL" dirty="0"/>
              <a:t>Het gaat nooit precies zoals het gepland is. </a:t>
            </a:r>
          </a:p>
          <a:p>
            <a:r>
              <a:rPr lang="nl-NL" dirty="0"/>
              <a:t>Noteer zaken die je verrast hebben in het draaiboek.</a:t>
            </a:r>
          </a:p>
          <a:p>
            <a:r>
              <a:rPr lang="nl-NL" dirty="0"/>
              <a:t>Noteer wat je anders zou doen of waar je aan moet denken. </a:t>
            </a:r>
          </a:p>
          <a:p>
            <a:pPr marL="0" indent="0">
              <a:buNone/>
            </a:pPr>
            <a:endParaRPr lang="nl-NL" sz="2000" dirty="0"/>
          </a:p>
          <a:p>
            <a:endParaRPr lang="nl-NL" dirty="0"/>
          </a:p>
        </p:txBody>
      </p:sp>
    </p:spTree>
    <p:extLst>
      <p:ext uri="{BB962C8B-B14F-4D97-AF65-F5344CB8AC3E}">
        <p14:creationId xmlns:p14="http://schemas.microsoft.com/office/powerpoint/2010/main" val="2057427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stap 8</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p:txBody>
          <a:bodyPr/>
          <a:lstStyle/>
          <a:p>
            <a:pPr marL="0" indent="0">
              <a:buNone/>
            </a:pPr>
            <a:r>
              <a:rPr lang="nl-NL" dirty="0"/>
              <a:t>Handel het evenement af.</a:t>
            </a:r>
            <a:endParaRPr lang="nl-NL" sz="2000" dirty="0"/>
          </a:p>
          <a:p>
            <a:endParaRPr lang="nl-NL" dirty="0"/>
          </a:p>
        </p:txBody>
      </p:sp>
    </p:spTree>
    <p:extLst>
      <p:ext uri="{BB962C8B-B14F-4D97-AF65-F5344CB8AC3E}">
        <p14:creationId xmlns:p14="http://schemas.microsoft.com/office/powerpoint/2010/main" val="3489801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p:txBody>
          <a:bodyPr/>
          <a:lstStyle/>
          <a:p>
            <a:r>
              <a:rPr lang="nl-NL" dirty="0"/>
              <a:t>GRIT – stap 8</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p:txBody>
          <a:bodyPr/>
          <a:lstStyle/>
          <a:p>
            <a:pPr marL="0" indent="0">
              <a:buNone/>
            </a:pPr>
            <a:r>
              <a:rPr lang="nl-NL" dirty="0"/>
              <a:t>Handel het evenement af.</a:t>
            </a:r>
          </a:p>
          <a:p>
            <a:pPr marL="0" indent="0">
              <a:buNone/>
            </a:pPr>
            <a:endParaRPr lang="nl-NL" sz="2000" dirty="0"/>
          </a:p>
          <a:p>
            <a:r>
              <a:rPr lang="nl-NL" dirty="0"/>
              <a:t>Vergelijk je doelstelling  met het werkelijke resultaat.</a:t>
            </a:r>
          </a:p>
          <a:p>
            <a:r>
              <a:rPr lang="nl-NL" dirty="0"/>
              <a:t>Waar liggen de verbeterpunten voor je volgende evenement?</a:t>
            </a:r>
          </a:p>
          <a:p>
            <a:r>
              <a:rPr lang="nl-NL" dirty="0"/>
              <a:t>Financiële eindafrekening</a:t>
            </a:r>
          </a:p>
          <a:p>
            <a:r>
              <a:rPr lang="nl-NL" dirty="0"/>
              <a:t>Einde evaluatie met alle betrokkenen.</a:t>
            </a:r>
          </a:p>
          <a:p>
            <a:endParaRPr lang="nl-NL" dirty="0"/>
          </a:p>
        </p:txBody>
      </p:sp>
    </p:spTree>
    <p:extLst>
      <p:ext uri="{BB962C8B-B14F-4D97-AF65-F5344CB8AC3E}">
        <p14:creationId xmlns:p14="http://schemas.microsoft.com/office/powerpoint/2010/main" val="2848430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CFDB2-0A5C-4935-A15F-F0364846894A}"/>
              </a:ext>
            </a:extLst>
          </p:cNvPr>
          <p:cNvSpPr>
            <a:spLocks noGrp="1"/>
          </p:cNvSpPr>
          <p:nvPr>
            <p:ph type="ctrTitle"/>
          </p:nvPr>
        </p:nvSpPr>
        <p:spPr/>
        <p:txBody>
          <a:bodyPr/>
          <a:lstStyle/>
          <a:p>
            <a:r>
              <a:rPr lang="nl-NL" dirty="0"/>
              <a:t>Bezoek VMBO </a:t>
            </a:r>
            <a:r>
              <a:rPr lang="nl-NL" dirty="0" err="1"/>
              <a:t>breda</a:t>
            </a:r>
            <a:endParaRPr lang="nl-NL" dirty="0"/>
          </a:p>
        </p:txBody>
      </p:sp>
      <p:sp>
        <p:nvSpPr>
          <p:cNvPr id="3" name="Ondertitel 2">
            <a:extLst>
              <a:ext uri="{FF2B5EF4-FFF2-40B4-BE49-F238E27FC236}">
                <a16:creationId xmlns:a16="http://schemas.microsoft.com/office/drawing/2014/main" id="{FD697BB0-8172-425F-A975-CD5BAF7BF528}"/>
              </a:ext>
            </a:extLst>
          </p:cNvPr>
          <p:cNvSpPr>
            <a:spLocks noGrp="1"/>
          </p:cNvSpPr>
          <p:nvPr>
            <p:ph type="subTitle" idx="1"/>
          </p:nvPr>
        </p:nvSpPr>
        <p:spPr/>
        <p:txBody>
          <a:bodyPr/>
          <a:lstStyle/>
          <a:p>
            <a:r>
              <a:rPr lang="nl-NL" dirty="0"/>
              <a:t>Welkom en evaluatie</a:t>
            </a:r>
          </a:p>
        </p:txBody>
      </p:sp>
    </p:spTree>
    <p:extLst>
      <p:ext uri="{BB962C8B-B14F-4D97-AF65-F5344CB8AC3E}">
        <p14:creationId xmlns:p14="http://schemas.microsoft.com/office/powerpoint/2010/main" val="543246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17940F-75A6-480A-9288-44F530081776}"/>
              </a:ext>
            </a:extLst>
          </p:cNvPr>
          <p:cNvSpPr>
            <a:spLocks noGrp="1"/>
          </p:cNvSpPr>
          <p:nvPr>
            <p:ph idx="1"/>
          </p:nvPr>
        </p:nvSpPr>
        <p:spPr>
          <a:xfrm>
            <a:off x="838200" y="508000"/>
            <a:ext cx="10515600" cy="5668963"/>
          </a:xfrm>
        </p:spPr>
        <p:txBody>
          <a:bodyPr>
            <a:normAutofit/>
          </a:bodyPr>
          <a:lstStyle/>
          <a:p>
            <a:r>
              <a:rPr lang="nl-NL" dirty="0"/>
              <a:t>35 leerlingen + 4 leraren</a:t>
            </a:r>
          </a:p>
          <a:p>
            <a:r>
              <a:rPr lang="nl-NL" dirty="0"/>
              <a:t>13.00 – 15.30 uur</a:t>
            </a:r>
          </a:p>
          <a:p>
            <a:r>
              <a:rPr lang="nl-NL" dirty="0"/>
              <a:t>Welkom</a:t>
            </a:r>
          </a:p>
          <a:p>
            <a:pPr lvl="1"/>
            <a:r>
              <a:rPr lang="nl-NL" dirty="0"/>
              <a:t>Naamkaartje</a:t>
            </a:r>
          </a:p>
          <a:p>
            <a:pPr lvl="1"/>
            <a:r>
              <a:rPr lang="nl-NL" dirty="0"/>
              <a:t>buttons</a:t>
            </a:r>
          </a:p>
          <a:p>
            <a:r>
              <a:rPr lang="nl-NL" dirty="0"/>
              <a:t>Rondleiden 15-20 minuten</a:t>
            </a:r>
          </a:p>
          <a:p>
            <a:pPr lvl="1"/>
            <a:r>
              <a:rPr lang="nl-NL" dirty="0"/>
              <a:t>Voorstellen </a:t>
            </a:r>
          </a:p>
          <a:p>
            <a:pPr lvl="1"/>
            <a:r>
              <a:rPr lang="nl-NL" dirty="0"/>
              <a:t>Waar is wat</a:t>
            </a:r>
          </a:p>
          <a:p>
            <a:pPr lvl="1"/>
            <a:r>
              <a:rPr lang="nl-NL" dirty="0"/>
              <a:t>Vertel vooral over jezelf </a:t>
            </a:r>
          </a:p>
          <a:p>
            <a:pPr lvl="1"/>
            <a:r>
              <a:rPr lang="nl-NL" dirty="0"/>
              <a:t>Wat doe je hier?</a:t>
            </a:r>
          </a:p>
          <a:p>
            <a:pPr lvl="1"/>
            <a:r>
              <a:rPr lang="nl-NL" dirty="0"/>
              <a:t>Hoe jij het vind.</a:t>
            </a:r>
          </a:p>
          <a:p>
            <a:pPr lvl="1"/>
            <a:r>
              <a:rPr lang="nl-NL" dirty="0"/>
              <a:t>Specialisatie</a:t>
            </a:r>
          </a:p>
          <a:p>
            <a:pPr lvl="1"/>
            <a:endParaRPr lang="nl-NL" dirty="0"/>
          </a:p>
          <a:p>
            <a:pPr lvl="1"/>
            <a:endParaRPr lang="nl-NL" dirty="0"/>
          </a:p>
          <a:p>
            <a:endParaRPr lang="nl-NL" dirty="0"/>
          </a:p>
        </p:txBody>
      </p:sp>
    </p:spTree>
    <p:extLst>
      <p:ext uri="{BB962C8B-B14F-4D97-AF65-F5344CB8AC3E}">
        <p14:creationId xmlns:p14="http://schemas.microsoft.com/office/powerpoint/2010/main" val="213961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606C2-5BF9-4C01-B02F-0495AB573A26}"/>
              </a:ext>
            </a:extLst>
          </p:cNvPr>
          <p:cNvSpPr>
            <a:spLocks noGrp="1"/>
          </p:cNvSpPr>
          <p:nvPr>
            <p:ph type="title"/>
          </p:nvPr>
        </p:nvSpPr>
        <p:spPr/>
        <p:txBody>
          <a:bodyPr/>
          <a:lstStyle/>
          <a:p>
            <a:r>
              <a:rPr lang="nl-NL" b="1" dirty="0"/>
              <a:t>Vandaag</a:t>
            </a:r>
          </a:p>
        </p:txBody>
      </p:sp>
      <p:sp>
        <p:nvSpPr>
          <p:cNvPr id="3" name="Tijdelijke aanduiding voor inhoud 2">
            <a:extLst>
              <a:ext uri="{FF2B5EF4-FFF2-40B4-BE49-F238E27FC236}">
                <a16:creationId xmlns:a16="http://schemas.microsoft.com/office/drawing/2014/main" id="{76D380B1-7184-4AD7-96A8-5D421148340A}"/>
              </a:ext>
            </a:extLst>
          </p:cNvPr>
          <p:cNvSpPr>
            <a:spLocks noGrp="1"/>
          </p:cNvSpPr>
          <p:nvPr>
            <p:ph idx="1"/>
          </p:nvPr>
        </p:nvSpPr>
        <p:spPr/>
        <p:txBody>
          <a:bodyPr>
            <a:normAutofit lnSpcReduction="10000"/>
          </a:bodyPr>
          <a:lstStyle/>
          <a:p>
            <a:r>
              <a:rPr lang="nl-NL" dirty="0"/>
              <a:t>Leerdoelen</a:t>
            </a:r>
          </a:p>
          <a:p>
            <a:r>
              <a:rPr lang="nl-NL" dirty="0" err="1"/>
              <a:t>Funfacts</a:t>
            </a:r>
            <a:endParaRPr lang="nl-NL" dirty="0"/>
          </a:p>
          <a:p>
            <a:r>
              <a:rPr lang="nl-NL" dirty="0"/>
              <a:t>Waarden creëren met communities</a:t>
            </a:r>
          </a:p>
          <a:p>
            <a:r>
              <a:rPr lang="nl-NL" dirty="0"/>
              <a:t>LA3 toelichten</a:t>
            </a:r>
          </a:p>
          <a:p>
            <a:r>
              <a:rPr lang="nl-NL" dirty="0"/>
              <a:t>GRIT</a:t>
            </a:r>
          </a:p>
          <a:p>
            <a:r>
              <a:rPr lang="nl-NL" dirty="0"/>
              <a:t>Podcast luisteren</a:t>
            </a:r>
          </a:p>
          <a:p>
            <a:r>
              <a:rPr lang="nl-NL" dirty="0"/>
              <a:t>Welkom VMBO studiekiezers</a:t>
            </a:r>
          </a:p>
          <a:p>
            <a:r>
              <a:rPr lang="nl-NL" dirty="0"/>
              <a:t>Evaluatie maken</a:t>
            </a:r>
          </a:p>
          <a:p>
            <a:r>
              <a:rPr lang="nl-NL" dirty="0"/>
              <a:t>Werken aan LA3</a:t>
            </a:r>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1364888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B7EC04-27AE-434D-B475-F8D2A9C66201}"/>
              </a:ext>
            </a:extLst>
          </p:cNvPr>
          <p:cNvSpPr>
            <a:spLocks noGrp="1"/>
          </p:cNvSpPr>
          <p:nvPr>
            <p:ph type="title"/>
          </p:nvPr>
        </p:nvSpPr>
        <p:spPr/>
        <p:txBody>
          <a:bodyPr/>
          <a:lstStyle/>
          <a:p>
            <a:r>
              <a:rPr lang="nl-NL" dirty="0"/>
              <a:t>Evaluatie vragen. </a:t>
            </a:r>
          </a:p>
        </p:txBody>
      </p:sp>
      <p:sp>
        <p:nvSpPr>
          <p:cNvPr id="3" name="Tijdelijke aanduiding voor inhoud 2">
            <a:extLst>
              <a:ext uri="{FF2B5EF4-FFF2-40B4-BE49-F238E27FC236}">
                <a16:creationId xmlns:a16="http://schemas.microsoft.com/office/drawing/2014/main" id="{82681CCB-7DA1-4C67-83B1-1560A1060B6A}"/>
              </a:ext>
            </a:extLst>
          </p:cNvPr>
          <p:cNvSpPr>
            <a:spLocks noGrp="1"/>
          </p:cNvSpPr>
          <p:nvPr>
            <p:ph idx="1"/>
          </p:nvPr>
        </p:nvSpPr>
        <p:spPr/>
        <p:txBody>
          <a:bodyPr>
            <a:normAutofit/>
          </a:bodyPr>
          <a:lstStyle/>
          <a:p>
            <a:pPr marL="514350" indent="-514350">
              <a:buFont typeface="+mj-lt"/>
              <a:buAutoNum type="arabicPeriod"/>
            </a:pPr>
            <a:endParaRPr lang="nl-NL" dirty="0"/>
          </a:p>
          <a:p>
            <a:pPr marL="514350" indent="-514350">
              <a:buFont typeface="+mj-lt"/>
              <a:buAutoNum type="arabicPeriod"/>
            </a:pPr>
            <a:r>
              <a:rPr lang="nl-NL" dirty="0"/>
              <a:t>Wat vond je het leukst vandaag bij Yuverta? Open vraag</a:t>
            </a:r>
          </a:p>
          <a:p>
            <a:pPr marL="514350" indent="-514350">
              <a:buFont typeface="+mj-lt"/>
              <a:buAutoNum type="arabicPeriod"/>
            </a:pPr>
            <a:r>
              <a:rPr lang="nl-NL" dirty="0"/>
              <a:t>Wat vind je van de school en waarom? Open vraag</a:t>
            </a:r>
          </a:p>
          <a:p>
            <a:pPr marL="514350" indent="-514350">
              <a:buFont typeface="+mj-lt"/>
              <a:buAutoNum type="arabicPeriod"/>
            </a:pPr>
            <a:r>
              <a:rPr lang="nl-NL" dirty="0"/>
              <a:t>Geef een cijfer voor de dag. 1-10</a:t>
            </a:r>
          </a:p>
          <a:p>
            <a:pPr marL="514350" indent="-514350">
              <a:buFont typeface="+mj-lt"/>
              <a:buAutoNum type="arabicPeriod"/>
            </a:pPr>
            <a:r>
              <a:rPr lang="nl-NL" dirty="0"/>
              <a:t>Wat heb je vandaag geleerd? Open vraag</a:t>
            </a:r>
          </a:p>
          <a:p>
            <a:pPr marL="514350" indent="-514350">
              <a:buFont typeface="+mj-lt"/>
              <a:buAutoNum type="arabicPeriod"/>
            </a:pPr>
            <a:r>
              <a:rPr lang="nl-NL" dirty="0"/>
              <a:t>Heb je interesse in deze opleiding? Ja/nee/weet ik niet</a:t>
            </a:r>
          </a:p>
          <a:p>
            <a:endParaRPr lang="nl-NL" dirty="0"/>
          </a:p>
        </p:txBody>
      </p:sp>
    </p:spTree>
    <p:extLst>
      <p:ext uri="{BB962C8B-B14F-4D97-AF65-F5344CB8AC3E}">
        <p14:creationId xmlns:p14="http://schemas.microsoft.com/office/powerpoint/2010/main" val="160872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F954AE-67C7-4FA7-9AE7-8626A9CCC136}"/>
              </a:ext>
            </a:extLst>
          </p:cNvPr>
          <p:cNvSpPr>
            <a:spLocks noGrp="1"/>
          </p:cNvSpPr>
          <p:nvPr>
            <p:ph type="title"/>
          </p:nvPr>
        </p:nvSpPr>
        <p:spPr/>
        <p:txBody>
          <a:bodyPr/>
          <a:lstStyle/>
          <a:p>
            <a:r>
              <a:rPr lang="nl-NL" dirty="0"/>
              <a:t>Podcast: communities</a:t>
            </a:r>
          </a:p>
        </p:txBody>
      </p:sp>
      <p:sp>
        <p:nvSpPr>
          <p:cNvPr id="3" name="Tijdelijke aanduiding voor inhoud 2">
            <a:extLst>
              <a:ext uri="{FF2B5EF4-FFF2-40B4-BE49-F238E27FC236}">
                <a16:creationId xmlns:a16="http://schemas.microsoft.com/office/drawing/2014/main" id="{28FB2A34-9312-4A23-9B1F-BA86203505C8}"/>
              </a:ext>
            </a:extLst>
          </p:cNvPr>
          <p:cNvSpPr>
            <a:spLocks noGrp="1"/>
          </p:cNvSpPr>
          <p:nvPr>
            <p:ph idx="1"/>
          </p:nvPr>
        </p:nvSpPr>
        <p:spPr/>
        <p:txBody>
          <a:bodyPr>
            <a:normAutofit lnSpcReduction="10000"/>
          </a:bodyPr>
          <a:lstStyle/>
          <a:p>
            <a:pPr marL="0" indent="0">
              <a:buNone/>
            </a:pPr>
            <a:r>
              <a:rPr lang="nl-NL" b="1" dirty="0"/>
              <a:t>onderwerp</a:t>
            </a:r>
            <a:r>
              <a:rPr lang="nl-NL" dirty="0"/>
              <a:t> </a:t>
            </a:r>
            <a:br>
              <a:rPr lang="nl-NL" dirty="0"/>
            </a:br>
            <a:r>
              <a:rPr lang="nl-NL" dirty="0"/>
              <a:t>communities in de evenementenbranche</a:t>
            </a:r>
            <a:br>
              <a:rPr lang="nl-NL" dirty="0"/>
            </a:br>
            <a:r>
              <a:rPr lang="nl-NL" dirty="0">
                <a:hlinkClick r:id="rId2"/>
              </a:rPr>
              <a:t>link</a:t>
            </a:r>
            <a:endParaRPr lang="nl-NL" dirty="0"/>
          </a:p>
          <a:p>
            <a:pPr marL="0" indent="0">
              <a:buNone/>
            </a:pPr>
            <a:r>
              <a:rPr lang="nl-NL" b="1" dirty="0"/>
              <a:t>luisteren</a:t>
            </a:r>
            <a:r>
              <a:rPr lang="nl-NL" dirty="0"/>
              <a:t> </a:t>
            </a:r>
          </a:p>
          <a:p>
            <a:pPr marL="0" indent="0">
              <a:buNone/>
            </a:pPr>
            <a:r>
              <a:rPr lang="nl-NL" b="1" dirty="0"/>
              <a:t>duur</a:t>
            </a:r>
            <a:br>
              <a:rPr lang="nl-NL" dirty="0"/>
            </a:br>
            <a:r>
              <a:rPr lang="nl-NL" dirty="0"/>
              <a:t>30 minuten</a:t>
            </a:r>
          </a:p>
          <a:p>
            <a:pPr marL="0" indent="0">
              <a:buNone/>
            </a:pPr>
            <a:r>
              <a:rPr lang="nl-NL" b="1" dirty="0"/>
              <a:t>waarom?</a:t>
            </a:r>
          </a:p>
          <a:p>
            <a:pPr marL="514350" indent="-514350">
              <a:buAutoNum type="arabicPeriod"/>
            </a:pPr>
            <a:r>
              <a:rPr lang="nl-NL" dirty="0"/>
              <a:t>Het sluit perfect aan op wat jullie dit blok leren in de IBS lessen en specialisatie.</a:t>
            </a:r>
          </a:p>
          <a:p>
            <a:pPr marL="514350" indent="-514350">
              <a:buAutoNum type="arabicPeriod"/>
            </a:pPr>
            <a:r>
              <a:rPr lang="nl-NL" dirty="0"/>
              <a:t>Je kan toets vragen verwachten over deze podcast.</a:t>
            </a:r>
          </a:p>
          <a:p>
            <a:endParaRPr lang="nl-NL" dirty="0"/>
          </a:p>
          <a:p>
            <a:endParaRPr lang="nl-NL" dirty="0"/>
          </a:p>
          <a:p>
            <a:endParaRPr lang="nl-NL" dirty="0"/>
          </a:p>
        </p:txBody>
      </p:sp>
    </p:spTree>
    <p:extLst>
      <p:ext uri="{BB962C8B-B14F-4D97-AF65-F5344CB8AC3E}">
        <p14:creationId xmlns:p14="http://schemas.microsoft.com/office/powerpoint/2010/main" val="10918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D117D-1B71-4A97-A2C8-EB2BC96FE5E4}"/>
              </a:ext>
            </a:extLst>
          </p:cNvPr>
          <p:cNvSpPr>
            <a:spLocks noGrp="1"/>
          </p:cNvSpPr>
          <p:nvPr>
            <p:ph type="title"/>
          </p:nvPr>
        </p:nvSpPr>
        <p:spPr/>
        <p:txBody>
          <a:bodyPr/>
          <a:lstStyle/>
          <a:p>
            <a:r>
              <a:rPr lang="nl-NL" dirty="0"/>
              <a:t>Podcast tips</a:t>
            </a:r>
          </a:p>
        </p:txBody>
      </p:sp>
      <p:sp>
        <p:nvSpPr>
          <p:cNvPr id="3" name="Tijdelijke aanduiding voor inhoud 2">
            <a:extLst>
              <a:ext uri="{FF2B5EF4-FFF2-40B4-BE49-F238E27FC236}">
                <a16:creationId xmlns:a16="http://schemas.microsoft.com/office/drawing/2014/main" id="{586FCD93-A331-4591-830C-A7AA20D5D786}"/>
              </a:ext>
            </a:extLst>
          </p:cNvPr>
          <p:cNvSpPr>
            <a:spLocks noGrp="1"/>
          </p:cNvSpPr>
          <p:nvPr>
            <p:ph idx="1"/>
          </p:nvPr>
        </p:nvSpPr>
        <p:spPr/>
        <p:txBody>
          <a:bodyPr>
            <a:normAutofit fontScale="92500" lnSpcReduction="20000"/>
          </a:bodyPr>
          <a:lstStyle/>
          <a:p>
            <a:pPr marL="0" indent="0">
              <a:buNone/>
            </a:pPr>
            <a:r>
              <a:rPr lang="nl-NL" b="1" dirty="0"/>
              <a:t>Luister tips </a:t>
            </a:r>
          </a:p>
          <a:p>
            <a:r>
              <a:rPr lang="nl-NL" dirty="0"/>
              <a:t>Luister alleen de podcast, doe geen andere </a:t>
            </a:r>
            <a:r>
              <a:rPr lang="nl-NL" dirty="0" err="1"/>
              <a:t>dingennders</a:t>
            </a:r>
            <a:r>
              <a:rPr lang="nl-NL" dirty="0"/>
              <a:t> tegelijkertijd.</a:t>
            </a:r>
          </a:p>
          <a:p>
            <a:r>
              <a:rPr lang="nl-NL" dirty="0"/>
              <a:t>Zorg dat je notities kan maken.</a:t>
            </a:r>
          </a:p>
          <a:p>
            <a:r>
              <a:rPr lang="nl-NL" dirty="0"/>
              <a:t>Wanneer je een woord niet begrijpt, pauzeer, zoek het op en spoel 10-30 seconden terug en luister opnieuw.</a:t>
            </a:r>
          </a:p>
          <a:p>
            <a:r>
              <a:rPr lang="nl-NL" dirty="0"/>
              <a:t>Luister op momenten dat het rustig is om je heen of wanneer je alleen bent. Bijvoorbeeld in de trein, tijdens het wachten op de bus, etc.</a:t>
            </a:r>
          </a:p>
          <a:p>
            <a:endParaRPr lang="nl-NL" dirty="0"/>
          </a:p>
          <a:p>
            <a:pPr marL="0" indent="0">
              <a:buNone/>
            </a:pPr>
            <a:r>
              <a:rPr lang="nl-NL" b="1" dirty="0"/>
              <a:t>Ben je hier bewust van</a:t>
            </a:r>
          </a:p>
          <a:p>
            <a:pPr marL="0" indent="0">
              <a:buNone/>
            </a:pPr>
            <a:r>
              <a:rPr lang="nl-NL" dirty="0"/>
              <a:t>Studenten leren meestal door 90% te doen, en onthouden ze slechts 10% van wat ze lezen en 20% van wat ze luisteren.</a:t>
            </a:r>
          </a:p>
          <a:p>
            <a:endParaRPr lang="nl-NL" dirty="0"/>
          </a:p>
        </p:txBody>
      </p:sp>
    </p:spTree>
    <p:extLst>
      <p:ext uri="{BB962C8B-B14F-4D97-AF65-F5344CB8AC3E}">
        <p14:creationId xmlns:p14="http://schemas.microsoft.com/office/powerpoint/2010/main" val="3178406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10;&#10;Automatisch gegenereerde beschrijving">
            <a:extLst>
              <a:ext uri="{FF2B5EF4-FFF2-40B4-BE49-F238E27FC236}">
                <a16:creationId xmlns:a16="http://schemas.microsoft.com/office/drawing/2014/main" id="{72F01B7A-A7F1-414C-B4C8-3AAF22EAB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488" y="1844675"/>
            <a:ext cx="4449763" cy="4449763"/>
          </a:xfrm>
          <a:prstGeom prst="rect">
            <a:avLst/>
          </a:prstGeom>
        </p:spPr>
      </p:pic>
      <p:pic>
        <p:nvPicPr>
          <p:cNvPr id="5" name="Tijdelijke aanduiding voor inhoud 4" descr="Afbeelding met tekst, vectorafbeeldingen&#10;&#10;Automatisch gegenereerde beschrijving">
            <a:extLst>
              <a:ext uri="{FF2B5EF4-FFF2-40B4-BE49-F238E27FC236}">
                <a16:creationId xmlns:a16="http://schemas.microsoft.com/office/drawing/2014/main" id="{D61469BB-A4CD-4D4A-A33A-C1E8A09A4B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6163" y="1844675"/>
            <a:ext cx="4449763" cy="4449763"/>
          </a:xfrm>
        </p:spPr>
      </p:pic>
      <p:sp>
        <p:nvSpPr>
          <p:cNvPr id="2" name="Titel 1">
            <a:extLst>
              <a:ext uri="{FF2B5EF4-FFF2-40B4-BE49-F238E27FC236}">
                <a16:creationId xmlns:a16="http://schemas.microsoft.com/office/drawing/2014/main" id="{8354C2E5-7DAB-472D-8FD3-E938D4C43F3D}"/>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Einde</a:t>
            </a:r>
          </a:p>
        </p:txBody>
      </p:sp>
    </p:spTree>
    <p:extLst>
      <p:ext uri="{BB962C8B-B14F-4D97-AF65-F5344CB8AC3E}">
        <p14:creationId xmlns:p14="http://schemas.microsoft.com/office/powerpoint/2010/main" val="100430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248845-4AC2-4FA1-8684-EE4706475AC6}"/>
              </a:ext>
            </a:extLst>
          </p:cNvPr>
          <p:cNvSpPr>
            <a:spLocks noGrp="1"/>
          </p:cNvSpPr>
          <p:nvPr>
            <p:ph type="title"/>
          </p:nvPr>
        </p:nvSpPr>
        <p:spPr/>
        <p:txBody>
          <a:bodyPr/>
          <a:lstStyle/>
          <a:p>
            <a:r>
              <a:rPr lang="nl-NL" dirty="0"/>
              <a:t>Leerdoelen vandaag</a:t>
            </a:r>
          </a:p>
        </p:txBody>
      </p:sp>
      <p:sp>
        <p:nvSpPr>
          <p:cNvPr id="3" name="Tijdelijke aanduiding voor inhoud 2">
            <a:extLst>
              <a:ext uri="{FF2B5EF4-FFF2-40B4-BE49-F238E27FC236}">
                <a16:creationId xmlns:a16="http://schemas.microsoft.com/office/drawing/2014/main" id="{94509A32-2576-4EF5-9EB5-AE65C056A014}"/>
              </a:ext>
            </a:extLst>
          </p:cNvPr>
          <p:cNvSpPr>
            <a:spLocks noGrp="1"/>
          </p:cNvSpPr>
          <p:nvPr>
            <p:ph idx="1"/>
          </p:nvPr>
        </p:nvSpPr>
        <p:spPr/>
        <p:txBody>
          <a:bodyPr/>
          <a:lstStyle/>
          <a:p>
            <a:pPr marL="0" indent="0">
              <a:buNone/>
            </a:pPr>
            <a:r>
              <a:rPr lang="nl-NL" u="sng" dirty="0"/>
              <a:t>Aan het einde van de les</a:t>
            </a:r>
          </a:p>
          <a:p>
            <a:r>
              <a:rPr lang="nl-NL" dirty="0"/>
              <a:t>Weet je hoe je goed kan luisteren naar een podcast en weet je hoe je de informatie die je hoort kan verwerken.</a:t>
            </a:r>
          </a:p>
          <a:p>
            <a:r>
              <a:rPr lang="nl-NL" dirty="0"/>
              <a:t>Kan je informatie die je hoort in een podcast verwerken en koppelen aan de lesstof.</a:t>
            </a:r>
          </a:p>
          <a:p>
            <a:r>
              <a:rPr lang="nl-NL" dirty="0"/>
              <a:t>Weet je wat de 8 stappen van GRIT inhouden en kan je voorbeelden noemen.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67120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7B8ED-6CF3-4220-9DF8-C912D594A3AD}"/>
              </a:ext>
            </a:extLst>
          </p:cNvPr>
          <p:cNvSpPr>
            <a:spLocks noGrp="1"/>
          </p:cNvSpPr>
          <p:nvPr>
            <p:ph type="title"/>
          </p:nvPr>
        </p:nvSpPr>
        <p:spPr/>
        <p:txBody>
          <a:bodyPr/>
          <a:lstStyle/>
          <a:p>
            <a:r>
              <a:rPr lang="nl-NL" b="1" dirty="0"/>
              <a:t>Leerdoelen - les 4</a:t>
            </a:r>
          </a:p>
        </p:txBody>
      </p:sp>
      <p:sp>
        <p:nvSpPr>
          <p:cNvPr id="3" name="Tijdelijke aanduiding voor inhoud 2">
            <a:extLst>
              <a:ext uri="{FF2B5EF4-FFF2-40B4-BE49-F238E27FC236}">
                <a16:creationId xmlns:a16="http://schemas.microsoft.com/office/drawing/2014/main" id="{10BF9FE2-0B9B-49C3-978E-63845B117598}"/>
              </a:ext>
            </a:extLst>
          </p:cNvPr>
          <p:cNvSpPr>
            <a:spLocks noGrp="1"/>
          </p:cNvSpPr>
          <p:nvPr>
            <p:ph idx="1"/>
          </p:nvPr>
        </p:nvSpPr>
        <p:spPr/>
        <p:txBody>
          <a:bodyPr>
            <a:normAutofit fontScale="92500" lnSpcReduction="10000"/>
          </a:bodyPr>
          <a:lstStyle/>
          <a:p>
            <a:pPr marL="0" indent="0">
              <a:buNone/>
            </a:pPr>
            <a:r>
              <a:rPr lang="nl-NL" dirty="0"/>
              <a:t>Aan het einde van de les:</a:t>
            </a:r>
          </a:p>
          <a:p>
            <a:r>
              <a:rPr lang="nl-NL" dirty="0"/>
              <a:t>Weet je weer wat een </a:t>
            </a:r>
            <a:r>
              <a:rPr lang="nl-NL" dirty="0" err="1"/>
              <a:t>doelgroepbepaling</a:t>
            </a:r>
            <a:r>
              <a:rPr lang="nl-NL" dirty="0"/>
              <a:t> is en hoe je deze uitvoert.</a:t>
            </a:r>
          </a:p>
          <a:p>
            <a:r>
              <a:rPr lang="nl-NL" dirty="0"/>
              <a:t>Heb je een mini-event kick-off gedaan. </a:t>
            </a:r>
          </a:p>
          <a:p>
            <a:r>
              <a:rPr lang="nl-NL" dirty="0"/>
              <a:t>Heb je een kleine groep studiekiezers begeleid door de school.</a:t>
            </a:r>
          </a:p>
          <a:p>
            <a:r>
              <a:rPr lang="nl-NL" dirty="0"/>
              <a:t>Weet je hoe je goed kan luisteren naar een podcast en weet je hoe je de informatie die je hoort kan verwerken.</a:t>
            </a:r>
          </a:p>
          <a:p>
            <a:r>
              <a:rPr lang="nl-NL" dirty="0"/>
              <a:t>Kan je informatie die je hoort in een podcast verwerken en koppelen aan de lesstof.</a:t>
            </a:r>
          </a:p>
          <a:p>
            <a:r>
              <a:rPr lang="nl-NL" dirty="0"/>
              <a:t>Weet je wat de 8 stappen van GRIT inhouden en kan je voorbeelden noemen. </a:t>
            </a:r>
          </a:p>
          <a:p>
            <a:pPr marL="0" indent="0">
              <a:buNone/>
            </a:pPr>
            <a:endParaRPr lang="nl-NL" dirty="0"/>
          </a:p>
          <a:p>
            <a:pPr marL="0" indent="0">
              <a:buNone/>
            </a:pPr>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366585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C7F0F-B210-4871-BD0A-6DF98A3BFDFB}"/>
              </a:ext>
            </a:extLst>
          </p:cNvPr>
          <p:cNvSpPr>
            <a:spLocks noGrp="1"/>
          </p:cNvSpPr>
          <p:nvPr>
            <p:ph type="title"/>
          </p:nvPr>
        </p:nvSpPr>
        <p:spPr/>
        <p:txBody>
          <a:bodyPr/>
          <a:lstStyle/>
          <a:p>
            <a:r>
              <a:rPr lang="nl-NL" b="1" dirty="0"/>
              <a:t>Actualiteit &amp; </a:t>
            </a:r>
            <a:r>
              <a:rPr lang="nl-NL" b="1" dirty="0" err="1"/>
              <a:t>funfacts</a:t>
            </a:r>
            <a:endParaRPr lang="nl-NL" b="1" dirty="0"/>
          </a:p>
        </p:txBody>
      </p:sp>
      <p:sp>
        <p:nvSpPr>
          <p:cNvPr id="3" name="Tijdelijke aanduiding voor inhoud 2">
            <a:extLst>
              <a:ext uri="{FF2B5EF4-FFF2-40B4-BE49-F238E27FC236}">
                <a16:creationId xmlns:a16="http://schemas.microsoft.com/office/drawing/2014/main" id="{008FE565-8A06-42E6-B25C-50A00ED9695F}"/>
              </a:ext>
            </a:extLst>
          </p:cNvPr>
          <p:cNvSpPr>
            <a:spLocks noGrp="1"/>
          </p:cNvSpPr>
          <p:nvPr>
            <p:ph idx="1"/>
          </p:nvPr>
        </p:nvSpPr>
        <p:spPr/>
        <p:txBody>
          <a:bodyPr/>
          <a:lstStyle/>
          <a:p>
            <a:pPr marL="0" indent="0">
              <a:buNone/>
            </a:pPr>
            <a:r>
              <a:rPr lang="nl-NL" dirty="0"/>
              <a:t>Er is een link tussen Arnhem en Tilburg. </a:t>
            </a:r>
            <a:r>
              <a:rPr lang="nl-NL" dirty="0">
                <a:sym typeface="Wingdings" panose="05000000000000000000" pitchFamily="2" charset="2"/>
              </a:rPr>
              <a:t></a:t>
            </a:r>
            <a:endParaRPr lang="nl-NL" dirty="0"/>
          </a:p>
          <a:p>
            <a:pPr marL="0" indent="0">
              <a:buNone/>
            </a:pPr>
            <a:r>
              <a:rPr lang="nl-NL" dirty="0"/>
              <a:t>Er was eens een dierentuin in Tilburg opgericht door dezelfde man die ook Burgers Zoo in Arnhem heeft opgericht.</a:t>
            </a:r>
          </a:p>
        </p:txBody>
      </p:sp>
    </p:spTree>
    <p:extLst>
      <p:ext uri="{BB962C8B-B14F-4D97-AF65-F5344CB8AC3E}">
        <p14:creationId xmlns:p14="http://schemas.microsoft.com/office/powerpoint/2010/main" val="3441308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6FBDF-BE2B-4A78-A42B-B88F237C504C}"/>
              </a:ext>
            </a:extLst>
          </p:cNvPr>
          <p:cNvSpPr>
            <a:spLocks noGrp="1"/>
          </p:cNvSpPr>
          <p:nvPr>
            <p:ph type="title"/>
          </p:nvPr>
        </p:nvSpPr>
        <p:spPr/>
        <p:txBody>
          <a:bodyPr/>
          <a:lstStyle/>
          <a:p>
            <a:r>
              <a:rPr lang="nl-NL" dirty="0"/>
              <a:t>Tilburgs Natuur Park 1932-1974</a:t>
            </a:r>
          </a:p>
        </p:txBody>
      </p:sp>
      <p:sp>
        <p:nvSpPr>
          <p:cNvPr id="6" name="Tijdelijke aanduiding voor inhoud 5">
            <a:extLst>
              <a:ext uri="{FF2B5EF4-FFF2-40B4-BE49-F238E27FC236}">
                <a16:creationId xmlns:a16="http://schemas.microsoft.com/office/drawing/2014/main" id="{CBFD2B1D-F745-455D-91F5-CE881B3BC539}"/>
              </a:ext>
            </a:extLst>
          </p:cNvPr>
          <p:cNvSpPr>
            <a:spLocks noGrp="1"/>
          </p:cNvSpPr>
          <p:nvPr>
            <p:ph idx="1"/>
          </p:nvPr>
        </p:nvSpPr>
        <p:spPr/>
        <p:txBody>
          <a:bodyPr/>
          <a:lstStyle/>
          <a:p>
            <a:endParaRPr lang="nl-NL" dirty="0"/>
          </a:p>
        </p:txBody>
      </p:sp>
      <p:pic>
        <p:nvPicPr>
          <p:cNvPr id="7" name="Picture 2">
            <a:extLst>
              <a:ext uri="{FF2B5EF4-FFF2-40B4-BE49-F238E27FC236}">
                <a16:creationId xmlns:a16="http://schemas.microsoft.com/office/drawing/2014/main" id="{1D6491EE-F494-44B7-BF22-91E80EE47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66" y="1358783"/>
            <a:ext cx="4350327" cy="22911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ilburg had een echte dierentuin en die zag er zo uit [foto&amp;amp;#39;s] - indebuurt  Tilburg">
            <a:extLst>
              <a:ext uri="{FF2B5EF4-FFF2-40B4-BE49-F238E27FC236}">
                <a16:creationId xmlns:a16="http://schemas.microsoft.com/office/drawing/2014/main" id="{CCC36F0B-8D59-47AF-9869-DA5EED9EF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994" y="1358782"/>
            <a:ext cx="5289760" cy="3404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ilburg had een echte dierentuin en die zag er zo uit [foto&amp;amp;#39;s] - indebuurt  Tilburg">
            <a:extLst>
              <a:ext uri="{FF2B5EF4-FFF2-40B4-BE49-F238E27FC236}">
                <a16:creationId xmlns:a16="http://schemas.microsoft.com/office/drawing/2014/main" id="{9C7B1399-720A-4281-81B9-DCC826270F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76" y="3617445"/>
            <a:ext cx="5126402" cy="34042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Bas Horsten on Twitter: &amp;amp;quot;Het Tilburgse Dierenpark opende in 1932 aan de  Bredaseweg haar deuren. Het heette toen nog Burgers Dierenpark, want het  was een huwelijkscadeau van Johan Burgers (Burgers Zoo) aan">
            <a:extLst>
              <a:ext uri="{FF2B5EF4-FFF2-40B4-BE49-F238E27FC236}">
                <a16:creationId xmlns:a16="http://schemas.microsoft.com/office/drawing/2014/main" id="{0BC58615-65AD-419D-A25C-7E8E255D24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9024" y="3742721"/>
            <a:ext cx="5242299" cy="351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89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gebouw, baksteen, bouwmateriaal&#10;&#10;Automatisch gegenereerde beschrijving">
            <a:extLst>
              <a:ext uri="{FF2B5EF4-FFF2-40B4-BE49-F238E27FC236}">
                <a16:creationId xmlns:a16="http://schemas.microsoft.com/office/drawing/2014/main" id="{C328F24A-BC45-4DC2-93C5-A4E0FD93E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pic>
        <p:nvPicPr>
          <p:cNvPr id="7" name="Afbeelding 6" descr="Afbeelding met tekst, teken, baksteen&#10;&#10;Automatisch gegenereerde beschrijving">
            <a:extLst>
              <a:ext uri="{FF2B5EF4-FFF2-40B4-BE49-F238E27FC236}">
                <a16:creationId xmlns:a16="http://schemas.microsoft.com/office/drawing/2014/main" id="{07AF7371-179F-4768-B8F5-A009345B7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0" y="-452582"/>
            <a:ext cx="5387879" cy="4040909"/>
          </a:xfrm>
          <a:prstGeom prst="rect">
            <a:avLst/>
          </a:prstGeom>
        </p:spPr>
      </p:pic>
      <p:pic>
        <p:nvPicPr>
          <p:cNvPr id="9" name="Afbeelding 8">
            <a:extLst>
              <a:ext uri="{FF2B5EF4-FFF2-40B4-BE49-F238E27FC236}">
                <a16:creationId xmlns:a16="http://schemas.microsoft.com/office/drawing/2014/main" id="{B5AB6756-E749-4EE0-96D2-CE1503EE2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499" y="3177309"/>
            <a:ext cx="5387879" cy="4040909"/>
          </a:xfrm>
          <a:prstGeom prst="rect">
            <a:avLst/>
          </a:prstGeom>
        </p:spPr>
      </p:pic>
    </p:spTree>
    <p:extLst>
      <p:ext uri="{BB962C8B-B14F-4D97-AF65-F5344CB8AC3E}">
        <p14:creationId xmlns:p14="http://schemas.microsoft.com/office/powerpoint/2010/main" val="138720537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2099</TotalTime>
  <Words>1881</Words>
  <Application>Microsoft Office PowerPoint</Application>
  <PresentationFormat>Breedbeeld</PresentationFormat>
  <Paragraphs>344</Paragraphs>
  <Slides>43</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43</vt:i4>
      </vt:variant>
    </vt:vector>
  </HeadingPairs>
  <TitlesOfParts>
    <vt:vector size="48" baseType="lpstr">
      <vt:lpstr>Arial</vt:lpstr>
      <vt:lpstr>Calibri</vt:lpstr>
      <vt:lpstr>Calibri Light</vt:lpstr>
      <vt:lpstr>Wingdings</vt:lpstr>
      <vt:lpstr>Kantoorthema</vt:lpstr>
      <vt:lpstr>GRIT, LA3 en podcast</vt:lpstr>
      <vt:lpstr>PowerPoint-presentatie</vt:lpstr>
      <vt:lpstr>PowerPoint-presentatie</vt:lpstr>
      <vt:lpstr>Vandaag</vt:lpstr>
      <vt:lpstr>Leerdoelen vandaag</vt:lpstr>
      <vt:lpstr>Leerdoelen - les 4</vt:lpstr>
      <vt:lpstr>Actualiteit &amp; funfacts</vt:lpstr>
      <vt:lpstr>Tilburgs Natuur Park 1932-1974</vt:lpstr>
      <vt:lpstr>PowerPoint-presentatie</vt:lpstr>
      <vt:lpstr>Tilburgs Natuur Dierenpark 1932-1974</vt:lpstr>
      <vt:lpstr>PowerPoint-presentatie</vt:lpstr>
      <vt:lpstr>Leerdoelen van vorige les – voor de vakantie</vt:lpstr>
      <vt:lpstr>Leerdoelen van vorige les – voor de vakantie</vt:lpstr>
      <vt:lpstr>Community binden en geld genereren</vt:lpstr>
      <vt:lpstr>Community binden en geld genereren</vt:lpstr>
      <vt:lpstr>Community binden en geld genereren</vt:lpstr>
      <vt:lpstr>Community binden en geld genereren</vt:lpstr>
      <vt:lpstr>Voorbeelden</vt:lpstr>
      <vt:lpstr>PowerPoint-presentatie</vt:lpstr>
      <vt:lpstr>Opdracht 2: doelgroep bepaling vervolg</vt:lpstr>
      <vt:lpstr>GRIT – organiseren van een evenement</vt:lpstr>
      <vt:lpstr>GRIT – stap 1</vt:lpstr>
      <vt:lpstr>GRIT – stap 1</vt:lpstr>
      <vt:lpstr>GRIT – stap 2</vt:lpstr>
      <vt:lpstr>GRIT – stap 2</vt:lpstr>
      <vt:lpstr>GRIT – stap 3</vt:lpstr>
      <vt:lpstr>GRIT – stap 3</vt:lpstr>
      <vt:lpstr>GRIT – stap 4</vt:lpstr>
      <vt:lpstr>GRIT – stap 4</vt:lpstr>
      <vt:lpstr>GRIT – stap 5</vt:lpstr>
      <vt:lpstr>GRIT – stap 5</vt:lpstr>
      <vt:lpstr>GRIT – stap 6</vt:lpstr>
      <vt:lpstr>GRIT – stap 6</vt:lpstr>
      <vt:lpstr>GRIT – stap 7</vt:lpstr>
      <vt:lpstr>GRIT – stap 7</vt:lpstr>
      <vt:lpstr>GRIT – stap 8</vt:lpstr>
      <vt:lpstr>GRIT – stap 8</vt:lpstr>
      <vt:lpstr>Bezoek VMBO breda</vt:lpstr>
      <vt:lpstr>PowerPoint-presentatie</vt:lpstr>
      <vt:lpstr>Evaluatie vragen. </vt:lpstr>
      <vt:lpstr>Podcast: communities</vt:lpstr>
      <vt:lpstr>Podcast tips</vt:lpstr>
      <vt:lpstr>Einde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Eventpromotie</dc:title>
  <dc:creator>Tim Lagas</dc:creator>
  <cp:lastModifiedBy>Tim Lagas</cp:lastModifiedBy>
  <cp:revision>5</cp:revision>
  <dcterms:created xsi:type="dcterms:W3CDTF">2022-02-15T10:24:16Z</dcterms:created>
  <dcterms:modified xsi:type="dcterms:W3CDTF">2022-03-07T15:00:30Z</dcterms:modified>
</cp:coreProperties>
</file>