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338" r:id="rId3"/>
    <p:sldId id="294" r:id="rId4"/>
    <p:sldId id="320" r:id="rId5"/>
    <p:sldId id="321" r:id="rId6"/>
    <p:sldId id="322" r:id="rId7"/>
    <p:sldId id="319" r:id="rId8"/>
    <p:sldId id="324" r:id="rId9"/>
    <p:sldId id="326" r:id="rId10"/>
    <p:sldId id="325" r:id="rId11"/>
    <p:sldId id="355" r:id="rId12"/>
    <p:sldId id="328" r:id="rId13"/>
    <p:sldId id="354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D44B"/>
    <a:srgbClr val="3278CC"/>
    <a:srgbClr val="FC24E2"/>
    <a:srgbClr val="1C1C1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Stijl, thema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7" autoAdjust="0"/>
    <p:restoredTop sz="94660"/>
  </p:normalViewPr>
  <p:slideViewPr>
    <p:cSldViewPr>
      <p:cViewPr varScale="1">
        <p:scale>
          <a:sx n="108" d="100"/>
          <a:sy n="108" d="100"/>
        </p:scale>
        <p:origin x="7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B920E-CE7F-472C-AC30-6C8AA569E624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B0683-F12E-45DC-9FA2-5E73EECEB29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13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 cap="rnd" cmpd="sng">
            <a:solidFill>
              <a:schemeClr val="bg1"/>
            </a:solidFill>
          </a:ln>
        </p:spPr>
        <p:txBody>
          <a:bodyPr/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2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6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25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17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7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91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4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4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28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14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323528" y="188640"/>
            <a:ext cx="8568952" cy="6552728"/>
          </a:xfrm>
          <a:prstGeom prst="rect">
            <a:avLst/>
          </a:prstGeom>
          <a:solidFill>
            <a:srgbClr val="3278CC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08BAB902-15E9-4F86-AF14-2320F0C9AB4F}" type="datetimeFigureOut">
              <a:rPr lang="en-GB" smtClean="0"/>
              <a:pPr/>
              <a:t>22/02/2022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0FD37A17-43AC-4702-9102-63CAD151EBC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3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48780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>
              <a:latin typeface="Candara" panose="020E0502030303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Planning rest of the period</a:t>
            </a:r>
            <a:endParaRPr lang="en-GB" dirty="0">
              <a:latin typeface="Candara" panose="020E0502030303020204" pitchFamily="34" charset="0"/>
            </a:endParaRPr>
          </a:p>
          <a:p>
            <a:r>
              <a:rPr lang="nl-NL" dirty="0" err="1">
                <a:latin typeface="Candara" panose="020E0502030303020204" pitchFamily="34" charset="0"/>
              </a:rPr>
              <a:t>Tomorrow</a:t>
            </a:r>
            <a:r>
              <a:rPr lang="nl-NL">
                <a:latin typeface="Candara" panose="020E0502030303020204" pitchFamily="34" charset="0"/>
              </a:rPr>
              <a:t>: Food!</a:t>
            </a:r>
          </a:p>
          <a:p>
            <a:r>
              <a:rPr lang="nl-NL" dirty="0" err="1">
                <a:latin typeface="Candara" panose="020E0502030303020204" pitchFamily="34" charset="0"/>
              </a:rPr>
              <a:t>Grammar</a:t>
            </a:r>
            <a:r>
              <a:rPr lang="nl-NL" dirty="0">
                <a:latin typeface="Candara" panose="020E0502030303020204" pitchFamily="34" charset="0"/>
              </a:rPr>
              <a:t>: </a:t>
            </a:r>
            <a:r>
              <a:rPr lang="nl-NL" dirty="0" err="1">
                <a:latin typeface="Candara" panose="020E0502030303020204" pitchFamily="34" charset="0"/>
              </a:rPr>
              <a:t>Future</a:t>
            </a:r>
            <a:endParaRPr lang="nl-NL" dirty="0">
              <a:latin typeface="Candara" panose="020E0502030303020204" pitchFamily="34" charset="0"/>
            </a:endParaRPr>
          </a:p>
          <a:p>
            <a:r>
              <a:rPr lang="en-GB" dirty="0">
                <a:latin typeface="Candara" panose="020E0502030303020204" pitchFamily="34" charset="0"/>
              </a:rPr>
              <a:t>Work on your own</a:t>
            </a:r>
            <a:endParaRPr lang="en-GB" dirty="0"/>
          </a:p>
          <a:p>
            <a:endParaRPr lang="en-GB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nl-NL" dirty="0">
              <a:latin typeface="Candara" panose="020E0502030303020204" pitchFamily="34" charset="0"/>
            </a:endParaRP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0893032A-D073-421D-A4C1-B10A38BF2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61" y="1426468"/>
            <a:ext cx="3929139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56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ln w="38100" cap="rnd">
            <a:solidFill>
              <a:schemeClr val="bg1"/>
            </a:solidFill>
          </a:ln>
        </p:spPr>
        <p:txBody>
          <a:bodyPr/>
          <a:lstStyle/>
          <a:p>
            <a:r>
              <a:rPr lang="nl-NL" dirty="0"/>
              <a:t>Will </a:t>
            </a:r>
            <a:r>
              <a:rPr lang="nl-NL" i="1" dirty="0"/>
              <a:t>or</a:t>
            </a:r>
            <a:r>
              <a:rPr lang="nl-NL" dirty="0"/>
              <a:t> </a:t>
            </a:r>
            <a:r>
              <a:rPr lang="nl-NL" dirty="0" err="1"/>
              <a:t>Shall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b="1" dirty="0" err="1">
                <a:latin typeface="Candara" panose="020E0502030303020204" pitchFamily="34" charset="0"/>
              </a:rPr>
              <a:t>When</a:t>
            </a:r>
            <a:endParaRPr lang="nl-NL" sz="2000" dirty="0">
              <a:latin typeface="Candara" panose="020E0502030303020204" pitchFamily="34" charset="0"/>
            </a:endParaRPr>
          </a:p>
          <a:p>
            <a:r>
              <a:rPr lang="nl-NL" sz="2000" dirty="0"/>
              <a:t>Will: Van plan. Onzeker of het zal gebeuren.</a:t>
            </a:r>
          </a:p>
          <a:p>
            <a:r>
              <a:rPr lang="nl-NL" sz="2000" dirty="0" err="1">
                <a:latin typeface="Candara" panose="020E0502030303020204" pitchFamily="34" charset="0"/>
              </a:rPr>
              <a:t>Shall</a:t>
            </a:r>
            <a:r>
              <a:rPr lang="nl-NL" sz="2000" dirty="0">
                <a:latin typeface="Candara" panose="020E0502030303020204" pitchFamily="34" charset="0"/>
              </a:rPr>
              <a:t>: Alleen bij vragende zinnen en alleen als ‘I’ of ‘We</a:t>
            </a:r>
            <a:r>
              <a:rPr lang="nl-NL" sz="2000" dirty="0"/>
              <a:t>’ het onderwerp is.</a:t>
            </a:r>
            <a:endParaRPr lang="nl-NL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nl-NL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nl-NL" sz="2000" b="1" dirty="0">
                <a:latin typeface="Candara" panose="020E0502030303020204" pitchFamily="34" charset="0"/>
              </a:rPr>
              <a:t>Indicator</a:t>
            </a:r>
            <a:endParaRPr lang="nl-NL" sz="2000" b="1" dirty="0"/>
          </a:p>
          <a:p>
            <a:r>
              <a:rPr lang="en-GB" sz="2000" dirty="0"/>
              <a:t>I think...</a:t>
            </a:r>
          </a:p>
          <a:p>
            <a:r>
              <a:rPr lang="en-GB" sz="2000" dirty="0"/>
              <a:t>Probably</a:t>
            </a:r>
          </a:p>
          <a:p>
            <a:r>
              <a:rPr lang="en-GB" sz="2000" dirty="0"/>
              <a:t>Sometime</a:t>
            </a:r>
          </a:p>
          <a:p>
            <a:r>
              <a:rPr lang="en-GB" sz="2000" dirty="0"/>
              <a:t>Once</a:t>
            </a:r>
          </a:p>
          <a:p>
            <a:r>
              <a:rPr lang="en-GB" sz="2000" dirty="0">
                <a:ea typeface="Calibri"/>
                <a:cs typeface="Times New Roman"/>
              </a:rPr>
              <a:t>Maybe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b="1" dirty="0" err="1"/>
              <a:t>Rule</a:t>
            </a:r>
            <a:endParaRPr lang="nl-NL" sz="2000" b="1" dirty="0"/>
          </a:p>
          <a:p>
            <a:r>
              <a:rPr lang="en-GB" sz="2000" dirty="0"/>
              <a:t>Will / Shall + </a:t>
            </a:r>
            <a:r>
              <a:rPr lang="en-GB" sz="2000" dirty="0" err="1"/>
              <a:t>ww</a:t>
            </a:r>
            <a:endParaRPr lang="en-GB" sz="2000" dirty="0"/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2000" b="1" dirty="0"/>
              <a:t>How</a:t>
            </a:r>
          </a:p>
          <a:p>
            <a:pPr marL="0" indent="0">
              <a:buNone/>
            </a:pPr>
            <a:r>
              <a:rPr lang="en-GB" sz="2000" dirty="0"/>
              <a:t>I		</a:t>
            </a:r>
            <a:r>
              <a:rPr lang="en-GB" sz="2000" dirty="0">
                <a:solidFill>
                  <a:srgbClr val="FF0000"/>
                </a:solidFill>
              </a:rPr>
              <a:t>will </a:t>
            </a:r>
            <a:r>
              <a:rPr lang="en-GB" sz="2000" dirty="0"/>
              <a:t>work</a:t>
            </a:r>
          </a:p>
          <a:p>
            <a:pPr marL="0" indent="0">
              <a:buNone/>
            </a:pPr>
            <a:r>
              <a:rPr lang="en-GB" sz="2000" dirty="0"/>
              <a:t>You		</a:t>
            </a:r>
            <a:r>
              <a:rPr lang="en-GB" sz="2000" dirty="0">
                <a:solidFill>
                  <a:srgbClr val="FF0000"/>
                </a:solidFill>
              </a:rPr>
              <a:t>will </a:t>
            </a:r>
            <a:r>
              <a:rPr lang="en-GB" sz="2000" dirty="0"/>
              <a:t>work</a:t>
            </a:r>
          </a:p>
          <a:p>
            <a:pPr marL="0" indent="0">
              <a:buNone/>
            </a:pPr>
            <a:r>
              <a:rPr lang="en-GB" sz="2000" dirty="0"/>
              <a:t>She/ He/ It	</a:t>
            </a:r>
            <a:r>
              <a:rPr lang="en-GB" sz="2000" dirty="0">
                <a:solidFill>
                  <a:srgbClr val="FF0000"/>
                </a:solidFill>
              </a:rPr>
              <a:t>will </a:t>
            </a:r>
            <a:r>
              <a:rPr lang="en-GB" sz="2000" dirty="0"/>
              <a:t>work</a:t>
            </a: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dirty="0"/>
              <a:t>We	 	</a:t>
            </a:r>
            <a:r>
              <a:rPr lang="en-GB" sz="2000" dirty="0">
                <a:solidFill>
                  <a:srgbClr val="FF0000"/>
                </a:solidFill>
              </a:rPr>
              <a:t>will </a:t>
            </a:r>
            <a:r>
              <a:rPr lang="en-GB" sz="2000" dirty="0"/>
              <a:t>work</a:t>
            </a: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dirty="0"/>
              <a:t>They	 	</a:t>
            </a:r>
            <a:r>
              <a:rPr lang="en-GB" sz="2000" dirty="0">
                <a:solidFill>
                  <a:srgbClr val="FF0000"/>
                </a:solidFill>
              </a:rPr>
              <a:t>will </a:t>
            </a:r>
            <a:r>
              <a:rPr lang="en-GB" sz="2000" dirty="0"/>
              <a:t>work</a:t>
            </a:r>
          </a:p>
          <a:p>
            <a:pPr marL="0" indent="0">
              <a:buNone/>
            </a:pPr>
            <a:endParaRPr lang="en-GB" sz="1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Shall 	</a:t>
            </a:r>
            <a:r>
              <a:rPr lang="en-GB" sz="2000" dirty="0"/>
              <a:t>I</a:t>
            </a:r>
            <a:r>
              <a:rPr lang="en-GB" sz="2000" dirty="0">
                <a:solidFill>
                  <a:srgbClr val="1C1C1C"/>
                </a:solidFill>
              </a:rPr>
              <a:t> 	</a:t>
            </a:r>
            <a:r>
              <a:rPr lang="en-GB" sz="2000" dirty="0">
                <a:solidFill>
                  <a:srgbClr val="FF0000"/>
                </a:solidFill>
              </a:rPr>
              <a:t>work </a:t>
            </a:r>
            <a:r>
              <a:rPr lang="en-GB" sz="2000" dirty="0"/>
              <a:t>tomorrow?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Will	</a:t>
            </a:r>
            <a:r>
              <a:rPr lang="en-GB" sz="2000" dirty="0"/>
              <a:t>you </a:t>
            </a:r>
            <a:r>
              <a:rPr lang="en-GB" sz="2000" dirty="0">
                <a:solidFill>
                  <a:srgbClr val="1C1C1C"/>
                </a:solidFill>
              </a:rPr>
              <a:t>	</a:t>
            </a:r>
            <a:r>
              <a:rPr lang="en-GB" sz="2000" dirty="0">
                <a:solidFill>
                  <a:srgbClr val="FF0000"/>
                </a:solidFill>
              </a:rPr>
              <a:t>work </a:t>
            </a:r>
            <a:r>
              <a:rPr lang="en-GB" sz="2000" dirty="0"/>
              <a:t>tomorrow?</a:t>
            </a:r>
            <a:endParaRPr lang="en-GB" sz="2000" dirty="0">
              <a:solidFill>
                <a:srgbClr val="1C1C1C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Will     </a:t>
            </a:r>
            <a:r>
              <a:rPr lang="en-GB" sz="2000" dirty="0"/>
              <a:t>she/he/it</a:t>
            </a:r>
            <a:r>
              <a:rPr lang="en-GB" sz="2000" dirty="0">
                <a:solidFill>
                  <a:srgbClr val="1C1C1C"/>
                </a:solidFill>
              </a:rPr>
              <a:t>	</a:t>
            </a:r>
            <a:r>
              <a:rPr lang="en-GB" sz="2000" dirty="0">
                <a:solidFill>
                  <a:srgbClr val="FF0000"/>
                </a:solidFill>
              </a:rPr>
              <a:t>work </a:t>
            </a:r>
            <a:r>
              <a:rPr lang="en-GB" sz="2000" dirty="0"/>
              <a:t>tomorrow?</a:t>
            </a:r>
            <a:endParaRPr lang="en-GB" sz="2000" dirty="0">
              <a:solidFill>
                <a:srgbClr val="1C1C1C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Shall 	</a:t>
            </a:r>
            <a:r>
              <a:rPr lang="en-GB" sz="2000" dirty="0"/>
              <a:t>we</a:t>
            </a:r>
            <a:r>
              <a:rPr lang="en-GB" sz="2000" dirty="0">
                <a:solidFill>
                  <a:srgbClr val="1C1C1C"/>
                </a:solidFill>
              </a:rPr>
              <a:t> 	</a:t>
            </a:r>
            <a:r>
              <a:rPr lang="en-GB" sz="2000" dirty="0">
                <a:solidFill>
                  <a:srgbClr val="FF0000"/>
                </a:solidFill>
              </a:rPr>
              <a:t>work </a:t>
            </a:r>
            <a:r>
              <a:rPr lang="en-GB" sz="2000" dirty="0"/>
              <a:t>tomorrow?</a:t>
            </a:r>
            <a:endParaRPr lang="en-GB" sz="2000" dirty="0">
              <a:solidFill>
                <a:srgbClr val="1C1C1C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Will	</a:t>
            </a:r>
            <a:r>
              <a:rPr lang="en-GB" sz="2000" dirty="0"/>
              <a:t>they</a:t>
            </a:r>
            <a:r>
              <a:rPr lang="en-GB" sz="2000" dirty="0">
                <a:solidFill>
                  <a:srgbClr val="1C1C1C"/>
                </a:solidFill>
              </a:rPr>
              <a:t>	</a:t>
            </a:r>
            <a:r>
              <a:rPr lang="en-GB" sz="2000" dirty="0">
                <a:solidFill>
                  <a:srgbClr val="FF0000"/>
                </a:solidFill>
              </a:rPr>
              <a:t>work </a:t>
            </a:r>
            <a:r>
              <a:rPr lang="en-GB" sz="2000" dirty="0"/>
              <a:t>tomorrow?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933" y="5058091"/>
            <a:ext cx="2050267" cy="144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6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335"/>
    </mc:Choice>
    <mc:Fallback xmlns="">
      <p:transition spd="slow" advTm="9633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Will or Shall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Assignment B</a:t>
            </a:r>
          </a:p>
          <a:p>
            <a:r>
              <a:rPr lang="en-GB" i="1" dirty="0"/>
              <a:t>Make the assignment on your own</a:t>
            </a:r>
          </a:p>
          <a:p>
            <a:r>
              <a:rPr lang="en-GB" i="1" dirty="0"/>
              <a:t>You have 3 minutes</a:t>
            </a:r>
          </a:p>
          <a:p>
            <a:r>
              <a:rPr lang="en-GB" i="1" dirty="0"/>
              <a:t>Do this in English</a:t>
            </a:r>
          </a:p>
          <a:p>
            <a:r>
              <a:rPr lang="en-GB" i="1" dirty="0"/>
              <a:t>We are going to check the answers</a:t>
            </a:r>
          </a:p>
          <a:p>
            <a:endParaRPr lang="en-GB" i="1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661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771"/>
    </mc:Choice>
    <mc:Fallback xmlns="">
      <p:transition spd="slow" advTm="12677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 / Are / Is going to </a:t>
            </a:r>
            <a:r>
              <a:rPr lang="en-GB" i="1" dirty="0"/>
              <a:t>or </a:t>
            </a:r>
            <a:r>
              <a:rPr lang="en-GB" dirty="0"/>
              <a:t>Will / Shall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Assignment C</a:t>
            </a:r>
          </a:p>
          <a:p>
            <a:r>
              <a:rPr lang="en-GB" dirty="0"/>
              <a:t>Choose the correct future form between the brackets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Assignment D</a:t>
            </a:r>
          </a:p>
          <a:p>
            <a:r>
              <a:rPr lang="en-GB" dirty="0"/>
              <a:t>Fill in the gaps</a:t>
            </a:r>
          </a:p>
          <a:p>
            <a:endParaRPr lang="en-GB" i="1" dirty="0"/>
          </a:p>
          <a:p>
            <a:r>
              <a:rPr lang="en-GB" i="1" dirty="0"/>
              <a:t>On your own</a:t>
            </a:r>
          </a:p>
          <a:p>
            <a:r>
              <a:rPr lang="en-GB" i="1" dirty="0"/>
              <a:t>Take 5 minutes</a:t>
            </a:r>
          </a:p>
          <a:p>
            <a:r>
              <a:rPr lang="en-GB" i="1" dirty="0"/>
              <a:t>We will discuss together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419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80"/>
    </mc:Choice>
    <mc:Fallback xmlns="">
      <p:transition spd="slow" advTm="6248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on your own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412875"/>
            <a:ext cx="51117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86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90"/>
    </mc:Choice>
    <mc:Fallback xmlns="">
      <p:transition spd="slow" advTm="2099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CE6E320-95A6-4593-998A-DDADAA75EBD4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GB" dirty="0"/>
              <a:t>Preparation</a:t>
            </a:r>
            <a:r>
              <a:rPr lang="nl-NL" dirty="0"/>
              <a:t> Oral </a:t>
            </a:r>
            <a:r>
              <a:rPr lang="nl-NL" dirty="0" err="1"/>
              <a:t>Exam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A30F825-49EC-4B37-ABAC-963485A6F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9472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600" b="1" dirty="0" err="1"/>
              <a:t>Main</a:t>
            </a:r>
            <a:r>
              <a:rPr lang="nl-NL" sz="1600" b="1" dirty="0"/>
              <a:t> information</a:t>
            </a:r>
          </a:p>
          <a:p>
            <a:r>
              <a:rPr lang="nl-NL" sz="1600" dirty="0"/>
              <a:t>Time</a:t>
            </a:r>
          </a:p>
          <a:p>
            <a:pPr lvl="1"/>
            <a:r>
              <a:rPr lang="nl-NL" sz="1600" dirty="0"/>
              <a:t>Level 2: 4 – 6 minutes</a:t>
            </a:r>
          </a:p>
          <a:p>
            <a:pPr lvl="1"/>
            <a:r>
              <a:rPr lang="nl-NL" sz="1600" dirty="0"/>
              <a:t>Level 3: 5 – 7 minutes</a:t>
            </a:r>
          </a:p>
          <a:p>
            <a:pPr lvl="1"/>
            <a:r>
              <a:rPr lang="nl-NL" sz="1600" dirty="0"/>
              <a:t>Level 4: 6 – 8 minutes</a:t>
            </a:r>
          </a:p>
          <a:p>
            <a:endParaRPr lang="nl-NL" sz="1600" dirty="0"/>
          </a:p>
          <a:p>
            <a:r>
              <a:rPr lang="nl-NL" sz="1600" dirty="0"/>
              <a:t>Topic: </a:t>
            </a:r>
            <a:r>
              <a:rPr lang="nl-NL" sz="1600" dirty="0" err="1"/>
              <a:t>Your</a:t>
            </a:r>
            <a:r>
              <a:rPr lang="nl-NL" sz="1600" dirty="0"/>
              <a:t> </a:t>
            </a:r>
            <a:r>
              <a:rPr lang="nl-NL" sz="1600" dirty="0" err="1"/>
              <a:t>choice</a:t>
            </a:r>
            <a:endParaRPr lang="nl-NL" sz="1600" dirty="0"/>
          </a:p>
          <a:p>
            <a:endParaRPr lang="nl-NL" sz="1600" dirty="0"/>
          </a:p>
          <a:p>
            <a:r>
              <a:rPr lang="nl-NL" sz="1600" dirty="0" err="1"/>
              <a:t>Materials</a:t>
            </a:r>
            <a:endParaRPr lang="nl-NL" sz="1600" dirty="0"/>
          </a:p>
          <a:p>
            <a:pPr lvl="1"/>
            <a:r>
              <a:rPr lang="nl-NL" sz="1600" dirty="0" err="1"/>
              <a:t>Powerpoint</a:t>
            </a:r>
            <a:endParaRPr lang="nl-NL" sz="1600" dirty="0"/>
          </a:p>
          <a:p>
            <a:pPr lvl="1"/>
            <a:r>
              <a:rPr lang="nl-NL" sz="1600" dirty="0"/>
              <a:t>Pictures</a:t>
            </a:r>
          </a:p>
          <a:p>
            <a:pPr lvl="1"/>
            <a:r>
              <a:rPr lang="nl-NL" sz="1600" dirty="0" err="1"/>
              <a:t>Other</a:t>
            </a:r>
            <a:r>
              <a:rPr lang="nl-NL" sz="1600" dirty="0"/>
              <a:t> </a:t>
            </a:r>
            <a:r>
              <a:rPr lang="nl-NL" sz="1600" dirty="0" err="1"/>
              <a:t>things</a:t>
            </a:r>
            <a:endParaRPr lang="nl-NL" sz="16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08AF166-8310-4F7A-A487-DE04D078D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1920" y="1600200"/>
            <a:ext cx="48348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/>
              <a:t>When</a:t>
            </a:r>
          </a:p>
          <a:p>
            <a:r>
              <a:rPr lang="en-GB" sz="1600" dirty="0"/>
              <a:t>Choose a date</a:t>
            </a:r>
          </a:p>
          <a:p>
            <a:r>
              <a:rPr lang="en-GB" sz="1600" dirty="0"/>
              <a:t>Delayed = resit</a:t>
            </a:r>
          </a:p>
          <a:p>
            <a:endParaRPr lang="en-GB" sz="1600" dirty="0"/>
          </a:p>
          <a:p>
            <a:pPr marL="0" indent="0">
              <a:buNone/>
            </a:pPr>
            <a:r>
              <a:rPr lang="en-GB" sz="1600" b="1" dirty="0"/>
              <a:t>What to do</a:t>
            </a:r>
            <a:endParaRPr lang="en-GB" sz="1600" dirty="0"/>
          </a:p>
          <a:p>
            <a:r>
              <a:rPr lang="en-GB" sz="1600" dirty="0"/>
              <a:t>Make mind map</a:t>
            </a:r>
          </a:p>
          <a:p>
            <a:r>
              <a:rPr lang="en-GB" sz="1600" dirty="0"/>
              <a:t>Make </a:t>
            </a:r>
            <a:r>
              <a:rPr lang="en-GB" sz="1600" dirty="0" err="1"/>
              <a:t>powerpoint</a:t>
            </a:r>
            <a:endParaRPr lang="en-GB" sz="1600" dirty="0"/>
          </a:p>
          <a:p>
            <a:r>
              <a:rPr lang="en-GB" sz="1600" dirty="0"/>
              <a:t>Create wordlist </a:t>
            </a:r>
          </a:p>
          <a:p>
            <a:r>
              <a:rPr lang="en-GB" sz="1600" dirty="0"/>
              <a:t>Ask each other for help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2E49182-8788-4D6D-8C93-5C555C84C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435856"/>
            <a:ext cx="3250704" cy="21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81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Future</a:t>
            </a:r>
            <a:r>
              <a:rPr lang="nl-NL" dirty="0"/>
              <a:t> </a:t>
            </a:r>
            <a:r>
              <a:rPr lang="nl-NL" dirty="0" err="1"/>
              <a:t>tense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238" y="4941168"/>
            <a:ext cx="8229600" cy="720080"/>
          </a:xfr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nl-NL" b="1" dirty="0">
                <a:solidFill>
                  <a:schemeClr val="tx1"/>
                </a:solidFill>
                <a:latin typeface="Candara" panose="020E0502030303020204" pitchFamily="34" charset="0"/>
              </a:rPr>
              <a:t>Past		Present				</a:t>
            </a:r>
            <a:r>
              <a:rPr lang="nl-NL" b="1" dirty="0" err="1">
                <a:solidFill>
                  <a:schemeClr val="tx1"/>
                </a:solidFill>
                <a:latin typeface="Candara" panose="020E0502030303020204" pitchFamily="34" charset="0"/>
              </a:rPr>
              <a:t>Future</a:t>
            </a:r>
            <a:endParaRPr lang="nl-NL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910" y="2492897"/>
            <a:ext cx="265292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7"/>
            <a:ext cx="258372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92897"/>
            <a:ext cx="280831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al 3"/>
          <p:cNvSpPr/>
          <p:nvPr/>
        </p:nvSpPr>
        <p:spPr>
          <a:xfrm>
            <a:off x="5715189" y="1844824"/>
            <a:ext cx="3312368" cy="38884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244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66"/>
    </mc:Choice>
    <mc:Fallback xmlns="">
      <p:transition spd="slow" advTm="2216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tense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31840" y="1412776"/>
            <a:ext cx="5554960" cy="5112568"/>
          </a:xfrm>
        </p:spPr>
        <p:txBody>
          <a:bodyPr/>
          <a:lstStyle/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r>
              <a:rPr lang="en-GB" b="1" dirty="0"/>
              <a:t>Two examples</a:t>
            </a:r>
          </a:p>
          <a:p>
            <a:r>
              <a:rPr lang="en-GB" dirty="0"/>
              <a:t>Next year, I'm going to take up the guitar. It will possibly  be very difficult for me, but I love music.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 am going to fly to Berlin this afternoon to attend a congress . While I’m in Berlin, the weather will probably be good... </a:t>
            </a:r>
            <a:br>
              <a:rPr lang="en-GB" dirty="0"/>
            </a:b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2448271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0" r="12941"/>
          <a:stretch/>
        </p:blipFill>
        <p:spPr bwMode="auto">
          <a:xfrm>
            <a:off x="539552" y="3997897"/>
            <a:ext cx="2448271" cy="217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02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93"/>
    </mc:Choice>
    <mc:Fallback xmlns="">
      <p:transition spd="slow" advTm="5499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tense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31840" y="1412776"/>
            <a:ext cx="5554960" cy="5112568"/>
          </a:xfrm>
        </p:spPr>
        <p:txBody>
          <a:bodyPr/>
          <a:lstStyle/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r>
              <a:rPr lang="en-GB" b="1" dirty="0"/>
              <a:t>Two examples</a:t>
            </a:r>
          </a:p>
          <a:p>
            <a:r>
              <a:rPr lang="en-GB" dirty="0"/>
              <a:t>Next year, </a:t>
            </a:r>
            <a:r>
              <a:rPr lang="en-GB" b="1" dirty="0">
                <a:solidFill>
                  <a:srgbClr val="FF0000"/>
                </a:solidFill>
              </a:rPr>
              <a:t>I'm going to take up </a:t>
            </a:r>
            <a:r>
              <a:rPr lang="en-GB" dirty="0"/>
              <a:t>the guitar. It </a:t>
            </a:r>
            <a:r>
              <a:rPr lang="en-GB" b="1" dirty="0">
                <a:solidFill>
                  <a:srgbClr val="FFFF00"/>
                </a:solidFill>
              </a:rPr>
              <a:t>will</a:t>
            </a:r>
            <a:r>
              <a:rPr lang="en-GB" dirty="0"/>
              <a:t> possibly be very difficult, but I love music.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 am going to fly to Berlin this afternoon to attend a congress . While I’m in Berlin, the weather will probably be good... </a:t>
            </a:r>
            <a:br>
              <a:rPr lang="en-GB" dirty="0"/>
            </a:b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2448271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0" r="12941"/>
          <a:stretch/>
        </p:blipFill>
        <p:spPr bwMode="auto">
          <a:xfrm>
            <a:off x="539552" y="3997897"/>
            <a:ext cx="2448271" cy="217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15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8"/>
    </mc:Choice>
    <mc:Fallback xmlns="">
      <p:transition spd="slow" advTm="257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tense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31840" y="1412776"/>
            <a:ext cx="5554960" cy="5112568"/>
          </a:xfrm>
        </p:spPr>
        <p:txBody>
          <a:bodyPr/>
          <a:lstStyle/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r>
              <a:rPr lang="en-GB" b="1" dirty="0"/>
              <a:t>Two examples</a:t>
            </a:r>
          </a:p>
          <a:p>
            <a:r>
              <a:rPr lang="en-GB" dirty="0"/>
              <a:t>Next year, </a:t>
            </a:r>
            <a:r>
              <a:rPr lang="en-GB" b="1" dirty="0">
                <a:solidFill>
                  <a:srgbClr val="FF0000"/>
                </a:solidFill>
              </a:rPr>
              <a:t>I'm going to take up </a:t>
            </a:r>
            <a:r>
              <a:rPr lang="en-GB" dirty="0"/>
              <a:t>the guitar. It </a:t>
            </a:r>
            <a:r>
              <a:rPr lang="en-GB" b="1" dirty="0">
                <a:solidFill>
                  <a:srgbClr val="FFFF00"/>
                </a:solidFill>
              </a:rPr>
              <a:t>will</a:t>
            </a:r>
            <a:r>
              <a:rPr lang="en-GB" dirty="0"/>
              <a:t> possibly be very difficult, but I love music.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 </a:t>
            </a:r>
            <a:r>
              <a:rPr lang="en-GB" b="1" dirty="0">
                <a:solidFill>
                  <a:srgbClr val="FF0000"/>
                </a:solidFill>
              </a:rPr>
              <a:t>am going to fly </a:t>
            </a:r>
            <a:r>
              <a:rPr lang="en-GB" dirty="0"/>
              <a:t>to Berlin this afternoon to attend a congress . While I’m in Berlin, the weather </a:t>
            </a:r>
            <a:r>
              <a:rPr lang="en-GB" b="1" dirty="0">
                <a:solidFill>
                  <a:srgbClr val="FFFF00"/>
                </a:solidFill>
              </a:rPr>
              <a:t>will</a:t>
            </a:r>
            <a:r>
              <a:rPr lang="en-GB" dirty="0"/>
              <a:t> probably be good.</a:t>
            </a:r>
            <a:br>
              <a:rPr lang="en-GB" dirty="0"/>
            </a:b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2448271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0" r="12941"/>
          <a:stretch/>
        </p:blipFill>
        <p:spPr bwMode="auto">
          <a:xfrm>
            <a:off x="539552" y="3997897"/>
            <a:ext cx="2448271" cy="217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81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4"/>
    </mc:Choice>
    <mc:Fallback xmlns="">
      <p:transition spd="slow" advTm="509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tense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238" y="4941168"/>
            <a:ext cx="8229600" cy="720080"/>
          </a:xfr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anchor="ctr"/>
          <a:lstStyle/>
          <a:p>
            <a:pPr marL="0" indent="0">
              <a:buNone/>
            </a:pPr>
            <a:r>
              <a:rPr lang="nl-NL" b="1" dirty="0">
                <a:solidFill>
                  <a:schemeClr val="tx1"/>
                </a:solidFill>
                <a:latin typeface="Candara" panose="020E0502030303020204" pitchFamily="34" charset="0"/>
              </a:rPr>
              <a:t>	</a:t>
            </a:r>
            <a:r>
              <a:rPr lang="nl-NL" b="1" dirty="0" err="1">
                <a:solidFill>
                  <a:schemeClr val="tx1"/>
                </a:solidFill>
              </a:rPr>
              <a:t>Future</a:t>
            </a:r>
            <a:endParaRPr lang="nl-NL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5" name="PIJL-RECHTS 4"/>
          <p:cNvSpPr/>
          <p:nvPr/>
        </p:nvSpPr>
        <p:spPr>
          <a:xfrm rot="20104072">
            <a:off x="3204397" y="2421945"/>
            <a:ext cx="1520729" cy="720081"/>
          </a:xfrm>
          <a:prstGeom prst="right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JL-RECHTS 8"/>
          <p:cNvSpPr/>
          <p:nvPr/>
        </p:nvSpPr>
        <p:spPr>
          <a:xfrm rot="1461467">
            <a:off x="3204499" y="3710553"/>
            <a:ext cx="1520729" cy="720081"/>
          </a:xfrm>
          <a:prstGeom prst="right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5220072" y="3992106"/>
            <a:ext cx="3477072" cy="720080"/>
          </a:xfrm>
          <a:prstGeom prst="rect">
            <a:avLst/>
          </a:prstGeo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/>
              <a:t>Will</a:t>
            </a:r>
            <a:endParaRPr lang="nl-NL" dirty="0"/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5220072" y="2134970"/>
            <a:ext cx="3477072" cy="720080"/>
          </a:xfrm>
          <a:prstGeom prst="rect">
            <a:avLst/>
          </a:prstGeo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 err="1"/>
              <a:t>Going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endParaRPr lang="nl-NL" dirty="0"/>
          </a:p>
        </p:txBody>
      </p:sp>
      <p:sp>
        <p:nvSpPr>
          <p:cNvPr id="12" name="Ovaal 11"/>
          <p:cNvSpPr/>
          <p:nvPr/>
        </p:nvSpPr>
        <p:spPr>
          <a:xfrm>
            <a:off x="175231" y="1916832"/>
            <a:ext cx="3312368" cy="38884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51" y="2636912"/>
            <a:ext cx="265292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1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3"/>
    </mc:Choice>
    <mc:Fallback xmlns="">
      <p:transition spd="slow" advTm="346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ln w="38100" cap="rnd">
            <a:solidFill>
              <a:schemeClr val="bg1"/>
            </a:solidFill>
          </a:ln>
        </p:spPr>
        <p:txBody>
          <a:bodyPr/>
          <a:lstStyle/>
          <a:p>
            <a:r>
              <a:rPr lang="nl-NL" dirty="0"/>
              <a:t>Am / Are / Is </a:t>
            </a:r>
            <a:r>
              <a:rPr lang="nl-NL" dirty="0" err="1"/>
              <a:t>going</a:t>
            </a:r>
            <a:r>
              <a:rPr lang="nl-NL" dirty="0"/>
              <a:t> </a:t>
            </a:r>
            <a:r>
              <a:rPr lang="nl-NL" dirty="0" err="1"/>
              <a:t>to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000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nl-NL" sz="2000" b="1" dirty="0" err="1">
                <a:latin typeface="Candara" panose="020E0502030303020204" pitchFamily="34" charset="0"/>
              </a:rPr>
              <a:t>When</a:t>
            </a:r>
            <a:endParaRPr lang="nl-NL" sz="2000" dirty="0">
              <a:latin typeface="Candara" panose="020E0502030303020204" pitchFamily="34" charset="0"/>
            </a:endParaRPr>
          </a:p>
          <a:p>
            <a:r>
              <a:rPr lang="nl-NL" sz="2000" dirty="0"/>
              <a:t>Staat vast. Gaat zeker gebeuren.</a:t>
            </a:r>
            <a:endParaRPr lang="nl-NL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nl-NL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nl-NL" sz="2000" b="1" dirty="0">
                <a:latin typeface="Candara" panose="020E0502030303020204" pitchFamily="34" charset="0"/>
              </a:rPr>
              <a:t>Indicator</a:t>
            </a:r>
            <a:endParaRPr lang="nl-NL" sz="2000" b="1" dirty="0"/>
          </a:p>
          <a:p>
            <a:r>
              <a:rPr lang="en-GB" sz="2000" dirty="0"/>
              <a:t>Certainly</a:t>
            </a:r>
          </a:p>
          <a:p>
            <a:r>
              <a:rPr lang="en-GB" sz="2000" dirty="0"/>
              <a:t>No doubt</a:t>
            </a:r>
          </a:p>
          <a:p>
            <a:r>
              <a:rPr lang="en-GB" sz="2000" dirty="0"/>
              <a:t>Sure to happen</a:t>
            </a:r>
          </a:p>
          <a:p>
            <a:r>
              <a:rPr lang="en-GB" sz="2000" dirty="0"/>
              <a:t>Definitely</a:t>
            </a:r>
          </a:p>
          <a:p>
            <a:r>
              <a:rPr lang="en-GB" sz="2000" dirty="0">
                <a:ea typeface="Calibri"/>
                <a:cs typeface="Times New Roman"/>
              </a:rPr>
              <a:t>Absolutely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r>
              <a:rPr lang="nl-NL" sz="2000" b="1" dirty="0" err="1"/>
              <a:t>Rule</a:t>
            </a:r>
            <a:endParaRPr lang="nl-NL" sz="2000" b="1" dirty="0"/>
          </a:p>
          <a:p>
            <a:r>
              <a:rPr lang="en-GB" sz="2000" dirty="0"/>
              <a:t>Am / Are / Is going to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How</a:t>
            </a:r>
          </a:p>
          <a:p>
            <a:pPr marL="0" indent="0">
              <a:buNone/>
            </a:pPr>
            <a:r>
              <a:rPr lang="en-GB" sz="2000" dirty="0"/>
              <a:t>I		</a:t>
            </a:r>
            <a:r>
              <a:rPr lang="en-GB" sz="2000" dirty="0">
                <a:solidFill>
                  <a:srgbClr val="FF0000"/>
                </a:solidFill>
              </a:rPr>
              <a:t>am</a:t>
            </a:r>
            <a:r>
              <a:rPr lang="en-GB" sz="2000" dirty="0"/>
              <a:t> going to work</a:t>
            </a: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dirty="0"/>
              <a:t>You		</a:t>
            </a:r>
            <a:r>
              <a:rPr lang="en-GB" sz="2000" dirty="0">
                <a:solidFill>
                  <a:srgbClr val="FF0000"/>
                </a:solidFill>
              </a:rPr>
              <a:t>are</a:t>
            </a:r>
            <a:r>
              <a:rPr lang="en-GB" sz="2000" dirty="0"/>
              <a:t> going to work</a:t>
            </a: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dirty="0"/>
              <a:t>She/ He/ It	</a:t>
            </a:r>
            <a:r>
              <a:rPr lang="en-GB" sz="2000" dirty="0">
                <a:solidFill>
                  <a:srgbClr val="FF0000"/>
                </a:solidFill>
              </a:rPr>
              <a:t>is</a:t>
            </a:r>
            <a:r>
              <a:rPr lang="en-GB" sz="2000" dirty="0"/>
              <a:t> going to work</a:t>
            </a: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dirty="0"/>
              <a:t>We		</a:t>
            </a:r>
            <a:r>
              <a:rPr lang="en-GB" sz="2000" dirty="0">
                <a:solidFill>
                  <a:srgbClr val="FF0000"/>
                </a:solidFill>
              </a:rPr>
              <a:t>are</a:t>
            </a:r>
            <a:r>
              <a:rPr lang="en-GB" sz="2000" dirty="0"/>
              <a:t> going to work</a:t>
            </a: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dirty="0"/>
              <a:t>They		</a:t>
            </a:r>
            <a:r>
              <a:rPr lang="en-GB" sz="2000" dirty="0">
                <a:solidFill>
                  <a:srgbClr val="FF0000"/>
                </a:solidFill>
              </a:rPr>
              <a:t>are</a:t>
            </a:r>
            <a:r>
              <a:rPr lang="en-GB" sz="2000" dirty="0"/>
              <a:t> going to work</a:t>
            </a: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066" y="5078374"/>
            <a:ext cx="2050267" cy="144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7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94"/>
    </mc:Choice>
    <mc:Fallback xmlns="">
      <p:transition spd="slow" advTm="9109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 / Are / Is going to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Assignment A</a:t>
            </a:r>
          </a:p>
          <a:p>
            <a:r>
              <a:rPr lang="en-GB" i="1" dirty="0"/>
              <a:t>Make the assignment on your own</a:t>
            </a:r>
          </a:p>
          <a:p>
            <a:r>
              <a:rPr lang="en-GB" i="1" dirty="0"/>
              <a:t>You have 3 minutes</a:t>
            </a:r>
          </a:p>
          <a:p>
            <a:r>
              <a:rPr lang="en-GB" i="1" dirty="0"/>
              <a:t>Do this in English</a:t>
            </a:r>
          </a:p>
          <a:p>
            <a:r>
              <a:rPr lang="en-GB" i="1" dirty="0"/>
              <a:t>We are going to check the answers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15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771"/>
    </mc:Choice>
    <mc:Fallback xmlns="">
      <p:transition spd="slow" advTm="126771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</TotalTime>
  <Words>543</Words>
  <Application>Microsoft Office PowerPoint</Application>
  <PresentationFormat>Diavoorstelling (4:3)</PresentationFormat>
  <Paragraphs>145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Candara</vt:lpstr>
      <vt:lpstr>Kantoorthema</vt:lpstr>
      <vt:lpstr>Timeline</vt:lpstr>
      <vt:lpstr>Preparation Oral Exam</vt:lpstr>
      <vt:lpstr>Future tense</vt:lpstr>
      <vt:lpstr>Future tense</vt:lpstr>
      <vt:lpstr>Future tense</vt:lpstr>
      <vt:lpstr>Future tense</vt:lpstr>
      <vt:lpstr>Future tense</vt:lpstr>
      <vt:lpstr>Am / Are / Is going to</vt:lpstr>
      <vt:lpstr>Am / Are / Is going to</vt:lpstr>
      <vt:lpstr>Will or Shall</vt:lpstr>
      <vt:lpstr>Will or Shall</vt:lpstr>
      <vt:lpstr>Am / Are / Is going to or Will / Shall</vt:lpstr>
      <vt:lpstr>Work on your own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E.A.M. Kuindersma</dc:creator>
  <cp:lastModifiedBy>Ellen Kuindersma - Hornman</cp:lastModifiedBy>
  <cp:revision>113</cp:revision>
  <dcterms:created xsi:type="dcterms:W3CDTF">2017-08-29T19:23:49Z</dcterms:created>
  <dcterms:modified xsi:type="dcterms:W3CDTF">2022-02-22T21:44:59Z</dcterms:modified>
</cp:coreProperties>
</file>