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36" r:id="rId5"/>
    <p:sldId id="395" r:id="rId6"/>
    <p:sldId id="403" r:id="rId7"/>
    <p:sldId id="396" r:id="rId8"/>
    <p:sldId id="401" r:id="rId9"/>
    <p:sldId id="402" r:id="rId10"/>
    <p:sldId id="398" r:id="rId11"/>
    <p:sldId id="404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69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4C138B2-7FC0-4191-AF30-816288DB5E26}">
          <p14:sldIdLst>
            <p14:sldId id="336"/>
            <p14:sldId id="395"/>
            <p14:sldId id="403"/>
            <p14:sldId id="396"/>
            <p14:sldId id="401"/>
            <p14:sldId id="402"/>
            <p14:sldId id="398"/>
            <p14:sldId id="404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Ragas" initials="SR" lastIdx="10" clrIdx="0">
    <p:extLst>
      <p:ext uri="{19B8F6BF-5375-455C-9EA6-DF929625EA0E}">
        <p15:presenceInfo xmlns:p15="http://schemas.microsoft.com/office/powerpoint/2012/main" userId="S::s.ragas@helicon.nl::78aec550-2439-402d-81ed-929ff57c1b62" providerId="AD"/>
      </p:ext>
    </p:extLst>
  </p:cmAuthor>
  <p:cmAuthor id="2" name="Silvia Ragas" initials="SR [2]" lastIdx="1" clrIdx="1">
    <p:extLst>
      <p:ext uri="{19B8F6BF-5375-455C-9EA6-DF929625EA0E}">
        <p15:presenceInfo xmlns:p15="http://schemas.microsoft.com/office/powerpoint/2012/main" userId="S::s.ragas_helicon.nl#ext#@wellant.onmicrosoft.com::9a17edc2-1308-4de4-873c-56de14134191" providerId="AD"/>
      </p:ext>
    </p:extLst>
  </p:cmAuthor>
  <p:cmAuthor id="3" name="Luci Moorman" initials="LM" lastIdx="10" clrIdx="2">
    <p:extLst>
      <p:ext uri="{19B8F6BF-5375-455C-9EA6-DF929625EA0E}">
        <p15:presenceInfo xmlns:p15="http://schemas.microsoft.com/office/powerpoint/2012/main" userId="Luci Moorman" providerId="None"/>
      </p:ext>
    </p:extLst>
  </p:cmAuthor>
  <p:cmAuthor id="4" name="Erlijn Suurmeijer" initials="ES" lastIdx="5" clrIdx="3">
    <p:extLst>
      <p:ext uri="{19B8F6BF-5375-455C-9EA6-DF929625EA0E}">
        <p15:presenceInfo xmlns:p15="http://schemas.microsoft.com/office/powerpoint/2012/main" userId="S-1-5-21-2602360281-2727791147-4248037531-147541" providerId="AD"/>
      </p:ext>
    </p:extLst>
  </p:cmAuthor>
  <p:cmAuthor id="5" name="Erlijn Suurmeijer" initials="ES [2]" lastIdx="1" clrIdx="4">
    <p:extLst>
      <p:ext uri="{19B8F6BF-5375-455C-9EA6-DF929625EA0E}">
        <p15:presenceInfo xmlns:p15="http://schemas.microsoft.com/office/powerpoint/2012/main" userId="S::er.suurmeijer@wellant.nl::8554215a-5cc7-4af0-ad3e-cda787c3e601" providerId="AD"/>
      </p:ext>
    </p:extLst>
  </p:cmAuthor>
  <p:cmAuthor id="6" name="Arno Hartman" initials="AH" lastIdx="1" clrIdx="5">
    <p:extLst>
      <p:ext uri="{19B8F6BF-5375-455C-9EA6-DF929625EA0E}">
        <p15:presenceInfo xmlns:p15="http://schemas.microsoft.com/office/powerpoint/2012/main" userId="S::a.hartman@wellant.nl::edb16e91-e679-4b8b-ba7c-f25185abeb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30A0"/>
    <a:srgbClr val="E8F0FE"/>
    <a:srgbClr val="FFFFFF"/>
    <a:srgbClr val="000644"/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4" autoAdjust="0"/>
    <p:restoredTop sz="94778" autoAdjust="0"/>
  </p:normalViewPr>
  <p:slideViewPr>
    <p:cSldViewPr snapToGrid="0" showGuides="1">
      <p:cViewPr varScale="1">
        <p:scale>
          <a:sx n="62" d="100"/>
          <a:sy n="62" d="100"/>
        </p:scale>
        <p:origin x="224" y="6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61088-3842-4C31-82E0-A2A26E716E4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8838A34-6E4E-426F-A8EF-8F805E8C00B1}">
      <dgm:prSet phldrT="[Teks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1800" dirty="0"/>
            <a:t>Waarom werken we met vrijwilligers, wat hebben we vrijwilligers te bieden, wat vragen we van hen </a:t>
          </a:r>
        </a:p>
      </dgm:t>
    </dgm:pt>
    <dgm:pt modelId="{5BCB03B2-CEBC-4278-9E56-1FDF65E345BF}" type="parTrans" cxnId="{CFD6F2F9-25FB-48FB-B2EB-C35D613D3B46}">
      <dgm:prSet/>
      <dgm:spPr/>
      <dgm:t>
        <a:bodyPr/>
        <a:lstStyle/>
        <a:p>
          <a:endParaRPr lang="nl-NL" sz="2000"/>
        </a:p>
      </dgm:t>
    </dgm:pt>
    <dgm:pt modelId="{91547F3A-9DD3-43B1-A538-15AD8AFA551B}" type="sibTrans" cxnId="{CFD6F2F9-25FB-48FB-B2EB-C35D613D3B46}">
      <dgm:prSet/>
      <dgm:spPr/>
      <dgm:t>
        <a:bodyPr/>
        <a:lstStyle/>
        <a:p>
          <a:endParaRPr lang="nl-NL" sz="2000"/>
        </a:p>
      </dgm:t>
    </dgm:pt>
    <dgm:pt modelId="{2F0F892C-7B26-4850-AC5E-163D8CAE0D8E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4400" dirty="0"/>
            <a:t>Binnenhalen </a:t>
          </a:r>
        </a:p>
      </dgm:t>
    </dgm:pt>
    <dgm:pt modelId="{53794A67-E9E1-4AA9-8CBB-9F9D6B17BE22}" type="parTrans" cxnId="{B205220E-F419-4570-BA1F-88D8EEA48294}">
      <dgm:prSet/>
      <dgm:spPr/>
      <dgm:t>
        <a:bodyPr/>
        <a:lstStyle/>
        <a:p>
          <a:endParaRPr lang="nl-NL" sz="2000"/>
        </a:p>
      </dgm:t>
    </dgm:pt>
    <dgm:pt modelId="{891E3368-7885-4CC6-B012-555F42A92F1F}" type="sibTrans" cxnId="{B205220E-F419-4570-BA1F-88D8EEA48294}">
      <dgm:prSet/>
      <dgm:spPr/>
      <dgm:t>
        <a:bodyPr/>
        <a:lstStyle/>
        <a:p>
          <a:endParaRPr lang="nl-NL" sz="2000"/>
        </a:p>
      </dgm:t>
    </dgm:pt>
    <dgm:pt modelId="{6ABFFD27-E49F-41DC-95C3-BA059552A07F}">
      <dgm:prSet phldrT="[Teks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2000" dirty="0"/>
            <a:t>Wie willen we binnenhalen, hoe willen we dat doen, waar zoeken we?</a:t>
          </a:r>
        </a:p>
      </dgm:t>
    </dgm:pt>
    <dgm:pt modelId="{3DBA0D32-F596-41FB-8720-1F3E6B670607}" type="parTrans" cxnId="{57BE690B-361B-4260-8C65-260A7126B38A}">
      <dgm:prSet/>
      <dgm:spPr/>
      <dgm:t>
        <a:bodyPr/>
        <a:lstStyle/>
        <a:p>
          <a:endParaRPr lang="nl-NL" sz="2000"/>
        </a:p>
      </dgm:t>
    </dgm:pt>
    <dgm:pt modelId="{23C864F1-6167-4A83-A3DC-7B2446496D71}" type="sibTrans" cxnId="{57BE690B-361B-4260-8C65-260A7126B38A}">
      <dgm:prSet/>
      <dgm:spPr/>
      <dgm:t>
        <a:bodyPr/>
        <a:lstStyle/>
        <a:p>
          <a:endParaRPr lang="nl-NL" sz="2000"/>
        </a:p>
      </dgm:t>
    </dgm:pt>
    <dgm:pt modelId="{5363877D-2062-4053-8A34-174A8D9095E2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4400" dirty="0"/>
            <a:t>Begeleiden</a:t>
          </a:r>
        </a:p>
      </dgm:t>
    </dgm:pt>
    <dgm:pt modelId="{4E000749-DA63-4A16-A0A3-0660337C3FA2}" type="parTrans" cxnId="{9A4821E7-EB98-4FF1-8EB7-2C625760729E}">
      <dgm:prSet/>
      <dgm:spPr/>
      <dgm:t>
        <a:bodyPr/>
        <a:lstStyle/>
        <a:p>
          <a:endParaRPr lang="nl-NL" sz="2000"/>
        </a:p>
      </dgm:t>
    </dgm:pt>
    <dgm:pt modelId="{7F7E4ADF-E071-4089-8BEA-89ED8349FBB2}" type="sibTrans" cxnId="{9A4821E7-EB98-4FF1-8EB7-2C625760729E}">
      <dgm:prSet/>
      <dgm:spPr/>
      <dgm:t>
        <a:bodyPr/>
        <a:lstStyle/>
        <a:p>
          <a:endParaRPr lang="nl-NL" sz="2000"/>
        </a:p>
      </dgm:t>
    </dgm:pt>
    <dgm:pt modelId="{3F07AE15-FE5D-4B99-AB94-2F70EB8DF96B}">
      <dgm:prSet phldrT="[Teks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2000" dirty="0"/>
            <a:t>Welke begeleiding is er mogelijk, wie is aanspreekpunt, aan welke begeleiding is behoefte?</a:t>
          </a:r>
        </a:p>
      </dgm:t>
    </dgm:pt>
    <dgm:pt modelId="{F1A11575-2FBE-446B-B42B-49551378F0F5}" type="parTrans" cxnId="{0D6B2AD8-4BE9-491B-A83B-A195262B020F}">
      <dgm:prSet/>
      <dgm:spPr/>
      <dgm:t>
        <a:bodyPr/>
        <a:lstStyle/>
        <a:p>
          <a:endParaRPr lang="nl-NL" sz="2000"/>
        </a:p>
      </dgm:t>
    </dgm:pt>
    <dgm:pt modelId="{9825C6B8-8410-4E48-8164-8468CA5D13DB}" type="sibTrans" cxnId="{0D6B2AD8-4BE9-491B-A83B-A195262B020F}">
      <dgm:prSet/>
      <dgm:spPr/>
      <dgm:t>
        <a:bodyPr/>
        <a:lstStyle/>
        <a:p>
          <a:endParaRPr lang="nl-NL" sz="2000"/>
        </a:p>
      </dgm:t>
    </dgm:pt>
    <dgm:pt modelId="{6377C0DE-8AE6-4E4F-9D9C-F05F861BB40E}">
      <dgm:prSet custT="1"/>
      <dgm:spPr>
        <a:solidFill>
          <a:schemeClr val="accent6"/>
        </a:solidFill>
      </dgm:spPr>
      <dgm:t>
        <a:bodyPr/>
        <a:lstStyle/>
        <a:p>
          <a:r>
            <a:rPr lang="nl-NL" sz="4400" dirty="0"/>
            <a:t>Belonen </a:t>
          </a:r>
        </a:p>
      </dgm:t>
    </dgm:pt>
    <dgm:pt modelId="{889A1CD3-94D3-4FDA-8005-893FD733598F}" type="parTrans" cxnId="{8C22FF6D-1157-47D7-A9EE-BE7D968D7645}">
      <dgm:prSet/>
      <dgm:spPr/>
      <dgm:t>
        <a:bodyPr/>
        <a:lstStyle/>
        <a:p>
          <a:endParaRPr lang="nl-NL" sz="2000"/>
        </a:p>
      </dgm:t>
    </dgm:pt>
    <dgm:pt modelId="{B7A4783D-F555-426C-9ACA-C758FA8F8A84}" type="sibTrans" cxnId="{8C22FF6D-1157-47D7-A9EE-BE7D968D7645}">
      <dgm:prSet/>
      <dgm:spPr/>
      <dgm:t>
        <a:bodyPr/>
        <a:lstStyle/>
        <a:p>
          <a:endParaRPr lang="nl-NL" sz="2000"/>
        </a:p>
      </dgm:t>
    </dgm:pt>
    <dgm:pt modelId="{0BD8182C-D9AD-4015-B646-270B099C6314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2000" dirty="0"/>
            <a:t>Op welke manier belonen we onze vrijwilligers, wie zorgt daarvoor?</a:t>
          </a:r>
        </a:p>
      </dgm:t>
    </dgm:pt>
    <dgm:pt modelId="{8EE17F84-8E07-4B5E-B98A-A1780B749294}" type="parTrans" cxnId="{0E3D880B-9883-4FF8-B213-E9A909567072}">
      <dgm:prSet/>
      <dgm:spPr/>
      <dgm:t>
        <a:bodyPr/>
        <a:lstStyle/>
        <a:p>
          <a:endParaRPr lang="nl-NL" sz="2000"/>
        </a:p>
      </dgm:t>
    </dgm:pt>
    <dgm:pt modelId="{E0244475-A495-4948-9A08-A46B9909C1AF}" type="sibTrans" cxnId="{0E3D880B-9883-4FF8-B213-E9A909567072}">
      <dgm:prSet/>
      <dgm:spPr/>
      <dgm:t>
        <a:bodyPr/>
        <a:lstStyle/>
        <a:p>
          <a:endParaRPr lang="nl-NL" sz="2000"/>
        </a:p>
      </dgm:t>
    </dgm:pt>
    <dgm:pt modelId="{3AE98E9C-9AEC-44CA-9EFB-2A6DAEA60EE3}">
      <dgm:prSet custT="1"/>
      <dgm:spPr>
        <a:solidFill>
          <a:schemeClr val="accent6"/>
        </a:solidFill>
      </dgm:spPr>
      <dgm:t>
        <a:bodyPr/>
        <a:lstStyle/>
        <a:p>
          <a:r>
            <a:rPr lang="nl-NL" sz="4400" dirty="0"/>
            <a:t>Behouden</a:t>
          </a:r>
        </a:p>
      </dgm:t>
    </dgm:pt>
    <dgm:pt modelId="{37E3DFAA-83DD-4CA5-90DE-63F320E5AA8D}" type="parTrans" cxnId="{2DBBBB5B-6177-43C1-AE61-F995A81AFB1F}">
      <dgm:prSet/>
      <dgm:spPr/>
      <dgm:t>
        <a:bodyPr/>
        <a:lstStyle/>
        <a:p>
          <a:endParaRPr lang="nl-NL" sz="2000"/>
        </a:p>
      </dgm:t>
    </dgm:pt>
    <dgm:pt modelId="{2398CA67-886C-4C25-B6DC-F4C3E772F5FC}" type="sibTrans" cxnId="{2DBBBB5B-6177-43C1-AE61-F995A81AFB1F}">
      <dgm:prSet/>
      <dgm:spPr/>
      <dgm:t>
        <a:bodyPr/>
        <a:lstStyle/>
        <a:p>
          <a:endParaRPr lang="nl-NL" sz="2000"/>
        </a:p>
      </dgm:t>
    </dgm:pt>
    <dgm:pt modelId="{8977BAF5-19EC-4163-9BD3-69794F285098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2000" dirty="0"/>
            <a:t>Hoe houden we onze vrijwilligers vast, wat is daarvoor nodig?</a:t>
          </a:r>
        </a:p>
      </dgm:t>
    </dgm:pt>
    <dgm:pt modelId="{2E852254-EB9F-4CDD-AA79-B929439941B9}" type="parTrans" cxnId="{C085C660-D55F-472F-ABBC-3F2438408F4A}">
      <dgm:prSet/>
      <dgm:spPr/>
      <dgm:t>
        <a:bodyPr/>
        <a:lstStyle/>
        <a:p>
          <a:endParaRPr lang="nl-NL" sz="2000"/>
        </a:p>
      </dgm:t>
    </dgm:pt>
    <dgm:pt modelId="{F186C513-75F9-4785-9DBA-548AB47355AC}" type="sibTrans" cxnId="{C085C660-D55F-472F-ABBC-3F2438408F4A}">
      <dgm:prSet/>
      <dgm:spPr/>
      <dgm:t>
        <a:bodyPr/>
        <a:lstStyle/>
        <a:p>
          <a:endParaRPr lang="nl-NL" sz="2000"/>
        </a:p>
      </dgm:t>
    </dgm:pt>
    <dgm:pt modelId="{4332B692-399E-47ED-9C83-464075A23F80}">
      <dgm:prSet custT="1"/>
      <dgm:spPr>
        <a:solidFill>
          <a:schemeClr val="accent6"/>
        </a:solidFill>
      </dgm:spPr>
      <dgm:t>
        <a:bodyPr/>
        <a:lstStyle/>
        <a:p>
          <a:r>
            <a:rPr lang="nl-NL" sz="4400" dirty="0"/>
            <a:t>Beëindigen</a:t>
          </a:r>
        </a:p>
      </dgm:t>
    </dgm:pt>
    <dgm:pt modelId="{FEF8FE01-5B68-4F5F-AB14-3F2B16AF93CF}" type="parTrans" cxnId="{8667DD89-C864-4D6C-A287-67A9E1C1D927}">
      <dgm:prSet/>
      <dgm:spPr/>
      <dgm:t>
        <a:bodyPr/>
        <a:lstStyle/>
        <a:p>
          <a:endParaRPr lang="nl-NL" sz="2000"/>
        </a:p>
      </dgm:t>
    </dgm:pt>
    <dgm:pt modelId="{A35697CA-C161-463B-8EF8-3EC7BCDF0F88}" type="sibTrans" cxnId="{8667DD89-C864-4D6C-A287-67A9E1C1D927}">
      <dgm:prSet/>
      <dgm:spPr/>
      <dgm:t>
        <a:bodyPr/>
        <a:lstStyle/>
        <a:p>
          <a:endParaRPr lang="nl-NL" sz="2000"/>
        </a:p>
      </dgm:t>
    </dgm:pt>
    <dgm:pt modelId="{31418C94-0501-45B6-BDB4-2F047DBBEB4C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2000" dirty="0"/>
            <a:t>Hoe nemen we afscheid van een vrijwilliger, houden we een exitgesprek. </a:t>
          </a:r>
        </a:p>
      </dgm:t>
    </dgm:pt>
    <dgm:pt modelId="{D43CA296-3271-40FE-9D40-1B47ADACB9B2}" type="parTrans" cxnId="{3C36A1ED-61C3-4264-BFC9-E40C89B1D7C2}">
      <dgm:prSet/>
      <dgm:spPr/>
      <dgm:t>
        <a:bodyPr/>
        <a:lstStyle/>
        <a:p>
          <a:endParaRPr lang="nl-NL" sz="2000"/>
        </a:p>
      </dgm:t>
    </dgm:pt>
    <dgm:pt modelId="{C139EB84-8058-483C-8FE3-63AFA750DEB4}" type="sibTrans" cxnId="{3C36A1ED-61C3-4264-BFC9-E40C89B1D7C2}">
      <dgm:prSet/>
      <dgm:spPr/>
      <dgm:t>
        <a:bodyPr/>
        <a:lstStyle/>
        <a:p>
          <a:endParaRPr lang="nl-NL" sz="2000"/>
        </a:p>
      </dgm:t>
    </dgm:pt>
    <dgm:pt modelId="{71347C2B-154B-47E8-B413-6E7FB01BC617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4400" dirty="0"/>
            <a:t>Bezinnen </a:t>
          </a:r>
        </a:p>
      </dgm:t>
    </dgm:pt>
    <dgm:pt modelId="{123F149D-AC80-4CC2-B5AD-A36F1285B285}" type="sibTrans" cxnId="{09020D08-94A5-408B-8A5D-B9DF2D10B92A}">
      <dgm:prSet/>
      <dgm:spPr/>
      <dgm:t>
        <a:bodyPr/>
        <a:lstStyle/>
        <a:p>
          <a:endParaRPr lang="nl-NL" sz="2000"/>
        </a:p>
      </dgm:t>
    </dgm:pt>
    <dgm:pt modelId="{634B9FB0-8160-4B36-84CA-FD36DBFB226E}" type="parTrans" cxnId="{09020D08-94A5-408B-8A5D-B9DF2D10B92A}">
      <dgm:prSet/>
      <dgm:spPr/>
      <dgm:t>
        <a:bodyPr/>
        <a:lstStyle/>
        <a:p>
          <a:endParaRPr lang="nl-NL" sz="2000"/>
        </a:p>
      </dgm:t>
    </dgm:pt>
    <dgm:pt modelId="{9F83C0A8-2B7B-478C-911D-3C36BC70106D}" type="pres">
      <dgm:prSet presAssocID="{14B61088-3842-4C31-82E0-A2A26E716E4A}" presName="Name0" presStyleCnt="0">
        <dgm:presLayoutVars>
          <dgm:dir/>
          <dgm:animLvl val="lvl"/>
          <dgm:resizeHandles/>
        </dgm:presLayoutVars>
      </dgm:prSet>
      <dgm:spPr/>
    </dgm:pt>
    <dgm:pt modelId="{C368F9D2-6DD7-4DA7-ACE1-92FD0A6F5242}" type="pres">
      <dgm:prSet presAssocID="{71347C2B-154B-47E8-B413-6E7FB01BC617}" presName="linNode" presStyleCnt="0"/>
      <dgm:spPr/>
    </dgm:pt>
    <dgm:pt modelId="{30B973BC-A827-4FA6-A45F-FF27433A6EA2}" type="pres">
      <dgm:prSet presAssocID="{71347C2B-154B-47E8-B413-6E7FB01BC617}" presName="parentShp" presStyleLbl="node1" presStyleIdx="0" presStyleCnt="6">
        <dgm:presLayoutVars>
          <dgm:bulletEnabled val="1"/>
        </dgm:presLayoutVars>
      </dgm:prSet>
      <dgm:spPr/>
    </dgm:pt>
    <dgm:pt modelId="{39AEA28C-B6D7-41F5-9A5E-1D67F1B1A2DB}" type="pres">
      <dgm:prSet presAssocID="{71347C2B-154B-47E8-B413-6E7FB01BC617}" presName="childShp" presStyleLbl="bgAccFollowNode1" presStyleIdx="0" presStyleCnt="6">
        <dgm:presLayoutVars>
          <dgm:bulletEnabled val="1"/>
        </dgm:presLayoutVars>
      </dgm:prSet>
      <dgm:spPr/>
    </dgm:pt>
    <dgm:pt modelId="{B79B5304-C38E-45C3-B74C-C575398ED574}" type="pres">
      <dgm:prSet presAssocID="{123F149D-AC80-4CC2-B5AD-A36F1285B285}" presName="spacing" presStyleCnt="0"/>
      <dgm:spPr/>
    </dgm:pt>
    <dgm:pt modelId="{02ABB259-F90E-46E9-BE6D-71012397D98C}" type="pres">
      <dgm:prSet presAssocID="{2F0F892C-7B26-4850-AC5E-163D8CAE0D8E}" presName="linNode" presStyleCnt="0"/>
      <dgm:spPr/>
    </dgm:pt>
    <dgm:pt modelId="{204A0342-69E9-4AD0-87EF-9DAF31FDADA7}" type="pres">
      <dgm:prSet presAssocID="{2F0F892C-7B26-4850-AC5E-163D8CAE0D8E}" presName="parentShp" presStyleLbl="node1" presStyleIdx="1" presStyleCnt="6">
        <dgm:presLayoutVars>
          <dgm:bulletEnabled val="1"/>
        </dgm:presLayoutVars>
      </dgm:prSet>
      <dgm:spPr/>
    </dgm:pt>
    <dgm:pt modelId="{77FF2327-5202-4AA5-A434-D57C3CBDF870}" type="pres">
      <dgm:prSet presAssocID="{2F0F892C-7B26-4850-AC5E-163D8CAE0D8E}" presName="childShp" presStyleLbl="bgAccFollowNode1" presStyleIdx="1" presStyleCnt="6">
        <dgm:presLayoutVars>
          <dgm:bulletEnabled val="1"/>
        </dgm:presLayoutVars>
      </dgm:prSet>
      <dgm:spPr/>
    </dgm:pt>
    <dgm:pt modelId="{649A064C-AE5A-4C46-B1A0-8F13D899F286}" type="pres">
      <dgm:prSet presAssocID="{891E3368-7885-4CC6-B012-555F42A92F1F}" presName="spacing" presStyleCnt="0"/>
      <dgm:spPr/>
    </dgm:pt>
    <dgm:pt modelId="{E4CF49F2-B319-4738-9606-399A99448556}" type="pres">
      <dgm:prSet presAssocID="{5363877D-2062-4053-8A34-174A8D9095E2}" presName="linNode" presStyleCnt="0"/>
      <dgm:spPr/>
    </dgm:pt>
    <dgm:pt modelId="{079A256C-0A45-46E5-BE65-05790F399102}" type="pres">
      <dgm:prSet presAssocID="{5363877D-2062-4053-8A34-174A8D9095E2}" presName="parentShp" presStyleLbl="node1" presStyleIdx="2" presStyleCnt="6">
        <dgm:presLayoutVars>
          <dgm:bulletEnabled val="1"/>
        </dgm:presLayoutVars>
      </dgm:prSet>
      <dgm:spPr/>
    </dgm:pt>
    <dgm:pt modelId="{765D3793-ED03-4EB1-975D-CCDEABE7B7DE}" type="pres">
      <dgm:prSet presAssocID="{5363877D-2062-4053-8A34-174A8D9095E2}" presName="childShp" presStyleLbl="bgAccFollowNode1" presStyleIdx="2" presStyleCnt="6">
        <dgm:presLayoutVars>
          <dgm:bulletEnabled val="1"/>
        </dgm:presLayoutVars>
      </dgm:prSet>
      <dgm:spPr/>
    </dgm:pt>
    <dgm:pt modelId="{876F1A08-24EB-406F-9B80-8804E95E674F}" type="pres">
      <dgm:prSet presAssocID="{7F7E4ADF-E071-4089-8BEA-89ED8349FBB2}" presName="spacing" presStyleCnt="0"/>
      <dgm:spPr/>
    </dgm:pt>
    <dgm:pt modelId="{627273A4-2809-43C8-B4F9-97D0E7F42A69}" type="pres">
      <dgm:prSet presAssocID="{6377C0DE-8AE6-4E4F-9D9C-F05F861BB40E}" presName="linNode" presStyleCnt="0"/>
      <dgm:spPr/>
    </dgm:pt>
    <dgm:pt modelId="{E573E2BF-27FD-48F7-8D98-79A3C1346989}" type="pres">
      <dgm:prSet presAssocID="{6377C0DE-8AE6-4E4F-9D9C-F05F861BB40E}" presName="parentShp" presStyleLbl="node1" presStyleIdx="3" presStyleCnt="6">
        <dgm:presLayoutVars>
          <dgm:bulletEnabled val="1"/>
        </dgm:presLayoutVars>
      </dgm:prSet>
      <dgm:spPr/>
    </dgm:pt>
    <dgm:pt modelId="{BB45637A-FFCB-47DA-BF48-BD5823FC5251}" type="pres">
      <dgm:prSet presAssocID="{6377C0DE-8AE6-4E4F-9D9C-F05F861BB40E}" presName="childShp" presStyleLbl="bgAccFollowNode1" presStyleIdx="3" presStyleCnt="6">
        <dgm:presLayoutVars>
          <dgm:bulletEnabled val="1"/>
        </dgm:presLayoutVars>
      </dgm:prSet>
      <dgm:spPr/>
    </dgm:pt>
    <dgm:pt modelId="{6090C8A3-7939-41ED-89D0-91DFC6F56949}" type="pres">
      <dgm:prSet presAssocID="{B7A4783D-F555-426C-9ACA-C758FA8F8A84}" presName="spacing" presStyleCnt="0"/>
      <dgm:spPr/>
    </dgm:pt>
    <dgm:pt modelId="{A629A233-164D-4871-8B3B-E62C666783EC}" type="pres">
      <dgm:prSet presAssocID="{3AE98E9C-9AEC-44CA-9EFB-2A6DAEA60EE3}" presName="linNode" presStyleCnt="0"/>
      <dgm:spPr/>
    </dgm:pt>
    <dgm:pt modelId="{DC0DE176-B30E-4C23-9506-0EF7A2B071F3}" type="pres">
      <dgm:prSet presAssocID="{3AE98E9C-9AEC-44CA-9EFB-2A6DAEA60EE3}" presName="parentShp" presStyleLbl="node1" presStyleIdx="4" presStyleCnt="6">
        <dgm:presLayoutVars>
          <dgm:bulletEnabled val="1"/>
        </dgm:presLayoutVars>
      </dgm:prSet>
      <dgm:spPr/>
    </dgm:pt>
    <dgm:pt modelId="{670DCBC9-7DC2-4C23-B294-025EE63DE463}" type="pres">
      <dgm:prSet presAssocID="{3AE98E9C-9AEC-44CA-9EFB-2A6DAEA60EE3}" presName="childShp" presStyleLbl="bgAccFollowNode1" presStyleIdx="4" presStyleCnt="6">
        <dgm:presLayoutVars>
          <dgm:bulletEnabled val="1"/>
        </dgm:presLayoutVars>
      </dgm:prSet>
      <dgm:spPr/>
    </dgm:pt>
    <dgm:pt modelId="{DC0A7B61-20A7-4D45-A524-9F01E4E0AD99}" type="pres">
      <dgm:prSet presAssocID="{2398CA67-886C-4C25-B6DC-F4C3E772F5FC}" presName="spacing" presStyleCnt="0"/>
      <dgm:spPr/>
    </dgm:pt>
    <dgm:pt modelId="{1D9727F1-2337-4216-BFEC-02616E6C82EB}" type="pres">
      <dgm:prSet presAssocID="{4332B692-399E-47ED-9C83-464075A23F80}" presName="linNode" presStyleCnt="0"/>
      <dgm:spPr/>
    </dgm:pt>
    <dgm:pt modelId="{497A8963-103F-46C4-BB56-6984660F1531}" type="pres">
      <dgm:prSet presAssocID="{4332B692-399E-47ED-9C83-464075A23F80}" presName="parentShp" presStyleLbl="node1" presStyleIdx="5" presStyleCnt="6">
        <dgm:presLayoutVars>
          <dgm:bulletEnabled val="1"/>
        </dgm:presLayoutVars>
      </dgm:prSet>
      <dgm:spPr/>
    </dgm:pt>
    <dgm:pt modelId="{2A0849F7-4875-43D3-B144-99771E2F8F20}" type="pres">
      <dgm:prSet presAssocID="{4332B692-399E-47ED-9C83-464075A23F80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B3D8A502-FDA4-4EA4-9F60-3240994085F9}" type="presOf" srcId="{8977BAF5-19EC-4163-9BD3-69794F285098}" destId="{670DCBC9-7DC2-4C23-B294-025EE63DE463}" srcOrd="0" destOrd="0" presId="urn:microsoft.com/office/officeart/2005/8/layout/vList6"/>
    <dgm:cxn modelId="{09020D08-94A5-408B-8A5D-B9DF2D10B92A}" srcId="{14B61088-3842-4C31-82E0-A2A26E716E4A}" destId="{71347C2B-154B-47E8-B413-6E7FB01BC617}" srcOrd="0" destOrd="0" parTransId="{634B9FB0-8160-4B36-84CA-FD36DBFB226E}" sibTransId="{123F149D-AC80-4CC2-B5AD-A36F1285B285}"/>
    <dgm:cxn modelId="{57BE690B-361B-4260-8C65-260A7126B38A}" srcId="{2F0F892C-7B26-4850-AC5E-163D8CAE0D8E}" destId="{6ABFFD27-E49F-41DC-95C3-BA059552A07F}" srcOrd="0" destOrd="0" parTransId="{3DBA0D32-F596-41FB-8720-1F3E6B670607}" sibTransId="{23C864F1-6167-4A83-A3DC-7B2446496D71}"/>
    <dgm:cxn modelId="{0E3D880B-9883-4FF8-B213-E9A909567072}" srcId="{6377C0DE-8AE6-4E4F-9D9C-F05F861BB40E}" destId="{0BD8182C-D9AD-4015-B646-270B099C6314}" srcOrd="0" destOrd="0" parTransId="{8EE17F84-8E07-4B5E-B98A-A1780B749294}" sibTransId="{E0244475-A495-4948-9A08-A46B9909C1AF}"/>
    <dgm:cxn modelId="{B205220E-F419-4570-BA1F-88D8EEA48294}" srcId="{14B61088-3842-4C31-82E0-A2A26E716E4A}" destId="{2F0F892C-7B26-4850-AC5E-163D8CAE0D8E}" srcOrd="1" destOrd="0" parTransId="{53794A67-E9E1-4AA9-8CBB-9F9D6B17BE22}" sibTransId="{891E3368-7885-4CC6-B012-555F42A92F1F}"/>
    <dgm:cxn modelId="{A5837221-9189-4EEC-BD05-8AEE99D3C42B}" type="presOf" srcId="{2F0F892C-7B26-4850-AC5E-163D8CAE0D8E}" destId="{204A0342-69E9-4AD0-87EF-9DAF31FDADA7}" srcOrd="0" destOrd="0" presId="urn:microsoft.com/office/officeart/2005/8/layout/vList6"/>
    <dgm:cxn modelId="{10FE1243-2EA5-48AE-B54C-0F31969203E8}" type="presOf" srcId="{4332B692-399E-47ED-9C83-464075A23F80}" destId="{497A8963-103F-46C4-BB56-6984660F1531}" srcOrd="0" destOrd="0" presId="urn:microsoft.com/office/officeart/2005/8/layout/vList6"/>
    <dgm:cxn modelId="{CEA6F744-848F-44B5-B6AA-22484AF2FBB5}" type="presOf" srcId="{3F07AE15-FE5D-4B99-AB94-2F70EB8DF96B}" destId="{765D3793-ED03-4EB1-975D-CCDEABE7B7DE}" srcOrd="0" destOrd="0" presId="urn:microsoft.com/office/officeart/2005/8/layout/vList6"/>
    <dgm:cxn modelId="{3995F049-4050-450E-942A-5C8E71895EE7}" type="presOf" srcId="{71347C2B-154B-47E8-B413-6E7FB01BC617}" destId="{30B973BC-A827-4FA6-A45F-FF27433A6EA2}" srcOrd="0" destOrd="0" presId="urn:microsoft.com/office/officeart/2005/8/layout/vList6"/>
    <dgm:cxn modelId="{9724004C-78B8-4AA8-8E20-A800605716CB}" type="presOf" srcId="{6ABFFD27-E49F-41DC-95C3-BA059552A07F}" destId="{77FF2327-5202-4AA5-A434-D57C3CBDF870}" srcOrd="0" destOrd="0" presId="urn:microsoft.com/office/officeart/2005/8/layout/vList6"/>
    <dgm:cxn modelId="{2DBBBB5B-6177-43C1-AE61-F995A81AFB1F}" srcId="{14B61088-3842-4C31-82E0-A2A26E716E4A}" destId="{3AE98E9C-9AEC-44CA-9EFB-2A6DAEA60EE3}" srcOrd="4" destOrd="0" parTransId="{37E3DFAA-83DD-4CA5-90DE-63F320E5AA8D}" sibTransId="{2398CA67-886C-4C25-B6DC-F4C3E772F5FC}"/>
    <dgm:cxn modelId="{C085C660-D55F-472F-ABBC-3F2438408F4A}" srcId="{3AE98E9C-9AEC-44CA-9EFB-2A6DAEA60EE3}" destId="{8977BAF5-19EC-4163-9BD3-69794F285098}" srcOrd="0" destOrd="0" parTransId="{2E852254-EB9F-4CDD-AA79-B929439941B9}" sibTransId="{F186C513-75F9-4785-9DBA-548AB47355AC}"/>
    <dgm:cxn modelId="{8C22FF6D-1157-47D7-A9EE-BE7D968D7645}" srcId="{14B61088-3842-4C31-82E0-A2A26E716E4A}" destId="{6377C0DE-8AE6-4E4F-9D9C-F05F861BB40E}" srcOrd="3" destOrd="0" parTransId="{889A1CD3-94D3-4FDA-8005-893FD733598F}" sibTransId="{B7A4783D-F555-426C-9ACA-C758FA8F8A84}"/>
    <dgm:cxn modelId="{ABBAC587-16C0-4D1F-AD9F-9CDBD060F2E7}" type="presOf" srcId="{5363877D-2062-4053-8A34-174A8D9095E2}" destId="{079A256C-0A45-46E5-BE65-05790F399102}" srcOrd="0" destOrd="0" presId="urn:microsoft.com/office/officeart/2005/8/layout/vList6"/>
    <dgm:cxn modelId="{603EA589-7586-49F2-99DD-39FA423C0517}" type="presOf" srcId="{08838A34-6E4E-426F-A8EF-8F805E8C00B1}" destId="{39AEA28C-B6D7-41F5-9A5E-1D67F1B1A2DB}" srcOrd="0" destOrd="0" presId="urn:microsoft.com/office/officeart/2005/8/layout/vList6"/>
    <dgm:cxn modelId="{8667DD89-C864-4D6C-A287-67A9E1C1D927}" srcId="{14B61088-3842-4C31-82E0-A2A26E716E4A}" destId="{4332B692-399E-47ED-9C83-464075A23F80}" srcOrd="5" destOrd="0" parTransId="{FEF8FE01-5B68-4F5F-AB14-3F2B16AF93CF}" sibTransId="{A35697CA-C161-463B-8EF8-3EC7BCDF0F88}"/>
    <dgm:cxn modelId="{678BEB8C-04AF-4FF4-9E12-25435C95AF04}" type="presOf" srcId="{0BD8182C-D9AD-4015-B646-270B099C6314}" destId="{BB45637A-FFCB-47DA-BF48-BD5823FC5251}" srcOrd="0" destOrd="0" presId="urn:microsoft.com/office/officeart/2005/8/layout/vList6"/>
    <dgm:cxn modelId="{A2EA0EAD-5508-411B-90CA-5AADF0E5ED76}" type="presOf" srcId="{3AE98E9C-9AEC-44CA-9EFB-2A6DAEA60EE3}" destId="{DC0DE176-B30E-4C23-9506-0EF7A2B071F3}" srcOrd="0" destOrd="0" presId="urn:microsoft.com/office/officeart/2005/8/layout/vList6"/>
    <dgm:cxn modelId="{0D6B2AD8-4BE9-491B-A83B-A195262B020F}" srcId="{5363877D-2062-4053-8A34-174A8D9095E2}" destId="{3F07AE15-FE5D-4B99-AB94-2F70EB8DF96B}" srcOrd="0" destOrd="0" parTransId="{F1A11575-2FBE-446B-B42B-49551378F0F5}" sibTransId="{9825C6B8-8410-4E48-8164-8468CA5D13DB}"/>
    <dgm:cxn modelId="{BD3241D8-8D40-4D91-9ECE-8B3515A7B111}" type="presOf" srcId="{31418C94-0501-45B6-BDB4-2F047DBBEB4C}" destId="{2A0849F7-4875-43D3-B144-99771E2F8F20}" srcOrd="0" destOrd="0" presId="urn:microsoft.com/office/officeart/2005/8/layout/vList6"/>
    <dgm:cxn modelId="{9A4821E7-EB98-4FF1-8EB7-2C625760729E}" srcId="{14B61088-3842-4C31-82E0-A2A26E716E4A}" destId="{5363877D-2062-4053-8A34-174A8D9095E2}" srcOrd="2" destOrd="0" parTransId="{4E000749-DA63-4A16-A0A3-0660337C3FA2}" sibTransId="{7F7E4ADF-E071-4089-8BEA-89ED8349FBB2}"/>
    <dgm:cxn modelId="{3C36A1ED-61C3-4264-BFC9-E40C89B1D7C2}" srcId="{4332B692-399E-47ED-9C83-464075A23F80}" destId="{31418C94-0501-45B6-BDB4-2F047DBBEB4C}" srcOrd="0" destOrd="0" parTransId="{D43CA296-3271-40FE-9D40-1B47ADACB9B2}" sibTransId="{C139EB84-8058-483C-8FE3-63AFA750DEB4}"/>
    <dgm:cxn modelId="{CFD6F2F9-25FB-48FB-B2EB-C35D613D3B46}" srcId="{71347C2B-154B-47E8-B413-6E7FB01BC617}" destId="{08838A34-6E4E-426F-A8EF-8F805E8C00B1}" srcOrd="0" destOrd="0" parTransId="{5BCB03B2-CEBC-4278-9E56-1FDF65E345BF}" sibTransId="{91547F3A-9DD3-43B1-A538-15AD8AFA551B}"/>
    <dgm:cxn modelId="{B51822FC-01A4-4B75-B3B9-B369B8E0A281}" type="presOf" srcId="{14B61088-3842-4C31-82E0-A2A26E716E4A}" destId="{9F83C0A8-2B7B-478C-911D-3C36BC70106D}" srcOrd="0" destOrd="0" presId="urn:microsoft.com/office/officeart/2005/8/layout/vList6"/>
    <dgm:cxn modelId="{073251FD-4074-42DE-9AEB-48CD15D0C2C5}" type="presOf" srcId="{6377C0DE-8AE6-4E4F-9D9C-F05F861BB40E}" destId="{E573E2BF-27FD-48F7-8D98-79A3C1346989}" srcOrd="0" destOrd="0" presId="urn:microsoft.com/office/officeart/2005/8/layout/vList6"/>
    <dgm:cxn modelId="{53D2A625-BFCA-40D2-83DF-328288C3D8E3}" type="presParOf" srcId="{9F83C0A8-2B7B-478C-911D-3C36BC70106D}" destId="{C368F9D2-6DD7-4DA7-ACE1-92FD0A6F5242}" srcOrd="0" destOrd="0" presId="urn:microsoft.com/office/officeart/2005/8/layout/vList6"/>
    <dgm:cxn modelId="{97EDACD7-91D5-4C91-8177-AB75AB41FE07}" type="presParOf" srcId="{C368F9D2-6DD7-4DA7-ACE1-92FD0A6F5242}" destId="{30B973BC-A827-4FA6-A45F-FF27433A6EA2}" srcOrd="0" destOrd="0" presId="urn:microsoft.com/office/officeart/2005/8/layout/vList6"/>
    <dgm:cxn modelId="{B762DBF2-8B95-4D37-8DCF-E2D9A3D4A740}" type="presParOf" srcId="{C368F9D2-6DD7-4DA7-ACE1-92FD0A6F5242}" destId="{39AEA28C-B6D7-41F5-9A5E-1D67F1B1A2DB}" srcOrd="1" destOrd="0" presId="urn:microsoft.com/office/officeart/2005/8/layout/vList6"/>
    <dgm:cxn modelId="{9F94D68A-D436-4F4F-802D-6C006815F4EA}" type="presParOf" srcId="{9F83C0A8-2B7B-478C-911D-3C36BC70106D}" destId="{B79B5304-C38E-45C3-B74C-C575398ED574}" srcOrd="1" destOrd="0" presId="urn:microsoft.com/office/officeart/2005/8/layout/vList6"/>
    <dgm:cxn modelId="{3C9AE177-4A4C-4FAD-9391-967F369F0741}" type="presParOf" srcId="{9F83C0A8-2B7B-478C-911D-3C36BC70106D}" destId="{02ABB259-F90E-46E9-BE6D-71012397D98C}" srcOrd="2" destOrd="0" presId="urn:microsoft.com/office/officeart/2005/8/layout/vList6"/>
    <dgm:cxn modelId="{14D47EF3-CF1E-4B58-A45A-CCEB5C43C3CD}" type="presParOf" srcId="{02ABB259-F90E-46E9-BE6D-71012397D98C}" destId="{204A0342-69E9-4AD0-87EF-9DAF31FDADA7}" srcOrd="0" destOrd="0" presId="urn:microsoft.com/office/officeart/2005/8/layout/vList6"/>
    <dgm:cxn modelId="{5C9D24F3-C139-4259-9B03-BDF4FF549C02}" type="presParOf" srcId="{02ABB259-F90E-46E9-BE6D-71012397D98C}" destId="{77FF2327-5202-4AA5-A434-D57C3CBDF870}" srcOrd="1" destOrd="0" presId="urn:microsoft.com/office/officeart/2005/8/layout/vList6"/>
    <dgm:cxn modelId="{AB3DD054-92C8-483B-A06A-74852A49FC12}" type="presParOf" srcId="{9F83C0A8-2B7B-478C-911D-3C36BC70106D}" destId="{649A064C-AE5A-4C46-B1A0-8F13D899F286}" srcOrd="3" destOrd="0" presId="urn:microsoft.com/office/officeart/2005/8/layout/vList6"/>
    <dgm:cxn modelId="{B635B9D2-4312-4047-AA53-BA37A9B00AE3}" type="presParOf" srcId="{9F83C0A8-2B7B-478C-911D-3C36BC70106D}" destId="{E4CF49F2-B319-4738-9606-399A99448556}" srcOrd="4" destOrd="0" presId="urn:microsoft.com/office/officeart/2005/8/layout/vList6"/>
    <dgm:cxn modelId="{A76F3D00-FFAB-4B38-945C-11770C0324F2}" type="presParOf" srcId="{E4CF49F2-B319-4738-9606-399A99448556}" destId="{079A256C-0A45-46E5-BE65-05790F399102}" srcOrd="0" destOrd="0" presId="urn:microsoft.com/office/officeart/2005/8/layout/vList6"/>
    <dgm:cxn modelId="{D96A32FD-FAC2-4A77-9AEE-396AC807B11B}" type="presParOf" srcId="{E4CF49F2-B319-4738-9606-399A99448556}" destId="{765D3793-ED03-4EB1-975D-CCDEABE7B7DE}" srcOrd="1" destOrd="0" presId="urn:microsoft.com/office/officeart/2005/8/layout/vList6"/>
    <dgm:cxn modelId="{7DBC93B7-C972-43F4-86C9-9EF19A992A74}" type="presParOf" srcId="{9F83C0A8-2B7B-478C-911D-3C36BC70106D}" destId="{876F1A08-24EB-406F-9B80-8804E95E674F}" srcOrd="5" destOrd="0" presId="urn:microsoft.com/office/officeart/2005/8/layout/vList6"/>
    <dgm:cxn modelId="{9C2E27BB-783D-4419-82D6-0B69F1282813}" type="presParOf" srcId="{9F83C0A8-2B7B-478C-911D-3C36BC70106D}" destId="{627273A4-2809-43C8-B4F9-97D0E7F42A69}" srcOrd="6" destOrd="0" presId="urn:microsoft.com/office/officeart/2005/8/layout/vList6"/>
    <dgm:cxn modelId="{3D349142-C7E9-4E8E-B9CC-2FE71550350A}" type="presParOf" srcId="{627273A4-2809-43C8-B4F9-97D0E7F42A69}" destId="{E573E2BF-27FD-48F7-8D98-79A3C1346989}" srcOrd="0" destOrd="0" presId="urn:microsoft.com/office/officeart/2005/8/layout/vList6"/>
    <dgm:cxn modelId="{0D936F0F-BE56-4CAB-B5B5-972B8CD672ED}" type="presParOf" srcId="{627273A4-2809-43C8-B4F9-97D0E7F42A69}" destId="{BB45637A-FFCB-47DA-BF48-BD5823FC5251}" srcOrd="1" destOrd="0" presId="urn:microsoft.com/office/officeart/2005/8/layout/vList6"/>
    <dgm:cxn modelId="{C08DF2A1-6B92-405B-BEF2-BFB1BE8A5613}" type="presParOf" srcId="{9F83C0A8-2B7B-478C-911D-3C36BC70106D}" destId="{6090C8A3-7939-41ED-89D0-91DFC6F56949}" srcOrd="7" destOrd="0" presId="urn:microsoft.com/office/officeart/2005/8/layout/vList6"/>
    <dgm:cxn modelId="{46385589-2985-46BF-8B34-3D0571E352CF}" type="presParOf" srcId="{9F83C0A8-2B7B-478C-911D-3C36BC70106D}" destId="{A629A233-164D-4871-8B3B-E62C666783EC}" srcOrd="8" destOrd="0" presId="urn:microsoft.com/office/officeart/2005/8/layout/vList6"/>
    <dgm:cxn modelId="{68DB3B55-E10D-41E1-B0CD-BE3A2A2D461D}" type="presParOf" srcId="{A629A233-164D-4871-8B3B-E62C666783EC}" destId="{DC0DE176-B30E-4C23-9506-0EF7A2B071F3}" srcOrd="0" destOrd="0" presId="urn:microsoft.com/office/officeart/2005/8/layout/vList6"/>
    <dgm:cxn modelId="{796DBD77-D4F3-44B1-ABEC-483AB74EAD33}" type="presParOf" srcId="{A629A233-164D-4871-8B3B-E62C666783EC}" destId="{670DCBC9-7DC2-4C23-B294-025EE63DE463}" srcOrd="1" destOrd="0" presId="urn:microsoft.com/office/officeart/2005/8/layout/vList6"/>
    <dgm:cxn modelId="{E395BD88-D929-44ED-A2CC-865B276217BB}" type="presParOf" srcId="{9F83C0A8-2B7B-478C-911D-3C36BC70106D}" destId="{DC0A7B61-20A7-4D45-A524-9F01E4E0AD99}" srcOrd="9" destOrd="0" presId="urn:microsoft.com/office/officeart/2005/8/layout/vList6"/>
    <dgm:cxn modelId="{CF84561E-5740-48F9-8625-14A28A13F322}" type="presParOf" srcId="{9F83C0A8-2B7B-478C-911D-3C36BC70106D}" destId="{1D9727F1-2337-4216-BFEC-02616E6C82EB}" srcOrd="10" destOrd="0" presId="urn:microsoft.com/office/officeart/2005/8/layout/vList6"/>
    <dgm:cxn modelId="{368AA9DB-0604-458F-93E6-8770DEF15A6B}" type="presParOf" srcId="{1D9727F1-2337-4216-BFEC-02616E6C82EB}" destId="{497A8963-103F-46C4-BB56-6984660F1531}" srcOrd="0" destOrd="0" presId="urn:microsoft.com/office/officeart/2005/8/layout/vList6"/>
    <dgm:cxn modelId="{269B3994-4724-46B2-98EC-5060DAB1F562}" type="presParOf" srcId="{1D9727F1-2337-4216-BFEC-02616E6C82EB}" destId="{2A0849F7-4875-43D3-B144-99771E2F8F20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EA28C-B6D7-41F5-9A5E-1D67F1B1A2DB}">
      <dsp:nvSpPr>
        <dsp:cNvPr id="0" name=""/>
        <dsp:cNvSpPr/>
      </dsp:nvSpPr>
      <dsp:spPr>
        <a:xfrm>
          <a:off x="4334510" y="661"/>
          <a:ext cx="6501765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Waarom werken we met vrijwilligers, wat hebben we vrijwilligers te bieden, wat vragen we van hen </a:t>
          </a:r>
        </a:p>
      </dsp:txBody>
      <dsp:txXfrm>
        <a:off x="4334510" y="104841"/>
        <a:ext cx="6189226" cy="625077"/>
      </dsp:txXfrm>
    </dsp:sp>
    <dsp:sp modelId="{30B973BC-A827-4FA6-A45F-FF27433A6EA2}">
      <dsp:nvSpPr>
        <dsp:cNvPr id="0" name=""/>
        <dsp:cNvSpPr/>
      </dsp:nvSpPr>
      <dsp:spPr>
        <a:xfrm>
          <a:off x="0" y="661"/>
          <a:ext cx="4334510" cy="83343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 dirty="0"/>
            <a:t>Bezinnen </a:t>
          </a:r>
        </a:p>
      </dsp:txBody>
      <dsp:txXfrm>
        <a:off x="40685" y="41346"/>
        <a:ext cx="4253140" cy="752067"/>
      </dsp:txXfrm>
    </dsp:sp>
    <dsp:sp modelId="{77FF2327-5202-4AA5-A434-D57C3CBDF870}">
      <dsp:nvSpPr>
        <dsp:cNvPr id="0" name=""/>
        <dsp:cNvSpPr/>
      </dsp:nvSpPr>
      <dsp:spPr>
        <a:xfrm>
          <a:off x="4334510" y="917442"/>
          <a:ext cx="6501765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Wie willen we binnenhalen, hoe willen we dat doen, waar zoeken we?</a:t>
          </a:r>
        </a:p>
      </dsp:txBody>
      <dsp:txXfrm>
        <a:off x="4334510" y="1021622"/>
        <a:ext cx="6189226" cy="625077"/>
      </dsp:txXfrm>
    </dsp:sp>
    <dsp:sp modelId="{204A0342-69E9-4AD0-87EF-9DAF31FDADA7}">
      <dsp:nvSpPr>
        <dsp:cNvPr id="0" name=""/>
        <dsp:cNvSpPr/>
      </dsp:nvSpPr>
      <dsp:spPr>
        <a:xfrm>
          <a:off x="0" y="917442"/>
          <a:ext cx="4334510" cy="83343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 dirty="0"/>
            <a:t>Binnenhalen </a:t>
          </a:r>
        </a:p>
      </dsp:txBody>
      <dsp:txXfrm>
        <a:off x="40685" y="958127"/>
        <a:ext cx="4253140" cy="752067"/>
      </dsp:txXfrm>
    </dsp:sp>
    <dsp:sp modelId="{765D3793-ED03-4EB1-975D-CCDEABE7B7DE}">
      <dsp:nvSpPr>
        <dsp:cNvPr id="0" name=""/>
        <dsp:cNvSpPr/>
      </dsp:nvSpPr>
      <dsp:spPr>
        <a:xfrm>
          <a:off x="4334510" y="1834224"/>
          <a:ext cx="6501765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Welke begeleiding is er mogelijk, wie is aanspreekpunt, aan welke begeleiding is behoefte?</a:t>
          </a:r>
        </a:p>
      </dsp:txBody>
      <dsp:txXfrm>
        <a:off x="4334510" y="1938404"/>
        <a:ext cx="6189226" cy="625077"/>
      </dsp:txXfrm>
    </dsp:sp>
    <dsp:sp modelId="{079A256C-0A45-46E5-BE65-05790F399102}">
      <dsp:nvSpPr>
        <dsp:cNvPr id="0" name=""/>
        <dsp:cNvSpPr/>
      </dsp:nvSpPr>
      <dsp:spPr>
        <a:xfrm>
          <a:off x="0" y="1834224"/>
          <a:ext cx="4334510" cy="83343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 dirty="0"/>
            <a:t>Begeleiden</a:t>
          </a:r>
        </a:p>
      </dsp:txBody>
      <dsp:txXfrm>
        <a:off x="40685" y="1874909"/>
        <a:ext cx="4253140" cy="752067"/>
      </dsp:txXfrm>
    </dsp:sp>
    <dsp:sp modelId="{BB45637A-FFCB-47DA-BF48-BD5823FC5251}">
      <dsp:nvSpPr>
        <dsp:cNvPr id="0" name=""/>
        <dsp:cNvSpPr/>
      </dsp:nvSpPr>
      <dsp:spPr>
        <a:xfrm>
          <a:off x="4334510" y="2751005"/>
          <a:ext cx="6501765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Op welke manier belonen we onze vrijwilligers, wie zorgt daarvoor?</a:t>
          </a:r>
        </a:p>
      </dsp:txBody>
      <dsp:txXfrm>
        <a:off x="4334510" y="2855185"/>
        <a:ext cx="6189226" cy="625077"/>
      </dsp:txXfrm>
    </dsp:sp>
    <dsp:sp modelId="{E573E2BF-27FD-48F7-8D98-79A3C1346989}">
      <dsp:nvSpPr>
        <dsp:cNvPr id="0" name=""/>
        <dsp:cNvSpPr/>
      </dsp:nvSpPr>
      <dsp:spPr>
        <a:xfrm>
          <a:off x="0" y="2751005"/>
          <a:ext cx="4334510" cy="83343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 dirty="0"/>
            <a:t>Belonen </a:t>
          </a:r>
        </a:p>
      </dsp:txBody>
      <dsp:txXfrm>
        <a:off x="40685" y="2791690"/>
        <a:ext cx="4253140" cy="752067"/>
      </dsp:txXfrm>
    </dsp:sp>
    <dsp:sp modelId="{670DCBC9-7DC2-4C23-B294-025EE63DE463}">
      <dsp:nvSpPr>
        <dsp:cNvPr id="0" name=""/>
        <dsp:cNvSpPr/>
      </dsp:nvSpPr>
      <dsp:spPr>
        <a:xfrm>
          <a:off x="4334510" y="3667786"/>
          <a:ext cx="6501765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Hoe houden we onze vrijwilligers vast, wat is daarvoor nodig?</a:t>
          </a:r>
        </a:p>
      </dsp:txBody>
      <dsp:txXfrm>
        <a:off x="4334510" y="3771966"/>
        <a:ext cx="6189226" cy="625077"/>
      </dsp:txXfrm>
    </dsp:sp>
    <dsp:sp modelId="{DC0DE176-B30E-4C23-9506-0EF7A2B071F3}">
      <dsp:nvSpPr>
        <dsp:cNvPr id="0" name=""/>
        <dsp:cNvSpPr/>
      </dsp:nvSpPr>
      <dsp:spPr>
        <a:xfrm>
          <a:off x="0" y="3667786"/>
          <a:ext cx="4334510" cy="83343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 dirty="0"/>
            <a:t>Behouden</a:t>
          </a:r>
        </a:p>
      </dsp:txBody>
      <dsp:txXfrm>
        <a:off x="40685" y="3708471"/>
        <a:ext cx="4253140" cy="752067"/>
      </dsp:txXfrm>
    </dsp:sp>
    <dsp:sp modelId="{2A0849F7-4875-43D3-B144-99771E2F8F20}">
      <dsp:nvSpPr>
        <dsp:cNvPr id="0" name=""/>
        <dsp:cNvSpPr/>
      </dsp:nvSpPr>
      <dsp:spPr>
        <a:xfrm>
          <a:off x="4334510" y="4584567"/>
          <a:ext cx="6501765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Hoe nemen we afscheid van een vrijwilliger, houden we een exitgesprek. </a:t>
          </a:r>
        </a:p>
      </dsp:txBody>
      <dsp:txXfrm>
        <a:off x="4334510" y="4688747"/>
        <a:ext cx="6189226" cy="625077"/>
      </dsp:txXfrm>
    </dsp:sp>
    <dsp:sp modelId="{497A8963-103F-46C4-BB56-6984660F1531}">
      <dsp:nvSpPr>
        <dsp:cNvPr id="0" name=""/>
        <dsp:cNvSpPr/>
      </dsp:nvSpPr>
      <dsp:spPr>
        <a:xfrm>
          <a:off x="0" y="4584567"/>
          <a:ext cx="4334510" cy="83343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 dirty="0"/>
            <a:t>Beëindigen</a:t>
          </a:r>
        </a:p>
      </dsp:txBody>
      <dsp:txXfrm>
        <a:off x="40685" y="4625252"/>
        <a:ext cx="4253140" cy="752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Met een </a:t>
            </a:r>
            <a:r>
              <a:rPr lang="nl-NL" dirty="0" err="1"/>
              <a:t>motivational</a:t>
            </a:r>
            <a:r>
              <a:rPr lang="nl-NL" dirty="0"/>
              <a:t> speech? Dat kunnen de besten maar vragen we niet aan jullie. Iets leuks voor de ander bedenken? Maar dat vindt jij misschien leuk maar de ander niet ‘Saai’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Vraag de betrokkenen!!!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2613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6431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7561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0650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755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167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889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871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1614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988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9386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4782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045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16-02-2022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16-02-2022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16-02-2022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16-02-2022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16-02-2022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16-02-2022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16-02-2022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cad=rja&amp;uact=8&amp;ved=2ahUKEwiGotz70oT2AhXdwQIHHVtrD-UQFnoECAUQAQ&amp;url=https%3A%2F%2Ftheses.ubn.ru.nl%2Fbitstream%2Fhandle%2F123456789%2F9589%2FBent%252C_Liza_1.pdf%3Fsequence%3D1&amp;usg=AOvVaw05GUm1teUlzkIwLEeGSPo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sitive_psycholog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google.com/url?sa=t&amp;rct=j&amp;q=&amp;esrc=s&amp;source=web&amp;cd=&amp;ved=2ahUKEwjp9e_g0YT2AhXWt6QKHTjbAdUQFnoECAQQAQ&amp;url=https%3A%2F%2Fwww.galant.nl%2Fmedia%2Fak5pqhh1%2Fstappen-naar-vrijwilligersbeleid.pdf&amp;usg=AOvVaw1Be5D8dlNRJnLMmGGfWC9g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84291-B6B7-4C73-96D8-FEC81DB7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C01A90D-9CA7-6F40-95DC-934F3017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58" y="506927"/>
            <a:ext cx="10260000" cy="1160403"/>
          </a:xfrm>
        </p:spPr>
        <p:txBody>
          <a:bodyPr/>
          <a:lstStyle/>
          <a:p>
            <a:r>
              <a:rPr lang="nl-NL" dirty="0">
                <a:solidFill>
                  <a:srgbClr val="B930A0"/>
                </a:solidFill>
              </a:rPr>
              <a:t>Communicatie </a:t>
            </a:r>
            <a:r>
              <a:rPr lang="nl-NL" sz="3600" b="0" dirty="0">
                <a:solidFill>
                  <a:srgbClr val="B930A0"/>
                </a:solidFill>
              </a:rPr>
              <a:t>| </a:t>
            </a:r>
            <a:r>
              <a:rPr lang="nl-NL" sz="2400" dirty="0">
                <a:solidFill>
                  <a:srgbClr val="B930A0"/>
                </a:solidFill>
              </a:rPr>
              <a:t>Week 2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9DD0BB6-3C4B-D14B-8774-1DAE9FBE5A6C}"/>
              </a:ext>
            </a:extLst>
          </p:cNvPr>
          <p:cNvSpPr txBox="1">
            <a:spLocks/>
          </p:cNvSpPr>
          <p:nvPr/>
        </p:nvSpPr>
        <p:spPr>
          <a:xfrm>
            <a:off x="617837" y="1823189"/>
            <a:ext cx="10404389" cy="3865092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Thema’s voor STARR: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B930A0"/>
                </a:solidFill>
              </a:rPr>
              <a:t>Waardenvrij communiceren en </a:t>
            </a:r>
            <a:r>
              <a:rPr lang="nl-NL" sz="3600" dirty="0" err="1">
                <a:solidFill>
                  <a:srgbClr val="B930A0"/>
                </a:solidFill>
              </a:rPr>
              <a:t>empatisch</a:t>
            </a:r>
            <a:r>
              <a:rPr lang="nl-NL" sz="3600" dirty="0">
                <a:solidFill>
                  <a:srgbClr val="B930A0"/>
                </a:solidFill>
              </a:rPr>
              <a:t> luisteren (week 1 &amp; 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Omgaan met weerstand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B930A0"/>
                </a:solidFill>
              </a:rPr>
              <a:t>Enthousiasmeren (week 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Regie houden in een discussie</a:t>
            </a:r>
          </a:p>
        </p:txBody>
      </p:sp>
    </p:spTree>
    <p:extLst>
      <p:ext uri="{BB962C8B-B14F-4D97-AF65-F5344CB8AC3E}">
        <p14:creationId xmlns:p14="http://schemas.microsoft.com/office/powerpoint/2010/main" val="220520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75D7707-8F75-4682-9EDE-B18D4E12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AC9482-3415-40C5-BA41-351ADC91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10</a:t>
            </a:fld>
            <a:endParaRPr lang="nl-NL" noProof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C23399-18BA-450A-A3BE-2F939279BB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5CBD2E0-4C03-493B-89C8-00166FB5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7" y="296863"/>
            <a:ext cx="10754144" cy="1160403"/>
          </a:xfrm>
        </p:spPr>
        <p:txBody>
          <a:bodyPr/>
          <a:lstStyle/>
          <a:p>
            <a:r>
              <a:rPr lang="nl-NL" dirty="0" err="1"/>
              <a:t>Beoorderlingsformulier</a:t>
            </a:r>
            <a:r>
              <a:rPr lang="nl-NL" dirty="0"/>
              <a:t> projectplan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05143FE-430F-4966-AA75-EC3A2ADCD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1034541"/>
            <a:ext cx="6988774" cy="4788918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D00E5583-96DC-459B-A045-A8833A042296}"/>
              </a:ext>
            </a:extLst>
          </p:cNvPr>
          <p:cNvSpPr/>
          <p:nvPr/>
        </p:nvSpPr>
        <p:spPr>
          <a:xfrm>
            <a:off x="2100105" y="3828424"/>
            <a:ext cx="3074796" cy="974690"/>
          </a:xfrm>
          <a:prstGeom prst="ellipse">
            <a:avLst/>
          </a:prstGeom>
          <a:noFill/>
          <a:ln w="53975">
            <a:solidFill>
              <a:srgbClr val="A7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06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16-02-2022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 dirty="0"/>
              <a:t>Projectorganisatie </a:t>
            </a:r>
            <a:r>
              <a:rPr lang="nl-NL" i="1" dirty="0"/>
              <a:t>beschrijving 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Lijst met namen en contactgegevens van de direct betrokken partijen (opdrachtgever, opdrachtnemers, opdrachtbegeleiders)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Hoe de rolverdeling binnen de projectgroep is (organogram)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Hoe en wanneer wordt er vergaderd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Hoe houden jullie de betrokkenen op de hoogte?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Welke (digitale) middelen jullie gebruiken voor de samenwerking binnen de groep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Visueel weergeven bijv. met een organogram</a:t>
            </a:r>
          </a:p>
        </p:txBody>
      </p:sp>
    </p:spTree>
    <p:extLst>
      <p:ext uri="{BB962C8B-B14F-4D97-AF65-F5344CB8AC3E}">
        <p14:creationId xmlns:p14="http://schemas.microsoft.com/office/powerpoint/2010/main" val="308768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DB7B6E5D-3F40-440B-B961-4AA599B3A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99" y="3700849"/>
            <a:ext cx="4039437" cy="302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16-02-2022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 dirty="0">
                <a:solidFill>
                  <a:srgbClr val="3A3D5C"/>
                </a:solidFill>
              </a:rPr>
              <a:t>Projectorganisatie – </a:t>
            </a:r>
            <a:r>
              <a:rPr lang="nl-NL" i="1" dirty="0">
                <a:solidFill>
                  <a:srgbClr val="3A3D5C"/>
                </a:solidFill>
              </a:rPr>
              <a:t>Organogram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0250E46-414B-4004-B9A9-5B641E30F7F4}"/>
              </a:ext>
            </a:extLst>
          </p:cNvPr>
          <p:cNvSpPr txBox="1"/>
          <p:nvPr/>
        </p:nvSpPr>
        <p:spPr>
          <a:xfrm>
            <a:off x="743580" y="1451755"/>
            <a:ext cx="70438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400" b="0" i="0" dirty="0">
                <a:solidFill>
                  <a:srgbClr val="3A3D5C"/>
                </a:solidFill>
                <a:effectLst/>
              </a:rPr>
              <a:t>Er zijn en aantal aandachtpunten bij het maken van organogram voor projecten: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3A3D5C"/>
              </a:solidFill>
            </a:endParaRPr>
          </a:p>
          <a:p>
            <a:pPr marL="361950" indent="-361950"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3A3D5C"/>
                </a:solidFill>
                <a:effectLst/>
              </a:rPr>
              <a:t>Neem je organogram op in je projectplan</a:t>
            </a:r>
          </a:p>
          <a:p>
            <a:pPr marL="361950" indent="-361950"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3A3D5C"/>
                </a:solidFill>
                <a:effectLst/>
              </a:rPr>
              <a:t>De projectonderdelen of deelprojecten duidelijk onderscheiden</a:t>
            </a:r>
          </a:p>
          <a:p>
            <a:pPr marL="361950" indent="-361950"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3A3D5C"/>
                </a:solidFill>
                <a:effectLst/>
              </a:rPr>
              <a:t>Personen opnemen die verantwoordelijk of betrokken zijn</a:t>
            </a:r>
          </a:p>
          <a:p>
            <a:pPr marL="361950" indent="-361950"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3A3D5C"/>
                </a:solidFill>
                <a:effectLst/>
              </a:rPr>
              <a:t>Duidelijke afbakening van het project</a:t>
            </a:r>
          </a:p>
          <a:p>
            <a:pPr marL="361950" indent="-361950"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3A3D5C"/>
                </a:solidFill>
                <a:effectLst/>
              </a:rPr>
              <a:t>Samenhang met andere projecten of programma’s duidelijk maken.</a:t>
            </a:r>
          </a:p>
        </p:txBody>
      </p:sp>
    </p:spTree>
    <p:extLst>
      <p:ext uri="{BB962C8B-B14F-4D97-AF65-F5344CB8AC3E}">
        <p14:creationId xmlns:p14="http://schemas.microsoft.com/office/powerpoint/2010/main" val="219865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8076-C42D-4B41-87C1-94220EA5AF98}" type="datetime1">
              <a:rPr lang="nl-NL" smtClean="0"/>
              <a:pPr/>
              <a:t>16-02-2022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83790FF-105E-4284-9A3B-2BE726F569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4862" y="1718268"/>
            <a:ext cx="3754360" cy="441106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Vrijdag samenwerkingsovereenkomst gesloten.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Welke rollen zijn daarin beschreven?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Zie wikiwijs voor teamrollen Adviseur Duurzame Leefomgeving.</a:t>
            </a: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Projectorganisatie – </a:t>
            </a:r>
            <a:r>
              <a:rPr lang="nl-NL" i="1" dirty="0"/>
              <a:t>rollen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AFC7A46-46F7-47BE-AC64-78C1201F5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2401">
            <a:off x="636396" y="1598141"/>
            <a:ext cx="6011177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0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75D7707-8F75-4682-9EDE-B18D4E12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AC9482-3415-40C5-BA41-351ADC91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14</a:t>
            </a:fld>
            <a:endParaRPr lang="nl-NL" noProof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C23399-18BA-450A-A3BE-2F939279BB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5CBD2E0-4C03-493B-89C8-00166FB5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7" y="296863"/>
            <a:ext cx="10754144" cy="1160403"/>
          </a:xfrm>
        </p:spPr>
        <p:txBody>
          <a:bodyPr/>
          <a:lstStyle/>
          <a:p>
            <a:r>
              <a:rPr lang="nl-NL" dirty="0" err="1"/>
              <a:t>Beoorderlingsformulier</a:t>
            </a:r>
            <a:r>
              <a:rPr lang="nl-NL" dirty="0"/>
              <a:t> projectplan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05143FE-430F-4966-AA75-EC3A2ADCD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1034541"/>
            <a:ext cx="6988774" cy="4788918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D00E5583-96DC-459B-A045-A8833A042296}"/>
              </a:ext>
            </a:extLst>
          </p:cNvPr>
          <p:cNvSpPr/>
          <p:nvPr/>
        </p:nvSpPr>
        <p:spPr>
          <a:xfrm>
            <a:off x="1858945" y="4441373"/>
            <a:ext cx="3376245" cy="1497203"/>
          </a:xfrm>
          <a:prstGeom prst="ellipse">
            <a:avLst/>
          </a:prstGeom>
          <a:noFill/>
          <a:ln w="53975">
            <a:solidFill>
              <a:srgbClr val="A7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53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F8AEF86-BBC6-454F-99C1-54941C92E2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57">
            <a:off x="2318848" y="2681615"/>
            <a:ext cx="7759700" cy="4076700"/>
          </a:xfrm>
          <a:prstGeom prst="rect">
            <a:avLst/>
          </a:prstGeom>
        </p:spPr>
      </p:pic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16-02-2022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 dirty="0"/>
              <a:t>Projectactiviteiten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Werk de projectactiviteiten uit, maar hoe gedetailleerd?:</a:t>
            </a:r>
          </a:p>
          <a:p>
            <a:pPr marL="0" indent="0">
              <a:spcAft>
                <a:spcPts val="600"/>
              </a:spcAft>
              <a:buNone/>
            </a:pPr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Te weinig 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gedetailleerd: je planning helpt niet echt bij het uitvoeren van activiteiten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Te veel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 details: hoeveelheid werk staat niet in verhouding tot bijdrage aan ‘controle’</a:t>
            </a:r>
          </a:p>
          <a:p>
            <a:pPr marL="0" indent="0">
              <a:spcAft>
                <a:spcPts val="600"/>
              </a:spcAft>
              <a:buNone/>
            </a:pP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24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F8AEF86-BBC6-454F-99C1-54941C92E2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57">
            <a:off x="3155912" y="2189246"/>
            <a:ext cx="7759700" cy="4076700"/>
          </a:xfrm>
          <a:prstGeom prst="rect">
            <a:avLst/>
          </a:prstGeom>
        </p:spPr>
      </p:pic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16-02-2022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 dirty="0"/>
              <a:t>Projectactiviteiten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Deel de projectactiviteiten in naar </a:t>
            </a:r>
            <a:r>
              <a:rPr lang="nl-NL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projectfase én 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neem de </a:t>
            </a:r>
            <a:r>
              <a:rPr lang="nl-NL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deadlines 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op!</a:t>
            </a:r>
          </a:p>
          <a:p>
            <a:pPr marL="0" indent="0">
              <a:spcAft>
                <a:spcPts val="600"/>
              </a:spcAft>
              <a:buNone/>
            </a:pPr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84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16-02-2022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 dirty="0"/>
              <a:t>Projectplanning - </a:t>
            </a:r>
            <a:r>
              <a:rPr lang="nl-NL" i="1" dirty="0"/>
              <a:t>strokenplanning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4880919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Verwerk de fasering, projectactiviteiten én de deadlines in een strokenplanning! </a:t>
            </a:r>
            <a:r>
              <a:rPr lang="nl-NL" sz="2400" i="1" dirty="0">
                <a:latin typeface="Calibri" panose="020F0502020204030204" pitchFamily="34" charset="0"/>
                <a:cs typeface="Calibri" panose="020F0502020204030204" pitchFamily="34" charset="0"/>
              </a:rPr>
              <a:t>(bijvoorbeeld in Excel)</a:t>
            </a:r>
            <a:endParaRPr lang="nl-NL" sz="3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Denk aan het verschil tussen doorlooptijd en de tijd die het daadwerkelijk kost om een activiteit uit te voeren! </a:t>
            </a:r>
          </a:p>
          <a:p>
            <a:pPr marL="0" indent="0">
              <a:spcAft>
                <a:spcPts val="600"/>
              </a:spcAft>
              <a:buNone/>
            </a:pP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D24A168-F57C-944C-82BB-0EEF53D02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1857780"/>
            <a:ext cx="5559726" cy="39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50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16-02-2022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 dirty="0"/>
              <a:t>Projectplanning - </a:t>
            </a:r>
            <a:r>
              <a:rPr lang="nl-NL" i="1" dirty="0"/>
              <a:t>strokenplanning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6337930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Prioritering van activiteiten? Denk aan </a:t>
            </a:r>
            <a:r>
              <a:rPr lang="nl-NL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het kritieke pad</a:t>
            </a:r>
          </a:p>
          <a:p>
            <a:pPr marL="0" indent="0">
              <a:spcAft>
                <a:spcPts val="600"/>
              </a:spcAft>
              <a:buNone/>
            </a:pPr>
            <a:endParaRPr lang="nl-NL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De projectfasen dienen in je projectplan te worden uitgeschreven. Werk zorgvuldig en zorg dat de beschrijving aansluit bij de geplande activiteiten.</a:t>
            </a:r>
          </a:p>
          <a:p>
            <a:pPr marL="0" indent="0">
              <a:spcAft>
                <a:spcPts val="600"/>
              </a:spcAft>
              <a:buNone/>
            </a:pP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D24A168-F57C-944C-82BB-0EEF53D02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4332">
            <a:off x="7441445" y="2158416"/>
            <a:ext cx="3569982" cy="254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7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2284D4-1F97-489D-B54B-2115FD10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44BC-DF8B-4D67-A7E7-632056BAF6A3}" type="datetime1">
              <a:rPr lang="nl-NL" smtClean="0"/>
              <a:t>16-02-2022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4D57E7-79FA-496F-B920-307032AB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60351F-6C19-4D0E-A600-E785AE05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0351BEAC-A953-E847-8A5C-580D06D4E064}"/>
              </a:ext>
            </a:extLst>
          </p:cNvPr>
          <p:cNvSpPr txBox="1">
            <a:spLocks/>
          </p:cNvSpPr>
          <p:nvPr/>
        </p:nvSpPr>
        <p:spPr>
          <a:xfrm>
            <a:off x="2670492" y="3138917"/>
            <a:ext cx="6692265" cy="1074737"/>
          </a:xfrm>
          <a:prstGeom prst="rect">
            <a:avLst/>
          </a:prstGeom>
        </p:spPr>
        <p:txBody>
          <a:bodyPr vert="horz" lIns="0" tIns="3600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B930A0"/>
                </a:solidFill>
              </a:rPr>
              <a:t>Aan de slag</a:t>
            </a:r>
            <a:br>
              <a:rPr lang="nl-NL" sz="2800" dirty="0"/>
            </a:b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78354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16-02-2022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 dirty="0"/>
              <a:t>Motiveren &amp; enthousiasmeren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inhoud 8">
            <a:extLst>
              <a:ext uri="{FF2B5EF4-FFF2-40B4-BE49-F238E27FC236}">
                <a16:creationId xmlns:a16="http://schemas.microsoft.com/office/drawing/2014/main" id="{267025FE-C2DE-6640-8105-2F21C15F00E5}"/>
              </a:ext>
            </a:extLst>
          </p:cNvPr>
          <p:cNvSpPr txBox="1">
            <a:spLocks/>
          </p:cNvSpPr>
          <p:nvPr/>
        </p:nvSpPr>
        <p:spPr>
          <a:xfrm>
            <a:off x="593124" y="1117851"/>
            <a:ext cx="10490886" cy="5413578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 lnSpcReduction="20000"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Deze week focus op motiveren en enthousiasmeren</a:t>
            </a:r>
          </a:p>
          <a:p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Hoe motiveer je iemand? </a:t>
            </a:r>
          </a:p>
          <a:p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Met een </a:t>
            </a:r>
            <a:r>
              <a:rPr lang="nl-N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motivational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 speech? </a:t>
            </a:r>
          </a:p>
          <a:p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Vraag de betrokkenen!!!</a:t>
            </a:r>
          </a:p>
          <a:p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Volgende week hebben jullie een gesprek met één of meerdere </a:t>
            </a:r>
            <a:r>
              <a:rPr lang="nl-N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communityleden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Wat motiveert hen om bij de community te horen?</a:t>
            </a:r>
          </a:p>
          <a:p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Wat belemmert hen?</a:t>
            </a:r>
          </a:p>
          <a:p>
            <a:pPr marL="0" indent="0">
              <a:buNone/>
            </a:pPr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Als je daarachter komt kun je potentiële nieuwe leden gericht motiveren.</a:t>
            </a:r>
          </a:p>
          <a:p>
            <a:pPr marL="0" indent="0">
              <a:buNone/>
            </a:pPr>
            <a:r>
              <a:rPr lang="nl-NL" sz="3000" i="1" dirty="0">
                <a:latin typeface="Calibri" panose="020F0502020204030204" pitchFamily="34" charset="0"/>
                <a:cs typeface="Calibri" panose="020F0502020204030204" pitchFamily="34" charset="0"/>
              </a:rPr>
              <a:t>Bonus: 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Onderdeel ‘Drijfveren’ (van LA2 – volgende week)</a:t>
            </a:r>
          </a:p>
          <a:p>
            <a:pPr marL="0" lvl="0" indent="0">
              <a:buNone/>
            </a:pPr>
            <a:endParaRPr lang="nl-NL" sz="2400" dirty="0">
              <a:latin typeface="Georgia" panose="02040502050405020303" pitchFamily="18" charset="0"/>
            </a:endParaRP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A7B9F2D-A666-A845-96CD-22874700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448" y="1445741"/>
            <a:ext cx="3619005" cy="20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4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16-02-2022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 dirty="0"/>
              <a:t>Wat motiveert vrijwilligers?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inhoud 8">
            <a:extLst>
              <a:ext uri="{FF2B5EF4-FFF2-40B4-BE49-F238E27FC236}">
                <a16:creationId xmlns:a16="http://schemas.microsoft.com/office/drawing/2014/main" id="{267025FE-C2DE-6640-8105-2F21C15F00E5}"/>
              </a:ext>
            </a:extLst>
          </p:cNvPr>
          <p:cNvSpPr txBox="1">
            <a:spLocks/>
          </p:cNvSpPr>
          <p:nvPr/>
        </p:nvSpPr>
        <p:spPr>
          <a:xfrm>
            <a:off x="593124" y="1604108"/>
            <a:ext cx="10490886" cy="5010448"/>
          </a:xfrm>
          <a:prstGeom prst="rect">
            <a:avLst/>
          </a:prstGeom>
        </p:spPr>
        <p:txBody>
          <a:bodyPr vert="horz" lIns="0" tIns="0" rIns="0" bIns="0" numCol="1" spcCol="18000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Vier motivatiedimensies van </a:t>
            </a:r>
            <a:r>
              <a:rPr lang="nl-NL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Butt</a:t>
            </a:r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 et al. (2017)</a:t>
            </a:r>
          </a:p>
          <a:p>
            <a:endParaRPr lang="nl-N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Positieve psychologie van </a:t>
            </a:r>
            <a:r>
              <a:rPr lang="nl-NL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Seligman</a:t>
            </a:r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 (2000)</a:t>
            </a:r>
          </a:p>
          <a:p>
            <a:endParaRPr lang="nl-N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6 B’s van </a:t>
            </a:r>
            <a:r>
              <a:rPr lang="nl-NL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Arcon</a:t>
            </a:r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 (2013)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571CBCB5-2AB3-DE41-AFAF-BDD64EF822F1}"/>
              </a:ext>
            </a:extLst>
          </p:cNvPr>
          <p:cNvSpPr txBox="1">
            <a:spLocks/>
          </p:cNvSpPr>
          <p:nvPr/>
        </p:nvSpPr>
        <p:spPr>
          <a:xfrm>
            <a:off x="6095999" y="1006092"/>
            <a:ext cx="4827374" cy="709776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0" dirty="0">
                <a:latin typeface="Georgia" panose="02040502050405020303" pitchFamily="18" charset="0"/>
              </a:rPr>
              <a:t>Drie theoretische modellen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51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16-02-2022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 dirty="0"/>
              <a:t>Wat motiveert vrijwilligers?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inhoud 8">
            <a:extLst>
              <a:ext uri="{FF2B5EF4-FFF2-40B4-BE49-F238E27FC236}">
                <a16:creationId xmlns:a16="http://schemas.microsoft.com/office/drawing/2014/main" id="{267025FE-C2DE-6640-8105-2F21C15F00E5}"/>
              </a:ext>
            </a:extLst>
          </p:cNvPr>
          <p:cNvSpPr txBox="1">
            <a:spLocks/>
          </p:cNvSpPr>
          <p:nvPr/>
        </p:nvSpPr>
        <p:spPr>
          <a:xfrm>
            <a:off x="593124" y="1604108"/>
            <a:ext cx="10490886" cy="5010448"/>
          </a:xfrm>
          <a:prstGeom prst="rect">
            <a:avLst/>
          </a:prstGeom>
        </p:spPr>
        <p:txBody>
          <a:bodyPr vert="horz" lIns="0" tIns="0" rIns="0" bIns="0" numCol="1" spcCol="18000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1. Aansluiting: 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omdat ze de sociale contacten in de community prettig vinden</a:t>
            </a:r>
          </a:p>
          <a:p>
            <a:pPr marL="0" indent="0">
              <a:buNone/>
            </a:pPr>
            <a:r>
              <a:rPr 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2. Overtuigingen: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 persoonlijke waarden en overtuigingen</a:t>
            </a:r>
          </a:p>
          <a:p>
            <a:pPr marL="0" indent="0">
              <a:buNone/>
            </a:pPr>
            <a:r>
              <a:rPr 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nl-NL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Carriere</a:t>
            </a:r>
            <a:r>
              <a:rPr 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 ontwikkeling: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 ervaring, vaardigheden en contacten opdoen voor toekomstige loopbaan </a:t>
            </a:r>
          </a:p>
          <a:p>
            <a:pPr marL="0" indent="0">
              <a:buNone/>
            </a:pPr>
            <a:r>
              <a:rPr 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4. Egoïsme: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 eigenwaarde beschermen (negatieve omstandigheden/gevoelens verminderen/ontlopen) of te verbeteren (persoonlijke groei), of om erkend of geprezen te worden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571CBCB5-2AB3-DE41-AFAF-BDD64EF822F1}"/>
              </a:ext>
            </a:extLst>
          </p:cNvPr>
          <p:cNvSpPr txBox="1">
            <a:spLocks/>
          </p:cNvSpPr>
          <p:nvPr/>
        </p:nvSpPr>
        <p:spPr>
          <a:xfrm>
            <a:off x="3567239" y="1006092"/>
            <a:ext cx="7356134" cy="709776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0" dirty="0">
                <a:latin typeface="Georgia" panose="02040502050405020303" pitchFamily="18" charset="0"/>
              </a:rPr>
              <a:t>Vier motivatiedimensies (</a:t>
            </a:r>
            <a:r>
              <a:rPr lang="nl-NL" sz="3000" b="0" dirty="0" err="1">
                <a:latin typeface="Georgia" panose="02040502050405020303" pitchFamily="18" charset="0"/>
                <a:hlinkClick r:id="rId3"/>
              </a:rPr>
              <a:t>Butt</a:t>
            </a:r>
            <a:r>
              <a:rPr lang="nl-NL" sz="3000" b="0" dirty="0">
                <a:latin typeface="Georgia" panose="02040502050405020303" pitchFamily="18" charset="0"/>
                <a:hlinkClick r:id="rId3"/>
              </a:rPr>
              <a:t> et al., 2017</a:t>
            </a:r>
            <a:r>
              <a:rPr lang="nl-NL" sz="3000" b="0" dirty="0">
                <a:latin typeface="Georgia" panose="02040502050405020303" pitchFamily="18" charset="0"/>
              </a:rPr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90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16-02-2022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 dirty="0"/>
              <a:t>Wat motiveert vrijwilligers? 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0"/>
            <a:ext cx="10490886" cy="5168815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inhoud 8">
            <a:extLst>
              <a:ext uri="{FF2B5EF4-FFF2-40B4-BE49-F238E27FC236}">
                <a16:creationId xmlns:a16="http://schemas.microsoft.com/office/drawing/2014/main" id="{267025FE-C2DE-6640-8105-2F21C15F00E5}"/>
              </a:ext>
            </a:extLst>
          </p:cNvPr>
          <p:cNvSpPr txBox="1">
            <a:spLocks/>
          </p:cNvSpPr>
          <p:nvPr/>
        </p:nvSpPr>
        <p:spPr>
          <a:xfrm>
            <a:off x="593124" y="1604108"/>
            <a:ext cx="10490886" cy="5010448"/>
          </a:xfrm>
          <a:prstGeom prst="rect">
            <a:avLst/>
          </a:prstGeom>
        </p:spPr>
        <p:txBody>
          <a:bodyPr vert="horz" lIns="0" tIns="0" rIns="0" bIns="0" numCol="1" spcCol="18000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In zijn onderzoek naar </a:t>
            </a:r>
            <a:r>
              <a:rPr 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welbevinden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 heeft </a:t>
            </a:r>
            <a:r>
              <a:rPr lang="nl-N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Seligman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 de vijf belangrijkste elementen samengevat in het </a:t>
            </a:r>
            <a:r>
              <a:rPr lang="nl-N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acronym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 PERMA </a:t>
            </a:r>
          </a:p>
          <a:p>
            <a:pPr marL="0" indent="0"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Positive emotions 	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positieve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emotie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nl-NL" sz="3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Engagement 		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betrokkenheid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nl-NL" sz="3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Relationships 		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positieve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relaties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nl-NL" sz="3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Meaning and purpose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betekenis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doel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nl-NL" sz="3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Accomplishments 	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prestatie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voldoening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Wanneer PERMA aanwezig is, willen mensen zich ergens voor inzetten. </a:t>
            </a:r>
            <a:endParaRPr lang="nl-NL" sz="3000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5D01FDB9-1917-6747-9E87-D3965540449E}"/>
              </a:ext>
            </a:extLst>
          </p:cNvPr>
          <p:cNvSpPr txBox="1">
            <a:spLocks/>
          </p:cNvSpPr>
          <p:nvPr/>
        </p:nvSpPr>
        <p:spPr>
          <a:xfrm>
            <a:off x="4921026" y="965685"/>
            <a:ext cx="7356134" cy="709776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0" dirty="0">
                <a:latin typeface="Georgia" panose="02040502050405020303" pitchFamily="18" charset="0"/>
              </a:rPr>
              <a:t>Positieve psychologie (</a:t>
            </a:r>
            <a:r>
              <a:rPr lang="nl-NL" sz="3000" b="0" dirty="0" err="1">
                <a:latin typeface="Georgia" panose="02040502050405020303" pitchFamily="18" charset="0"/>
                <a:hlinkClick r:id="rId3"/>
              </a:rPr>
              <a:t>Seligman</a:t>
            </a:r>
            <a:r>
              <a:rPr lang="nl-NL" sz="3000" b="0" dirty="0">
                <a:latin typeface="Georgia" panose="02040502050405020303" pitchFamily="18" charset="0"/>
                <a:hlinkClick r:id="rId3"/>
              </a:rPr>
              <a:t> 2000</a:t>
            </a:r>
            <a:r>
              <a:rPr lang="nl-NL" sz="3000" b="0" dirty="0">
                <a:latin typeface="Georgia" panose="02040502050405020303" pitchFamily="18" charset="0"/>
              </a:rPr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323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16-02-2022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 dirty="0"/>
              <a:t>Wat motiveert vrijwilligers?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inhoud 8">
            <a:extLst>
              <a:ext uri="{FF2B5EF4-FFF2-40B4-BE49-F238E27FC236}">
                <a16:creationId xmlns:a16="http://schemas.microsoft.com/office/drawing/2014/main" id="{267025FE-C2DE-6640-8105-2F21C15F00E5}"/>
              </a:ext>
            </a:extLst>
          </p:cNvPr>
          <p:cNvSpPr txBox="1">
            <a:spLocks/>
          </p:cNvSpPr>
          <p:nvPr/>
        </p:nvSpPr>
        <p:spPr>
          <a:xfrm>
            <a:off x="593124" y="1604108"/>
            <a:ext cx="10490886" cy="5010448"/>
          </a:xfrm>
          <a:prstGeom prst="rect">
            <a:avLst/>
          </a:prstGeom>
        </p:spPr>
        <p:txBody>
          <a:bodyPr vert="horz" lIns="0" tIns="0" rIns="0" bIns="0" numCol="1" spcCol="18000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2F0530E5-A833-8049-A159-88E2C75BC6BD}"/>
              </a:ext>
            </a:extLst>
          </p:cNvPr>
          <p:cNvSpPr txBox="1">
            <a:spLocks/>
          </p:cNvSpPr>
          <p:nvPr/>
        </p:nvSpPr>
        <p:spPr>
          <a:xfrm>
            <a:off x="7042068" y="858390"/>
            <a:ext cx="5045086" cy="709776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0" dirty="0">
                <a:latin typeface="Georgia" panose="02040502050405020303" pitchFamily="18" charset="0"/>
              </a:rPr>
              <a:t>6 B’s van </a:t>
            </a:r>
            <a:r>
              <a:rPr lang="nl-NL" sz="3000" b="0" dirty="0" err="1">
                <a:latin typeface="Georgia" panose="02040502050405020303" pitchFamily="18" charset="0"/>
              </a:rPr>
              <a:t>Arcon</a:t>
            </a:r>
            <a:r>
              <a:rPr lang="nl-NL" sz="3000" b="0" dirty="0">
                <a:latin typeface="Georgia" panose="02040502050405020303" pitchFamily="18" charset="0"/>
              </a:rPr>
              <a:t> (</a:t>
            </a:r>
            <a:r>
              <a:rPr lang="nl-NL" sz="3000" b="0" dirty="0">
                <a:latin typeface="Georgia" panose="02040502050405020303" pitchFamily="18" charset="0"/>
                <a:hlinkClick r:id="rId3"/>
              </a:rPr>
              <a:t>Arcon, 2013</a:t>
            </a:r>
            <a:r>
              <a:rPr lang="nl-NL" sz="3000" b="0" dirty="0">
                <a:latin typeface="Georgia" panose="02040502050405020303" pitchFamily="18" charset="0"/>
              </a:rPr>
              <a:t>)</a:t>
            </a:r>
          </a:p>
          <a:p>
            <a:endParaRPr lang="nl-NL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9A293B0-DF84-1B4B-8D39-5309E9CE6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016858"/>
              </p:ext>
            </p:extLst>
          </p:nvPr>
        </p:nvGraphicFramePr>
        <p:xfrm>
          <a:off x="260092" y="1308705"/>
          <a:ext cx="108362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478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16-02-2022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 dirty="0"/>
              <a:t>Wat motiveert onze </a:t>
            </a:r>
            <a:r>
              <a:rPr lang="nl-NL" dirty="0" err="1"/>
              <a:t>communityleden</a:t>
            </a:r>
            <a:r>
              <a:rPr lang="nl-NL" dirty="0"/>
              <a:t>?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inhoud 8">
            <a:extLst>
              <a:ext uri="{FF2B5EF4-FFF2-40B4-BE49-F238E27FC236}">
                <a16:creationId xmlns:a16="http://schemas.microsoft.com/office/drawing/2014/main" id="{267025FE-C2DE-6640-8105-2F21C15F00E5}"/>
              </a:ext>
            </a:extLst>
          </p:cNvPr>
          <p:cNvSpPr txBox="1">
            <a:spLocks/>
          </p:cNvSpPr>
          <p:nvPr/>
        </p:nvSpPr>
        <p:spPr>
          <a:xfrm>
            <a:off x="593124" y="1604108"/>
            <a:ext cx="10490886" cy="498669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62500" lnSpcReduction="20000"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700" b="1" dirty="0">
                <a:latin typeface="Calibri" panose="020F0502020204030204" pitchFamily="34" charset="0"/>
                <a:cs typeface="Calibri" panose="020F0502020204030204" pitchFamily="34" charset="0"/>
              </a:rPr>
              <a:t>Opdracht:</a:t>
            </a:r>
          </a:p>
          <a:p>
            <a:r>
              <a:rPr lang="nl-NL" sz="3700" dirty="0">
                <a:latin typeface="Calibri" panose="020F0502020204030204" pitchFamily="34" charset="0"/>
                <a:cs typeface="Calibri" panose="020F0502020204030204" pitchFamily="34" charset="0"/>
              </a:rPr>
              <a:t>Kies één van de drie theoretische modellen.</a:t>
            </a:r>
          </a:p>
          <a:p>
            <a:r>
              <a:rPr lang="nl-NL" sz="3700" dirty="0">
                <a:latin typeface="Calibri" panose="020F0502020204030204" pitchFamily="34" charset="0"/>
                <a:cs typeface="Calibri" panose="020F0502020204030204" pitchFamily="34" charset="0"/>
              </a:rPr>
              <a:t>Bedenk welke open vragen en technieken jullie gaan gebruiken om erachter te komen wat de antwoorden zijn van de </a:t>
            </a:r>
            <a:r>
              <a:rPr lang="nl-NL" sz="3700" dirty="0" err="1">
                <a:latin typeface="Calibri" panose="020F0502020204030204" pitchFamily="34" charset="0"/>
                <a:cs typeface="Calibri" panose="020F0502020204030204" pitchFamily="34" charset="0"/>
              </a:rPr>
              <a:t>Communityleden</a:t>
            </a:r>
            <a:r>
              <a:rPr lang="nl-NL" sz="3700" dirty="0">
                <a:latin typeface="Calibri" panose="020F0502020204030204" pitchFamily="34" charset="0"/>
                <a:cs typeface="Calibri" panose="020F0502020204030204" pitchFamily="34" charset="0"/>
              </a:rPr>
              <a:t> op de vragen van jullie gekozen model.</a:t>
            </a:r>
          </a:p>
          <a:p>
            <a:r>
              <a:rPr lang="nl-NL" sz="3700" dirty="0">
                <a:latin typeface="Calibri" panose="020F0502020204030204" pitchFamily="34" charset="0"/>
                <a:cs typeface="Calibri" panose="020F0502020204030204" pitchFamily="34" charset="0"/>
              </a:rPr>
              <a:t>LET OP: hierbij komt later nog de info uit LA2 die je ook uit de ontmoeting met </a:t>
            </a:r>
            <a:r>
              <a:rPr lang="nl-NL" sz="3700" dirty="0" err="1">
                <a:latin typeface="Calibri" panose="020F0502020204030204" pitchFamily="34" charset="0"/>
                <a:cs typeface="Calibri" panose="020F0502020204030204" pitchFamily="34" charset="0"/>
              </a:rPr>
              <a:t>communityleden</a:t>
            </a:r>
            <a:r>
              <a:rPr lang="nl-NL" sz="3700" dirty="0">
                <a:latin typeface="Calibri" panose="020F0502020204030204" pitchFamily="34" charset="0"/>
                <a:cs typeface="Calibri" panose="020F0502020204030204" pitchFamily="34" charset="0"/>
              </a:rPr>
              <a:t> moet halen.</a:t>
            </a:r>
          </a:p>
          <a:p>
            <a:pPr marL="0" indent="0">
              <a:buNone/>
            </a:pPr>
            <a:endParaRPr lang="nl-NL" sz="3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700" i="1" dirty="0">
                <a:latin typeface="Calibri" panose="020F0502020204030204" pitchFamily="34" charset="0"/>
                <a:cs typeface="Calibri" panose="020F0502020204030204" pitchFamily="34" charset="0"/>
              </a:rPr>
              <a:t>Voorbeeldvraag uit groep</a:t>
            </a:r>
          </a:p>
          <a:p>
            <a:endParaRPr lang="nl-NL" sz="3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700" b="1" dirty="0">
                <a:latin typeface="Calibri" panose="020F0502020204030204" pitchFamily="34" charset="0"/>
                <a:cs typeface="Calibri" panose="020F0502020204030204" pitchFamily="34" charset="0"/>
              </a:rPr>
              <a:t>Vraagtechnieken:</a:t>
            </a:r>
          </a:p>
          <a:p>
            <a:pPr marL="0" indent="0">
              <a:buNone/>
            </a:pPr>
            <a:r>
              <a:rPr lang="nl-NL" sz="3700" dirty="0">
                <a:latin typeface="Calibri" panose="020F0502020204030204" pitchFamily="34" charset="0"/>
                <a:cs typeface="Calibri" panose="020F0502020204030204" pitchFamily="34" charset="0"/>
              </a:rPr>
              <a:t>Je kunt gerichte vragen stellen, maar ook gebruik maken van technieken (zie Wiki):</a:t>
            </a:r>
          </a:p>
          <a:p>
            <a:r>
              <a:rPr lang="nl-NL" sz="3700" dirty="0">
                <a:latin typeface="Calibri" panose="020F0502020204030204" pitchFamily="34" charset="0"/>
                <a:cs typeface="Calibri" panose="020F0502020204030204" pitchFamily="34" charset="0"/>
              </a:rPr>
              <a:t>Customer </a:t>
            </a:r>
            <a:r>
              <a:rPr lang="nl-NL" sz="3700" dirty="0" err="1">
                <a:latin typeface="Calibri" panose="020F0502020204030204" pitchFamily="34" charset="0"/>
                <a:cs typeface="Calibri" panose="020F0502020204030204" pitchFamily="34" charset="0"/>
              </a:rPr>
              <a:t>journey</a:t>
            </a:r>
            <a:endParaRPr lang="nl-NL" sz="3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700" dirty="0">
                <a:latin typeface="Calibri" panose="020F0502020204030204" pitchFamily="34" charset="0"/>
                <a:cs typeface="Calibri" panose="020F0502020204030204" pitchFamily="34" charset="0"/>
              </a:rPr>
              <a:t>Tijdlijn</a:t>
            </a:r>
          </a:p>
          <a:p>
            <a:r>
              <a:rPr lang="nl-NL" sz="3700" dirty="0">
                <a:latin typeface="Calibri" panose="020F0502020204030204" pitchFamily="34" charset="0"/>
                <a:cs typeface="Calibri" panose="020F0502020204030204" pitchFamily="34" charset="0"/>
              </a:rPr>
              <a:t>Kaarten sorteren</a:t>
            </a:r>
          </a:p>
          <a:p>
            <a:r>
              <a:rPr lang="nl-NL" sz="3700" dirty="0">
                <a:latin typeface="Calibri" panose="020F0502020204030204" pitchFamily="34" charset="0"/>
                <a:cs typeface="Calibri" panose="020F0502020204030204" pitchFamily="34" charset="0"/>
              </a:rPr>
              <a:t>Afbeelding</a:t>
            </a:r>
          </a:p>
          <a:p>
            <a:endParaRPr lang="nl-NL" dirty="0"/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9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84291-B6B7-4C73-96D8-FEC81DB7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C01A90D-9CA7-6F40-95DC-934F3017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58" y="506927"/>
            <a:ext cx="10260000" cy="1160403"/>
          </a:xfrm>
        </p:spPr>
        <p:txBody>
          <a:bodyPr/>
          <a:lstStyle/>
          <a:p>
            <a:r>
              <a:rPr lang="nl-N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Projectplan </a:t>
            </a:r>
            <a:r>
              <a:rPr lang="nl-NL" sz="36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| </a:t>
            </a:r>
            <a:r>
              <a:rPr lang="nl-N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Week 2</a:t>
            </a:r>
          </a:p>
        </p:txBody>
      </p:sp>
    </p:spTree>
    <p:extLst>
      <p:ext uri="{BB962C8B-B14F-4D97-AF65-F5344CB8AC3E}">
        <p14:creationId xmlns:p14="http://schemas.microsoft.com/office/powerpoint/2010/main" val="243912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75D7707-8F75-4682-9EDE-B18D4E12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16-02-2022</a:t>
            </a:fld>
            <a:endParaRPr lang="nl-NL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AC9482-3415-40C5-BA41-351ADC91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C23399-18BA-450A-A3BE-2F939279BB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5CBD2E0-4C03-493B-89C8-00166FB5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7" y="296863"/>
            <a:ext cx="10754144" cy="1160403"/>
          </a:xfrm>
        </p:spPr>
        <p:txBody>
          <a:bodyPr/>
          <a:lstStyle/>
          <a:p>
            <a:r>
              <a:rPr lang="nl-NL" dirty="0"/>
              <a:t>Beoordelingsformulier projectplan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05143FE-430F-4966-AA75-EC3A2ADCD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1034541"/>
            <a:ext cx="6988774" cy="47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14101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C8085EB126014FA97E7A075FCCADB8" ma:contentTypeVersion="10" ma:contentTypeDescription="Een nieuw document maken." ma:contentTypeScope="" ma:versionID="f1be3e63cd0db885fdb6e2f63d197d94">
  <xsd:schema xmlns:xsd="http://www.w3.org/2001/XMLSchema" xmlns:xs="http://www.w3.org/2001/XMLSchema" xmlns:p="http://schemas.microsoft.com/office/2006/metadata/properties" xmlns:ns2="a0fd0b82-380c-450d-ae1d-62e0f3039302" xmlns:ns3="635091fc-0386-4254-b51d-3481dc827ec3" targetNamespace="http://schemas.microsoft.com/office/2006/metadata/properties" ma:root="true" ma:fieldsID="959cde8d6ed30121b3163ec63b957219" ns2:_="" ns3:_="">
    <xsd:import namespace="a0fd0b82-380c-450d-ae1d-62e0f3039302"/>
    <xsd:import namespace="635091fc-0386-4254-b51d-3481dc827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d0b82-380c-450d-ae1d-62e0f3039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091fc-0386-4254-b51d-3481dc827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10C4A3-6858-4F47-B217-B21A23104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fd0b82-380c-450d-ae1d-62e0f3039302"/>
    <ds:schemaRef ds:uri="635091fc-0386-4254-b51d-3481dc827e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D42C03-E1C8-4490-AE8F-0C34400E83B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0fd0b82-380c-450d-ae1d-62e0f3039302"/>
    <ds:schemaRef ds:uri="http://purl.org/dc/terms/"/>
    <ds:schemaRef ds:uri="635091fc-0386-4254-b51d-3481dc827ec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2F9BE6-6175-44F5-8FC4-FF1FA76BC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33387</TotalTime>
  <Words>844</Words>
  <Application>Microsoft Macintosh PowerPoint</Application>
  <PresentationFormat>Breedbeeld</PresentationFormat>
  <Paragraphs>158</Paragraphs>
  <Slides>19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Georgia</vt:lpstr>
      <vt:lpstr>Segoe UI Light</vt:lpstr>
      <vt:lpstr>Yuverta</vt:lpstr>
      <vt:lpstr>Communicatie | Week 2</vt:lpstr>
      <vt:lpstr>Motiveren &amp; enthousiasmeren</vt:lpstr>
      <vt:lpstr>Wat motiveert vrijwilligers?</vt:lpstr>
      <vt:lpstr>Wat motiveert vrijwilligers?</vt:lpstr>
      <vt:lpstr>Wat motiveert vrijwilligers? </vt:lpstr>
      <vt:lpstr>Wat motiveert vrijwilligers?</vt:lpstr>
      <vt:lpstr>Wat motiveert onze communityleden?</vt:lpstr>
      <vt:lpstr>Projectplan | Week 2</vt:lpstr>
      <vt:lpstr>Beoordelingsformulier projectplan </vt:lpstr>
      <vt:lpstr>Beoorderlingsformulier projectplan </vt:lpstr>
      <vt:lpstr>Projectorganisatie beschrijving </vt:lpstr>
      <vt:lpstr>Projectorganisatie – Organogram</vt:lpstr>
      <vt:lpstr>Projectorganisatie – rollen</vt:lpstr>
      <vt:lpstr>Beoorderlingsformulier projectplan </vt:lpstr>
      <vt:lpstr>Projectactiviteiten</vt:lpstr>
      <vt:lpstr>Projectactiviteiten</vt:lpstr>
      <vt:lpstr>Projectplanning - strokenplanning</vt:lpstr>
      <vt:lpstr>Projectplanning - strokenplanning</vt:lpstr>
      <vt:lpstr>PowerPoint-presentatie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Sjoerd Krijgsman</dc:creator>
  <dc:description>Template by HQ Solutions</dc:description>
  <cp:lastModifiedBy>nathalie keunen</cp:lastModifiedBy>
  <cp:revision>139</cp:revision>
  <dcterms:created xsi:type="dcterms:W3CDTF">2021-03-01T11:59:21Z</dcterms:created>
  <dcterms:modified xsi:type="dcterms:W3CDTF">2022-02-16T17:06:07Z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0x01010094C8085EB126014FA97E7A075FCCADB8</vt:lpwstr>
  </property>
</Properties>
</file>