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71" r:id="rId5"/>
    <p:sldId id="336" r:id="rId6"/>
    <p:sldId id="361" r:id="rId7"/>
    <p:sldId id="309" r:id="rId8"/>
    <p:sldId id="356" r:id="rId9"/>
    <p:sldId id="357" r:id="rId10"/>
    <p:sldId id="358" r:id="rId11"/>
    <p:sldId id="359" r:id="rId12"/>
    <p:sldId id="364" r:id="rId13"/>
    <p:sldId id="372" r:id="rId14"/>
    <p:sldId id="366" r:id="rId15"/>
    <p:sldId id="367" r:id="rId16"/>
    <p:sldId id="362" r:id="rId17"/>
    <p:sldId id="368" r:id="rId18"/>
    <p:sldId id="360" r:id="rId19"/>
    <p:sldId id="373" r:id="rId20"/>
    <p:sldId id="369"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4C138B2-7FC0-4191-AF30-816288DB5E26}">
          <p14:sldIdLst>
            <p14:sldId id="371"/>
            <p14:sldId id="336"/>
            <p14:sldId id="361"/>
            <p14:sldId id="309"/>
            <p14:sldId id="356"/>
            <p14:sldId id="357"/>
            <p14:sldId id="358"/>
            <p14:sldId id="359"/>
            <p14:sldId id="364"/>
            <p14:sldId id="372"/>
            <p14:sldId id="366"/>
            <p14:sldId id="367"/>
            <p14:sldId id="362"/>
            <p14:sldId id="368"/>
            <p14:sldId id="360"/>
            <p14:sldId id="373"/>
            <p14:sldId id="3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ia Ragas" initials="SR" lastIdx="10" clrIdx="0">
    <p:extLst>
      <p:ext uri="{19B8F6BF-5375-455C-9EA6-DF929625EA0E}">
        <p15:presenceInfo xmlns:p15="http://schemas.microsoft.com/office/powerpoint/2012/main" userId="S::s.ragas@helicon.nl::78aec550-2439-402d-81ed-929ff57c1b62" providerId="AD"/>
      </p:ext>
    </p:extLst>
  </p:cmAuthor>
  <p:cmAuthor id="2" name="Silvia Ragas" initials="SR [2]" lastIdx="1" clrIdx="1">
    <p:extLst>
      <p:ext uri="{19B8F6BF-5375-455C-9EA6-DF929625EA0E}">
        <p15:presenceInfo xmlns:p15="http://schemas.microsoft.com/office/powerpoint/2012/main" userId="S::s.ragas_helicon.nl#ext#@wellant.onmicrosoft.com::9a17edc2-1308-4de4-873c-56de14134191" providerId="AD"/>
      </p:ext>
    </p:extLst>
  </p:cmAuthor>
  <p:cmAuthor id="3" name="Luci Moorman" initials="LM" lastIdx="10" clrIdx="2">
    <p:extLst>
      <p:ext uri="{19B8F6BF-5375-455C-9EA6-DF929625EA0E}">
        <p15:presenceInfo xmlns:p15="http://schemas.microsoft.com/office/powerpoint/2012/main" userId="Luci Moorman" providerId="None"/>
      </p:ext>
    </p:extLst>
  </p:cmAuthor>
  <p:cmAuthor id="4" name="Erlijn Suurmeijer" initials="ES" lastIdx="5" clrIdx="3">
    <p:extLst>
      <p:ext uri="{19B8F6BF-5375-455C-9EA6-DF929625EA0E}">
        <p15:presenceInfo xmlns:p15="http://schemas.microsoft.com/office/powerpoint/2012/main" userId="S-1-5-21-2602360281-2727791147-4248037531-147541" providerId="AD"/>
      </p:ext>
    </p:extLst>
  </p:cmAuthor>
  <p:cmAuthor id="5" name="Erlijn Suurmeijer" initials="ES [2]" lastIdx="1" clrIdx="4">
    <p:extLst>
      <p:ext uri="{19B8F6BF-5375-455C-9EA6-DF929625EA0E}">
        <p15:presenceInfo xmlns:p15="http://schemas.microsoft.com/office/powerpoint/2012/main" userId="S::er.suurmeijer@wellant.nl::8554215a-5cc7-4af0-ad3e-cda787c3e601" providerId="AD"/>
      </p:ext>
    </p:extLst>
  </p:cmAuthor>
  <p:cmAuthor id="6" name="Arno Hartman" initials="AH" lastIdx="1" clrIdx="5">
    <p:extLst>
      <p:ext uri="{19B8F6BF-5375-455C-9EA6-DF929625EA0E}">
        <p15:presenceInfo xmlns:p15="http://schemas.microsoft.com/office/powerpoint/2012/main" userId="S::a.hartman@wellant.nl::edb16e91-e679-4b8b-ba7c-f25185abeb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30A0"/>
    <a:srgbClr val="E8F0FE"/>
    <a:srgbClr val="FFFFFF"/>
    <a:srgbClr val="000644"/>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4828" autoAdjust="0"/>
  </p:normalViewPr>
  <p:slideViewPr>
    <p:cSldViewPr snapToGrid="0" showGuides="1">
      <p:cViewPr varScale="1">
        <p:scale>
          <a:sx n="104" d="100"/>
          <a:sy n="104" d="100"/>
        </p:scale>
        <p:origin x="81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10/02/2022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20073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11</a:t>
            </a:fld>
            <a:endParaRPr lang="nl-NL" dirty="0"/>
          </a:p>
        </p:txBody>
      </p:sp>
    </p:spTree>
    <p:extLst>
      <p:ext uri="{BB962C8B-B14F-4D97-AF65-F5344CB8AC3E}">
        <p14:creationId xmlns:p14="http://schemas.microsoft.com/office/powerpoint/2010/main" val="374159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12</a:t>
            </a:fld>
            <a:endParaRPr lang="nl-NL" dirty="0"/>
          </a:p>
        </p:txBody>
      </p:sp>
    </p:spTree>
    <p:extLst>
      <p:ext uri="{BB962C8B-B14F-4D97-AF65-F5344CB8AC3E}">
        <p14:creationId xmlns:p14="http://schemas.microsoft.com/office/powerpoint/2010/main" val="2201455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13</a:t>
            </a:fld>
            <a:endParaRPr lang="nl-NL" dirty="0"/>
          </a:p>
        </p:txBody>
      </p:sp>
    </p:spTree>
    <p:extLst>
      <p:ext uri="{BB962C8B-B14F-4D97-AF65-F5344CB8AC3E}">
        <p14:creationId xmlns:p14="http://schemas.microsoft.com/office/powerpoint/2010/main" val="398119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14</a:t>
            </a:fld>
            <a:endParaRPr lang="nl-NL" dirty="0"/>
          </a:p>
        </p:txBody>
      </p:sp>
    </p:spTree>
    <p:extLst>
      <p:ext uri="{BB962C8B-B14F-4D97-AF65-F5344CB8AC3E}">
        <p14:creationId xmlns:p14="http://schemas.microsoft.com/office/powerpoint/2010/main" val="106348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15</a:t>
            </a:fld>
            <a:endParaRPr lang="nl-NL" dirty="0"/>
          </a:p>
        </p:txBody>
      </p:sp>
    </p:spTree>
    <p:extLst>
      <p:ext uri="{BB962C8B-B14F-4D97-AF65-F5344CB8AC3E}">
        <p14:creationId xmlns:p14="http://schemas.microsoft.com/office/powerpoint/2010/main" val="1402212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16</a:t>
            </a:fld>
            <a:endParaRPr lang="nl-NL" dirty="0"/>
          </a:p>
        </p:txBody>
      </p:sp>
    </p:spTree>
    <p:extLst>
      <p:ext uri="{BB962C8B-B14F-4D97-AF65-F5344CB8AC3E}">
        <p14:creationId xmlns:p14="http://schemas.microsoft.com/office/powerpoint/2010/main" val="368469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3</a:t>
            </a:fld>
            <a:endParaRPr lang="nl-NL" dirty="0"/>
          </a:p>
        </p:txBody>
      </p:sp>
    </p:spTree>
    <p:extLst>
      <p:ext uri="{BB962C8B-B14F-4D97-AF65-F5344CB8AC3E}">
        <p14:creationId xmlns:p14="http://schemas.microsoft.com/office/powerpoint/2010/main" val="19358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4</a:t>
            </a:fld>
            <a:endParaRPr lang="nl-NL"/>
          </a:p>
        </p:txBody>
      </p:sp>
    </p:spTree>
    <p:extLst>
      <p:ext uri="{BB962C8B-B14F-4D97-AF65-F5344CB8AC3E}">
        <p14:creationId xmlns:p14="http://schemas.microsoft.com/office/powerpoint/2010/main" val="30142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5</a:t>
            </a:fld>
            <a:endParaRPr lang="nl-NL" dirty="0"/>
          </a:p>
        </p:txBody>
      </p:sp>
    </p:spTree>
    <p:extLst>
      <p:ext uri="{BB962C8B-B14F-4D97-AF65-F5344CB8AC3E}">
        <p14:creationId xmlns:p14="http://schemas.microsoft.com/office/powerpoint/2010/main" val="35283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6</a:t>
            </a:fld>
            <a:endParaRPr lang="nl-NL" dirty="0"/>
          </a:p>
        </p:txBody>
      </p:sp>
    </p:spTree>
    <p:extLst>
      <p:ext uri="{BB962C8B-B14F-4D97-AF65-F5344CB8AC3E}">
        <p14:creationId xmlns:p14="http://schemas.microsoft.com/office/powerpoint/2010/main" val="46952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7</a:t>
            </a:fld>
            <a:endParaRPr lang="nl-NL" dirty="0"/>
          </a:p>
        </p:txBody>
      </p:sp>
    </p:spTree>
    <p:extLst>
      <p:ext uri="{BB962C8B-B14F-4D97-AF65-F5344CB8AC3E}">
        <p14:creationId xmlns:p14="http://schemas.microsoft.com/office/powerpoint/2010/main" val="424865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8</a:t>
            </a:fld>
            <a:endParaRPr lang="nl-NL" dirty="0"/>
          </a:p>
        </p:txBody>
      </p:sp>
    </p:spTree>
    <p:extLst>
      <p:ext uri="{BB962C8B-B14F-4D97-AF65-F5344CB8AC3E}">
        <p14:creationId xmlns:p14="http://schemas.microsoft.com/office/powerpoint/2010/main" val="396869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9</a:t>
            </a:fld>
            <a:endParaRPr lang="nl-NL" dirty="0"/>
          </a:p>
        </p:txBody>
      </p:sp>
    </p:spTree>
    <p:extLst>
      <p:ext uri="{BB962C8B-B14F-4D97-AF65-F5344CB8AC3E}">
        <p14:creationId xmlns:p14="http://schemas.microsoft.com/office/powerpoint/2010/main" val="363481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10</a:t>
            </a:fld>
            <a:endParaRPr lang="nl-NL" dirty="0"/>
          </a:p>
        </p:txBody>
      </p:sp>
    </p:spTree>
    <p:extLst>
      <p:ext uri="{BB962C8B-B14F-4D97-AF65-F5344CB8AC3E}">
        <p14:creationId xmlns:p14="http://schemas.microsoft.com/office/powerpoint/2010/main" val="178311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10-02-2022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10-02-2022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10-02-2022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10-02-2022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10-02-2022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10-02-2022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10-02-2022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10-02-2022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10-02-2022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10-02-2022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10-02-2022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10-02-2022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10-02-2022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dirty="0"/>
              <a:t>Klikken om de tekststijl van het model te bewerken</a:t>
            </a:r>
          </a:p>
          <a:p>
            <a:pPr lvl="1"/>
            <a:r>
              <a:rPr lang="nl-NL" noProof="0" dirty="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10-02-2022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10-02-2022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hxuxYZKhqA"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10490886" cy="709776"/>
          </a:xfrm>
        </p:spPr>
        <p:txBody>
          <a:bodyPr/>
          <a:lstStyle/>
          <a:p>
            <a:r>
              <a:rPr lang="nl-NL" dirty="0"/>
              <a:t>Deskresearch &amp; LA1</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445741"/>
            <a:ext cx="10490886" cy="4510216"/>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endParaRPr lang="nl-NL" sz="1400" dirty="0">
              <a:latin typeface="Calibri" panose="020F0502020204030204" pitchFamily="34" charset="0"/>
              <a:cs typeface="Calibri" panose="020F0502020204030204" pitchFamily="34" charset="0"/>
            </a:endParaRPr>
          </a:p>
          <a:p>
            <a:pPr marL="0" indent="0">
              <a:spcAft>
                <a:spcPts val="600"/>
              </a:spcAft>
              <a:buNone/>
            </a:pPr>
            <a:r>
              <a:rPr lang="nl-NL" sz="3000" b="1" dirty="0">
                <a:latin typeface="Calibri" panose="020F0502020204030204" pitchFamily="34" charset="0"/>
                <a:cs typeface="Calibri" panose="020F0502020204030204" pitchFamily="34" charset="0"/>
              </a:rPr>
              <a:t>15 minuten:</a:t>
            </a:r>
          </a:p>
          <a:p>
            <a:pPr>
              <a:spcAft>
                <a:spcPts val="600"/>
              </a:spcAft>
              <a:buFont typeface="Courier New" panose="02070309020205020404" pitchFamily="49" charset="0"/>
              <a:buChar char="o"/>
            </a:pPr>
            <a:r>
              <a:rPr lang="nl-NL" sz="3000" dirty="0">
                <a:latin typeface="Calibri" panose="020F0502020204030204" pitchFamily="34" charset="0"/>
                <a:cs typeface="Calibri" panose="020F0502020204030204" pitchFamily="34" charset="0"/>
              </a:rPr>
              <a:t>Check welke info voor LA1 je al hebt. </a:t>
            </a:r>
          </a:p>
          <a:p>
            <a:pPr>
              <a:spcAft>
                <a:spcPts val="600"/>
              </a:spcAft>
              <a:buFont typeface="Courier New" panose="02070309020205020404" pitchFamily="49" charset="0"/>
              <a:buChar char="o"/>
            </a:pPr>
            <a:r>
              <a:rPr lang="nl-NL" sz="3000" dirty="0">
                <a:latin typeface="Calibri" panose="020F0502020204030204" pitchFamily="34" charset="0"/>
                <a:cs typeface="Calibri" panose="020F0502020204030204" pitchFamily="34" charset="0"/>
              </a:rPr>
              <a:t>Noteer welke info voor LA1 je nog moet vinden.</a:t>
            </a:r>
          </a:p>
          <a:p>
            <a:pPr marL="0" indent="0">
              <a:spcAft>
                <a:spcPts val="600"/>
              </a:spcAft>
              <a:buNone/>
            </a:pPr>
            <a:endParaRPr lang="nl-NL" sz="2200" dirty="0">
              <a:latin typeface="Calibri" panose="020F0502020204030204" pitchFamily="34" charset="0"/>
              <a:cs typeface="Calibri" panose="020F0502020204030204" pitchFamily="34" charset="0"/>
            </a:endParaRPr>
          </a:p>
        </p:txBody>
      </p:sp>
      <p:sp>
        <p:nvSpPr>
          <p:cNvPr id="6" name="Rechthoek 5">
            <a:extLst>
              <a:ext uri="{FF2B5EF4-FFF2-40B4-BE49-F238E27FC236}">
                <a16:creationId xmlns:a16="http://schemas.microsoft.com/office/drawing/2014/main" id="{9BBB06F5-0816-A548-AC0B-0F5990B05347}"/>
              </a:ext>
            </a:extLst>
          </p:cNvPr>
          <p:cNvSpPr/>
          <p:nvPr/>
        </p:nvSpPr>
        <p:spPr>
          <a:xfrm>
            <a:off x="605481" y="6092378"/>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E2D361B-E65B-624F-8C96-942EC41212DF}"/>
              </a:ext>
            </a:extLst>
          </p:cNvPr>
          <p:cNvSpPr/>
          <p:nvPr/>
        </p:nvSpPr>
        <p:spPr>
          <a:xfrm>
            <a:off x="4363221" y="6086138"/>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E696A58-4A94-1447-AC9D-A7B2ED852BFB}"/>
              </a:ext>
            </a:extLst>
          </p:cNvPr>
          <p:cNvSpPr/>
          <p:nvPr/>
        </p:nvSpPr>
        <p:spPr>
          <a:xfrm>
            <a:off x="9701339" y="6086136"/>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59423B0-C518-9545-A7BB-E5ADB4F32053}"/>
              </a:ext>
            </a:extLst>
          </p:cNvPr>
          <p:cNvSpPr/>
          <p:nvPr/>
        </p:nvSpPr>
        <p:spPr>
          <a:xfrm>
            <a:off x="1298745" y="6086137"/>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090824B-88D7-B545-A62E-0BD93D51B462}"/>
              </a:ext>
            </a:extLst>
          </p:cNvPr>
          <p:cNvSpPr/>
          <p:nvPr/>
        </p:nvSpPr>
        <p:spPr>
          <a:xfrm>
            <a:off x="2806270" y="6086136"/>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3671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800" i="1" dirty="0">
                <a:latin typeface="Georgia" panose="02040502050405020303" pitchFamily="18" charset="0"/>
              </a:rPr>
              <a:t>Inhoudelijke vragen </a:t>
            </a:r>
          </a:p>
          <a:p>
            <a:pPr marL="0" indent="0">
              <a:buNone/>
            </a:pPr>
            <a:r>
              <a:rPr lang="nl-NL" sz="2400" dirty="0">
                <a:latin typeface="Georgia" panose="02040502050405020303" pitchFamily="18" charset="0"/>
              </a:rPr>
              <a:t>Brainstorm over de vragen: </a:t>
            </a:r>
          </a:p>
          <a:p>
            <a:r>
              <a:rPr lang="nl-NL" sz="2400" dirty="0">
                <a:latin typeface="Georgia" panose="02040502050405020303" pitchFamily="18" charset="0"/>
              </a:rPr>
              <a:t>Bedenk welke informatie je uit het interview wilt halen</a:t>
            </a:r>
          </a:p>
          <a:p>
            <a:r>
              <a:rPr lang="nl-NL" sz="2400" dirty="0">
                <a:latin typeface="Georgia" panose="02040502050405020303" pitchFamily="18" charset="0"/>
              </a:rPr>
              <a:t>Over welke onderdelen van LA1 hebben jullie nog geen informatie gevonden?</a:t>
            </a:r>
          </a:p>
          <a:p>
            <a:r>
              <a:rPr lang="nl-NL" sz="2400" dirty="0">
                <a:latin typeface="Georgia" panose="02040502050405020303" pitchFamily="18" charset="0"/>
              </a:rPr>
              <a:t>Waarover kun je vragen stellen tijdens het kennismakingsgesprek?</a:t>
            </a:r>
          </a:p>
          <a:p>
            <a:r>
              <a:rPr lang="nl-NL" sz="2400" dirty="0">
                <a:latin typeface="Georgia" panose="02040502050405020303" pitchFamily="18" charset="0"/>
              </a:rPr>
              <a:t>Hoe kun je achter de overige info komen? Wat kun je van de opdrachtgever verwachten?</a:t>
            </a:r>
          </a:p>
          <a:p>
            <a:r>
              <a:rPr lang="nl-NL" sz="2400" dirty="0">
                <a:latin typeface="Georgia" panose="02040502050405020303" pitchFamily="18" charset="0"/>
              </a:rPr>
              <a:t>Maak </a:t>
            </a:r>
            <a:r>
              <a:rPr lang="nl-NL" sz="2400" b="1" dirty="0">
                <a:latin typeface="Georgia" panose="02040502050405020303" pitchFamily="18" charset="0"/>
              </a:rPr>
              <a:t>open</a:t>
            </a:r>
            <a:r>
              <a:rPr lang="nl-NL" sz="2400" dirty="0">
                <a:latin typeface="Georgia" panose="02040502050405020303" pitchFamily="18" charset="0"/>
              </a:rPr>
              <a:t> vragen die dit soort informatie opleveren. </a:t>
            </a:r>
          </a:p>
          <a:p>
            <a:pPr marL="0" indent="0">
              <a:buNone/>
            </a:pPr>
            <a:endParaRPr lang="nl-NL" dirty="0"/>
          </a:p>
          <a:p>
            <a:pPr marL="0" lvl="0" indent="0">
              <a:buNone/>
            </a:pPr>
            <a:endParaRPr lang="nl-NL" sz="2400" dirty="0">
              <a:latin typeface="Georgia" panose="02040502050405020303" pitchFamily="18" charset="0"/>
            </a:endParaRP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354160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fontScale="92500" lnSpcReduction="10000"/>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800" i="1" dirty="0">
                <a:latin typeface="Georgia" panose="02040502050405020303" pitchFamily="18" charset="0"/>
              </a:rPr>
              <a:t>Inhoudelijke vragen</a:t>
            </a:r>
          </a:p>
          <a:p>
            <a:pPr marL="0" indent="0">
              <a:buNone/>
            </a:pPr>
            <a:endParaRPr lang="nl-NL" dirty="0"/>
          </a:p>
          <a:p>
            <a:pPr marL="0" indent="0">
              <a:buNone/>
            </a:pPr>
            <a:r>
              <a:rPr lang="nl-NL" sz="2400" dirty="0">
                <a:latin typeface="Georgia" panose="02040502050405020303" pitchFamily="18" charset="0"/>
              </a:rPr>
              <a:t>Vraagtips: </a:t>
            </a:r>
          </a:p>
          <a:p>
            <a:pPr marL="0" indent="0">
              <a:buNone/>
            </a:pPr>
            <a:r>
              <a:rPr lang="nl-NL" sz="2400" dirty="0">
                <a:latin typeface="Georgia" panose="02040502050405020303" pitchFamily="18" charset="0"/>
              </a:rPr>
              <a:t>1. Maak het persoonlijk: </a:t>
            </a:r>
          </a:p>
          <a:p>
            <a:pPr marL="0" indent="0">
              <a:buNone/>
            </a:pPr>
            <a:endParaRPr lang="nl-NL" sz="2400" i="1" dirty="0">
              <a:latin typeface="Calibri" panose="020F0502020204030204" pitchFamily="34" charset="0"/>
              <a:cs typeface="Calibri" panose="020F0502020204030204" pitchFamily="34" charset="0"/>
            </a:endParaRPr>
          </a:p>
          <a:p>
            <a:pPr marL="0" indent="0">
              <a:buNone/>
            </a:pPr>
            <a:r>
              <a:rPr lang="nl-NL" sz="2400" i="1" dirty="0">
                <a:latin typeface="Calibri" panose="020F0502020204030204" pitchFamily="34" charset="0"/>
                <a:cs typeface="Calibri" panose="020F0502020204030204" pitchFamily="34" charset="0"/>
              </a:rPr>
              <a:t>Bijvoorbeeld als jullie uitdaging gaat over sparen, dan kun je de opdrachtgever vragen om een lijst te maken van alles dat hij/zij gisteren heeft gekocht. </a:t>
            </a:r>
          </a:p>
          <a:p>
            <a:pPr marL="0" indent="0">
              <a:buNone/>
            </a:pPr>
            <a:endParaRPr lang="nl-NL" sz="2400" dirty="0">
              <a:latin typeface="Georgia" panose="02040502050405020303" pitchFamily="18" charset="0"/>
            </a:endParaRPr>
          </a:p>
          <a:p>
            <a:pPr marL="0" indent="0">
              <a:buNone/>
            </a:pPr>
            <a:r>
              <a:rPr lang="nl-NL" sz="2400" dirty="0">
                <a:latin typeface="Georgia" panose="02040502050405020303" pitchFamily="18" charset="0"/>
              </a:rPr>
              <a:t>2. Stel dan verdiepingsvragen over wat ze hoopt en vreest m.b.t. het onderwerp en wat ze graag zou willen in de toekomst.</a:t>
            </a:r>
          </a:p>
          <a:p>
            <a:pPr marL="0" indent="0">
              <a:buNone/>
            </a:pPr>
            <a:endParaRPr lang="nl-NL" sz="2400" i="1" dirty="0">
              <a:latin typeface="Georgia" panose="02040502050405020303" pitchFamily="18" charset="0"/>
            </a:endParaRPr>
          </a:p>
          <a:p>
            <a:pPr marL="0" indent="0">
              <a:buNone/>
            </a:pPr>
            <a:r>
              <a:rPr lang="nl-NL" sz="2400" i="1" dirty="0">
                <a:latin typeface="Calibri" panose="020F0502020204030204" pitchFamily="34" charset="0"/>
                <a:cs typeface="Calibri" panose="020F0502020204030204" pitchFamily="34" charset="0"/>
              </a:rPr>
              <a:t>Bijvoorbeeld in een uitdaging over sparen kun je degene die je interviewt vragen of ze een tekening wil maken van de vijf grootste dingen waarvoor ze spaart in de komende 10 jaar en hoe die dingen in haar levensdoelen passen. </a:t>
            </a:r>
          </a:p>
          <a:p>
            <a:pPr marL="0" lvl="0" indent="0">
              <a:buNone/>
            </a:pPr>
            <a:endParaRPr lang="nl-NL" sz="2400" dirty="0">
              <a:latin typeface="Georgia" panose="02040502050405020303" pitchFamily="18" charset="0"/>
            </a:endParaRP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3734093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fontScale="92500"/>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800" i="1" dirty="0">
                <a:latin typeface="Georgia" panose="02040502050405020303" pitchFamily="18" charset="0"/>
              </a:rPr>
              <a:t>Inhoudelijke vragen </a:t>
            </a:r>
          </a:p>
          <a:p>
            <a:pPr marL="457200" lvl="0" indent="-457200">
              <a:buFont typeface="+mj-lt"/>
              <a:buAutoNum type="arabicPeriod"/>
            </a:pPr>
            <a:endParaRPr lang="nl-NL" sz="2400" dirty="0">
              <a:latin typeface="Georgia" panose="02040502050405020303" pitchFamily="18" charset="0"/>
            </a:endParaRPr>
          </a:p>
          <a:p>
            <a:pPr marL="0" lvl="0" indent="0">
              <a:buNone/>
            </a:pPr>
            <a:r>
              <a:rPr lang="nl-NL" sz="2400" dirty="0">
                <a:latin typeface="Georgia" panose="02040502050405020303" pitchFamily="18" charset="0"/>
              </a:rPr>
              <a:t>3. Kun je misschien een activiteit met de opdrachtgever doen waardoor je nieuwe informatie krijgt? </a:t>
            </a:r>
          </a:p>
          <a:p>
            <a:pPr marL="0" lvl="0" indent="0">
              <a:buNone/>
            </a:pPr>
            <a:endParaRPr lang="nl-NL" sz="2400" dirty="0">
              <a:latin typeface="Georgia" panose="02040502050405020303" pitchFamily="18" charset="0"/>
            </a:endParaRPr>
          </a:p>
          <a:p>
            <a:pPr marL="0" lvl="0" indent="0">
              <a:buNone/>
            </a:pPr>
            <a:r>
              <a:rPr lang="nl-NL" sz="2400" dirty="0">
                <a:latin typeface="Georgia" panose="02040502050405020303" pitchFamily="18" charset="0"/>
              </a:rPr>
              <a:t>4. Wat kan de opdrachtgever jullie laten zien?</a:t>
            </a:r>
          </a:p>
          <a:p>
            <a:pPr marL="0" lvl="0" indent="0">
              <a:buNone/>
            </a:pPr>
            <a:endParaRPr lang="nl-NL" sz="2400" dirty="0">
              <a:latin typeface="Georgia" panose="02040502050405020303" pitchFamily="18" charset="0"/>
            </a:endParaRPr>
          </a:p>
          <a:p>
            <a:pPr marL="0" lvl="0" indent="0">
              <a:buNone/>
            </a:pPr>
            <a:r>
              <a:rPr lang="nl-NL" sz="2400" dirty="0">
                <a:latin typeface="Georgia" panose="02040502050405020303" pitchFamily="18" charset="0"/>
              </a:rPr>
              <a:t>5. Vraag degene die je interviewt om verduidelijkende tekeningen bij haar verhaal te maken. Deze tekeningen geven vaak nieuwe inzichten en gespreksstof. </a:t>
            </a:r>
          </a:p>
          <a:p>
            <a:pPr marL="0" lvl="0" indent="0">
              <a:buNone/>
            </a:pPr>
            <a:endParaRPr lang="nl-NL" sz="2400" dirty="0">
              <a:latin typeface="Georgia" panose="02040502050405020303" pitchFamily="18" charset="0"/>
            </a:endParaRPr>
          </a:p>
          <a:p>
            <a:pPr marL="0" lvl="0" indent="0">
              <a:buNone/>
            </a:pPr>
            <a:r>
              <a:rPr lang="nl-NL" sz="2400" dirty="0">
                <a:latin typeface="Georgia" panose="02040502050405020303" pitchFamily="18" charset="0"/>
              </a:rPr>
              <a:t>6. Probeer 5x achter elkaar ‘waarom’ te vragen. Daardoor krijg je vaak belangrijke achterliggende informatie.</a:t>
            </a:r>
            <a:r>
              <a:rPr lang="nl-NL" dirty="0"/>
              <a:t> </a:t>
            </a:r>
          </a:p>
          <a:p>
            <a:pPr marL="0" lvl="0" indent="0">
              <a:buNone/>
            </a:pPr>
            <a:endParaRPr lang="nl-NL" sz="2400" dirty="0">
              <a:latin typeface="Georgia" panose="02040502050405020303" pitchFamily="18" charset="0"/>
            </a:endParaRP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488728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692875"/>
            <a:ext cx="10490886" cy="4316833"/>
          </a:xfrm>
          <a:prstGeom prst="rect">
            <a:avLst/>
          </a:prstGeom>
        </p:spPr>
        <p:txBody>
          <a:bodyPr vert="horz" lIns="0" tIns="0" rIns="0" bIns="0" numCol="1" spcCol="180000" rtlCol="0">
            <a:normAutofit fontScale="92500" lnSpcReduction="20000"/>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800" i="1" dirty="0">
                <a:latin typeface="Georgia" panose="02040502050405020303" pitchFamily="18" charset="0"/>
              </a:rPr>
              <a:t>Luisteren, Samenvatten, Doorvragen (LSD)</a:t>
            </a:r>
          </a:p>
          <a:p>
            <a:pPr>
              <a:spcAft>
                <a:spcPts val="600"/>
              </a:spcAft>
            </a:pPr>
            <a:endParaRPr lang="nl-NL" dirty="0"/>
          </a:p>
          <a:p>
            <a:pPr marL="0" indent="0">
              <a:spcAft>
                <a:spcPts val="600"/>
              </a:spcAft>
              <a:buNone/>
            </a:pPr>
            <a:r>
              <a:rPr lang="nl-NL" sz="2400" dirty="0">
                <a:latin typeface="Calibri" panose="020F0502020204030204" pitchFamily="34" charset="0"/>
                <a:cs typeface="Calibri" panose="020F0502020204030204" pitchFamily="34" charset="0"/>
              </a:rPr>
              <a:t>Interview in tweetallen waarbij </a:t>
            </a:r>
            <a:r>
              <a:rPr lang="nl-NL" sz="2400" dirty="0" err="1">
                <a:latin typeface="Calibri" panose="020F0502020204030204" pitchFamily="34" charset="0"/>
                <a:cs typeface="Calibri" panose="020F0502020204030204" pitchFamily="34" charset="0"/>
              </a:rPr>
              <a:t>één</a:t>
            </a:r>
            <a:r>
              <a:rPr lang="nl-NL" sz="2400" dirty="0">
                <a:latin typeface="Calibri" panose="020F0502020204030204" pitchFamily="34" charset="0"/>
                <a:cs typeface="Calibri" panose="020F0502020204030204" pitchFamily="34" charset="0"/>
              </a:rPr>
              <a:t> persoon de vragen stelt en de ander aantekeningen maakt. Of neem het interview op en maak later zelf aantekeningen. Uitspraken letterlijk opschrijven helpt het team later bij het interpreteren van behoeften. </a:t>
            </a:r>
          </a:p>
          <a:p>
            <a:pPr marL="0" indent="0">
              <a:spcAft>
                <a:spcPts val="600"/>
              </a:spcAft>
              <a:buNone/>
            </a:pPr>
            <a:endParaRPr lang="nl-NL" sz="2400" u="sng" dirty="0">
              <a:latin typeface="Georgia" panose="02040502050405020303" pitchFamily="18" charset="0"/>
            </a:endParaRPr>
          </a:p>
          <a:p>
            <a:pPr lvl="0">
              <a:buFont typeface="Symbol" pitchFamily="2" charset="2"/>
              <a:buChar char="·"/>
            </a:pPr>
            <a:r>
              <a:rPr lang="nl-NL" sz="2400" dirty="0">
                <a:latin typeface="Georgia" panose="02040502050405020303" pitchFamily="18" charset="0"/>
              </a:rPr>
              <a:t> Luister geduldig en val degene die je interviewt niet in de rede. Geef ze tijd om na te denken. </a:t>
            </a:r>
          </a:p>
          <a:p>
            <a:pPr lvl="0">
              <a:buFont typeface="Symbol" pitchFamily="2" charset="2"/>
              <a:buChar char="·"/>
            </a:pPr>
            <a:endParaRPr lang="nl-NL" sz="2400" dirty="0">
              <a:latin typeface="Georgia" panose="02040502050405020303" pitchFamily="18" charset="0"/>
            </a:endParaRPr>
          </a:p>
          <a:p>
            <a:pPr lvl="0">
              <a:buFont typeface="Symbol" pitchFamily="2" charset="2"/>
              <a:buChar char="·"/>
            </a:pPr>
            <a:r>
              <a:rPr lang="nl-NL" sz="2400" dirty="0">
                <a:latin typeface="Georgia" panose="02040502050405020303" pitchFamily="18" charset="0"/>
              </a:rPr>
              <a:t> Gebruik non-verbale signalen zoals knikken, glimlachen etc. om degene die je interviewt gerust te stellen en te laten zien dat je hun verhaal interessant vindt. </a:t>
            </a:r>
          </a:p>
          <a:p>
            <a:pPr lvl="0">
              <a:buFont typeface="Symbol" pitchFamily="2" charset="2"/>
              <a:buChar char="·"/>
            </a:pPr>
            <a:endParaRPr lang="nl-NL" sz="2400" dirty="0">
              <a:latin typeface="Georgia" panose="02040502050405020303" pitchFamily="18" charset="0"/>
            </a:endParaRPr>
          </a:p>
          <a:p>
            <a:pPr lvl="0">
              <a:buFont typeface="Symbol" pitchFamily="2" charset="2"/>
              <a:buChar char="·"/>
            </a:pPr>
            <a:r>
              <a:rPr lang="nl-NL" sz="2400" dirty="0">
                <a:latin typeface="Georgia" panose="02040502050405020303" pitchFamily="18" charset="0"/>
              </a:rPr>
              <a:t>Herhaal wat de ander heeft gezegd, vat het samen, vraag of je het goed begrepen hebt, en vraag om verduidelijking – ANNA (Altijd Navragen Nooit Aannemen)</a:t>
            </a:r>
          </a:p>
          <a:p>
            <a:pPr>
              <a:spcAft>
                <a:spcPts val="600"/>
              </a:spcAft>
            </a:pPr>
            <a:endParaRPr lang="nl-NL" dirty="0"/>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0EF38802-5637-2042-AF37-5350521F9E3E}"/>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36760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692875"/>
            <a:ext cx="10490886" cy="4316833"/>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800" i="1" dirty="0">
                <a:latin typeface="Georgia" panose="02040502050405020303" pitchFamily="18" charset="0"/>
              </a:rPr>
              <a:t>Sfeer &amp; houding</a:t>
            </a:r>
          </a:p>
          <a:p>
            <a:pPr>
              <a:spcAft>
                <a:spcPts val="600"/>
              </a:spcAft>
            </a:pPr>
            <a:endParaRPr lang="nl-NL" dirty="0"/>
          </a:p>
          <a:p>
            <a:pPr marL="0" indent="0">
              <a:spcAft>
                <a:spcPts val="600"/>
              </a:spcAft>
              <a:buNone/>
            </a:pPr>
            <a:r>
              <a:rPr lang="nl-NL" dirty="0">
                <a:hlinkClick r:id="rId3"/>
              </a:rPr>
              <a:t>https://www.youtube.com/watch?v=xhxuxYZKhqA</a:t>
            </a:r>
            <a:endParaRPr lang="nl-NL" dirty="0"/>
          </a:p>
          <a:p>
            <a:pPr marL="0" indent="0">
              <a:spcAft>
                <a:spcPts val="600"/>
              </a:spcAft>
              <a:buNone/>
            </a:pPr>
            <a:endParaRPr lang="nl-NL" dirty="0"/>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0EF38802-5637-2042-AF37-5350521F9E3E}"/>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91309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Afronden</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482811"/>
            <a:ext cx="10490886" cy="4238366"/>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endParaRPr lang="nl-NL" sz="2800" dirty="0"/>
          </a:p>
          <a:p>
            <a:pPr marL="0" indent="0">
              <a:spcAft>
                <a:spcPts val="600"/>
              </a:spcAft>
              <a:buNone/>
            </a:pPr>
            <a:r>
              <a:rPr lang="nl-NL" sz="2800" i="1" dirty="0">
                <a:latin typeface="Georgia" panose="02040502050405020303" pitchFamily="18" charset="0"/>
              </a:rPr>
              <a:t>Afspraken &amp; dank</a:t>
            </a:r>
          </a:p>
          <a:p>
            <a:pPr marL="0" indent="0">
              <a:spcAft>
                <a:spcPts val="600"/>
              </a:spcAft>
              <a:buNone/>
            </a:pPr>
            <a:endParaRPr lang="nl-NL" sz="2800" i="1" dirty="0">
              <a:latin typeface="Georgia" panose="02040502050405020303" pitchFamily="18" charset="0"/>
            </a:endParaRPr>
          </a:p>
          <a:p>
            <a:pPr lvl="0"/>
            <a:r>
              <a:rPr lang="nl-NL" sz="2800" dirty="0">
                <a:latin typeface="Georgia" panose="02040502050405020303" pitchFamily="18" charset="0"/>
                <a:sym typeface="Symbol" pitchFamily="2" charset="2"/>
              </a:rPr>
              <a:t>Maak heldere afspraken over wat, waar en wanneer de opdrachtgever wat van jullie kan verwachten en </a:t>
            </a:r>
            <a:r>
              <a:rPr lang="nl-NL" sz="2800" dirty="0" err="1">
                <a:latin typeface="Georgia" panose="02040502050405020303" pitchFamily="18" charset="0"/>
                <a:sym typeface="Symbol" pitchFamily="2" charset="2"/>
              </a:rPr>
              <a:t>vice</a:t>
            </a:r>
            <a:r>
              <a:rPr lang="nl-NL" sz="2800" dirty="0">
                <a:latin typeface="Georgia" panose="02040502050405020303" pitchFamily="18" charset="0"/>
                <a:sym typeface="Symbol" pitchFamily="2" charset="2"/>
              </a:rPr>
              <a:t> versa.</a:t>
            </a:r>
          </a:p>
          <a:p>
            <a:pPr lvl="0"/>
            <a:endParaRPr lang="nl-NL" sz="2800" dirty="0">
              <a:latin typeface="Georgia" panose="02040502050405020303" pitchFamily="18" charset="0"/>
              <a:sym typeface="Symbol" pitchFamily="2" charset="2"/>
            </a:endParaRPr>
          </a:p>
          <a:p>
            <a:pPr lvl="0"/>
            <a:r>
              <a:rPr lang="nl-NL" sz="2800" dirty="0">
                <a:latin typeface="Georgia" panose="02040502050405020303" pitchFamily="18" charset="0"/>
              </a:rPr>
              <a:t>Respecteer de privacy van degene die je interviewt. </a:t>
            </a:r>
          </a:p>
          <a:p>
            <a:pPr lvl="0"/>
            <a:endParaRPr lang="nl-NL" sz="2800" dirty="0">
              <a:latin typeface="Georgia" panose="02040502050405020303" pitchFamily="18" charset="0"/>
            </a:endParaRPr>
          </a:p>
          <a:p>
            <a:r>
              <a:rPr lang="nl-NL" sz="2800" dirty="0">
                <a:latin typeface="Georgia" panose="02040502050405020303" pitchFamily="18" charset="0"/>
              </a:rPr>
              <a:t>Bedank de opdrachtgever voor haar tijd en deelname</a:t>
            </a:r>
          </a:p>
          <a:p>
            <a:pPr>
              <a:spcAft>
                <a:spcPts val="600"/>
              </a:spcAft>
            </a:pPr>
            <a:endParaRPr lang="nl-NL" dirty="0"/>
          </a:p>
          <a:p>
            <a:pPr>
              <a:spcAft>
                <a:spcPts val="600"/>
              </a:spcAft>
            </a:pPr>
            <a:endParaRPr lang="nl-NL" dirty="0"/>
          </a:p>
          <a:p>
            <a:pPr>
              <a:spcAft>
                <a:spcPts val="600"/>
              </a:spcAft>
            </a:pPr>
            <a:endParaRPr lang="nl-NL" dirty="0"/>
          </a:p>
        </p:txBody>
      </p:sp>
      <p:sp>
        <p:nvSpPr>
          <p:cNvPr id="5" name="Rechthoek 4">
            <a:extLst>
              <a:ext uri="{FF2B5EF4-FFF2-40B4-BE49-F238E27FC236}">
                <a16:creationId xmlns:a16="http://schemas.microsoft.com/office/drawing/2014/main" id="{42934311-56A5-1E47-944E-82614E440011}"/>
              </a:ext>
            </a:extLst>
          </p:cNvPr>
          <p:cNvSpPr/>
          <p:nvPr/>
        </p:nvSpPr>
        <p:spPr>
          <a:xfrm>
            <a:off x="705107" y="408075"/>
            <a:ext cx="617065" cy="540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B342202-3A25-0843-883F-CD685D5FC9FE}"/>
              </a:ext>
            </a:extLst>
          </p:cNvPr>
          <p:cNvSpPr/>
          <p:nvPr/>
        </p:nvSpPr>
        <p:spPr>
          <a:xfrm>
            <a:off x="605481"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1F3A7B6-EC7D-F842-9D53-A9C99A86BACD}"/>
              </a:ext>
            </a:extLst>
          </p:cNvPr>
          <p:cNvSpPr/>
          <p:nvPr/>
        </p:nvSpPr>
        <p:spPr>
          <a:xfrm>
            <a:off x="4363221"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5EF2458-B85E-0842-84AE-B4FDFF94EC47}"/>
              </a:ext>
            </a:extLst>
          </p:cNvPr>
          <p:cNvSpPr/>
          <p:nvPr/>
        </p:nvSpPr>
        <p:spPr>
          <a:xfrm>
            <a:off x="9701339"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F027AF5-7C6C-D347-84BE-A3F2E3EF81A7}"/>
              </a:ext>
            </a:extLst>
          </p:cNvPr>
          <p:cNvSpPr/>
          <p:nvPr/>
        </p:nvSpPr>
        <p:spPr>
          <a:xfrm>
            <a:off x="1298745"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5AF804DD-BE72-A246-8984-6277151AB0DC}"/>
              </a:ext>
            </a:extLst>
          </p:cNvPr>
          <p:cNvSpPr/>
          <p:nvPr/>
        </p:nvSpPr>
        <p:spPr>
          <a:xfrm>
            <a:off x="2806270"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7">
            <a:extLst>
              <a:ext uri="{FF2B5EF4-FFF2-40B4-BE49-F238E27FC236}">
                <a16:creationId xmlns:a16="http://schemas.microsoft.com/office/drawing/2014/main" id="{7732583A-F342-104A-B973-4CC705A9C41A}"/>
              </a:ext>
            </a:extLst>
          </p:cNvPr>
          <p:cNvSpPr txBox="1">
            <a:spLocks/>
          </p:cNvSpPr>
          <p:nvPr/>
        </p:nvSpPr>
        <p:spPr>
          <a:xfrm>
            <a:off x="3981123" y="993432"/>
            <a:ext cx="675128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Afspraken &amp; dank</a:t>
            </a:r>
          </a:p>
        </p:txBody>
      </p:sp>
    </p:spTree>
    <p:extLst>
      <p:ext uri="{BB962C8B-B14F-4D97-AF65-F5344CB8AC3E}">
        <p14:creationId xmlns:p14="http://schemas.microsoft.com/office/powerpoint/2010/main" val="290030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Opdracht</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482811"/>
            <a:ext cx="10490886" cy="4238366"/>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endParaRPr lang="nl-NL" sz="2800" dirty="0"/>
          </a:p>
          <a:p>
            <a:pPr marL="0" indent="0">
              <a:spcAft>
                <a:spcPts val="600"/>
              </a:spcAft>
              <a:buNone/>
            </a:pPr>
            <a:r>
              <a:rPr lang="nl-NL" sz="2800" i="1" dirty="0">
                <a:latin typeface="Georgia" panose="02040502050405020303" pitchFamily="18" charset="0"/>
              </a:rPr>
              <a:t>Voorbereiding</a:t>
            </a:r>
          </a:p>
          <a:p>
            <a:pPr marL="0" indent="0">
              <a:spcAft>
                <a:spcPts val="600"/>
              </a:spcAft>
              <a:buNone/>
            </a:pPr>
            <a:endParaRPr lang="nl-NL" sz="2800" i="1" dirty="0">
              <a:latin typeface="Georgia" panose="02040502050405020303" pitchFamily="18" charset="0"/>
            </a:endParaRPr>
          </a:p>
          <a:p>
            <a:pPr lvl="0"/>
            <a:r>
              <a:rPr lang="nl-NL" sz="2800" dirty="0">
                <a:latin typeface="Georgia" panose="02040502050405020303" pitchFamily="18" charset="0"/>
                <a:sym typeface="Symbol" pitchFamily="2" charset="2"/>
              </a:rPr>
              <a:t>Bereid je voor a.d.h.v. de focusvragen in deze </a:t>
            </a:r>
            <a:r>
              <a:rPr lang="nl-NL" sz="2800" dirty="0" err="1">
                <a:latin typeface="Georgia" panose="02040502050405020303" pitchFamily="18" charset="0"/>
                <a:sym typeface="Symbol" pitchFamily="2" charset="2"/>
              </a:rPr>
              <a:t>ppt</a:t>
            </a:r>
            <a:r>
              <a:rPr lang="nl-NL" sz="2800" dirty="0">
                <a:latin typeface="Georgia" panose="02040502050405020303" pitchFamily="18" charset="0"/>
                <a:sym typeface="Symbol" pitchFamily="2" charset="2"/>
              </a:rPr>
              <a:t>.</a:t>
            </a:r>
          </a:p>
          <a:p>
            <a:pPr lvl="0"/>
            <a:endParaRPr lang="nl-NL" sz="2800" dirty="0">
              <a:latin typeface="Georgia" panose="02040502050405020303" pitchFamily="18" charset="0"/>
              <a:sym typeface="Symbol" pitchFamily="2" charset="2"/>
            </a:endParaRPr>
          </a:p>
          <a:p>
            <a:pPr lvl="0"/>
            <a:r>
              <a:rPr lang="nl-NL" sz="2800" dirty="0">
                <a:latin typeface="Georgia" panose="02040502050405020303" pitchFamily="18" charset="0"/>
              </a:rPr>
              <a:t>Oefen het gesprek in een rollenspel met je groep.</a:t>
            </a:r>
            <a:endParaRPr lang="nl-NL" dirty="0"/>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7B342202-3A25-0843-883F-CD685D5FC9FE}"/>
              </a:ext>
            </a:extLst>
          </p:cNvPr>
          <p:cNvSpPr/>
          <p:nvPr/>
        </p:nvSpPr>
        <p:spPr>
          <a:xfrm>
            <a:off x="605481"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1F3A7B6-EC7D-F842-9D53-A9C99A86BACD}"/>
              </a:ext>
            </a:extLst>
          </p:cNvPr>
          <p:cNvSpPr/>
          <p:nvPr/>
        </p:nvSpPr>
        <p:spPr>
          <a:xfrm>
            <a:off x="4363221"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5EF2458-B85E-0842-84AE-B4FDFF94EC47}"/>
              </a:ext>
            </a:extLst>
          </p:cNvPr>
          <p:cNvSpPr/>
          <p:nvPr/>
        </p:nvSpPr>
        <p:spPr>
          <a:xfrm>
            <a:off x="9701339"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F027AF5-7C6C-D347-84BE-A3F2E3EF81A7}"/>
              </a:ext>
            </a:extLst>
          </p:cNvPr>
          <p:cNvSpPr/>
          <p:nvPr/>
        </p:nvSpPr>
        <p:spPr>
          <a:xfrm>
            <a:off x="1298745"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5AF804DD-BE72-A246-8984-6277151AB0DC}"/>
              </a:ext>
            </a:extLst>
          </p:cNvPr>
          <p:cNvSpPr/>
          <p:nvPr/>
        </p:nvSpPr>
        <p:spPr>
          <a:xfrm>
            <a:off x="2806270"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7">
            <a:extLst>
              <a:ext uri="{FF2B5EF4-FFF2-40B4-BE49-F238E27FC236}">
                <a16:creationId xmlns:a16="http://schemas.microsoft.com/office/drawing/2014/main" id="{7732583A-F342-104A-B973-4CC705A9C41A}"/>
              </a:ext>
            </a:extLst>
          </p:cNvPr>
          <p:cNvSpPr txBox="1">
            <a:spLocks/>
          </p:cNvSpPr>
          <p:nvPr/>
        </p:nvSpPr>
        <p:spPr>
          <a:xfrm>
            <a:off x="3981123" y="993432"/>
            <a:ext cx="675128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Voorbereiding gesprek opdrachtgever</a:t>
            </a:r>
          </a:p>
        </p:txBody>
      </p:sp>
    </p:spTree>
    <p:extLst>
      <p:ext uri="{BB962C8B-B14F-4D97-AF65-F5344CB8AC3E}">
        <p14:creationId xmlns:p14="http://schemas.microsoft.com/office/powerpoint/2010/main" val="71561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22284D4-1F97-489D-B54B-2115FD10BE63}"/>
              </a:ext>
            </a:extLst>
          </p:cNvPr>
          <p:cNvSpPr>
            <a:spLocks noGrp="1"/>
          </p:cNvSpPr>
          <p:nvPr>
            <p:ph type="dt" sz="half" idx="10"/>
          </p:nvPr>
        </p:nvSpPr>
        <p:spPr/>
        <p:txBody>
          <a:bodyPr/>
          <a:lstStyle/>
          <a:p>
            <a:fld id="{A92644BC-DF8B-4D67-A7E7-632056BAF6A3}" type="datetime1">
              <a:rPr lang="nl-NL" smtClean="0"/>
              <a:t>10-02-2022</a:t>
            </a:fld>
            <a:endParaRPr lang="en-GB" dirty="0"/>
          </a:p>
        </p:txBody>
      </p:sp>
      <p:sp>
        <p:nvSpPr>
          <p:cNvPr id="4" name="Tijdelijke aanduiding voor voettekst 3">
            <a:extLst>
              <a:ext uri="{FF2B5EF4-FFF2-40B4-BE49-F238E27FC236}">
                <a16:creationId xmlns:a16="http://schemas.microsoft.com/office/drawing/2014/main" id="{6D4D57E7-79FA-496F-B920-307032AB9C53}"/>
              </a:ext>
            </a:extLst>
          </p:cNvPr>
          <p:cNvSpPr>
            <a:spLocks noGrp="1"/>
          </p:cNvSpPr>
          <p:nvPr>
            <p:ph type="ftr" sz="quarter" idx="11"/>
          </p:nvPr>
        </p:nvSpPr>
        <p:spPr/>
        <p:txBody>
          <a:bodyPr/>
          <a:lstStyle/>
          <a:p>
            <a:r>
              <a:rPr lang="en-GB"/>
              <a:t>Onderwerp van de presentatie</a:t>
            </a:r>
            <a:endParaRPr lang="en-GB" dirty="0"/>
          </a:p>
        </p:txBody>
      </p:sp>
      <p:sp>
        <p:nvSpPr>
          <p:cNvPr id="5" name="Tijdelijke aanduiding voor dianummer 4">
            <a:extLst>
              <a:ext uri="{FF2B5EF4-FFF2-40B4-BE49-F238E27FC236}">
                <a16:creationId xmlns:a16="http://schemas.microsoft.com/office/drawing/2014/main" id="{4B60351F-6C19-4D0E-A600-E785AE050D3D}"/>
              </a:ext>
            </a:extLst>
          </p:cNvPr>
          <p:cNvSpPr>
            <a:spLocks noGrp="1"/>
          </p:cNvSpPr>
          <p:nvPr>
            <p:ph type="sldNum" sz="quarter" idx="12"/>
          </p:nvPr>
        </p:nvSpPr>
        <p:spPr/>
        <p:txBody>
          <a:bodyPr/>
          <a:lstStyle/>
          <a:p>
            <a:fld id="{45B76B8B-DE07-48A4-9913-B57A52F2F853}" type="slidenum">
              <a:rPr lang="en-GB" smtClean="0"/>
              <a:pPr/>
              <a:t>17</a:t>
            </a:fld>
            <a:endParaRPr lang="en-GB" dirty="0"/>
          </a:p>
        </p:txBody>
      </p:sp>
      <p:sp>
        <p:nvSpPr>
          <p:cNvPr id="6" name="Titel 7">
            <a:extLst>
              <a:ext uri="{FF2B5EF4-FFF2-40B4-BE49-F238E27FC236}">
                <a16:creationId xmlns:a16="http://schemas.microsoft.com/office/drawing/2014/main" id="{0351BEAC-A953-E847-8A5C-580D06D4E064}"/>
              </a:ext>
            </a:extLst>
          </p:cNvPr>
          <p:cNvSpPr txBox="1">
            <a:spLocks/>
          </p:cNvSpPr>
          <p:nvPr/>
        </p:nvSpPr>
        <p:spPr>
          <a:xfrm>
            <a:off x="2670492" y="3138917"/>
            <a:ext cx="6692265" cy="1074737"/>
          </a:xfrm>
          <a:prstGeom prst="rect">
            <a:avLst/>
          </a:prstGeom>
        </p:spPr>
        <p:txBody>
          <a:bodyPr vert="horz" lIns="0" tIns="36000" rIns="0" bIns="0" rtlCol="0" anchor="ctr" anchorCtr="0">
            <a:noAutofit/>
          </a:bodyPr>
          <a:lstStyle>
            <a:lvl1pPr algn="ctr" defTabSz="914400" rtl="0" eaLnBrk="1" latinLnBrk="0" hangingPunct="1">
              <a:lnSpc>
                <a:spcPct val="90000"/>
              </a:lnSpc>
              <a:spcBef>
                <a:spcPct val="0"/>
              </a:spcBef>
              <a:buNone/>
              <a:defRPr sz="4800" b="1" kern="1200" spc="0" baseline="0">
                <a:solidFill>
                  <a:schemeClr val="tx1"/>
                </a:solidFill>
                <a:latin typeface="+mj-lt"/>
                <a:ea typeface="+mj-ea"/>
                <a:cs typeface="+mj-cs"/>
              </a:defRPr>
            </a:lvl1pPr>
          </a:lstStyle>
          <a:p>
            <a:r>
              <a:rPr lang="nl-NL" sz="4000" dirty="0">
                <a:solidFill>
                  <a:srgbClr val="B930A0"/>
                </a:solidFill>
              </a:rPr>
              <a:t>Aan de slag</a:t>
            </a:r>
            <a:br>
              <a:rPr lang="nl-NL" sz="2800" dirty="0"/>
            </a:br>
            <a:endParaRPr lang="nl-NL" sz="2800" dirty="0"/>
          </a:p>
        </p:txBody>
      </p:sp>
    </p:spTree>
    <p:extLst>
      <p:ext uri="{BB962C8B-B14F-4D97-AF65-F5344CB8AC3E}">
        <p14:creationId xmlns:p14="http://schemas.microsoft.com/office/powerpoint/2010/main" val="378354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AC84291-B6B7-4C73-96D8-FEC81DB751D7}"/>
              </a:ext>
            </a:extLst>
          </p:cNvPr>
          <p:cNvSpPr>
            <a:spLocks noGrp="1"/>
          </p:cNvSpPr>
          <p:nvPr>
            <p:ph type="dt" sz="half" idx="10"/>
          </p:nvPr>
        </p:nvSpPr>
        <p:spPr/>
        <p:txBody>
          <a:bodyPr/>
          <a:lstStyle/>
          <a:p>
            <a:fld id="{C3F8924F-0B7B-4710-AD11-E918B7D7DC34}" type="datetime1">
              <a:rPr lang="nl-NL" noProof="0" smtClean="0"/>
              <a:t>10-02-2022</a:t>
            </a:fld>
            <a:endParaRPr lang="nl-NL" noProof="0"/>
          </a:p>
        </p:txBody>
      </p:sp>
      <p:sp>
        <p:nvSpPr>
          <p:cNvPr id="6" name="Titel 5">
            <a:extLst>
              <a:ext uri="{FF2B5EF4-FFF2-40B4-BE49-F238E27FC236}">
                <a16:creationId xmlns:a16="http://schemas.microsoft.com/office/drawing/2014/main" id="{1C01A90D-9CA7-6F40-95DC-934F3017E98A}"/>
              </a:ext>
            </a:extLst>
          </p:cNvPr>
          <p:cNvSpPr>
            <a:spLocks noGrp="1"/>
          </p:cNvSpPr>
          <p:nvPr>
            <p:ph type="title"/>
          </p:nvPr>
        </p:nvSpPr>
        <p:spPr>
          <a:xfrm>
            <a:off x="433258" y="506927"/>
            <a:ext cx="10260000" cy="1160403"/>
          </a:xfrm>
        </p:spPr>
        <p:txBody>
          <a:bodyPr/>
          <a:lstStyle/>
          <a:p>
            <a:r>
              <a:rPr lang="nl-NL" dirty="0">
                <a:solidFill>
                  <a:srgbClr val="B930A0"/>
                </a:solidFill>
              </a:rPr>
              <a:t>Communicatie </a:t>
            </a:r>
            <a:r>
              <a:rPr lang="nl-NL" sz="3600" b="0" dirty="0">
                <a:solidFill>
                  <a:srgbClr val="B930A0"/>
                </a:solidFill>
              </a:rPr>
              <a:t>| </a:t>
            </a:r>
            <a:r>
              <a:rPr lang="nl-NL" sz="2400" dirty="0">
                <a:solidFill>
                  <a:srgbClr val="B930A0"/>
                </a:solidFill>
              </a:rPr>
              <a:t>Week 1</a:t>
            </a:r>
          </a:p>
        </p:txBody>
      </p:sp>
      <p:sp>
        <p:nvSpPr>
          <p:cNvPr id="8" name="Titel 7">
            <a:extLst>
              <a:ext uri="{FF2B5EF4-FFF2-40B4-BE49-F238E27FC236}">
                <a16:creationId xmlns:a16="http://schemas.microsoft.com/office/drawing/2014/main" id="{99DD0BB6-3C4B-D14B-8774-1DAE9FBE5A6C}"/>
              </a:ext>
            </a:extLst>
          </p:cNvPr>
          <p:cNvSpPr txBox="1">
            <a:spLocks/>
          </p:cNvSpPr>
          <p:nvPr/>
        </p:nvSpPr>
        <p:spPr>
          <a:xfrm>
            <a:off x="617837" y="1823189"/>
            <a:ext cx="10404389" cy="1247730"/>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accent1"/>
                </a:solidFill>
                <a:latin typeface="+mj-lt"/>
                <a:ea typeface="+mj-ea"/>
                <a:cs typeface="+mj-cs"/>
              </a:defRPr>
            </a:lvl1pPr>
          </a:lstStyle>
          <a:p>
            <a:r>
              <a:rPr lang="nl-NL" sz="3600" dirty="0"/>
              <a:t>Thema’s:</a:t>
            </a:r>
          </a:p>
          <a:p>
            <a:pPr marL="571500" indent="-571500">
              <a:buFont typeface="Arial" panose="020B0604020202020204" pitchFamily="34" charset="0"/>
              <a:buChar char="•"/>
            </a:pPr>
            <a:r>
              <a:rPr lang="nl-NL" sz="3600" dirty="0">
                <a:solidFill>
                  <a:srgbClr val="B930A0"/>
                </a:solidFill>
              </a:rPr>
              <a:t>Waardenvrij communiceren en </a:t>
            </a:r>
            <a:r>
              <a:rPr lang="nl-NL" sz="3600" dirty="0" err="1">
                <a:solidFill>
                  <a:srgbClr val="B930A0"/>
                </a:solidFill>
              </a:rPr>
              <a:t>empatisch</a:t>
            </a:r>
            <a:r>
              <a:rPr lang="nl-NL" sz="3600" dirty="0">
                <a:solidFill>
                  <a:srgbClr val="B930A0"/>
                </a:solidFill>
              </a:rPr>
              <a:t> luisteren</a:t>
            </a:r>
          </a:p>
          <a:p>
            <a:pPr marL="571500" indent="-571500">
              <a:buFont typeface="Arial" panose="020B0604020202020204" pitchFamily="34" charset="0"/>
              <a:buChar char="•"/>
            </a:pPr>
            <a:r>
              <a:rPr lang="nl-NL" sz="3600" dirty="0"/>
              <a:t>Omgaan met weerstand</a:t>
            </a:r>
          </a:p>
          <a:p>
            <a:pPr marL="571500" indent="-571500">
              <a:buFont typeface="Arial" panose="020B0604020202020204" pitchFamily="34" charset="0"/>
              <a:buChar char="•"/>
            </a:pPr>
            <a:r>
              <a:rPr lang="nl-NL" sz="3600" dirty="0"/>
              <a:t>Enthousiasmeren</a:t>
            </a:r>
          </a:p>
          <a:p>
            <a:pPr marL="571500" indent="-571500">
              <a:buFont typeface="Arial" panose="020B0604020202020204" pitchFamily="34" charset="0"/>
              <a:buChar char="•"/>
            </a:pPr>
            <a:r>
              <a:rPr lang="nl-NL" sz="3600" dirty="0"/>
              <a:t>Regie houden in een discussie</a:t>
            </a:r>
          </a:p>
        </p:txBody>
      </p:sp>
    </p:spTree>
    <p:extLst>
      <p:ext uri="{BB962C8B-B14F-4D97-AF65-F5344CB8AC3E}">
        <p14:creationId xmlns:p14="http://schemas.microsoft.com/office/powerpoint/2010/main" val="220520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10490886" cy="709776"/>
          </a:xfrm>
        </p:spPr>
        <p:txBody>
          <a:bodyPr/>
          <a:lstStyle/>
          <a:p>
            <a:r>
              <a:rPr lang="nl-NL" dirty="0"/>
              <a:t>Waardevrij communiceren en </a:t>
            </a:r>
            <a:r>
              <a:rPr lang="nl-NL" dirty="0" err="1"/>
              <a:t>empatisch</a:t>
            </a:r>
            <a:r>
              <a:rPr lang="nl-NL" dirty="0"/>
              <a:t> luisteren in een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890583"/>
            <a:ext cx="10490886" cy="4065374"/>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200" dirty="0">
                <a:latin typeface="Calibri" panose="020F0502020204030204" pitchFamily="34" charset="0"/>
                <a:cs typeface="Calibri" panose="020F0502020204030204" pitchFamily="34" charset="0"/>
              </a:rPr>
              <a:t>Een goed gesprek voeren met iemand die je niet kent, waarin je waardevrij communiceert en </a:t>
            </a:r>
            <a:r>
              <a:rPr lang="nl-NL" sz="2200" dirty="0" err="1">
                <a:latin typeface="Calibri" panose="020F0502020204030204" pitchFamily="34" charset="0"/>
                <a:cs typeface="Calibri" panose="020F0502020204030204" pitchFamily="34" charset="0"/>
              </a:rPr>
              <a:t>empatisch</a:t>
            </a:r>
            <a:r>
              <a:rPr lang="nl-NL" sz="2200" dirty="0">
                <a:latin typeface="Calibri" panose="020F0502020204030204" pitchFamily="34" charset="0"/>
                <a:cs typeface="Calibri" panose="020F0502020204030204" pitchFamily="34" charset="0"/>
              </a:rPr>
              <a:t> luistert, is best moeilijk. </a:t>
            </a:r>
          </a:p>
          <a:p>
            <a:pPr marL="0" indent="0">
              <a:spcAft>
                <a:spcPts val="600"/>
              </a:spcAft>
              <a:buNone/>
            </a:pPr>
            <a:endParaRPr lang="nl-NL" sz="2200" dirty="0">
              <a:latin typeface="Calibri" panose="020F0502020204030204" pitchFamily="34" charset="0"/>
              <a:cs typeface="Calibri" panose="020F0502020204030204" pitchFamily="34" charset="0"/>
            </a:endParaRPr>
          </a:p>
          <a:p>
            <a:pPr marL="0" indent="0">
              <a:spcAft>
                <a:spcPts val="600"/>
              </a:spcAft>
              <a:buNone/>
            </a:pPr>
            <a:r>
              <a:rPr lang="nl-NL" sz="2200" dirty="0">
                <a:latin typeface="Calibri" panose="020F0502020204030204" pitchFamily="34" charset="0"/>
                <a:cs typeface="Calibri" panose="020F0502020204030204" pitchFamily="34" charset="0"/>
              </a:rPr>
              <a:t>Je moet degene die je interviewt eerst op het gemak stellen en ervoor zorgen dat je ruimte in je hoofd hebt om goed te communiceren en luisteren.</a:t>
            </a:r>
          </a:p>
          <a:p>
            <a:pPr marL="0" indent="0">
              <a:spcAft>
                <a:spcPts val="600"/>
              </a:spcAft>
              <a:buNone/>
            </a:pPr>
            <a:endParaRPr lang="nl-NL" sz="2200" dirty="0">
              <a:latin typeface="Calibri" panose="020F0502020204030204" pitchFamily="34" charset="0"/>
              <a:cs typeface="Calibri" panose="020F0502020204030204" pitchFamily="34" charset="0"/>
            </a:endParaRPr>
          </a:p>
          <a:p>
            <a:pPr marL="0" indent="0">
              <a:spcAft>
                <a:spcPts val="600"/>
              </a:spcAft>
              <a:buNone/>
            </a:pPr>
            <a:r>
              <a:rPr lang="nl-NL" sz="2200" dirty="0">
                <a:latin typeface="Calibri" panose="020F0502020204030204" pitchFamily="34" charset="0"/>
                <a:cs typeface="Calibri" panose="020F0502020204030204" pitchFamily="34" charset="0"/>
              </a:rPr>
              <a:t>Daarvoor moet je zelf ook rustig zijn en daarvoor is weer een goede voorbereiding nodig.</a:t>
            </a:r>
          </a:p>
          <a:p>
            <a:pPr marL="0" indent="0">
              <a:spcAft>
                <a:spcPts val="600"/>
              </a:spcAft>
              <a:buNone/>
            </a:pPr>
            <a:endParaRPr lang="nl-NL" sz="2200" dirty="0">
              <a:latin typeface="Calibri" panose="020F0502020204030204" pitchFamily="34" charset="0"/>
              <a:cs typeface="Calibri" panose="020F0502020204030204" pitchFamily="34" charset="0"/>
            </a:endParaRPr>
          </a:p>
          <a:p>
            <a:pPr marL="0" indent="0">
              <a:spcAft>
                <a:spcPts val="600"/>
              </a:spcAft>
              <a:buNone/>
            </a:pPr>
            <a:r>
              <a:rPr lang="nl-NL" sz="2200" dirty="0">
                <a:latin typeface="Calibri" panose="020F0502020204030204" pitchFamily="34" charset="0"/>
                <a:cs typeface="Calibri" panose="020F0502020204030204" pitchFamily="34" charset="0"/>
              </a:rPr>
              <a:t>Om in het interview met de opdrachtgever waardevrij te communiceren en </a:t>
            </a:r>
            <a:r>
              <a:rPr lang="nl-NL" sz="2200" dirty="0" err="1">
                <a:latin typeface="Calibri" panose="020F0502020204030204" pitchFamily="34" charset="0"/>
                <a:cs typeface="Calibri" panose="020F0502020204030204" pitchFamily="34" charset="0"/>
              </a:rPr>
              <a:t>empatisch</a:t>
            </a:r>
            <a:r>
              <a:rPr lang="nl-NL" sz="2200" dirty="0">
                <a:latin typeface="Calibri" panose="020F0502020204030204" pitchFamily="34" charset="0"/>
                <a:cs typeface="Calibri" panose="020F0502020204030204" pitchFamily="34" charset="0"/>
              </a:rPr>
              <a:t> te kunnen luisteren gaan jullie vandaag het interview gedegen voorbereiden.</a:t>
            </a:r>
          </a:p>
        </p:txBody>
      </p:sp>
      <p:sp>
        <p:nvSpPr>
          <p:cNvPr id="6" name="Rechthoek 5">
            <a:extLst>
              <a:ext uri="{FF2B5EF4-FFF2-40B4-BE49-F238E27FC236}">
                <a16:creationId xmlns:a16="http://schemas.microsoft.com/office/drawing/2014/main" id="{9BBB06F5-0816-A548-AC0B-0F5990B05347}"/>
              </a:ext>
            </a:extLst>
          </p:cNvPr>
          <p:cNvSpPr/>
          <p:nvPr/>
        </p:nvSpPr>
        <p:spPr>
          <a:xfrm>
            <a:off x="605481" y="6092378"/>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E2D361B-E65B-624F-8C96-942EC41212DF}"/>
              </a:ext>
            </a:extLst>
          </p:cNvPr>
          <p:cNvSpPr/>
          <p:nvPr/>
        </p:nvSpPr>
        <p:spPr>
          <a:xfrm>
            <a:off x="4363221" y="6086138"/>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E696A58-4A94-1447-AC9D-A7B2ED852BFB}"/>
              </a:ext>
            </a:extLst>
          </p:cNvPr>
          <p:cNvSpPr/>
          <p:nvPr/>
        </p:nvSpPr>
        <p:spPr>
          <a:xfrm>
            <a:off x="9701339" y="6086136"/>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59423B0-C518-9545-A7BB-E5ADB4F32053}"/>
              </a:ext>
            </a:extLst>
          </p:cNvPr>
          <p:cNvSpPr/>
          <p:nvPr/>
        </p:nvSpPr>
        <p:spPr>
          <a:xfrm>
            <a:off x="1298745" y="6086137"/>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090824B-88D7-B545-A62E-0BD93D51B462}"/>
              </a:ext>
            </a:extLst>
          </p:cNvPr>
          <p:cNvSpPr/>
          <p:nvPr/>
        </p:nvSpPr>
        <p:spPr>
          <a:xfrm>
            <a:off x="2806270" y="6086136"/>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8640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a:extLst>
              <a:ext uri="{FF2B5EF4-FFF2-40B4-BE49-F238E27FC236}">
                <a16:creationId xmlns:a16="http://schemas.microsoft.com/office/drawing/2014/main" id="{359EEF49-46ED-473F-9760-285260CD6906}"/>
              </a:ext>
            </a:extLst>
          </p:cNvPr>
          <p:cNvSpPr>
            <a:spLocks noGrp="1"/>
          </p:cNvSpPr>
          <p:nvPr>
            <p:ph type="body" sz="quarter" idx="13"/>
          </p:nvPr>
        </p:nvSpPr>
        <p:spPr>
          <a:xfrm>
            <a:off x="371476" y="1147730"/>
            <a:ext cx="10829925" cy="4171030"/>
          </a:xfrm>
        </p:spPr>
        <p:txBody>
          <a:bodyPr vert="horz" lIns="0" tIns="0" rIns="0" bIns="0" numCol="1" spcCol="180000" rtlCol="0" anchor="t">
            <a:normAutofit/>
          </a:bodyPr>
          <a:lstStyle/>
          <a:p>
            <a:pPr marL="0" indent="0">
              <a:buNone/>
            </a:pPr>
            <a:endParaRPr lang="nl-NL" dirty="0">
              <a:cs typeface="Arial"/>
            </a:endParaRPr>
          </a:p>
          <a:p>
            <a:pPr marL="215900" indent="-215900"/>
            <a:endParaRPr lang="nl-NL" dirty="0">
              <a:cs typeface="Arial"/>
            </a:endParaRPr>
          </a:p>
          <a:p>
            <a:pPr marL="215900" indent="-215900"/>
            <a:endParaRPr lang="nl-NL" dirty="0">
              <a:cs typeface="Arial"/>
            </a:endParaRPr>
          </a:p>
          <a:p>
            <a:pPr marL="215900" indent="-215900">
              <a:spcAft>
                <a:spcPts val="600"/>
              </a:spcAft>
            </a:pPr>
            <a:endParaRPr lang="nl-NL" dirty="0">
              <a:cs typeface="Arial"/>
            </a:endParaRPr>
          </a:p>
          <a:p>
            <a:pPr marL="215900" indent="-215900">
              <a:spcAft>
                <a:spcPts val="600"/>
              </a:spcAft>
            </a:pPr>
            <a:endParaRPr lang="nl-NL" dirty="0">
              <a:cs typeface="Arial"/>
            </a:endParaRPr>
          </a:p>
          <a:p>
            <a:pPr marL="215900" indent="-215900">
              <a:spcAft>
                <a:spcPts val="600"/>
              </a:spcAft>
            </a:pPr>
            <a:endParaRPr lang="nl-NL" dirty="0">
              <a:cs typeface="Arial"/>
            </a:endParaRPr>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371476" y="296863"/>
            <a:ext cx="11640415" cy="617537"/>
          </a:xfrm>
        </p:spPr>
        <p:txBody>
          <a:bodyPr anchor="t">
            <a:normAutofit/>
          </a:bodyPr>
          <a:lstStyle/>
          <a:p>
            <a:r>
              <a:rPr lang="nl-NL" dirty="0"/>
              <a:t>Verloop van een interview</a:t>
            </a:r>
          </a:p>
        </p:txBody>
      </p:sp>
      <p:sp>
        <p:nvSpPr>
          <p:cNvPr id="10" name="Tijdelijke aanduiding voor datum 9">
            <a:extLst>
              <a:ext uri="{FF2B5EF4-FFF2-40B4-BE49-F238E27FC236}">
                <a16:creationId xmlns:a16="http://schemas.microsoft.com/office/drawing/2014/main" id="{4A6A4A24-DBD8-4BE0-A0EC-AF9579DDAA2F}"/>
              </a:ext>
            </a:extLst>
          </p:cNvPr>
          <p:cNvSpPr>
            <a:spLocks noGrp="1"/>
          </p:cNvSpPr>
          <p:nvPr>
            <p:ph type="dt" sz="half" idx="10"/>
          </p:nvPr>
        </p:nvSpPr>
        <p:spPr>
          <a:xfrm>
            <a:off x="6095999" y="7020000"/>
            <a:ext cx="1620000" cy="216000"/>
          </a:xfrm>
        </p:spPr>
        <p:txBody>
          <a:bodyPr/>
          <a:lstStyle/>
          <a:p>
            <a:pPr>
              <a:spcAft>
                <a:spcPts val="600"/>
              </a:spcAft>
            </a:pPr>
            <a:fld id="{439DA7B5-8833-4C6E-98CE-DC230D7B2992}" type="datetime1">
              <a:rPr lang="nl-NL" smtClean="0"/>
              <a:pPr>
                <a:spcAft>
                  <a:spcPts val="600"/>
                </a:spcAft>
              </a:pPr>
              <a:t>10-02-2022</a:t>
            </a:fld>
            <a:endParaRPr lang="nl-NL"/>
          </a:p>
        </p:txBody>
      </p:sp>
      <p:sp>
        <p:nvSpPr>
          <p:cNvPr id="2" name="Rechthoek 1">
            <a:extLst>
              <a:ext uri="{FF2B5EF4-FFF2-40B4-BE49-F238E27FC236}">
                <a16:creationId xmlns:a16="http://schemas.microsoft.com/office/drawing/2014/main" id="{60516784-8FE3-1D42-BF80-C12E98207E7E}"/>
              </a:ext>
            </a:extLst>
          </p:cNvPr>
          <p:cNvSpPr/>
          <p:nvPr/>
        </p:nvSpPr>
        <p:spPr>
          <a:xfrm>
            <a:off x="964600" y="1643568"/>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DDEF2B7-D833-6E43-918C-5A05F842DD20}"/>
              </a:ext>
            </a:extLst>
          </p:cNvPr>
          <p:cNvSpPr/>
          <p:nvPr/>
        </p:nvSpPr>
        <p:spPr>
          <a:xfrm>
            <a:off x="4722340" y="1637328"/>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CC0CBA0-AA3D-994B-B681-CE99CEA61D3C}"/>
              </a:ext>
            </a:extLst>
          </p:cNvPr>
          <p:cNvSpPr/>
          <p:nvPr/>
        </p:nvSpPr>
        <p:spPr>
          <a:xfrm>
            <a:off x="10060458" y="1637326"/>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499CF8C9-021F-6C40-BE3A-4C7CA1982588}"/>
              </a:ext>
            </a:extLst>
          </p:cNvPr>
          <p:cNvSpPr/>
          <p:nvPr/>
        </p:nvSpPr>
        <p:spPr>
          <a:xfrm>
            <a:off x="1657864" y="1637327"/>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FA8980F9-9CD8-1546-BFB7-087F5C9A385A}"/>
              </a:ext>
            </a:extLst>
          </p:cNvPr>
          <p:cNvSpPr/>
          <p:nvPr/>
        </p:nvSpPr>
        <p:spPr>
          <a:xfrm>
            <a:off x="3165389" y="1637326"/>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C87F281A-61E9-E046-BB68-96033E78D68E}"/>
              </a:ext>
            </a:extLst>
          </p:cNvPr>
          <p:cNvSpPr txBox="1"/>
          <p:nvPr/>
        </p:nvSpPr>
        <p:spPr>
          <a:xfrm>
            <a:off x="125369" y="2699060"/>
            <a:ext cx="2012350" cy="923330"/>
          </a:xfrm>
          <a:prstGeom prst="rect">
            <a:avLst/>
          </a:prstGeom>
          <a:noFill/>
        </p:spPr>
        <p:txBody>
          <a:bodyPr wrap="square" rtlCol="0">
            <a:spAutoFit/>
          </a:bodyPr>
          <a:lstStyle/>
          <a:p>
            <a:r>
              <a:rPr lang="nl-NL" b="1" dirty="0"/>
              <a:t>Verwelkomen</a:t>
            </a:r>
          </a:p>
          <a:p>
            <a:r>
              <a:rPr lang="nl-NL" dirty="0"/>
              <a:t>Introduceren</a:t>
            </a:r>
          </a:p>
          <a:p>
            <a:r>
              <a:rPr lang="nl-NL" dirty="0"/>
              <a:t>Op gemak stellen</a:t>
            </a:r>
          </a:p>
        </p:txBody>
      </p:sp>
      <p:sp>
        <p:nvSpPr>
          <p:cNvPr id="14" name="Tekstvak 13">
            <a:extLst>
              <a:ext uri="{FF2B5EF4-FFF2-40B4-BE49-F238E27FC236}">
                <a16:creationId xmlns:a16="http://schemas.microsoft.com/office/drawing/2014/main" id="{460EA639-9A09-9C4C-9748-1E5A4BC52848}"/>
              </a:ext>
            </a:extLst>
          </p:cNvPr>
          <p:cNvSpPr txBox="1"/>
          <p:nvPr/>
        </p:nvSpPr>
        <p:spPr>
          <a:xfrm>
            <a:off x="1325066" y="4718595"/>
            <a:ext cx="2518849" cy="923330"/>
          </a:xfrm>
          <a:prstGeom prst="rect">
            <a:avLst/>
          </a:prstGeom>
          <a:noFill/>
        </p:spPr>
        <p:txBody>
          <a:bodyPr wrap="square" rtlCol="0">
            <a:spAutoFit/>
          </a:bodyPr>
          <a:lstStyle/>
          <a:p>
            <a:r>
              <a:rPr lang="nl-NL" b="1" dirty="0"/>
              <a:t>Kennismaking</a:t>
            </a:r>
          </a:p>
          <a:p>
            <a:r>
              <a:rPr lang="nl-NL" dirty="0"/>
              <a:t>Algemene vragen</a:t>
            </a:r>
          </a:p>
          <a:p>
            <a:r>
              <a:rPr lang="nl-NL" dirty="0"/>
              <a:t>Goede sfeer creëren</a:t>
            </a:r>
          </a:p>
        </p:txBody>
      </p:sp>
      <p:sp>
        <p:nvSpPr>
          <p:cNvPr id="15" name="Tekstvak 14">
            <a:extLst>
              <a:ext uri="{FF2B5EF4-FFF2-40B4-BE49-F238E27FC236}">
                <a16:creationId xmlns:a16="http://schemas.microsoft.com/office/drawing/2014/main" id="{9A3DB863-434C-6D4D-9D45-869BDF02F711}"/>
              </a:ext>
            </a:extLst>
          </p:cNvPr>
          <p:cNvSpPr txBox="1"/>
          <p:nvPr/>
        </p:nvSpPr>
        <p:spPr>
          <a:xfrm>
            <a:off x="3052119" y="2768309"/>
            <a:ext cx="2191264" cy="923330"/>
          </a:xfrm>
          <a:prstGeom prst="rect">
            <a:avLst/>
          </a:prstGeom>
          <a:noFill/>
        </p:spPr>
        <p:txBody>
          <a:bodyPr wrap="square" rtlCol="0">
            <a:spAutoFit/>
          </a:bodyPr>
          <a:lstStyle/>
          <a:p>
            <a:r>
              <a:rPr lang="nl-NL" b="1" dirty="0"/>
              <a:t>Doel</a:t>
            </a:r>
          </a:p>
          <a:p>
            <a:r>
              <a:rPr lang="nl-NL" dirty="0"/>
              <a:t>Uitleg opdracht en doel interview</a:t>
            </a:r>
          </a:p>
        </p:txBody>
      </p:sp>
      <p:sp>
        <p:nvSpPr>
          <p:cNvPr id="16" name="Tekstvak 15">
            <a:extLst>
              <a:ext uri="{FF2B5EF4-FFF2-40B4-BE49-F238E27FC236}">
                <a16:creationId xmlns:a16="http://schemas.microsoft.com/office/drawing/2014/main" id="{B9B3E9C1-A475-534D-BEA6-FCB0AF81EF69}"/>
              </a:ext>
            </a:extLst>
          </p:cNvPr>
          <p:cNvSpPr txBox="1"/>
          <p:nvPr/>
        </p:nvSpPr>
        <p:spPr>
          <a:xfrm>
            <a:off x="6095999" y="4675305"/>
            <a:ext cx="2191264" cy="1200329"/>
          </a:xfrm>
          <a:prstGeom prst="rect">
            <a:avLst/>
          </a:prstGeom>
          <a:noFill/>
        </p:spPr>
        <p:txBody>
          <a:bodyPr wrap="square" rtlCol="0">
            <a:spAutoFit/>
          </a:bodyPr>
          <a:lstStyle/>
          <a:p>
            <a:r>
              <a:rPr lang="nl-NL" b="1" dirty="0"/>
              <a:t>Interview</a:t>
            </a:r>
          </a:p>
          <a:p>
            <a:r>
              <a:rPr lang="nl-NL" dirty="0"/>
              <a:t>Inhoudelijke vragen</a:t>
            </a:r>
          </a:p>
          <a:p>
            <a:r>
              <a:rPr lang="nl-NL" dirty="0"/>
              <a:t>LSD</a:t>
            </a:r>
          </a:p>
          <a:p>
            <a:r>
              <a:rPr lang="nl-NL" dirty="0"/>
              <a:t>Sfeer &amp; houding</a:t>
            </a:r>
          </a:p>
        </p:txBody>
      </p:sp>
      <p:sp>
        <p:nvSpPr>
          <p:cNvPr id="17" name="Tekstvak 16">
            <a:extLst>
              <a:ext uri="{FF2B5EF4-FFF2-40B4-BE49-F238E27FC236}">
                <a16:creationId xmlns:a16="http://schemas.microsoft.com/office/drawing/2014/main" id="{5416C242-898B-954D-B998-509C47C2640D}"/>
              </a:ext>
            </a:extLst>
          </p:cNvPr>
          <p:cNvSpPr txBox="1"/>
          <p:nvPr/>
        </p:nvSpPr>
        <p:spPr>
          <a:xfrm>
            <a:off x="9245942" y="2768308"/>
            <a:ext cx="2191264" cy="646331"/>
          </a:xfrm>
          <a:prstGeom prst="rect">
            <a:avLst/>
          </a:prstGeom>
          <a:noFill/>
        </p:spPr>
        <p:txBody>
          <a:bodyPr wrap="square" rtlCol="0">
            <a:spAutoFit/>
          </a:bodyPr>
          <a:lstStyle/>
          <a:p>
            <a:r>
              <a:rPr lang="nl-NL" b="1" dirty="0"/>
              <a:t>Afronding</a:t>
            </a:r>
          </a:p>
          <a:p>
            <a:r>
              <a:rPr lang="nl-NL" dirty="0"/>
              <a:t>Dank en afspraken</a:t>
            </a:r>
          </a:p>
        </p:txBody>
      </p:sp>
      <p:cxnSp>
        <p:nvCxnSpPr>
          <p:cNvPr id="5" name="Kromme verbindingslijn 4">
            <a:extLst>
              <a:ext uri="{FF2B5EF4-FFF2-40B4-BE49-F238E27FC236}">
                <a16:creationId xmlns:a16="http://schemas.microsoft.com/office/drawing/2014/main" id="{A6D296C8-991A-C448-B0F2-D75AF8BEC399}"/>
              </a:ext>
            </a:extLst>
          </p:cNvPr>
          <p:cNvCxnSpPr>
            <a:stCxn id="2" idx="2"/>
            <a:endCxn id="3" idx="0"/>
          </p:cNvCxnSpPr>
          <p:nvPr/>
        </p:nvCxnSpPr>
        <p:spPr>
          <a:xfrm rot="5400000">
            <a:off x="850677" y="2295139"/>
            <a:ext cx="684789" cy="12305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Kromme verbindingslijn 17">
            <a:extLst>
              <a:ext uri="{FF2B5EF4-FFF2-40B4-BE49-F238E27FC236}">
                <a16:creationId xmlns:a16="http://schemas.microsoft.com/office/drawing/2014/main" id="{6CB5FCD3-98A2-FE4A-BE10-4BC8972F1E15}"/>
              </a:ext>
            </a:extLst>
          </p:cNvPr>
          <p:cNvCxnSpPr>
            <a:cxnSpLocks/>
            <a:endCxn id="14" idx="0"/>
          </p:cNvCxnSpPr>
          <p:nvPr/>
        </p:nvCxnSpPr>
        <p:spPr>
          <a:xfrm rot="16200000" flipH="1">
            <a:off x="1120941" y="3255045"/>
            <a:ext cx="2665032" cy="262068"/>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Kromme verbindingslijn 20">
            <a:extLst>
              <a:ext uri="{FF2B5EF4-FFF2-40B4-BE49-F238E27FC236}">
                <a16:creationId xmlns:a16="http://schemas.microsoft.com/office/drawing/2014/main" id="{69E936C0-8160-AD42-AECD-0363BAAE53CB}"/>
              </a:ext>
            </a:extLst>
          </p:cNvPr>
          <p:cNvCxnSpPr>
            <a:cxnSpLocks/>
            <a:stCxn id="13" idx="2"/>
            <a:endCxn id="15" idx="0"/>
          </p:cNvCxnSpPr>
          <p:nvPr/>
        </p:nvCxnSpPr>
        <p:spPr>
          <a:xfrm rot="16200000" flipH="1">
            <a:off x="3637350" y="2257908"/>
            <a:ext cx="760280" cy="260521"/>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4" name="Kromme verbindingslijn 23">
            <a:extLst>
              <a:ext uri="{FF2B5EF4-FFF2-40B4-BE49-F238E27FC236}">
                <a16:creationId xmlns:a16="http://schemas.microsoft.com/office/drawing/2014/main" id="{125B47C2-1DD0-BA46-A934-C08CD905E220}"/>
              </a:ext>
            </a:extLst>
          </p:cNvPr>
          <p:cNvCxnSpPr>
            <a:stCxn id="7" idx="2"/>
          </p:cNvCxnSpPr>
          <p:nvPr/>
        </p:nvCxnSpPr>
        <p:spPr>
          <a:xfrm rot="5400000">
            <a:off x="5567582" y="2791823"/>
            <a:ext cx="2550975" cy="983391"/>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5" name="Kromme verbindingslijn 24">
            <a:extLst>
              <a:ext uri="{FF2B5EF4-FFF2-40B4-BE49-F238E27FC236}">
                <a16:creationId xmlns:a16="http://schemas.microsoft.com/office/drawing/2014/main" id="{C1FA7ACC-7E5D-BB45-8F72-EDF1A5F8CA01}"/>
              </a:ext>
            </a:extLst>
          </p:cNvPr>
          <p:cNvCxnSpPr>
            <a:cxnSpLocks/>
          </p:cNvCxnSpPr>
          <p:nvPr/>
        </p:nvCxnSpPr>
        <p:spPr>
          <a:xfrm rot="16200000" flipH="1">
            <a:off x="10099933" y="2257906"/>
            <a:ext cx="760280" cy="26052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06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Verwelkomen</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482811"/>
            <a:ext cx="10490886" cy="4238366"/>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spcAft>
                <a:spcPts val="600"/>
              </a:spcAft>
            </a:pPr>
            <a:endParaRPr lang="nl-NL" dirty="0"/>
          </a:p>
          <a:p>
            <a:pPr>
              <a:spcAft>
                <a:spcPts val="600"/>
              </a:spcAft>
            </a:pPr>
            <a:endParaRPr lang="nl-NL" dirty="0"/>
          </a:p>
          <a:p>
            <a:pPr marL="0" indent="0">
              <a:buNone/>
            </a:pPr>
            <a:r>
              <a:rPr lang="nl-NL" sz="2800" i="1" dirty="0">
                <a:latin typeface="Georgia" panose="02040502050405020303" pitchFamily="18" charset="0"/>
              </a:rPr>
              <a:t>Plan de eerste indruk:</a:t>
            </a:r>
          </a:p>
          <a:p>
            <a:r>
              <a:rPr lang="nl-NL" sz="2800" dirty="0">
                <a:latin typeface="Georgia" panose="02040502050405020303" pitchFamily="18" charset="0"/>
              </a:rPr>
              <a:t>Waar ontvangen jullie de opdrachtgever?</a:t>
            </a:r>
          </a:p>
          <a:p>
            <a:r>
              <a:rPr lang="nl-NL" sz="2800" dirty="0">
                <a:latin typeface="Georgia" panose="02040502050405020303" pitchFamily="18" charset="0"/>
              </a:rPr>
              <a:t>Waar gaan jullie zitten? </a:t>
            </a:r>
            <a:r>
              <a:rPr lang="nl-NL" sz="2000" dirty="0">
                <a:latin typeface="Georgia" panose="02040502050405020303" pitchFamily="18" charset="0"/>
              </a:rPr>
              <a:t>(Waar kunnen jullie vrijuit praten?/ online achtergrond)</a:t>
            </a:r>
          </a:p>
          <a:p>
            <a:r>
              <a:rPr lang="nl-NL" sz="2800" dirty="0">
                <a:latin typeface="Georgia" panose="02040502050405020303" pitchFamily="18" charset="0"/>
              </a:rPr>
              <a:t>Wie zorgt voor koffie/thee? (offline)</a:t>
            </a:r>
          </a:p>
          <a:p>
            <a:r>
              <a:rPr lang="nl-NL" sz="2800" dirty="0">
                <a:latin typeface="Georgia" panose="02040502050405020303" pitchFamily="18" charset="0"/>
              </a:rPr>
              <a:t>Hoe zorg je ervoor dat de opdrachtgever zich op haar gemak voelt?</a:t>
            </a:r>
          </a:p>
          <a:p>
            <a:pPr>
              <a:spcAft>
                <a:spcPts val="600"/>
              </a:spcAft>
            </a:pPr>
            <a:endParaRPr lang="nl-NL" dirty="0"/>
          </a:p>
          <a:p>
            <a:pPr>
              <a:spcAft>
                <a:spcPts val="600"/>
              </a:spcAft>
            </a:pPr>
            <a:endParaRPr lang="nl-NL" dirty="0"/>
          </a:p>
          <a:p>
            <a:pPr>
              <a:spcAft>
                <a:spcPts val="600"/>
              </a:spcAft>
            </a:pPr>
            <a:endParaRPr lang="nl-NL" dirty="0"/>
          </a:p>
        </p:txBody>
      </p:sp>
      <p:sp>
        <p:nvSpPr>
          <p:cNvPr id="5" name="Rechthoek 4">
            <a:extLst>
              <a:ext uri="{FF2B5EF4-FFF2-40B4-BE49-F238E27FC236}">
                <a16:creationId xmlns:a16="http://schemas.microsoft.com/office/drawing/2014/main" id="{42934311-56A5-1E47-944E-82614E440011}"/>
              </a:ext>
            </a:extLst>
          </p:cNvPr>
          <p:cNvSpPr/>
          <p:nvPr/>
        </p:nvSpPr>
        <p:spPr>
          <a:xfrm>
            <a:off x="705107" y="408075"/>
            <a:ext cx="617065" cy="540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BBB06F5-0816-A548-AC0B-0F5990B05347}"/>
              </a:ext>
            </a:extLst>
          </p:cNvPr>
          <p:cNvSpPr/>
          <p:nvPr/>
        </p:nvSpPr>
        <p:spPr>
          <a:xfrm>
            <a:off x="605481" y="6092378"/>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EE2D361B-E65B-624F-8C96-942EC41212DF}"/>
              </a:ext>
            </a:extLst>
          </p:cNvPr>
          <p:cNvSpPr/>
          <p:nvPr/>
        </p:nvSpPr>
        <p:spPr>
          <a:xfrm>
            <a:off x="4363221" y="6086138"/>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E696A58-4A94-1447-AC9D-A7B2ED852BFB}"/>
              </a:ext>
            </a:extLst>
          </p:cNvPr>
          <p:cNvSpPr/>
          <p:nvPr/>
        </p:nvSpPr>
        <p:spPr>
          <a:xfrm>
            <a:off x="9701339" y="6086136"/>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59423B0-C518-9545-A7BB-E5ADB4F32053}"/>
              </a:ext>
            </a:extLst>
          </p:cNvPr>
          <p:cNvSpPr/>
          <p:nvPr/>
        </p:nvSpPr>
        <p:spPr>
          <a:xfrm>
            <a:off x="1298745" y="6086137"/>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090824B-88D7-B545-A62E-0BD93D51B462}"/>
              </a:ext>
            </a:extLst>
          </p:cNvPr>
          <p:cNvSpPr/>
          <p:nvPr/>
        </p:nvSpPr>
        <p:spPr>
          <a:xfrm>
            <a:off x="2806270" y="6086136"/>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7">
            <a:extLst>
              <a:ext uri="{FF2B5EF4-FFF2-40B4-BE49-F238E27FC236}">
                <a16:creationId xmlns:a16="http://schemas.microsoft.com/office/drawing/2014/main" id="{73A877BE-5502-5E42-A1D1-CD1716864A23}"/>
              </a:ext>
            </a:extLst>
          </p:cNvPr>
          <p:cNvSpPr txBox="1">
            <a:spLocks/>
          </p:cNvSpPr>
          <p:nvPr/>
        </p:nvSpPr>
        <p:spPr>
          <a:xfrm>
            <a:off x="3981123" y="846344"/>
            <a:ext cx="675128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     </a:t>
            </a:r>
            <a:r>
              <a:rPr lang="nl-NL" sz="3000" b="0" dirty="0">
                <a:latin typeface="Georgia" panose="02040502050405020303" pitchFamily="18" charset="0"/>
              </a:rPr>
              <a:t>Introduceren &amp; op gemak stellen</a:t>
            </a:r>
          </a:p>
          <a:p>
            <a:endParaRPr lang="nl-NL" dirty="0"/>
          </a:p>
        </p:txBody>
      </p:sp>
    </p:spTree>
    <p:extLst>
      <p:ext uri="{BB962C8B-B14F-4D97-AF65-F5344CB8AC3E}">
        <p14:creationId xmlns:p14="http://schemas.microsoft.com/office/powerpoint/2010/main" val="425235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Kennismaking</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482811"/>
            <a:ext cx="10490886" cy="4238366"/>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spcAft>
                <a:spcPts val="600"/>
              </a:spcAft>
            </a:pPr>
            <a:endParaRPr lang="nl-NL" dirty="0"/>
          </a:p>
          <a:p>
            <a:pPr marL="0" indent="0">
              <a:spcAft>
                <a:spcPts val="600"/>
              </a:spcAft>
              <a:buNone/>
            </a:pPr>
            <a:r>
              <a:rPr lang="nl-NL" sz="2800" i="1" dirty="0">
                <a:latin typeface="Georgia" panose="02040502050405020303" pitchFamily="18" charset="0"/>
              </a:rPr>
              <a:t>Thee en koekjes?</a:t>
            </a:r>
          </a:p>
          <a:p>
            <a:r>
              <a:rPr lang="nl-NL" sz="2800" dirty="0">
                <a:latin typeface="Georgia" panose="02040502050405020303" pitchFamily="18" charset="0"/>
              </a:rPr>
              <a:t>Hoe gaan jullie jezelf voorstellen?</a:t>
            </a:r>
          </a:p>
          <a:p>
            <a:r>
              <a:rPr lang="nl-NL" sz="2800" dirty="0">
                <a:latin typeface="Georgia" panose="02040502050405020303" pitchFamily="18" charset="0"/>
              </a:rPr>
              <a:t>Hoe vertel je kort iets over jezelf waardoor het ijs breekt?</a:t>
            </a:r>
          </a:p>
          <a:p>
            <a:r>
              <a:rPr lang="nl-NL" sz="2800" dirty="0">
                <a:latin typeface="Georgia" panose="02040502050405020303" pitchFamily="18" charset="0"/>
              </a:rPr>
              <a:t>Welke algemene vragen kunnen jullie aan de opdrachtgever stellen? </a:t>
            </a:r>
            <a:r>
              <a:rPr lang="nl-NL" sz="2000" dirty="0">
                <a:latin typeface="Georgia" panose="02040502050405020303" pitchFamily="18" charset="0"/>
              </a:rPr>
              <a:t>(niet direct in je vragenlijst duiken; voorbeelden van algemene vragen door studenten)</a:t>
            </a:r>
          </a:p>
          <a:p>
            <a:pPr marL="0" indent="0">
              <a:spcAft>
                <a:spcPts val="600"/>
              </a:spcAft>
              <a:buNone/>
            </a:pPr>
            <a:endParaRPr lang="nl-NL" dirty="0"/>
          </a:p>
          <a:p>
            <a:pPr>
              <a:spcAft>
                <a:spcPts val="600"/>
              </a:spcAft>
            </a:pPr>
            <a:endParaRPr lang="nl-NL" dirty="0"/>
          </a:p>
          <a:p>
            <a:pPr>
              <a:spcAft>
                <a:spcPts val="600"/>
              </a:spcAft>
            </a:pPr>
            <a:endParaRPr lang="nl-NL" dirty="0"/>
          </a:p>
        </p:txBody>
      </p:sp>
      <p:sp>
        <p:nvSpPr>
          <p:cNvPr id="5" name="Rechthoek 4">
            <a:extLst>
              <a:ext uri="{FF2B5EF4-FFF2-40B4-BE49-F238E27FC236}">
                <a16:creationId xmlns:a16="http://schemas.microsoft.com/office/drawing/2014/main" id="{468288B6-79E2-3846-9AB3-217D083A9740}"/>
              </a:ext>
            </a:extLst>
          </p:cNvPr>
          <p:cNvSpPr/>
          <p:nvPr/>
        </p:nvSpPr>
        <p:spPr>
          <a:xfrm>
            <a:off x="605482" y="408075"/>
            <a:ext cx="605480" cy="5402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6F6F8F8D-3DEC-C245-9A62-7FEB3DE53D66}"/>
              </a:ext>
            </a:extLst>
          </p:cNvPr>
          <p:cNvSpPr/>
          <p:nvPr/>
        </p:nvSpPr>
        <p:spPr>
          <a:xfrm>
            <a:off x="517698" y="6092379"/>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CB46330-3A81-534A-AEAC-5A3585CB2B77}"/>
              </a:ext>
            </a:extLst>
          </p:cNvPr>
          <p:cNvSpPr/>
          <p:nvPr/>
        </p:nvSpPr>
        <p:spPr>
          <a:xfrm>
            <a:off x="4275438" y="6086139"/>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F218E68A-C562-7846-B34A-3B52FA31004C}"/>
              </a:ext>
            </a:extLst>
          </p:cNvPr>
          <p:cNvSpPr/>
          <p:nvPr/>
        </p:nvSpPr>
        <p:spPr>
          <a:xfrm>
            <a:off x="9613556" y="6086137"/>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5874CBD-A235-BB41-8F59-8BF5DB95EF92}"/>
              </a:ext>
            </a:extLst>
          </p:cNvPr>
          <p:cNvSpPr/>
          <p:nvPr/>
        </p:nvSpPr>
        <p:spPr>
          <a:xfrm>
            <a:off x="1210962" y="6086138"/>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9C4F1CCF-1698-AD4A-8ED4-D3313DB4314F}"/>
              </a:ext>
            </a:extLst>
          </p:cNvPr>
          <p:cNvSpPr/>
          <p:nvPr/>
        </p:nvSpPr>
        <p:spPr>
          <a:xfrm>
            <a:off x="2718487" y="6086137"/>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tel 7">
            <a:extLst>
              <a:ext uri="{FF2B5EF4-FFF2-40B4-BE49-F238E27FC236}">
                <a16:creationId xmlns:a16="http://schemas.microsoft.com/office/drawing/2014/main" id="{BF9FCBC1-F618-434A-A1F3-C3584763BB5F}"/>
              </a:ext>
            </a:extLst>
          </p:cNvPr>
          <p:cNvSpPr txBox="1">
            <a:spLocks/>
          </p:cNvSpPr>
          <p:nvPr/>
        </p:nvSpPr>
        <p:spPr>
          <a:xfrm>
            <a:off x="4810521" y="1044542"/>
            <a:ext cx="675128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Algemene vragen &amp; goede sfeer creëren</a:t>
            </a:r>
          </a:p>
          <a:p>
            <a:endParaRPr lang="nl-NL" dirty="0"/>
          </a:p>
        </p:txBody>
      </p:sp>
    </p:spTree>
    <p:extLst>
      <p:ext uri="{BB962C8B-B14F-4D97-AF65-F5344CB8AC3E}">
        <p14:creationId xmlns:p14="http://schemas.microsoft.com/office/powerpoint/2010/main" val="41974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Doel</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605481" y="1482811"/>
            <a:ext cx="10490886" cy="4238366"/>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a:spcAft>
                <a:spcPts val="600"/>
              </a:spcAft>
            </a:pPr>
            <a:endParaRPr lang="nl-NL" dirty="0"/>
          </a:p>
          <a:p>
            <a:pPr marL="0" indent="0">
              <a:buNone/>
            </a:pPr>
            <a:r>
              <a:rPr lang="nl-NL" sz="2800" i="1" dirty="0">
                <a:latin typeface="Georgia" panose="02040502050405020303" pitchFamily="18" charset="0"/>
              </a:rPr>
              <a:t>Bepaal het doel van het interview:</a:t>
            </a:r>
            <a:r>
              <a:rPr lang="nl-NL" sz="2800" dirty="0"/>
              <a:t> </a:t>
            </a:r>
          </a:p>
          <a:p>
            <a:pPr lvl="0"/>
            <a:r>
              <a:rPr lang="nl-NL" sz="2800" dirty="0">
                <a:latin typeface="Georgia" panose="02040502050405020303" pitchFamily="18" charset="0"/>
              </a:rPr>
              <a:t>Wat willen jullie bereiken met DCV? </a:t>
            </a:r>
          </a:p>
          <a:p>
            <a:pPr lvl="0"/>
            <a:r>
              <a:rPr lang="nl-NL" sz="2800" dirty="0">
                <a:latin typeface="Georgia" panose="02040502050405020303" pitchFamily="18" charset="0"/>
              </a:rPr>
              <a:t>Bedenk welke informatie je uit het interview wilt halen. Maak dat heel helder voordat je begint.</a:t>
            </a:r>
          </a:p>
          <a:p>
            <a:pPr>
              <a:spcAft>
                <a:spcPts val="600"/>
              </a:spcAft>
            </a:pPr>
            <a:endParaRPr lang="nl-NL" dirty="0"/>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2E3A5197-B43E-1247-A967-647342756FDE}"/>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72F5F42A-9906-204A-AEA4-104DF8EC7A6E}"/>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CDE072A0-C6D9-6045-B892-3365305A1044}"/>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BCEA8F72-4BB3-1045-8B95-B3D3BCBEBC7D}"/>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280AF984-DE7F-CD48-AEE3-2AA690AED4F2}"/>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tel 7">
            <a:extLst>
              <a:ext uri="{FF2B5EF4-FFF2-40B4-BE49-F238E27FC236}">
                <a16:creationId xmlns:a16="http://schemas.microsoft.com/office/drawing/2014/main" id="{976EF56F-6CB1-C34F-BAA3-234D0DE8A53B}"/>
              </a:ext>
            </a:extLst>
          </p:cNvPr>
          <p:cNvSpPr txBox="1">
            <a:spLocks/>
          </p:cNvSpPr>
          <p:nvPr/>
        </p:nvSpPr>
        <p:spPr>
          <a:xfrm>
            <a:off x="2253049" y="945443"/>
            <a:ext cx="675128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Uitleg opdracht &amp; doel interview</a:t>
            </a:r>
          </a:p>
        </p:txBody>
      </p:sp>
    </p:spTree>
    <p:extLst>
      <p:ext uri="{BB962C8B-B14F-4D97-AF65-F5344CB8AC3E}">
        <p14:creationId xmlns:p14="http://schemas.microsoft.com/office/powerpoint/2010/main" val="126684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fontScale="62500" lnSpcReduction="20000"/>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3800" i="1" dirty="0">
                <a:latin typeface="Georgia" panose="02040502050405020303" pitchFamily="18" charset="0"/>
              </a:rPr>
              <a:t>Inhoudelijke vragen</a:t>
            </a:r>
            <a:endParaRPr lang="nl-NL" sz="3800" dirty="0"/>
          </a:p>
          <a:p>
            <a:pPr marL="0" indent="0">
              <a:buNone/>
            </a:pPr>
            <a:endParaRPr lang="nl-NL" sz="3500" dirty="0">
              <a:latin typeface="Calibri" panose="020F0502020204030204" pitchFamily="34" charset="0"/>
              <a:cs typeface="Calibri" panose="020F0502020204030204" pitchFamily="34" charset="0"/>
            </a:endParaRPr>
          </a:p>
          <a:p>
            <a:pPr marL="0" indent="0">
              <a:buNone/>
            </a:pPr>
            <a:r>
              <a:rPr lang="nl-NL" sz="3500" dirty="0">
                <a:latin typeface="Calibri" panose="020F0502020204030204" pitchFamily="34" charset="0"/>
                <a:cs typeface="Calibri" panose="020F0502020204030204" pitchFamily="34" charset="0"/>
              </a:rPr>
              <a:t>Er zijn drie verschillende soorten vragen: </a:t>
            </a:r>
            <a:r>
              <a:rPr lang="nl-NL" sz="3500" b="1" dirty="0">
                <a:latin typeface="Calibri" panose="020F0502020204030204" pitchFamily="34" charset="0"/>
                <a:cs typeface="Calibri" panose="020F0502020204030204" pitchFamily="34" charset="0"/>
              </a:rPr>
              <a:t>open</a:t>
            </a:r>
            <a:r>
              <a:rPr lang="nl-NL" sz="3500" dirty="0">
                <a:latin typeface="Calibri" panose="020F0502020204030204" pitchFamily="34" charset="0"/>
                <a:cs typeface="Calibri" panose="020F0502020204030204" pitchFamily="34" charset="0"/>
              </a:rPr>
              <a:t>, </a:t>
            </a:r>
            <a:r>
              <a:rPr lang="nl-NL" sz="3500" b="1" dirty="0">
                <a:latin typeface="Calibri" panose="020F0502020204030204" pitchFamily="34" charset="0"/>
                <a:cs typeface="Calibri" panose="020F0502020204030204" pitchFamily="34" charset="0"/>
              </a:rPr>
              <a:t>gesloten </a:t>
            </a:r>
            <a:r>
              <a:rPr lang="nl-NL" sz="3500" dirty="0">
                <a:latin typeface="Calibri" panose="020F0502020204030204" pitchFamily="34" charset="0"/>
                <a:cs typeface="Calibri" panose="020F0502020204030204" pitchFamily="34" charset="0"/>
              </a:rPr>
              <a:t>en </a:t>
            </a:r>
            <a:r>
              <a:rPr lang="nl-NL" sz="3500" b="1" dirty="0">
                <a:latin typeface="Calibri" panose="020F0502020204030204" pitchFamily="34" charset="0"/>
                <a:cs typeface="Calibri" panose="020F0502020204030204" pitchFamily="34" charset="0"/>
              </a:rPr>
              <a:t>suggestieve </a:t>
            </a:r>
            <a:r>
              <a:rPr lang="nl-NL" sz="3500" dirty="0">
                <a:latin typeface="Calibri" panose="020F0502020204030204" pitchFamily="34" charset="0"/>
                <a:cs typeface="Calibri" panose="020F0502020204030204" pitchFamily="34" charset="0"/>
              </a:rPr>
              <a:t>vragen. </a:t>
            </a:r>
          </a:p>
          <a:p>
            <a:pPr marL="0" indent="0">
              <a:buNone/>
            </a:pPr>
            <a:endParaRPr lang="nl-NL" sz="3500" dirty="0">
              <a:latin typeface="Calibri" panose="020F0502020204030204" pitchFamily="34" charset="0"/>
              <a:cs typeface="Calibri" panose="020F0502020204030204" pitchFamily="34" charset="0"/>
            </a:endParaRPr>
          </a:p>
          <a:p>
            <a:r>
              <a:rPr lang="nl-NL" sz="3500" b="1" dirty="0">
                <a:latin typeface="Calibri" panose="020F0502020204030204" pitchFamily="34" charset="0"/>
                <a:cs typeface="Calibri" panose="020F0502020204030204" pitchFamily="34" charset="0"/>
              </a:rPr>
              <a:t>Open vragen:</a:t>
            </a:r>
            <a:r>
              <a:rPr lang="nl-NL" sz="3500" dirty="0">
                <a:latin typeface="Calibri" panose="020F0502020204030204" pitchFamily="34" charset="0"/>
                <a:cs typeface="Calibri" panose="020F0502020204030204" pitchFamily="34" charset="0"/>
              </a:rPr>
              <a:t> vragen waar iemand op kan antwoorden wat hij of zij wil. Vaak zijn er meerdere soorten antwoorden mogelijk. Open vragen zijn goede vragen om te stellen in een interview. Vaak beginnen open vragen met vraagwoorden: </a:t>
            </a:r>
            <a:r>
              <a:rPr lang="nl-NL" sz="3500" i="1" dirty="0">
                <a:latin typeface="Calibri" panose="020F0502020204030204" pitchFamily="34" charset="0"/>
                <a:cs typeface="Calibri" panose="020F0502020204030204" pitchFamily="34" charset="0"/>
              </a:rPr>
              <a:t>wat, hoe, waar, welke en waarom.</a:t>
            </a:r>
            <a:endParaRPr lang="nl-NL" sz="3500" dirty="0">
              <a:latin typeface="Calibri" panose="020F0502020204030204" pitchFamily="34" charset="0"/>
              <a:cs typeface="Calibri" panose="020F0502020204030204" pitchFamily="34" charset="0"/>
            </a:endParaRPr>
          </a:p>
          <a:p>
            <a:endParaRPr lang="nl-NL" sz="3500" dirty="0">
              <a:latin typeface="Calibri" panose="020F0502020204030204" pitchFamily="34" charset="0"/>
              <a:cs typeface="Calibri" panose="020F0502020204030204" pitchFamily="34" charset="0"/>
            </a:endParaRPr>
          </a:p>
          <a:p>
            <a:r>
              <a:rPr lang="nl-NL" sz="3500" b="1" dirty="0">
                <a:latin typeface="Calibri" panose="020F0502020204030204" pitchFamily="34" charset="0"/>
                <a:cs typeface="Calibri" panose="020F0502020204030204" pitchFamily="34" charset="0"/>
              </a:rPr>
              <a:t>Gesloten vragen: </a:t>
            </a:r>
            <a:r>
              <a:rPr lang="nl-NL" sz="3500" dirty="0">
                <a:latin typeface="Calibri" panose="020F0502020204030204" pitchFamily="34" charset="0"/>
                <a:cs typeface="Calibri" panose="020F0502020204030204" pitchFamily="34" charset="0"/>
              </a:rPr>
              <a:t>vragen waar je maar één antwoord op kan geven, bijvoorbeeld ja of nee. In een interview worden zo weinig mogelijk gesloten vragen gesteld. </a:t>
            </a:r>
          </a:p>
          <a:p>
            <a:pPr marL="0" indent="0">
              <a:buNone/>
            </a:pPr>
            <a:r>
              <a:rPr lang="nl-NL" sz="3500" dirty="0">
                <a:latin typeface="Calibri" panose="020F0502020204030204" pitchFamily="34" charset="0"/>
                <a:cs typeface="Calibri" panose="020F0502020204030204" pitchFamily="34" charset="0"/>
              </a:rPr>
              <a:t> </a:t>
            </a:r>
          </a:p>
          <a:p>
            <a:r>
              <a:rPr lang="nl-NL" sz="3500" b="1" dirty="0">
                <a:latin typeface="Calibri" panose="020F0502020204030204" pitchFamily="34" charset="0"/>
                <a:cs typeface="Calibri" panose="020F0502020204030204" pitchFamily="34" charset="0"/>
              </a:rPr>
              <a:t>Suggestieve vragen</a:t>
            </a:r>
            <a:r>
              <a:rPr lang="nl-NL" sz="3500" dirty="0">
                <a:latin typeface="Calibri" panose="020F0502020204030204" pitchFamily="34" charset="0"/>
                <a:cs typeface="Calibri" panose="020F0502020204030204" pitchFamily="34" charset="0"/>
              </a:rPr>
              <a:t> zijn vragen waarbij je iemand het antwoord al in de mond legt. Je stuurt iemand dan een bepaalde richting op. Hierdoor kan iemand soms alleen maar antwoorden wat jij als vragensteller al bedacht hebt. Als je een open vraag stelt krijg je meer informatie. </a:t>
            </a: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286612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jdelijke aanduiding voor datum 17">
            <a:extLst>
              <a:ext uri="{FF2B5EF4-FFF2-40B4-BE49-F238E27FC236}">
                <a16:creationId xmlns:a16="http://schemas.microsoft.com/office/drawing/2014/main" id="{693F748D-5381-4700-82C8-42C2C9B376A6}"/>
              </a:ext>
            </a:extLst>
          </p:cNvPr>
          <p:cNvSpPr>
            <a:spLocks noGrp="1"/>
          </p:cNvSpPr>
          <p:nvPr>
            <p:ph type="dt" sz="half" idx="10"/>
          </p:nvPr>
        </p:nvSpPr>
        <p:spPr>
          <a:xfrm>
            <a:off x="6095999" y="7020000"/>
            <a:ext cx="1620000" cy="216000"/>
          </a:xfrm>
        </p:spPr>
        <p:txBody>
          <a:bodyPr/>
          <a:lstStyle/>
          <a:p>
            <a:fld id="{80048076-C42D-4B41-87C1-94220EA5AF98}" type="datetime1">
              <a:rPr lang="nl-NL" smtClean="0"/>
              <a:pPr/>
              <a:t>10-02-2022</a:t>
            </a:fld>
            <a:endParaRPr lang="nl-NL" dirty="0"/>
          </a:p>
        </p:txBody>
      </p:sp>
      <p:sp>
        <p:nvSpPr>
          <p:cNvPr id="8" name="Titel 7">
            <a:extLst>
              <a:ext uri="{FF2B5EF4-FFF2-40B4-BE49-F238E27FC236}">
                <a16:creationId xmlns:a16="http://schemas.microsoft.com/office/drawing/2014/main" id="{137FBDC3-0416-4D1C-AB5D-03BCE8D8301F}"/>
              </a:ext>
            </a:extLst>
          </p:cNvPr>
          <p:cNvSpPr>
            <a:spLocks noGrp="1"/>
          </p:cNvSpPr>
          <p:nvPr>
            <p:ph type="title"/>
          </p:nvPr>
        </p:nvSpPr>
        <p:spPr>
          <a:xfrm>
            <a:off x="605481" y="408075"/>
            <a:ext cx="6751284" cy="709776"/>
          </a:xfrm>
        </p:spPr>
        <p:txBody>
          <a:bodyPr/>
          <a:lstStyle/>
          <a:p>
            <a:r>
              <a:rPr lang="nl-NL" dirty="0"/>
              <a:t>   Interview</a:t>
            </a:r>
          </a:p>
        </p:txBody>
      </p:sp>
      <p:sp>
        <p:nvSpPr>
          <p:cNvPr id="13" name="Tijdelijke aanduiding voor inhoud 8">
            <a:extLst>
              <a:ext uri="{FF2B5EF4-FFF2-40B4-BE49-F238E27FC236}">
                <a16:creationId xmlns:a16="http://schemas.microsoft.com/office/drawing/2014/main" id="{38F7A3BD-08F0-E045-B814-3D5FF47D9C79}"/>
              </a:ext>
            </a:extLst>
          </p:cNvPr>
          <p:cNvSpPr txBox="1">
            <a:spLocks/>
          </p:cNvSpPr>
          <p:nvPr/>
        </p:nvSpPr>
        <p:spPr>
          <a:xfrm>
            <a:off x="593124" y="1604108"/>
            <a:ext cx="10490886" cy="4405599"/>
          </a:xfrm>
          <a:prstGeom prst="rect">
            <a:avLst/>
          </a:prstGeom>
        </p:spPr>
        <p:txBody>
          <a:bodyPr vert="horz" lIns="0" tIns="0" rIns="0" bIns="0" numCol="1" spcCol="180000" rtlCol="0">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800" i="1" dirty="0">
                <a:latin typeface="Georgia" panose="02040502050405020303" pitchFamily="18" charset="0"/>
              </a:rPr>
              <a:t>Inhoudelijke vragen – oefening </a:t>
            </a:r>
            <a:r>
              <a:rPr lang="nl-NL" sz="2000" i="1" dirty="0">
                <a:latin typeface="Georgia" panose="02040502050405020303" pitchFamily="18" charset="0"/>
              </a:rPr>
              <a:t>(handen opsteken)</a:t>
            </a:r>
            <a:endParaRPr lang="nl-NL" sz="2000" dirty="0"/>
          </a:p>
          <a:p>
            <a:pPr marL="342900" lvl="0" indent="-342900">
              <a:buFont typeface="+mj-lt"/>
              <a:buAutoNum type="arabicPeriod"/>
            </a:pPr>
            <a:r>
              <a:rPr lang="nl-NL" sz="2400" dirty="0"/>
              <a:t>Wat vind jij van de sfeer in de community? 	(o/g/s)</a:t>
            </a:r>
          </a:p>
          <a:p>
            <a:pPr marL="342900" lvl="0" indent="-342900">
              <a:buFont typeface="+mj-lt"/>
              <a:buAutoNum type="arabicPeriod"/>
            </a:pPr>
            <a:r>
              <a:rPr lang="nl-NL" sz="2400" dirty="0"/>
              <a:t>Hoeveel mensen zitten er in de community? (o/g/s)</a:t>
            </a:r>
          </a:p>
          <a:p>
            <a:pPr marL="342900" lvl="0" indent="-342900">
              <a:buFont typeface="+mj-lt"/>
              <a:buAutoNum type="arabicPeriod"/>
            </a:pPr>
            <a:r>
              <a:rPr lang="nl-NL" sz="2400" dirty="0"/>
              <a:t>Wat vind jij leuk om te doen met de community? (o/g/s)</a:t>
            </a:r>
          </a:p>
          <a:p>
            <a:pPr marL="342900" lvl="0" indent="-342900">
              <a:buFont typeface="+mj-lt"/>
              <a:buAutoNum type="arabicPeriod"/>
            </a:pPr>
            <a:r>
              <a:rPr lang="nl-NL" sz="2400" dirty="0"/>
              <a:t>Is de sfeer leuk of slecht? (o/g/s)</a:t>
            </a:r>
          </a:p>
          <a:p>
            <a:pPr marL="342900" lvl="0" indent="-342900">
              <a:buFont typeface="+mj-lt"/>
              <a:buAutoNum type="arabicPeriod"/>
            </a:pPr>
            <a:r>
              <a:rPr lang="nl-NL" sz="2400" dirty="0"/>
              <a:t>Is er wel genoeg te doen voor de community? (o/g/s?)</a:t>
            </a:r>
          </a:p>
          <a:p>
            <a:pPr marL="342900" lvl="0" indent="-342900">
              <a:buFont typeface="+mj-lt"/>
              <a:buAutoNum type="arabicPeriod"/>
            </a:pPr>
            <a:r>
              <a:rPr lang="nl-NL" sz="2400" dirty="0"/>
              <a:t>Wat vind je van de leider van de community? (o/g/s)</a:t>
            </a:r>
          </a:p>
          <a:p>
            <a:pPr marL="342900" lvl="0" indent="-342900">
              <a:buFont typeface="+mj-lt"/>
              <a:buAutoNum type="arabicPeriod"/>
            </a:pPr>
            <a:r>
              <a:rPr lang="nl-NL" sz="2400" dirty="0"/>
              <a:t>Vraag je niet teveel van de </a:t>
            </a:r>
            <a:r>
              <a:rPr lang="nl-NL" sz="2400" dirty="0" err="1"/>
              <a:t>communityleden</a:t>
            </a:r>
            <a:r>
              <a:rPr lang="nl-NL" sz="2400" dirty="0"/>
              <a:t>? (o/g/s)</a:t>
            </a:r>
          </a:p>
          <a:p>
            <a:pPr marL="342900" lvl="0" indent="-342900">
              <a:buFont typeface="+mj-lt"/>
              <a:buAutoNum type="arabicPeriod"/>
            </a:pPr>
            <a:r>
              <a:rPr lang="nl-NL" sz="2400" dirty="0"/>
              <a:t>Vind jij de coronamaatregelen ook zo stom? (o/g/s) </a:t>
            </a:r>
          </a:p>
          <a:p>
            <a:pPr marL="342900" lvl="0" indent="-342900">
              <a:buFont typeface="+mj-lt"/>
              <a:buAutoNum type="arabicPeriod"/>
            </a:pPr>
            <a:r>
              <a:rPr lang="nl-NL" sz="2400" dirty="0"/>
              <a:t>Zijn er dingen die je moeilijk vindt aan de nieuwe maatregelen? (o/g/s)</a:t>
            </a:r>
          </a:p>
          <a:p>
            <a:pPr marL="342900" lvl="0" indent="-342900">
              <a:buFont typeface="+mj-lt"/>
              <a:buAutoNum type="arabicPeriod"/>
            </a:pPr>
            <a:r>
              <a:rPr lang="nl-NL" sz="2400" dirty="0"/>
              <a:t>Baal je ervan dat je niet naar de community kan? (o/g/s)</a:t>
            </a:r>
          </a:p>
          <a:p>
            <a:pPr>
              <a:spcAft>
                <a:spcPts val="600"/>
              </a:spcAft>
            </a:pPr>
            <a:endParaRPr lang="nl-NL" dirty="0"/>
          </a:p>
          <a:p>
            <a:pPr>
              <a:spcAft>
                <a:spcPts val="600"/>
              </a:spcAft>
            </a:pPr>
            <a:endParaRPr lang="nl-NL" dirty="0"/>
          </a:p>
        </p:txBody>
      </p:sp>
      <p:sp>
        <p:nvSpPr>
          <p:cNvPr id="6" name="Rechthoek 5">
            <a:extLst>
              <a:ext uri="{FF2B5EF4-FFF2-40B4-BE49-F238E27FC236}">
                <a16:creationId xmlns:a16="http://schemas.microsoft.com/office/drawing/2014/main" id="{460D7ED8-833D-B942-81FA-A218C1E3DE03}"/>
              </a:ext>
            </a:extLst>
          </p:cNvPr>
          <p:cNvSpPr/>
          <p:nvPr/>
        </p:nvSpPr>
        <p:spPr>
          <a:xfrm>
            <a:off x="459259" y="408075"/>
            <a:ext cx="529282" cy="540239"/>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8756220-C593-E948-9FD1-6C16E8F6A14F}"/>
              </a:ext>
            </a:extLst>
          </p:cNvPr>
          <p:cNvSpPr/>
          <p:nvPr/>
        </p:nvSpPr>
        <p:spPr>
          <a:xfrm>
            <a:off x="459259" y="408076"/>
            <a:ext cx="529282" cy="537368"/>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099684F8-F6F2-A946-AF28-FBE42FECF8AA}"/>
              </a:ext>
            </a:extLst>
          </p:cNvPr>
          <p:cNvSpPr/>
          <p:nvPr/>
        </p:nvSpPr>
        <p:spPr>
          <a:xfrm>
            <a:off x="459259" y="6188357"/>
            <a:ext cx="579994"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BAFD9C25-6B0F-C14F-8DAE-822E045EF7C6}"/>
              </a:ext>
            </a:extLst>
          </p:cNvPr>
          <p:cNvSpPr/>
          <p:nvPr/>
        </p:nvSpPr>
        <p:spPr>
          <a:xfrm>
            <a:off x="4216999" y="6182117"/>
            <a:ext cx="5224848" cy="370703"/>
          </a:xfrm>
          <a:prstGeom prst="rect">
            <a:avLst/>
          </a:prstGeom>
          <a:solidFill>
            <a:srgbClr val="B9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795D3441-466C-7448-9CBC-F79DAFCE367E}"/>
              </a:ext>
            </a:extLst>
          </p:cNvPr>
          <p:cNvSpPr/>
          <p:nvPr/>
        </p:nvSpPr>
        <p:spPr>
          <a:xfrm>
            <a:off x="9555117" y="6182115"/>
            <a:ext cx="562233" cy="3707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02D9D29-3CE0-B94B-AD0F-EA8452B6CE96}"/>
              </a:ext>
            </a:extLst>
          </p:cNvPr>
          <p:cNvSpPr/>
          <p:nvPr/>
        </p:nvSpPr>
        <p:spPr>
          <a:xfrm>
            <a:off x="1152523" y="6182116"/>
            <a:ext cx="1394255" cy="3707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80CE3D-238D-4149-9B1B-771796B869C4}"/>
              </a:ext>
            </a:extLst>
          </p:cNvPr>
          <p:cNvSpPr/>
          <p:nvPr/>
        </p:nvSpPr>
        <p:spPr>
          <a:xfrm>
            <a:off x="2660048" y="6182115"/>
            <a:ext cx="1443681" cy="370703"/>
          </a:xfrm>
          <a:prstGeom prst="rect">
            <a:avLst/>
          </a:prstGeom>
          <a:solidFill>
            <a:srgbClr val="B930A0">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el 7">
            <a:extLst>
              <a:ext uri="{FF2B5EF4-FFF2-40B4-BE49-F238E27FC236}">
                <a16:creationId xmlns:a16="http://schemas.microsoft.com/office/drawing/2014/main" id="{E61AC076-A8B0-D84F-AB91-679C7487A5B4}"/>
              </a:ext>
            </a:extLst>
          </p:cNvPr>
          <p:cNvSpPr txBox="1">
            <a:spLocks/>
          </p:cNvSpPr>
          <p:nvPr/>
        </p:nvSpPr>
        <p:spPr>
          <a:xfrm>
            <a:off x="3567239" y="894333"/>
            <a:ext cx="7356134" cy="70977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3000" b="0" dirty="0">
                <a:latin typeface="Georgia" panose="02040502050405020303" pitchFamily="18" charset="0"/>
              </a:rPr>
              <a:t>Inhoudelijke vragen, LSD, Sfeer &amp; houding</a:t>
            </a:r>
          </a:p>
          <a:p>
            <a:endParaRPr lang="nl-NL" dirty="0"/>
          </a:p>
        </p:txBody>
      </p:sp>
    </p:spTree>
    <p:extLst>
      <p:ext uri="{BB962C8B-B14F-4D97-AF65-F5344CB8AC3E}">
        <p14:creationId xmlns:p14="http://schemas.microsoft.com/office/powerpoint/2010/main" val="371035242"/>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C8085EB126014FA97E7A075FCCADB8" ma:contentTypeVersion="10" ma:contentTypeDescription="Een nieuw document maken." ma:contentTypeScope="" ma:versionID="f1be3e63cd0db885fdb6e2f63d197d94">
  <xsd:schema xmlns:xsd="http://www.w3.org/2001/XMLSchema" xmlns:xs="http://www.w3.org/2001/XMLSchema" xmlns:p="http://schemas.microsoft.com/office/2006/metadata/properties" xmlns:ns2="a0fd0b82-380c-450d-ae1d-62e0f3039302" xmlns:ns3="635091fc-0386-4254-b51d-3481dc827ec3" targetNamespace="http://schemas.microsoft.com/office/2006/metadata/properties" ma:root="true" ma:fieldsID="959cde8d6ed30121b3163ec63b957219" ns2:_="" ns3:_="">
    <xsd:import namespace="a0fd0b82-380c-450d-ae1d-62e0f3039302"/>
    <xsd:import namespace="635091fc-0386-4254-b51d-3481dc827ec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d0b82-380c-450d-ae1d-62e0f3039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5091fc-0386-4254-b51d-3481dc827ec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2F9BE6-6175-44F5-8FC4-FF1FA76BCEA0}">
  <ds:schemaRefs>
    <ds:schemaRef ds:uri="http://schemas.microsoft.com/sharepoint/v3/contenttype/forms"/>
  </ds:schemaRefs>
</ds:datastoreItem>
</file>

<file path=customXml/itemProps2.xml><?xml version="1.0" encoding="utf-8"?>
<ds:datastoreItem xmlns:ds="http://schemas.openxmlformats.org/officeDocument/2006/customXml" ds:itemID="{BBD42C03-E1C8-4490-AE8F-0C34400E83B8}">
  <ds:schemaRefs>
    <ds:schemaRef ds:uri="http://schemas.microsoft.com/office/infopath/2007/PartnerControls"/>
    <ds:schemaRef ds:uri="http://purl.org/dc/elements/1.1/"/>
    <ds:schemaRef ds:uri="http://schemas.microsoft.com/office/2006/metadata/properties"/>
    <ds:schemaRef ds:uri="a0fd0b82-380c-450d-ae1d-62e0f3039302"/>
    <ds:schemaRef ds:uri="http://purl.org/dc/terms/"/>
    <ds:schemaRef ds:uri="635091fc-0386-4254-b51d-3481dc827ec3"/>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E10C4A3-6858-4F47-B217-B21A23104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d0b82-380c-450d-ae1d-62e0f3039302"/>
    <ds:schemaRef ds:uri="635091fc-0386-4254-b51d-3481dc827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24624</TotalTime>
  <Words>1227</Words>
  <Application>Microsoft Macintosh PowerPoint</Application>
  <PresentationFormat>Breedbeeld</PresentationFormat>
  <Paragraphs>195</Paragraphs>
  <Slides>17</Slides>
  <Notes>15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Arial Black</vt:lpstr>
      <vt:lpstr>Calibri</vt:lpstr>
      <vt:lpstr>Courier New</vt:lpstr>
      <vt:lpstr>Georgia</vt:lpstr>
      <vt:lpstr>Segoe UI Light</vt:lpstr>
      <vt:lpstr>Symbol</vt:lpstr>
      <vt:lpstr>Yuverta</vt:lpstr>
      <vt:lpstr>Deskresearch &amp; LA1</vt:lpstr>
      <vt:lpstr>Communicatie | Week 1</vt:lpstr>
      <vt:lpstr>Waardevrij communiceren en empatisch luisteren in een interview</vt:lpstr>
      <vt:lpstr>Verloop van een interview</vt:lpstr>
      <vt:lpstr>     Verwelkomen</vt:lpstr>
      <vt:lpstr>    Kennismaking</vt:lpstr>
      <vt:lpstr>   Doel</vt:lpstr>
      <vt:lpstr>   Interview</vt:lpstr>
      <vt:lpstr>   Interview</vt:lpstr>
      <vt:lpstr>   Interview</vt:lpstr>
      <vt:lpstr>   Interview</vt:lpstr>
      <vt:lpstr>   Interview</vt:lpstr>
      <vt:lpstr>   Interview</vt:lpstr>
      <vt:lpstr>   Interview</vt:lpstr>
      <vt:lpstr>     Afronden</vt:lpstr>
      <vt:lpstr>Opdracht</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Sjoerd Krijgsman</dc:creator>
  <dc:description>Template by HQ Solutions</dc:description>
  <cp:lastModifiedBy>nathalie keunen</cp:lastModifiedBy>
  <cp:revision>113</cp:revision>
  <dcterms:created xsi:type="dcterms:W3CDTF">2021-03-01T11:59:21Z</dcterms:created>
  <dcterms:modified xsi:type="dcterms:W3CDTF">2022-02-10T12:10:57Z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0x01010094C8085EB126014FA97E7A075FCCADB8</vt:lpwstr>
  </property>
</Properties>
</file>