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3" r:id="rId2"/>
  </p:sldMasterIdLst>
  <p:notesMasterIdLst>
    <p:notesMasterId r:id="rId30"/>
  </p:notesMasterIdLst>
  <p:sldIdLst>
    <p:sldId id="256" r:id="rId3"/>
    <p:sldId id="274" r:id="rId4"/>
    <p:sldId id="275" r:id="rId5"/>
    <p:sldId id="277" r:id="rId6"/>
    <p:sldId id="280" r:id="rId7"/>
    <p:sldId id="276" r:id="rId8"/>
    <p:sldId id="278" r:id="rId9"/>
    <p:sldId id="279" r:id="rId10"/>
    <p:sldId id="282" r:id="rId11"/>
    <p:sldId id="257" r:id="rId12"/>
    <p:sldId id="258" r:id="rId13"/>
    <p:sldId id="269" r:id="rId14"/>
    <p:sldId id="270" r:id="rId15"/>
    <p:sldId id="259" r:id="rId16"/>
    <p:sldId id="268" r:id="rId17"/>
    <p:sldId id="260" r:id="rId18"/>
    <p:sldId id="271" r:id="rId19"/>
    <p:sldId id="272" r:id="rId20"/>
    <p:sldId id="261" r:id="rId21"/>
    <p:sldId id="262" r:id="rId22"/>
    <p:sldId id="263" r:id="rId23"/>
    <p:sldId id="264" r:id="rId24"/>
    <p:sldId id="265" r:id="rId25"/>
    <p:sldId id="266" r:id="rId26"/>
    <p:sldId id="267" r:id="rId27"/>
    <p:sldId id="281" r:id="rId28"/>
    <p:sldId id="273"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794" autoAdjust="0"/>
  </p:normalViewPr>
  <p:slideViewPr>
    <p:cSldViewPr snapToGrid="0" snapToObjects="1">
      <p:cViewPr varScale="1">
        <p:scale>
          <a:sx n="81" d="100"/>
          <a:sy n="81" d="100"/>
        </p:scale>
        <p:origin x="114" y="540"/>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D2E0A91B-EAB0-4757-A08B-2EE7DEFF6F82}"/>
  </pc:docChgLst>
  <pc:docChgLst>
    <pc:chgData name="Bertus Boer" userId="dd0b548e-2051-480b-b45a-733b835a31bc" providerId="ADAL" clId="{DA39F30C-12BB-4D4C-B33D-80A803DF1E3D}"/>
    <pc:docChg chg="addSld modSld">
      <pc:chgData name="Bertus Boer" userId="dd0b548e-2051-480b-b45a-733b835a31bc" providerId="ADAL" clId="{DA39F30C-12BB-4D4C-B33D-80A803DF1E3D}" dt="2022-02-01T17:53:00.701" v="1"/>
      <pc:docMkLst>
        <pc:docMk/>
      </pc:docMkLst>
      <pc:sldChg chg="add">
        <pc:chgData name="Bertus Boer" userId="dd0b548e-2051-480b-b45a-733b835a31bc" providerId="ADAL" clId="{DA39F30C-12BB-4D4C-B33D-80A803DF1E3D}" dt="2022-02-01T17:50:27.195" v="0"/>
        <pc:sldMkLst>
          <pc:docMk/>
          <pc:sldMk cId="208888043" sldId="281"/>
        </pc:sldMkLst>
      </pc:sldChg>
      <pc:sldChg chg="add">
        <pc:chgData name="Bertus Boer" userId="dd0b548e-2051-480b-b45a-733b835a31bc" providerId="ADAL" clId="{DA39F30C-12BB-4D4C-B33D-80A803DF1E3D}" dt="2022-02-01T17:53:00.701" v="1"/>
        <pc:sldMkLst>
          <pc:docMk/>
          <pc:sldMk cId="1299683599"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087EF-0553-42DF-893A-91C634DE6385}" type="datetimeFigureOut">
              <a:rPr lang="nl-NL" smtClean="0"/>
              <a:t>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0F0D5-052A-4191-8EA4-C346C2E5734C}" type="slidenum">
              <a:rPr lang="nl-NL" smtClean="0"/>
              <a:t>‹nr.›</a:t>
            </a:fld>
            <a:endParaRPr lang="nl-NL"/>
          </a:p>
        </p:txBody>
      </p:sp>
    </p:spTree>
    <p:extLst>
      <p:ext uri="{BB962C8B-B14F-4D97-AF65-F5344CB8AC3E}">
        <p14:creationId xmlns:p14="http://schemas.microsoft.com/office/powerpoint/2010/main" val="154836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a:t>
            </a:fld>
            <a:endParaRPr lang="nl-NL"/>
          </a:p>
        </p:txBody>
      </p:sp>
    </p:spTree>
    <p:extLst>
      <p:ext uri="{BB962C8B-B14F-4D97-AF65-F5344CB8AC3E}">
        <p14:creationId xmlns:p14="http://schemas.microsoft.com/office/powerpoint/2010/main" val="378567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14</a:t>
            </a:fld>
            <a:endParaRPr lang="nl-NL"/>
          </a:p>
        </p:txBody>
      </p:sp>
    </p:spTree>
    <p:extLst>
      <p:ext uri="{BB962C8B-B14F-4D97-AF65-F5344CB8AC3E}">
        <p14:creationId xmlns:p14="http://schemas.microsoft.com/office/powerpoint/2010/main" val="1581701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15</a:t>
            </a:fld>
            <a:endParaRPr lang="nl-NL"/>
          </a:p>
        </p:txBody>
      </p:sp>
    </p:spTree>
    <p:extLst>
      <p:ext uri="{BB962C8B-B14F-4D97-AF65-F5344CB8AC3E}">
        <p14:creationId xmlns:p14="http://schemas.microsoft.com/office/powerpoint/2010/main" val="338635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16</a:t>
            </a:fld>
            <a:endParaRPr lang="nl-NL"/>
          </a:p>
        </p:txBody>
      </p:sp>
    </p:spTree>
    <p:extLst>
      <p:ext uri="{BB962C8B-B14F-4D97-AF65-F5344CB8AC3E}">
        <p14:creationId xmlns:p14="http://schemas.microsoft.com/office/powerpoint/2010/main" val="273935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17</a:t>
            </a:fld>
            <a:endParaRPr lang="nl-NL"/>
          </a:p>
        </p:txBody>
      </p:sp>
    </p:spTree>
    <p:extLst>
      <p:ext uri="{BB962C8B-B14F-4D97-AF65-F5344CB8AC3E}">
        <p14:creationId xmlns:p14="http://schemas.microsoft.com/office/powerpoint/2010/main" val="407174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18</a:t>
            </a:fld>
            <a:endParaRPr lang="nl-NL"/>
          </a:p>
        </p:txBody>
      </p:sp>
    </p:spTree>
    <p:extLst>
      <p:ext uri="{BB962C8B-B14F-4D97-AF65-F5344CB8AC3E}">
        <p14:creationId xmlns:p14="http://schemas.microsoft.com/office/powerpoint/2010/main" val="293469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opkweek van stek wordt vaak nog gebruik gemaakt van regenleidingen.</a:t>
            </a:r>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19</a:t>
            </a:fld>
            <a:endParaRPr lang="nl-NL"/>
          </a:p>
        </p:txBody>
      </p:sp>
    </p:spTree>
    <p:extLst>
      <p:ext uri="{BB962C8B-B14F-4D97-AF65-F5344CB8AC3E}">
        <p14:creationId xmlns:p14="http://schemas.microsoft.com/office/powerpoint/2010/main" val="3939297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20</a:t>
            </a:fld>
            <a:endParaRPr lang="nl-NL"/>
          </a:p>
        </p:txBody>
      </p:sp>
    </p:spTree>
    <p:extLst>
      <p:ext uri="{BB962C8B-B14F-4D97-AF65-F5344CB8AC3E}">
        <p14:creationId xmlns:p14="http://schemas.microsoft.com/office/powerpoint/2010/main" val="1544116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21</a:t>
            </a:fld>
            <a:endParaRPr lang="nl-NL"/>
          </a:p>
        </p:txBody>
      </p:sp>
    </p:spTree>
    <p:extLst>
      <p:ext uri="{BB962C8B-B14F-4D97-AF65-F5344CB8AC3E}">
        <p14:creationId xmlns:p14="http://schemas.microsoft.com/office/powerpoint/2010/main" val="743682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22</a:t>
            </a:fld>
            <a:endParaRPr lang="nl-NL"/>
          </a:p>
        </p:txBody>
      </p:sp>
    </p:spTree>
    <p:extLst>
      <p:ext uri="{BB962C8B-B14F-4D97-AF65-F5344CB8AC3E}">
        <p14:creationId xmlns:p14="http://schemas.microsoft.com/office/powerpoint/2010/main" val="875365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23</a:t>
            </a:fld>
            <a:endParaRPr lang="nl-NL"/>
          </a:p>
        </p:txBody>
      </p:sp>
    </p:spTree>
    <p:extLst>
      <p:ext uri="{BB962C8B-B14F-4D97-AF65-F5344CB8AC3E}">
        <p14:creationId xmlns:p14="http://schemas.microsoft.com/office/powerpoint/2010/main" val="409996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5</a:t>
            </a:fld>
            <a:endParaRPr lang="nl-NL"/>
          </a:p>
        </p:txBody>
      </p:sp>
    </p:spTree>
    <p:extLst>
      <p:ext uri="{BB962C8B-B14F-4D97-AF65-F5344CB8AC3E}">
        <p14:creationId xmlns:p14="http://schemas.microsoft.com/office/powerpoint/2010/main" val="1134391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24</a:t>
            </a:fld>
            <a:endParaRPr lang="nl-NL"/>
          </a:p>
        </p:txBody>
      </p:sp>
    </p:spTree>
    <p:extLst>
      <p:ext uri="{BB962C8B-B14F-4D97-AF65-F5344CB8AC3E}">
        <p14:creationId xmlns:p14="http://schemas.microsoft.com/office/powerpoint/2010/main" val="379759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Beregenen, verwarmen en mengen van de lucht.</a:t>
            </a:r>
          </a:p>
          <a:p>
            <a:pPr marL="228600" indent="-228600">
              <a:buFont typeface="+mj-lt"/>
              <a:buAutoNum type="arabicPeriod"/>
            </a:pPr>
            <a:r>
              <a:rPr lang="nl-NL" dirty="0"/>
              <a:t>Sproeiers met vaste en losse buizen, waterkanon met haspel, gietwagen op rails (in buitenteelten) en als monorail of op buizen/kokers in kassen.</a:t>
            </a:r>
          </a:p>
          <a:p>
            <a:pPr marL="228600" indent="-228600">
              <a:buFont typeface="+mj-lt"/>
              <a:buAutoNum type="arabicPeriod"/>
            </a:pPr>
            <a:r>
              <a:rPr lang="nl-NL" dirty="0"/>
              <a:t>Het capillaire systeem, het labyrintsysteem en het </a:t>
            </a:r>
            <a:r>
              <a:rPr lang="nl-NL" dirty="0" err="1"/>
              <a:t>inlinesysteem</a:t>
            </a:r>
            <a:r>
              <a:rPr lang="nl-NL" dirty="0"/>
              <a:t>.</a:t>
            </a:r>
          </a:p>
          <a:p>
            <a:pPr marL="228600" indent="-228600">
              <a:buFont typeface="+mj-lt"/>
              <a:buAutoNum type="arabicPeriod"/>
            </a:pPr>
            <a:r>
              <a:rPr lang="nl-NL" dirty="0"/>
              <a:t>Weersomstandigheden, soort gewas, staat van gewas, huidige watervoorraad gewas, substraat/ondergrond van gewas, tijdstip </a:t>
            </a:r>
            <a:r>
              <a:rPr lang="nl-NL"/>
              <a:t>van controleren/watergeven.</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25</a:t>
            </a:fld>
            <a:endParaRPr lang="nl-NL"/>
          </a:p>
        </p:txBody>
      </p:sp>
    </p:spTree>
    <p:extLst>
      <p:ext uri="{BB962C8B-B14F-4D97-AF65-F5344CB8AC3E}">
        <p14:creationId xmlns:p14="http://schemas.microsoft.com/office/powerpoint/2010/main" val="3204967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27</a:t>
            </a:fld>
            <a:endParaRPr lang="nl-NL"/>
          </a:p>
        </p:txBody>
      </p:sp>
    </p:spTree>
    <p:extLst>
      <p:ext uri="{BB962C8B-B14F-4D97-AF65-F5344CB8AC3E}">
        <p14:creationId xmlns:p14="http://schemas.microsoft.com/office/powerpoint/2010/main" val="361356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6</a:t>
            </a:fld>
            <a:endParaRPr lang="nl-NL"/>
          </a:p>
        </p:txBody>
      </p:sp>
    </p:spTree>
    <p:extLst>
      <p:ext uri="{BB962C8B-B14F-4D97-AF65-F5344CB8AC3E}">
        <p14:creationId xmlns:p14="http://schemas.microsoft.com/office/powerpoint/2010/main" val="141980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7</a:t>
            </a:fld>
            <a:endParaRPr lang="nl-NL"/>
          </a:p>
        </p:txBody>
      </p:sp>
    </p:spTree>
    <p:extLst>
      <p:ext uri="{BB962C8B-B14F-4D97-AF65-F5344CB8AC3E}">
        <p14:creationId xmlns:p14="http://schemas.microsoft.com/office/powerpoint/2010/main" val="1332604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8</a:t>
            </a:fld>
            <a:endParaRPr lang="nl-NL"/>
          </a:p>
        </p:txBody>
      </p:sp>
    </p:spTree>
    <p:extLst>
      <p:ext uri="{BB962C8B-B14F-4D97-AF65-F5344CB8AC3E}">
        <p14:creationId xmlns:p14="http://schemas.microsoft.com/office/powerpoint/2010/main" val="33960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10</a:t>
            </a:fld>
            <a:endParaRPr lang="nl-NL"/>
          </a:p>
        </p:txBody>
      </p:sp>
    </p:spTree>
    <p:extLst>
      <p:ext uri="{BB962C8B-B14F-4D97-AF65-F5344CB8AC3E}">
        <p14:creationId xmlns:p14="http://schemas.microsoft.com/office/powerpoint/2010/main" val="294096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11</a:t>
            </a:fld>
            <a:endParaRPr lang="nl-NL"/>
          </a:p>
        </p:txBody>
      </p:sp>
    </p:spTree>
    <p:extLst>
      <p:ext uri="{BB962C8B-B14F-4D97-AF65-F5344CB8AC3E}">
        <p14:creationId xmlns:p14="http://schemas.microsoft.com/office/powerpoint/2010/main" val="3386564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12</a:t>
            </a:fld>
            <a:endParaRPr lang="nl-NL"/>
          </a:p>
        </p:txBody>
      </p:sp>
    </p:spTree>
    <p:extLst>
      <p:ext uri="{BB962C8B-B14F-4D97-AF65-F5344CB8AC3E}">
        <p14:creationId xmlns:p14="http://schemas.microsoft.com/office/powerpoint/2010/main" val="2636055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13</a:t>
            </a:fld>
            <a:endParaRPr lang="nl-NL"/>
          </a:p>
        </p:txBody>
      </p:sp>
    </p:spTree>
    <p:extLst>
      <p:ext uri="{BB962C8B-B14F-4D97-AF65-F5344CB8AC3E}">
        <p14:creationId xmlns:p14="http://schemas.microsoft.com/office/powerpoint/2010/main" val="14519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061220361"/>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373137153"/>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405365691"/>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21367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441201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70340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714714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170538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2656898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20691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3234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026208409"/>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1946918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3616"/>
            <a:ext cx="9144000" cy="2387600"/>
          </a:xfrm>
        </p:spPr>
        <p:txBody>
          <a:bodyPr anchor="b">
            <a:normAutofit/>
          </a:bodyPr>
          <a:lstStyle>
            <a:lvl1pPr algn="ctr">
              <a:defRPr sz="72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Ondertitel 2"/>
          <p:cNvSpPr>
            <a:spLocks noGrp="1"/>
          </p:cNvSpPr>
          <p:nvPr>
            <p:ph type="subTitle" idx="1"/>
          </p:nvPr>
        </p:nvSpPr>
        <p:spPr>
          <a:xfrm>
            <a:off x="1524000" y="3133291"/>
            <a:ext cx="9144000" cy="1655762"/>
          </a:xfrm>
        </p:spPr>
        <p:txBody>
          <a:bodyPr/>
          <a:lstStyle>
            <a:lvl1pPr marL="0" indent="0" algn="ctr">
              <a:buNone/>
              <a:defRPr sz="2400" b="0" i="0">
                <a:latin typeface="Avenir Book" charset="0"/>
                <a:ea typeface="Avenir Book" charset="0"/>
                <a:cs typeface="Avenir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0029" y="5296636"/>
            <a:ext cx="3252987" cy="922210"/>
          </a:xfrm>
          <a:prstGeom prst="rect">
            <a:avLst/>
          </a:prstGeom>
        </p:spPr>
      </p:pic>
    </p:spTree>
    <p:extLst>
      <p:ext uri="{BB962C8B-B14F-4D97-AF65-F5344CB8AC3E}">
        <p14:creationId xmlns:p14="http://schemas.microsoft.com/office/powerpoint/2010/main" val="3935754525"/>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950315616"/>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059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37473424"/>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483070394"/>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73C2C0E-B441-429A-A2E5-A434B4231498}" type="datetimeFigureOut">
              <a:rPr lang="nl-NL" smtClean="0"/>
              <a:t>1-2-2022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17139900"/>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73C2C0E-B441-429A-A2E5-A434B4231498}" type="datetimeFigureOut">
              <a:rPr lang="nl-NL" smtClean="0"/>
              <a:t>1-2-2022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697770238"/>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3C2C0E-B441-429A-A2E5-A434B4231498}" type="datetimeFigureOut">
              <a:rPr lang="nl-NL" smtClean="0"/>
              <a:t>1-2-2022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413344066"/>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760846507"/>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641085060"/>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C2C0E-B441-429A-A2E5-A434B4231498}" type="datetimeFigureOut">
              <a:rPr lang="nl-NL" smtClean="0"/>
              <a:t>1-2-2022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8CCB8-0802-4FCC-A2D6-CAC58A356F53}" type="slidenum">
              <a:rPr lang="nl-NL" smtClean="0"/>
              <a:t>‹nr.›</a:t>
            </a:fld>
            <a:endParaRPr lang="nl-NL"/>
          </a:p>
        </p:txBody>
      </p:sp>
    </p:spTree>
    <p:extLst>
      <p:ext uri="{BB962C8B-B14F-4D97-AF65-F5344CB8AC3E}">
        <p14:creationId xmlns:p14="http://schemas.microsoft.com/office/powerpoint/2010/main" val="396045986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362574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Water en watergeefsystemen</a:t>
            </a:r>
          </a:p>
        </p:txBody>
      </p:sp>
      <p:sp>
        <p:nvSpPr>
          <p:cNvPr id="3" name="Ondertitel 2"/>
          <p:cNvSpPr>
            <a:spLocks noGrp="1"/>
          </p:cNvSpPr>
          <p:nvPr>
            <p:ph type="subTitle" idx="1"/>
          </p:nvPr>
        </p:nvSpPr>
        <p:spPr/>
        <p:txBody>
          <a:bodyPr/>
          <a:lstStyle/>
          <a:p>
            <a:r>
              <a:rPr lang="nl-NL" dirty="0"/>
              <a:t>3. Water geven</a:t>
            </a:r>
          </a:p>
        </p:txBody>
      </p:sp>
    </p:spTree>
    <p:extLst>
      <p:ext uri="{BB962C8B-B14F-4D97-AF65-F5344CB8AC3E}">
        <p14:creationId xmlns:p14="http://schemas.microsoft.com/office/powerpoint/2010/main" val="1958275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3.1 </a:t>
            </a:r>
            <a:r>
              <a:rPr lang="nl-NL" dirty="0"/>
              <a:t>Water geven</a:t>
            </a:r>
          </a:p>
        </p:txBody>
      </p:sp>
      <p:sp>
        <p:nvSpPr>
          <p:cNvPr id="3" name="Tijdelijke aanduiding voor inhoud 2"/>
          <p:cNvSpPr>
            <a:spLocks noGrp="1"/>
          </p:cNvSpPr>
          <p:nvPr>
            <p:ph idx="1"/>
          </p:nvPr>
        </p:nvSpPr>
        <p:spPr>
          <a:xfrm>
            <a:off x="838200" y="1523464"/>
            <a:ext cx="7740000" cy="4351338"/>
          </a:xfrm>
        </p:spPr>
        <p:txBody>
          <a:bodyPr>
            <a:normAutofit lnSpcReduction="10000"/>
          </a:bodyPr>
          <a:lstStyle/>
          <a:p>
            <a:pPr marL="457200" lvl="1" indent="0" algn="ctr">
              <a:buNone/>
            </a:pPr>
            <a:r>
              <a:rPr lang="nl-NL" dirty="0"/>
              <a:t>“bepalen waterbehoefte gewas en op de juiste wijze van water voorzien”</a:t>
            </a:r>
          </a:p>
          <a:p>
            <a:pPr lvl="1"/>
            <a:endParaRPr lang="en-US" dirty="0"/>
          </a:p>
          <a:p>
            <a:pPr lvl="1"/>
            <a:r>
              <a:rPr lang="en-US" dirty="0" err="1"/>
              <a:t>Beregenen</a:t>
            </a:r>
            <a:r>
              <a:rPr lang="en-US" dirty="0"/>
              <a:t> en infiltratie</a:t>
            </a:r>
          </a:p>
          <a:p>
            <a:pPr lvl="1"/>
            <a:r>
              <a:rPr lang="en-US" dirty="0" err="1"/>
              <a:t>Beregenen</a:t>
            </a:r>
            <a:r>
              <a:rPr lang="en-US" dirty="0"/>
              <a:t> </a:t>
            </a:r>
            <a:r>
              <a:rPr lang="en-US" dirty="0" err="1"/>
              <a:t>als</a:t>
            </a:r>
            <a:r>
              <a:rPr lang="en-US" dirty="0"/>
              <a:t> </a:t>
            </a:r>
            <a:r>
              <a:rPr lang="en-US" dirty="0" err="1"/>
              <a:t>nachtvorstbestrijding</a:t>
            </a:r>
            <a:endParaRPr lang="en-US" dirty="0"/>
          </a:p>
          <a:p>
            <a:pPr lvl="1"/>
            <a:r>
              <a:rPr lang="en-US" dirty="0" err="1"/>
              <a:t>Mobiele</a:t>
            </a:r>
            <a:r>
              <a:rPr lang="en-US" dirty="0"/>
              <a:t> </a:t>
            </a:r>
            <a:r>
              <a:rPr lang="en-US" dirty="0" err="1"/>
              <a:t>watergeefsystemen</a:t>
            </a:r>
            <a:endParaRPr lang="en-US" dirty="0"/>
          </a:p>
          <a:p>
            <a:pPr lvl="1"/>
            <a:r>
              <a:rPr lang="en-US" dirty="0" err="1"/>
              <a:t>Watergeefsysteem</a:t>
            </a:r>
            <a:r>
              <a:rPr lang="en-US" dirty="0"/>
              <a:t>: </a:t>
            </a:r>
            <a:r>
              <a:rPr lang="en-US" dirty="0" err="1"/>
              <a:t>regenleiding</a:t>
            </a:r>
            <a:endParaRPr lang="en-US" dirty="0"/>
          </a:p>
          <a:p>
            <a:pPr lvl="1"/>
            <a:r>
              <a:rPr lang="en-US" dirty="0" err="1"/>
              <a:t>Watergeefsysteem</a:t>
            </a:r>
            <a:r>
              <a:rPr lang="en-US" dirty="0"/>
              <a:t>: </a:t>
            </a:r>
            <a:r>
              <a:rPr lang="en-US" dirty="0" err="1"/>
              <a:t>druppelleiding</a:t>
            </a:r>
            <a:endParaRPr lang="en-US" dirty="0"/>
          </a:p>
          <a:p>
            <a:pPr lvl="1"/>
            <a:r>
              <a:rPr lang="en-US" dirty="0" err="1"/>
              <a:t>Watergeefsysteem</a:t>
            </a:r>
            <a:r>
              <a:rPr lang="en-US" dirty="0"/>
              <a:t>: </a:t>
            </a:r>
            <a:r>
              <a:rPr lang="en-US" dirty="0" err="1"/>
              <a:t>bevloeiingsmatten</a:t>
            </a:r>
            <a:endParaRPr lang="en-US" dirty="0"/>
          </a:p>
          <a:p>
            <a:pPr lvl="1"/>
            <a:r>
              <a:rPr lang="en-US" dirty="0" err="1"/>
              <a:t>Waterbehoefte</a:t>
            </a:r>
            <a:r>
              <a:rPr lang="en-US" dirty="0"/>
              <a:t> </a:t>
            </a:r>
            <a:r>
              <a:rPr lang="en-US" dirty="0" err="1"/>
              <a:t>gewas</a:t>
            </a:r>
            <a:endParaRPr lang="en-US" dirty="0"/>
          </a:p>
          <a:p>
            <a:pPr lvl="1"/>
            <a:r>
              <a:rPr lang="en-US" dirty="0" err="1"/>
              <a:t>Watergift</a:t>
            </a:r>
            <a:r>
              <a:rPr lang="en-US" dirty="0"/>
              <a:t> </a:t>
            </a:r>
            <a:r>
              <a:rPr lang="en-US" dirty="0" err="1"/>
              <a:t>instellen</a:t>
            </a:r>
            <a:r>
              <a:rPr lang="en-US" dirty="0"/>
              <a:t> in de </a:t>
            </a:r>
            <a:r>
              <a:rPr lang="en-US" dirty="0" err="1"/>
              <a:t>kas</a:t>
            </a:r>
            <a:endParaRPr lang="en-US" dirty="0"/>
          </a:p>
          <a:p>
            <a:pPr lvl="1"/>
            <a:r>
              <a:rPr lang="en-US" dirty="0" err="1"/>
              <a:t>Watergift</a:t>
            </a:r>
            <a:r>
              <a:rPr lang="en-US" dirty="0"/>
              <a:t> </a:t>
            </a:r>
            <a:r>
              <a:rPr lang="en-US" dirty="0" err="1"/>
              <a:t>instellen</a:t>
            </a:r>
            <a:r>
              <a:rPr lang="en-US" dirty="0"/>
              <a:t> in </a:t>
            </a:r>
            <a:r>
              <a:rPr lang="en-US" dirty="0" err="1"/>
              <a:t>vollegrondsteelt</a:t>
            </a:r>
            <a:endParaRPr lang="en-US" dirty="0"/>
          </a:p>
          <a:p>
            <a:endParaRPr lang="en-US"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1026" name="Picture 2" descr="Eindrapportage Boomkwekers aan de slag met innovatief waterbeheer">
            <a:extLst>
              <a:ext uri="{FF2B5EF4-FFF2-40B4-BE49-F238E27FC236}">
                <a16:creationId xmlns:a16="http://schemas.microsoft.com/office/drawing/2014/main" id="{1CECD36F-6F63-4441-B168-D85C54D42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120" y="4123012"/>
            <a:ext cx="2937961" cy="22006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elt de grond uit kan de waterkwaliteit verbeteren">
            <a:extLst>
              <a:ext uri="{FF2B5EF4-FFF2-40B4-BE49-F238E27FC236}">
                <a16:creationId xmlns:a16="http://schemas.microsoft.com/office/drawing/2014/main" id="{E159CB6F-B251-41E8-B41F-B63A0A713E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6534" y="905206"/>
            <a:ext cx="2749672" cy="182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54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30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375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450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525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600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1000"/>
                                        <p:tgtEl>
                                          <p:spTgt spid="1028"/>
                                        </p:tgtEl>
                                      </p:cBhvr>
                                    </p:animEffect>
                                    <p:anim calcmode="lin" valueType="num">
                                      <p:cBhvr>
                                        <p:cTn id="37" dur="1000" fill="hold"/>
                                        <p:tgtEl>
                                          <p:spTgt spid="1028"/>
                                        </p:tgtEl>
                                        <p:attrNameLst>
                                          <p:attrName>ppt_x</p:attrName>
                                        </p:attrNameLst>
                                      </p:cBhvr>
                                      <p:tavLst>
                                        <p:tav tm="0">
                                          <p:val>
                                            <p:strVal val="#ppt_x"/>
                                          </p:val>
                                        </p:tav>
                                        <p:tav tm="100000">
                                          <p:val>
                                            <p:strVal val="#ppt_x"/>
                                          </p:val>
                                        </p:tav>
                                      </p:tavLst>
                                    </p:anim>
                                    <p:anim calcmode="lin" valueType="num">
                                      <p:cBhvr>
                                        <p:cTn id="38" dur="1000" fill="hold"/>
                                        <p:tgtEl>
                                          <p:spTgt spid="102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1000"/>
                                        <p:tgtEl>
                                          <p:spTgt spid="1026"/>
                                        </p:tgtEl>
                                      </p:cBhvr>
                                    </p:animEffect>
                                    <p:anim calcmode="lin" valueType="num">
                                      <p:cBhvr>
                                        <p:cTn id="42" dur="1000" fill="hold"/>
                                        <p:tgtEl>
                                          <p:spTgt spid="1026"/>
                                        </p:tgtEl>
                                        <p:attrNameLst>
                                          <p:attrName>ppt_x</p:attrName>
                                        </p:attrNameLst>
                                      </p:cBhvr>
                                      <p:tavLst>
                                        <p:tav tm="0">
                                          <p:val>
                                            <p:strVal val="#ppt_x"/>
                                          </p:val>
                                        </p:tav>
                                        <p:tav tm="100000">
                                          <p:val>
                                            <p:strVal val="#ppt_x"/>
                                          </p:val>
                                        </p:tav>
                                      </p:tavLst>
                                    </p:anim>
                                    <p:anim calcmode="lin" valueType="num">
                                      <p:cBhvr>
                                        <p:cTn id="4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3.2 </a:t>
            </a:r>
            <a:r>
              <a:rPr lang="en-US" dirty="0" err="1"/>
              <a:t>Beregenen</a:t>
            </a:r>
            <a:r>
              <a:rPr lang="en-US" dirty="0"/>
              <a:t> en infiltratie</a:t>
            </a:r>
            <a:endParaRPr lang="nl-NL" dirty="0"/>
          </a:p>
        </p:txBody>
      </p:sp>
      <p:sp>
        <p:nvSpPr>
          <p:cNvPr id="6" name="Tijdelijke aanduiding voor inhoud 5">
            <a:extLst>
              <a:ext uri="{FF2B5EF4-FFF2-40B4-BE49-F238E27FC236}">
                <a16:creationId xmlns:a16="http://schemas.microsoft.com/office/drawing/2014/main" id="{DE49D5E2-D9FC-4AE0-B441-EA896559DF25}"/>
              </a:ext>
            </a:extLst>
          </p:cNvPr>
          <p:cNvSpPr>
            <a:spLocks noGrp="1"/>
          </p:cNvSpPr>
          <p:nvPr>
            <p:ph idx="1"/>
          </p:nvPr>
        </p:nvSpPr>
        <p:spPr>
          <a:xfrm>
            <a:off x="596180" y="1830506"/>
            <a:ext cx="7740000" cy="4351338"/>
          </a:xfrm>
        </p:spPr>
        <p:txBody>
          <a:bodyPr/>
          <a:lstStyle/>
          <a:p>
            <a:pPr marL="0" indent="0">
              <a:buNone/>
            </a:pPr>
            <a:r>
              <a:rPr lang="nl-NL" dirty="0"/>
              <a:t>Beregenen in </a:t>
            </a:r>
            <a:r>
              <a:rPr lang="nl-NL" b="1" dirty="0"/>
              <a:t>open teelten</a:t>
            </a:r>
          </a:p>
          <a:p>
            <a:pPr lvl="1"/>
            <a:r>
              <a:rPr lang="nl-NL" dirty="0"/>
              <a:t>Boomkwekerij, weilanden, bollenvelden, akkers etc.</a:t>
            </a:r>
          </a:p>
          <a:p>
            <a:pPr lvl="1"/>
            <a:r>
              <a:rPr lang="nl-NL" dirty="0"/>
              <a:t>Enkel wanneer regen en grondwater niet voldoende is</a:t>
            </a:r>
          </a:p>
          <a:p>
            <a:pPr lvl="1"/>
            <a:r>
              <a:rPr lang="nl-NL" dirty="0"/>
              <a:t>Begin van teelt op gang helpen</a:t>
            </a:r>
          </a:p>
          <a:p>
            <a:pPr lvl="1"/>
            <a:endParaRPr lang="nl-NL" dirty="0"/>
          </a:p>
          <a:p>
            <a:pPr marL="0" indent="0">
              <a:buNone/>
            </a:pPr>
            <a:r>
              <a:rPr lang="nl-NL" dirty="0"/>
              <a:t>Beregenen in </a:t>
            </a:r>
            <a:r>
              <a:rPr lang="nl-NL" b="1" dirty="0"/>
              <a:t>gesloten teelten</a:t>
            </a:r>
          </a:p>
          <a:p>
            <a:pPr lvl="1"/>
            <a:r>
              <a:rPr lang="nl-NL" dirty="0"/>
              <a:t>Containervelden, in kassen</a:t>
            </a:r>
          </a:p>
          <a:p>
            <a:pPr lvl="1"/>
            <a:r>
              <a:rPr lang="nl-NL" dirty="0"/>
              <a:t>Jaarrond manier van water geven</a:t>
            </a:r>
          </a:p>
          <a:p>
            <a:endParaRPr lang="nl-NL" dirty="0"/>
          </a:p>
          <a:p>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7" name="Afbeelding 6">
            <a:extLst>
              <a:ext uri="{FF2B5EF4-FFF2-40B4-BE49-F238E27FC236}">
                <a16:creationId xmlns:a16="http://schemas.microsoft.com/office/drawing/2014/main" id="{6F16586F-346A-4332-9355-430ECECE77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3651" y="3543792"/>
            <a:ext cx="3518549" cy="2638052"/>
          </a:xfrm>
          <a:prstGeom prst="rect">
            <a:avLst/>
          </a:prstGeom>
          <a:ln>
            <a:noFill/>
          </a:ln>
        </p:spPr>
      </p:pic>
      <p:sp>
        <p:nvSpPr>
          <p:cNvPr id="3" name="Tekstvak 2">
            <a:extLst>
              <a:ext uri="{FF2B5EF4-FFF2-40B4-BE49-F238E27FC236}">
                <a16:creationId xmlns:a16="http://schemas.microsoft.com/office/drawing/2014/main" id="{9DBB17FC-11B0-4409-9C26-818F5AD41D28}"/>
              </a:ext>
            </a:extLst>
          </p:cNvPr>
          <p:cNvSpPr txBox="1"/>
          <p:nvPr/>
        </p:nvSpPr>
        <p:spPr>
          <a:xfrm>
            <a:off x="7155966" y="6288323"/>
            <a:ext cx="2133918" cy="369332"/>
          </a:xfrm>
          <a:prstGeom prst="rect">
            <a:avLst/>
          </a:prstGeom>
          <a:noFill/>
        </p:spPr>
        <p:txBody>
          <a:bodyPr wrap="none" rtlCol="0">
            <a:spAutoFit/>
          </a:bodyPr>
          <a:lstStyle/>
          <a:p>
            <a:r>
              <a:rPr lang="nl-NL" dirty="0" err="1"/>
              <a:t>Bewortelingsdiepte</a:t>
            </a:r>
            <a:endParaRPr lang="nl-NL" dirty="0"/>
          </a:p>
        </p:txBody>
      </p:sp>
    </p:spTree>
    <p:extLst>
      <p:ext uri="{BB962C8B-B14F-4D97-AF65-F5344CB8AC3E}">
        <p14:creationId xmlns:p14="http://schemas.microsoft.com/office/powerpoint/2010/main" val="115612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fade">
                                      <p:cBhvr>
                                        <p:cTn id="18" dur="500"/>
                                        <p:tgtEl>
                                          <p:spTgt spid="6">
                                            <p:txEl>
                                              <p:pRg st="6" end="6"/>
                                            </p:txEl>
                                          </p:spTgt>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500"/>
                                        <p:tgtEl>
                                          <p:spTgt spid="6">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3.2 </a:t>
            </a:r>
            <a:r>
              <a:rPr lang="en-US" dirty="0" err="1"/>
              <a:t>Beregenen</a:t>
            </a:r>
            <a:r>
              <a:rPr lang="en-US" dirty="0"/>
              <a:t> en infiltratie</a:t>
            </a:r>
            <a:endParaRPr lang="nl-NL" dirty="0"/>
          </a:p>
        </p:txBody>
      </p:sp>
      <p:sp>
        <p:nvSpPr>
          <p:cNvPr id="6" name="Tijdelijke aanduiding voor inhoud 5">
            <a:extLst>
              <a:ext uri="{FF2B5EF4-FFF2-40B4-BE49-F238E27FC236}">
                <a16:creationId xmlns:a16="http://schemas.microsoft.com/office/drawing/2014/main" id="{DE49D5E2-D9FC-4AE0-B441-EA896559DF25}"/>
              </a:ext>
            </a:extLst>
          </p:cNvPr>
          <p:cNvSpPr>
            <a:spLocks noGrp="1"/>
          </p:cNvSpPr>
          <p:nvPr>
            <p:ph idx="1"/>
          </p:nvPr>
        </p:nvSpPr>
        <p:spPr>
          <a:xfrm>
            <a:off x="596180" y="1830506"/>
            <a:ext cx="7740000" cy="4351338"/>
          </a:xfrm>
        </p:spPr>
        <p:txBody>
          <a:bodyPr/>
          <a:lstStyle/>
          <a:p>
            <a:r>
              <a:rPr lang="nl-NL" b="1" dirty="0"/>
              <a:t>Voordelen beregenen:</a:t>
            </a:r>
          </a:p>
          <a:p>
            <a:endParaRPr lang="nl-NL" dirty="0"/>
          </a:p>
          <a:p>
            <a:pPr lvl="1"/>
            <a:r>
              <a:rPr lang="nl-NL" sz="2000" dirty="0"/>
              <a:t>Opbrengst verhoging</a:t>
            </a:r>
          </a:p>
          <a:p>
            <a:pPr lvl="1"/>
            <a:r>
              <a:rPr lang="nl-NL" sz="2000" dirty="0"/>
              <a:t>Voldoende voedingsstoffen opname</a:t>
            </a:r>
          </a:p>
          <a:p>
            <a:pPr lvl="1"/>
            <a:r>
              <a:rPr lang="nl-NL" sz="2000" dirty="0"/>
              <a:t>Mineralen opname</a:t>
            </a:r>
          </a:p>
          <a:p>
            <a:pPr lvl="1"/>
            <a:r>
              <a:rPr lang="nl-NL" sz="2000" dirty="0"/>
              <a:t>Versnellen kiemproces</a:t>
            </a:r>
          </a:p>
          <a:p>
            <a:pPr lvl="1"/>
            <a:r>
              <a:rPr lang="nl-NL" sz="2000" dirty="0"/>
              <a:t>Aanslaan na planten</a:t>
            </a:r>
          </a:p>
          <a:p>
            <a:pPr lvl="1"/>
            <a:endParaRPr lang="nl-NL" sz="2000" dirty="0"/>
          </a:p>
          <a:p>
            <a:pPr lvl="1"/>
            <a:r>
              <a:rPr lang="nl-NL" b="1" dirty="0"/>
              <a:t>Nadelen beregenen:</a:t>
            </a:r>
          </a:p>
          <a:p>
            <a:pPr lvl="1"/>
            <a:endParaRPr lang="nl-NL" dirty="0"/>
          </a:p>
          <a:p>
            <a:pPr lvl="1"/>
            <a:r>
              <a:rPr lang="nl-NL" sz="2000" dirty="0"/>
              <a:t>Grove druppels slaat de grond dicht</a:t>
            </a:r>
          </a:p>
          <a:p>
            <a:pPr lvl="1"/>
            <a:r>
              <a:rPr lang="nl-NL" sz="2000" dirty="0"/>
              <a:t>Ziekte verspreiding</a:t>
            </a:r>
          </a:p>
          <a:p>
            <a:pPr lvl="1"/>
            <a:r>
              <a:rPr lang="nl-NL" sz="2000" dirty="0"/>
              <a:t>Planten wortelen soms minder diep</a:t>
            </a:r>
          </a:p>
          <a:p>
            <a:pPr lvl="1"/>
            <a:endParaRPr lang="nl-NL" sz="2000" dirty="0"/>
          </a:p>
          <a:p>
            <a:pPr lvl="1"/>
            <a:endParaRPr lang="nl-NL" dirty="0"/>
          </a:p>
          <a:p>
            <a:pPr lvl="1"/>
            <a:endParaRPr lang="nl-NL" sz="2000" dirty="0"/>
          </a:p>
          <a:p>
            <a:pPr lvl="1"/>
            <a:endParaRPr lang="nl-NL" dirty="0"/>
          </a:p>
          <a:p>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2050" name="Picture 2" descr="Plantenwortels onmisbaar onderdeel van de bodemcyclus | Stal-en-Akker.nl -  Landbouwnieuws voor Zuid-Nederland">
            <a:extLst>
              <a:ext uri="{FF2B5EF4-FFF2-40B4-BE49-F238E27FC236}">
                <a16:creationId xmlns:a16="http://schemas.microsoft.com/office/drawing/2014/main" id="{5967F483-4D0D-45FA-B3AE-22CE3315E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137" y="1487558"/>
            <a:ext cx="4055644" cy="227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268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1000"/>
                                        <p:tgtEl>
                                          <p:spTgt spid="6">
                                            <p:txEl>
                                              <p:pRg st="5" end="5"/>
                                            </p:txEl>
                                          </p:spTgt>
                                        </p:tgtEl>
                                      </p:cBhvr>
                                    </p:animEffect>
                                    <p:anim calcmode="lin" valueType="num">
                                      <p:cBhvr>
                                        <p:cTn id="2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1000"/>
                                        <p:tgtEl>
                                          <p:spTgt spid="6">
                                            <p:txEl>
                                              <p:pRg st="6" end="6"/>
                                            </p:txEl>
                                          </p:spTgt>
                                        </p:tgtEl>
                                      </p:cBhvr>
                                    </p:animEffect>
                                    <p:anim calcmode="lin" valueType="num">
                                      <p:cBhvr>
                                        <p:cTn id="3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Effect transition="in" filter="fade">
                                      <p:cBhvr>
                                        <p:cTn id="36" dur="1000"/>
                                        <p:tgtEl>
                                          <p:spTgt spid="6">
                                            <p:txEl>
                                              <p:pRg st="10" end="10"/>
                                            </p:txEl>
                                          </p:spTgt>
                                        </p:tgtEl>
                                      </p:cBhvr>
                                    </p:animEffect>
                                    <p:anim calcmode="lin" valueType="num">
                                      <p:cBhvr>
                                        <p:cTn id="37"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animEffect transition="in" filter="fade">
                                      <p:cBhvr>
                                        <p:cTn id="41" dur="1000"/>
                                        <p:tgtEl>
                                          <p:spTgt spid="6">
                                            <p:txEl>
                                              <p:pRg st="11" end="11"/>
                                            </p:txEl>
                                          </p:spTgt>
                                        </p:tgtEl>
                                      </p:cBhvr>
                                    </p:animEffect>
                                    <p:anim calcmode="lin" valueType="num">
                                      <p:cBhvr>
                                        <p:cTn id="42"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12" end="12"/>
                                            </p:txEl>
                                          </p:spTgt>
                                        </p:tgtEl>
                                        <p:attrNameLst>
                                          <p:attrName>style.visibility</p:attrName>
                                        </p:attrNameLst>
                                      </p:cBhvr>
                                      <p:to>
                                        <p:strVal val="visible"/>
                                      </p:to>
                                    </p:set>
                                    <p:animEffect transition="in" filter="fade">
                                      <p:cBhvr>
                                        <p:cTn id="48" dur="1000"/>
                                        <p:tgtEl>
                                          <p:spTgt spid="6">
                                            <p:txEl>
                                              <p:pRg st="12" end="12"/>
                                            </p:txEl>
                                          </p:spTgt>
                                        </p:tgtEl>
                                      </p:cBhvr>
                                    </p:animEffect>
                                    <p:anim calcmode="lin" valueType="num">
                                      <p:cBhvr>
                                        <p:cTn id="49"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50"/>
                                        </p:tgtEl>
                                        <p:attrNameLst>
                                          <p:attrName>style.visibility</p:attrName>
                                        </p:attrNameLst>
                                      </p:cBhvr>
                                      <p:to>
                                        <p:strVal val="visible"/>
                                      </p:to>
                                    </p:set>
                                    <p:animEffect transition="in" filter="fade">
                                      <p:cBhvr>
                                        <p:cTn id="55" dur="1000"/>
                                        <p:tgtEl>
                                          <p:spTgt spid="2050"/>
                                        </p:tgtEl>
                                      </p:cBhvr>
                                    </p:animEffect>
                                    <p:anim calcmode="lin" valueType="num">
                                      <p:cBhvr>
                                        <p:cTn id="56" dur="1000" fill="hold"/>
                                        <p:tgtEl>
                                          <p:spTgt spid="2050"/>
                                        </p:tgtEl>
                                        <p:attrNameLst>
                                          <p:attrName>ppt_x</p:attrName>
                                        </p:attrNameLst>
                                      </p:cBhvr>
                                      <p:tavLst>
                                        <p:tav tm="0">
                                          <p:val>
                                            <p:strVal val="#ppt_x"/>
                                          </p:val>
                                        </p:tav>
                                        <p:tav tm="100000">
                                          <p:val>
                                            <p:strVal val="#ppt_x"/>
                                          </p:val>
                                        </p:tav>
                                      </p:tavLst>
                                    </p:anim>
                                    <p:anim calcmode="lin" valueType="num">
                                      <p:cBhvr>
                                        <p:cTn id="5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3.2 </a:t>
            </a:r>
            <a:r>
              <a:rPr lang="en-US" dirty="0" err="1"/>
              <a:t>Beregenen</a:t>
            </a:r>
            <a:r>
              <a:rPr lang="en-US" dirty="0"/>
              <a:t> en infiltratie</a:t>
            </a:r>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3076" name="Picture 4" descr="Omgekeerde drainage/IT-riool">
            <a:extLst>
              <a:ext uri="{FF2B5EF4-FFF2-40B4-BE49-F238E27FC236}">
                <a16:creationId xmlns:a16="http://schemas.microsoft.com/office/drawing/2014/main" id="{884AE026-070C-4F17-A303-90C063F3D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750" y="5188642"/>
            <a:ext cx="3143250" cy="1457325"/>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4">
            <a:extLst>
              <a:ext uri="{FF2B5EF4-FFF2-40B4-BE49-F238E27FC236}">
                <a16:creationId xmlns:a16="http://schemas.microsoft.com/office/drawing/2014/main" id="{7C373D13-4DEE-4874-B657-493A25DF43B1}"/>
              </a:ext>
            </a:extLst>
          </p:cNvPr>
          <p:cNvSpPr>
            <a:spLocks noGrp="1"/>
          </p:cNvSpPr>
          <p:nvPr>
            <p:ph idx="1"/>
          </p:nvPr>
        </p:nvSpPr>
        <p:spPr>
          <a:xfrm>
            <a:off x="1216950" y="1656000"/>
            <a:ext cx="7740000" cy="4351338"/>
          </a:xfrm>
        </p:spPr>
        <p:txBody>
          <a:bodyPr/>
          <a:lstStyle/>
          <a:p>
            <a:r>
              <a:rPr lang="nl-NL" b="1" dirty="0"/>
              <a:t>Infiltratie:</a:t>
            </a:r>
          </a:p>
          <a:p>
            <a:r>
              <a:rPr lang="nl-NL" dirty="0"/>
              <a:t> </a:t>
            </a:r>
            <a:r>
              <a:rPr lang="nl-NL" sz="2000" dirty="0"/>
              <a:t>is een term uit de hydrologie, bodemkunde en het waterbeheer en betekent dat water in de bodem dringt en in de onverzadigde zone van de bodem komt. Als water in een bepaalde regio te weinig de kans krijgt om te </a:t>
            </a:r>
            <a:r>
              <a:rPr lang="nl-NL" sz="2000" b="1" dirty="0"/>
              <a:t>infiltreren</a:t>
            </a:r>
            <a:r>
              <a:rPr lang="nl-NL" sz="2000" dirty="0"/>
              <a:t> in de bodem, kan dit bijdragen aan waterschaarste in die regio.</a:t>
            </a:r>
          </a:p>
          <a:p>
            <a:endParaRPr lang="nl-NL" sz="2000" dirty="0"/>
          </a:p>
          <a:p>
            <a:r>
              <a:rPr lang="nl-NL" b="1" dirty="0"/>
              <a:t>Omgekeerde Infiltratie:</a:t>
            </a:r>
          </a:p>
          <a:p>
            <a:r>
              <a:rPr lang="nl-NL" sz="2000" dirty="0"/>
              <a:t>Is de sloot boven het peil van de drains te plaatsen zodat het water via de </a:t>
            </a:r>
            <a:r>
              <a:rPr lang="nl-NL" sz="2000" dirty="0" err="1"/>
              <a:t>drainds</a:t>
            </a:r>
            <a:r>
              <a:rPr lang="nl-NL" sz="2000" dirty="0"/>
              <a:t> terug loopt naar het perceel </a:t>
            </a:r>
          </a:p>
        </p:txBody>
      </p:sp>
    </p:spTree>
    <p:extLst>
      <p:ext uri="{BB962C8B-B14F-4D97-AF65-F5344CB8AC3E}">
        <p14:creationId xmlns:p14="http://schemas.microsoft.com/office/powerpoint/2010/main" val="291253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fade">
                                      <p:cBhvr>
                                        <p:cTn id="28" dur="1000"/>
                                        <p:tgtEl>
                                          <p:spTgt spid="3076"/>
                                        </p:tgtEl>
                                      </p:cBhvr>
                                    </p:animEffect>
                                    <p:anim calcmode="lin" valueType="num">
                                      <p:cBhvr>
                                        <p:cTn id="29" dur="1000" fill="hold"/>
                                        <p:tgtEl>
                                          <p:spTgt spid="3076"/>
                                        </p:tgtEl>
                                        <p:attrNameLst>
                                          <p:attrName>ppt_x</p:attrName>
                                        </p:attrNameLst>
                                      </p:cBhvr>
                                      <p:tavLst>
                                        <p:tav tm="0">
                                          <p:val>
                                            <p:strVal val="#ppt_x"/>
                                          </p:val>
                                        </p:tav>
                                        <p:tav tm="100000">
                                          <p:val>
                                            <p:strVal val="#ppt_x"/>
                                          </p:val>
                                        </p:tav>
                                      </p:tavLst>
                                    </p:anim>
                                    <p:anim calcmode="lin" valueType="num">
                                      <p:cBhvr>
                                        <p:cTn id="30"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353800" cy="1325563"/>
          </a:xfrm>
        </p:spPr>
        <p:txBody>
          <a:bodyPr>
            <a:normAutofit/>
          </a:bodyPr>
          <a:lstStyle/>
          <a:p>
            <a:r>
              <a:rPr lang="en-US" dirty="0"/>
              <a:t>3.3 </a:t>
            </a:r>
            <a:r>
              <a:rPr lang="en-US" dirty="0" err="1"/>
              <a:t>Beregenen</a:t>
            </a:r>
            <a:r>
              <a:rPr lang="en-US" dirty="0"/>
              <a:t> </a:t>
            </a:r>
            <a:r>
              <a:rPr lang="en-US" dirty="0" err="1"/>
              <a:t>als</a:t>
            </a:r>
            <a:r>
              <a:rPr lang="en-US" dirty="0"/>
              <a:t> </a:t>
            </a:r>
            <a:r>
              <a:rPr lang="en-US" dirty="0" err="1"/>
              <a:t>nachtvorstbestrijding</a:t>
            </a:r>
            <a:endParaRPr lang="nl-NL" dirty="0"/>
          </a:p>
        </p:txBody>
      </p:sp>
      <p:sp>
        <p:nvSpPr>
          <p:cNvPr id="3" name="Tijdelijke aanduiding voor inhoud 2"/>
          <p:cNvSpPr>
            <a:spLocks noGrp="1"/>
          </p:cNvSpPr>
          <p:nvPr>
            <p:ph idx="1"/>
          </p:nvPr>
        </p:nvSpPr>
        <p:spPr>
          <a:xfrm>
            <a:off x="487895" y="1520890"/>
            <a:ext cx="7740000" cy="4351338"/>
          </a:xfrm>
        </p:spPr>
        <p:txBody>
          <a:bodyPr>
            <a:normAutofit/>
          </a:bodyPr>
          <a:lstStyle/>
          <a:p>
            <a:pPr marL="0" indent="0">
              <a:buNone/>
            </a:pPr>
            <a:r>
              <a:rPr lang="nl-NL" b="1" dirty="0"/>
              <a:t>Beregenen tegen nachtvorst in fruitteelt</a:t>
            </a:r>
          </a:p>
          <a:p>
            <a:pPr lvl="1"/>
            <a:r>
              <a:rPr lang="nl-NL" dirty="0"/>
              <a:t>Bloesem beschermen tegen vorst</a:t>
            </a:r>
          </a:p>
          <a:p>
            <a:pPr lvl="1"/>
            <a:r>
              <a:rPr lang="nl-NL" dirty="0"/>
              <a:t>Beregen van bloesem met nevel</a:t>
            </a:r>
          </a:p>
          <a:p>
            <a:pPr lvl="1"/>
            <a:r>
              <a:rPr lang="nl-NL" dirty="0"/>
              <a:t>Bij bevriezing komt stollingswarmte vrij</a:t>
            </a:r>
          </a:p>
          <a:p>
            <a:pPr lvl="1"/>
            <a:r>
              <a:rPr lang="nl-NL" dirty="0"/>
              <a:t>Proces moet constant door gaan</a:t>
            </a:r>
          </a:p>
          <a:p>
            <a:pPr lvl="1"/>
            <a:r>
              <a:rPr lang="nl-NL" dirty="0"/>
              <a:t>Voorkomt bevriezing van plantcellen</a:t>
            </a:r>
          </a:p>
          <a:p>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4" name="Afbeelding 3">
            <a:extLst>
              <a:ext uri="{FF2B5EF4-FFF2-40B4-BE49-F238E27FC236}">
                <a16:creationId xmlns:a16="http://schemas.microsoft.com/office/drawing/2014/main" id="{E9E275A4-6206-4838-AD4B-81EBDCE822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1" y="4006516"/>
            <a:ext cx="3636586" cy="2726644"/>
          </a:xfrm>
          <a:prstGeom prst="rect">
            <a:avLst/>
          </a:prstGeom>
          <a:ln>
            <a:noFill/>
          </a:ln>
          <a:effectLst>
            <a:softEdge rad="112500"/>
          </a:effectLst>
        </p:spPr>
      </p:pic>
    </p:spTree>
    <p:extLst>
      <p:ext uri="{BB962C8B-B14F-4D97-AF65-F5344CB8AC3E}">
        <p14:creationId xmlns:p14="http://schemas.microsoft.com/office/powerpoint/2010/main" val="109633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3.3 </a:t>
            </a:r>
            <a:r>
              <a:rPr lang="en-US" dirty="0" err="1"/>
              <a:t>Beregenen</a:t>
            </a:r>
            <a:r>
              <a:rPr lang="en-US" dirty="0"/>
              <a:t> </a:t>
            </a:r>
            <a:r>
              <a:rPr lang="en-US" dirty="0" err="1"/>
              <a:t>als</a:t>
            </a:r>
            <a:r>
              <a:rPr lang="en-US" dirty="0"/>
              <a:t> </a:t>
            </a:r>
            <a:r>
              <a:rPr lang="en-US" dirty="0" err="1"/>
              <a:t>nachtvorstbestrijding</a:t>
            </a:r>
            <a:endParaRPr lang="nl-NL" dirty="0"/>
          </a:p>
        </p:txBody>
      </p:sp>
      <p:sp>
        <p:nvSpPr>
          <p:cNvPr id="3" name="Tijdelijke aanduiding voor inhoud 2"/>
          <p:cNvSpPr>
            <a:spLocks noGrp="1"/>
          </p:cNvSpPr>
          <p:nvPr>
            <p:ph idx="1"/>
          </p:nvPr>
        </p:nvSpPr>
        <p:spPr>
          <a:xfrm>
            <a:off x="854057" y="1610090"/>
            <a:ext cx="7740000" cy="4351338"/>
          </a:xfrm>
        </p:spPr>
        <p:txBody>
          <a:bodyPr>
            <a:normAutofit/>
          </a:bodyPr>
          <a:lstStyle/>
          <a:p>
            <a:pPr marL="0" indent="0">
              <a:buNone/>
            </a:pPr>
            <a:r>
              <a:rPr lang="nl-NL" b="1" dirty="0"/>
              <a:t>Lucht verwarmen</a:t>
            </a:r>
          </a:p>
          <a:p>
            <a:pPr lvl="1"/>
            <a:r>
              <a:rPr lang="nl-NL" dirty="0"/>
              <a:t>Wanneer beregening niet mogelijk is</a:t>
            </a:r>
          </a:p>
          <a:p>
            <a:pPr lvl="1"/>
            <a:r>
              <a:rPr lang="nl-NL" dirty="0"/>
              <a:t>Warme lucht voorkomt vorst</a:t>
            </a:r>
          </a:p>
          <a:p>
            <a:endParaRPr lang="nl-NL" dirty="0"/>
          </a:p>
          <a:p>
            <a:pPr marL="0" indent="0">
              <a:buNone/>
            </a:pPr>
            <a:r>
              <a:rPr lang="nl-NL" b="1" dirty="0"/>
              <a:t>Mengen van lucht</a:t>
            </a:r>
          </a:p>
          <a:p>
            <a:pPr marL="457200" lvl="1" indent="0">
              <a:buNone/>
            </a:pPr>
            <a:r>
              <a:rPr lang="nl-NL" dirty="0"/>
              <a:t>Ventilator mengt warmere bovenlucht </a:t>
            </a:r>
          </a:p>
          <a:p>
            <a:pPr marL="457200" lvl="1" indent="0">
              <a:buNone/>
            </a:pPr>
            <a:r>
              <a:rPr lang="nl-NL" sz="2400" dirty="0"/>
              <a:t>met vorst aan de grond</a:t>
            </a:r>
          </a:p>
          <a:p>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5" name="Afbeelding 4">
            <a:extLst>
              <a:ext uri="{FF2B5EF4-FFF2-40B4-BE49-F238E27FC236}">
                <a16:creationId xmlns:a16="http://schemas.microsoft.com/office/drawing/2014/main" id="{98BD717F-B943-4739-8520-28E68E7E85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5195" y="1614637"/>
            <a:ext cx="2998118" cy="2251720"/>
          </a:xfrm>
          <a:prstGeom prst="rect">
            <a:avLst/>
          </a:prstGeom>
          <a:ln>
            <a:noFill/>
          </a:ln>
        </p:spPr>
      </p:pic>
      <p:pic>
        <p:nvPicPr>
          <p:cNvPr id="6" name="Afbeelding 5">
            <a:extLst>
              <a:ext uri="{FF2B5EF4-FFF2-40B4-BE49-F238E27FC236}">
                <a16:creationId xmlns:a16="http://schemas.microsoft.com/office/drawing/2014/main" id="{BAFE541B-CED9-4603-8B08-49B05D0F51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00716" y="4001294"/>
            <a:ext cx="2984625" cy="2239828"/>
          </a:xfrm>
          <a:prstGeom prst="rect">
            <a:avLst/>
          </a:prstGeom>
          <a:ln>
            <a:noFill/>
          </a:ln>
        </p:spPr>
      </p:pic>
    </p:spTree>
    <p:extLst>
      <p:ext uri="{BB962C8B-B14F-4D97-AF65-F5344CB8AC3E}">
        <p14:creationId xmlns:p14="http://schemas.microsoft.com/office/powerpoint/2010/main" val="534591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2" presetClass="entr" presetSubtype="2" fill="hold" nodeType="withEffect">
                                  <p:stCondLst>
                                    <p:cond delay="15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2" presetClass="entr" presetSubtype="2" fill="hold" nodeType="withEffect">
                                  <p:stCondLst>
                                    <p:cond delay="7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3.4 </a:t>
            </a:r>
            <a:r>
              <a:rPr lang="en-US" dirty="0" err="1"/>
              <a:t>Mobiele</a:t>
            </a:r>
            <a:r>
              <a:rPr lang="en-US" dirty="0"/>
              <a:t> </a:t>
            </a:r>
            <a:r>
              <a:rPr lang="en-US" dirty="0" err="1"/>
              <a:t>watergeefsystemen</a:t>
            </a:r>
            <a:endParaRPr lang="nl-NL" dirty="0"/>
          </a:p>
        </p:txBody>
      </p:sp>
      <p:sp>
        <p:nvSpPr>
          <p:cNvPr id="3" name="Tijdelijke aanduiding voor inhoud 2"/>
          <p:cNvSpPr>
            <a:spLocks noGrp="1"/>
          </p:cNvSpPr>
          <p:nvPr>
            <p:ph idx="1"/>
          </p:nvPr>
        </p:nvSpPr>
        <p:spPr>
          <a:xfrm>
            <a:off x="838200" y="1825959"/>
            <a:ext cx="7740000" cy="4351338"/>
          </a:xfrm>
        </p:spPr>
        <p:txBody>
          <a:bodyPr>
            <a:normAutofit/>
          </a:bodyPr>
          <a:lstStyle/>
          <a:p>
            <a:pPr marL="0" indent="0">
              <a:buNone/>
            </a:pPr>
            <a:r>
              <a:rPr lang="nl-NL" b="1" dirty="0"/>
              <a:t>Mobiele watergeefsystemen</a:t>
            </a:r>
          </a:p>
          <a:p>
            <a:r>
              <a:rPr lang="nl-NL" dirty="0"/>
              <a:t>Sproeiers met vaste of losse buizen</a:t>
            </a:r>
          </a:p>
          <a:p>
            <a:r>
              <a:rPr lang="nl-NL" dirty="0"/>
              <a:t>Waterkanon met haspel</a:t>
            </a:r>
          </a:p>
          <a:p>
            <a:r>
              <a:rPr lang="nl-NL" dirty="0"/>
              <a:t>Gietbomen</a:t>
            </a:r>
          </a:p>
          <a:p>
            <a:pPr lvl="1"/>
            <a:r>
              <a:rPr lang="nl-NL" dirty="0"/>
              <a:t>Open teelten op rails</a:t>
            </a:r>
          </a:p>
          <a:p>
            <a:pPr lvl="1"/>
            <a:r>
              <a:rPr lang="nl-NL" dirty="0"/>
              <a:t>Gesloten teelten aan monorails, buizen of kokers</a:t>
            </a:r>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4" name="Afbeelding 3">
            <a:extLst>
              <a:ext uri="{FF2B5EF4-FFF2-40B4-BE49-F238E27FC236}">
                <a16:creationId xmlns:a16="http://schemas.microsoft.com/office/drawing/2014/main" id="{279B7DAC-616C-4574-B6D7-42346A2503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6828" y="4241506"/>
            <a:ext cx="3306625" cy="2479969"/>
          </a:xfrm>
          <a:prstGeom prst="rect">
            <a:avLst/>
          </a:prstGeom>
          <a:ln>
            <a:noFill/>
          </a:ln>
        </p:spPr>
      </p:pic>
    </p:spTree>
    <p:extLst>
      <p:ext uri="{BB962C8B-B14F-4D97-AF65-F5344CB8AC3E}">
        <p14:creationId xmlns:p14="http://schemas.microsoft.com/office/powerpoint/2010/main" val="1908766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2" presetClass="entr" presetSubtype="2" fill="hold" nodeType="withEffect">
                                  <p:stCondLst>
                                    <p:cond delay="75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15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grpId="0" nodeType="withEffect">
                                  <p:stCondLst>
                                    <p:cond delay="225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300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37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3.4 </a:t>
            </a:r>
            <a:r>
              <a:rPr lang="en-US" dirty="0" err="1"/>
              <a:t>Mobiele</a:t>
            </a:r>
            <a:r>
              <a:rPr lang="en-US" dirty="0"/>
              <a:t> </a:t>
            </a:r>
            <a:r>
              <a:rPr lang="en-US" dirty="0" err="1"/>
              <a:t>watergeefsystemen</a:t>
            </a:r>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4098" name="Picture 2" descr="Pomp voor beregeningshaspel druk">
            <a:extLst>
              <a:ext uri="{FF2B5EF4-FFF2-40B4-BE49-F238E27FC236}">
                <a16:creationId xmlns:a16="http://schemas.microsoft.com/office/drawing/2014/main" id="{CBF6C598-7338-4ADF-A5C9-FB06846E4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1239">
            <a:off x="6344951" y="2325227"/>
            <a:ext cx="3942047" cy="22075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regeningsinstallatie als verzekeringspremie - Boerderij.nl">
            <a:extLst>
              <a:ext uri="{FF2B5EF4-FFF2-40B4-BE49-F238E27FC236}">
                <a16:creationId xmlns:a16="http://schemas.microsoft.com/office/drawing/2014/main" id="{9BDD2BF9-8E5F-48CC-8299-6A0C07486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00" y="2521240"/>
            <a:ext cx="4744778" cy="315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336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9036000" cy="1080000"/>
          </a:xfrm>
        </p:spPr>
        <p:txBody>
          <a:bodyPr>
            <a:normAutofit/>
          </a:bodyPr>
          <a:lstStyle/>
          <a:p>
            <a:r>
              <a:rPr lang="en-US" dirty="0"/>
              <a:t>3.4 </a:t>
            </a:r>
            <a:r>
              <a:rPr lang="en-US" dirty="0" err="1"/>
              <a:t>Mobiele</a:t>
            </a:r>
            <a:r>
              <a:rPr lang="en-US" dirty="0"/>
              <a:t> </a:t>
            </a:r>
            <a:r>
              <a:rPr lang="en-US" dirty="0" err="1"/>
              <a:t>watergeefsystemen</a:t>
            </a:r>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5124" name="Picture 4" descr="Wie water uit de sloot pomp moet zich melden - Duurzaam in Salland">
            <a:extLst>
              <a:ext uri="{FF2B5EF4-FFF2-40B4-BE49-F238E27FC236}">
                <a16:creationId xmlns:a16="http://schemas.microsoft.com/office/drawing/2014/main" id="{D92B4F39-D852-4157-8346-8D4CBF7B6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9482">
            <a:off x="6610035" y="4630221"/>
            <a:ext cx="306705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johnny van vugt on Twitter: &quot;Voor wie nog #beregenen wil komende #week In  de #aanbieding #buizen #kar met ongeveer 60 buizen en 15 #sproeiers.  #droogte #akker #tekoop #sproeiers #buizen https://t.co/mfkgYYn4Xm…  https://t.co/wKdvnp13lm&quot;">
            <a:extLst>
              <a:ext uri="{FF2B5EF4-FFF2-40B4-BE49-F238E27FC236}">
                <a16:creationId xmlns:a16="http://schemas.microsoft.com/office/drawing/2014/main" id="{CD6D6D8B-8ADB-464B-8F75-19216E845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3422">
            <a:off x="1208292" y="142707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Drainage en beregening rond Natura 2000-gebieden - Provincie Drenthe">
            <a:extLst>
              <a:ext uri="{FF2B5EF4-FFF2-40B4-BE49-F238E27FC236}">
                <a16:creationId xmlns:a16="http://schemas.microsoft.com/office/drawing/2014/main" id="{18FF132B-8C48-46FF-B793-51C401C28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52851">
            <a:off x="1232898" y="3574234"/>
            <a:ext cx="4134523" cy="256775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Landbouwmachines en werktuigen, werkzaamheden, beregening, buizen (1957) |  Someren">
            <a:extLst>
              <a:ext uri="{FF2B5EF4-FFF2-40B4-BE49-F238E27FC236}">
                <a16:creationId xmlns:a16="http://schemas.microsoft.com/office/drawing/2014/main" id="{A11E152A-7E80-4BEB-93E8-631C0865F553}"/>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rot="325930">
            <a:off x="6678595" y="1635896"/>
            <a:ext cx="3303605" cy="236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870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3.5 </a:t>
            </a:r>
            <a:r>
              <a:rPr lang="en-US" dirty="0" err="1"/>
              <a:t>Watergeefsysteem</a:t>
            </a:r>
            <a:r>
              <a:rPr lang="en-US" dirty="0"/>
              <a:t>: </a:t>
            </a:r>
            <a:r>
              <a:rPr lang="en-US" dirty="0" err="1"/>
              <a:t>regenleiding</a:t>
            </a:r>
            <a:endParaRPr lang="nl-NL" dirty="0"/>
          </a:p>
        </p:txBody>
      </p:sp>
      <p:sp>
        <p:nvSpPr>
          <p:cNvPr id="6" name="Tijdelijke aanduiding voor inhoud 5">
            <a:extLst>
              <a:ext uri="{FF2B5EF4-FFF2-40B4-BE49-F238E27FC236}">
                <a16:creationId xmlns:a16="http://schemas.microsoft.com/office/drawing/2014/main" id="{EAC3F02E-17C3-4960-9465-A057859DFC25}"/>
              </a:ext>
            </a:extLst>
          </p:cNvPr>
          <p:cNvSpPr>
            <a:spLocks noGrp="1"/>
          </p:cNvSpPr>
          <p:nvPr>
            <p:ph idx="1"/>
          </p:nvPr>
        </p:nvSpPr>
        <p:spPr>
          <a:xfrm>
            <a:off x="756000" y="1715260"/>
            <a:ext cx="7740000" cy="4351338"/>
          </a:xfrm>
        </p:spPr>
        <p:txBody>
          <a:bodyPr>
            <a:normAutofit/>
          </a:bodyPr>
          <a:lstStyle/>
          <a:p>
            <a:pPr marL="0" indent="0">
              <a:buNone/>
            </a:pPr>
            <a:r>
              <a:rPr lang="nl-NL" b="1" dirty="0"/>
              <a:t>Regenleiding boven</a:t>
            </a:r>
          </a:p>
          <a:p>
            <a:pPr lvl="1"/>
            <a:r>
              <a:rPr lang="nl-NL" dirty="0"/>
              <a:t>Water geven, RV op peil houden</a:t>
            </a:r>
          </a:p>
          <a:p>
            <a:pPr lvl="2"/>
            <a:r>
              <a:rPr lang="nl-NL" dirty="0"/>
              <a:t>Regen of mist (nevel)</a:t>
            </a:r>
          </a:p>
          <a:p>
            <a:pPr lvl="1"/>
            <a:r>
              <a:rPr lang="nl-NL" dirty="0"/>
              <a:t>Vaak vervangen door gietbomen</a:t>
            </a:r>
          </a:p>
          <a:p>
            <a:pPr marL="0" indent="0">
              <a:buNone/>
            </a:pPr>
            <a:endParaRPr lang="nl-NL" dirty="0"/>
          </a:p>
          <a:p>
            <a:pPr marL="0" indent="0">
              <a:buNone/>
            </a:pPr>
            <a:r>
              <a:rPr lang="nl-NL" b="1" dirty="0"/>
              <a:t>Regenleiding onder</a:t>
            </a:r>
          </a:p>
          <a:p>
            <a:pPr lvl="1"/>
            <a:r>
              <a:rPr lang="nl-NL" dirty="0"/>
              <a:t>Gewas wordt minder nat</a:t>
            </a:r>
          </a:p>
          <a:p>
            <a:pPr lvl="2"/>
            <a:r>
              <a:rPr lang="nl-NL" dirty="0"/>
              <a:t>Schimmelgevoelige gewassen</a:t>
            </a:r>
          </a:p>
          <a:p>
            <a:pPr lvl="1"/>
            <a:r>
              <a:rPr lang="nl-NL" dirty="0"/>
              <a:t>Slechte verdeling</a:t>
            </a:r>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10" name="Afbeelding 9">
            <a:extLst>
              <a:ext uri="{FF2B5EF4-FFF2-40B4-BE49-F238E27FC236}">
                <a16:creationId xmlns:a16="http://schemas.microsoft.com/office/drawing/2014/main" id="{F780D0B1-F0F2-4163-B518-EEA8002FC2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0590" y="3995952"/>
            <a:ext cx="2761594" cy="2070646"/>
          </a:xfrm>
          <a:prstGeom prst="rect">
            <a:avLst/>
          </a:prstGeom>
          <a:ln>
            <a:noFill/>
          </a:ln>
        </p:spPr>
      </p:pic>
      <p:pic>
        <p:nvPicPr>
          <p:cNvPr id="11" name="Afbeelding 10">
            <a:extLst>
              <a:ext uri="{FF2B5EF4-FFF2-40B4-BE49-F238E27FC236}">
                <a16:creationId xmlns:a16="http://schemas.microsoft.com/office/drawing/2014/main" id="{E3643A34-27A5-4D8C-97CF-684355FC57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3231" y="1715260"/>
            <a:ext cx="2760861" cy="2070646"/>
          </a:xfrm>
          <a:prstGeom prst="rect">
            <a:avLst/>
          </a:prstGeom>
          <a:ln>
            <a:noFill/>
          </a:ln>
        </p:spPr>
      </p:pic>
    </p:spTree>
    <p:extLst>
      <p:ext uri="{BB962C8B-B14F-4D97-AF65-F5344CB8AC3E}">
        <p14:creationId xmlns:p14="http://schemas.microsoft.com/office/powerpoint/2010/main" val="689466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2" presetClass="entr" presetSubtype="2" fill="hold" nodeType="withEffect">
                                  <p:stCondLst>
                                    <p:cond delay="225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par>
                                <p:cTn id="29" presetID="2" presetClass="entr" presetSubtype="2" fill="hold" nodeType="withEffect">
                                  <p:stCondLst>
                                    <p:cond delay="2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27D1C-F867-4AB2-86FC-449CD95FB95C}"/>
              </a:ext>
            </a:extLst>
          </p:cNvPr>
          <p:cNvSpPr>
            <a:spLocks noGrp="1"/>
          </p:cNvSpPr>
          <p:nvPr>
            <p:ph type="ctrTitle"/>
          </p:nvPr>
        </p:nvSpPr>
        <p:spPr>
          <a:xfrm>
            <a:off x="372094" y="356259"/>
            <a:ext cx="9144000" cy="951160"/>
          </a:xfrm>
        </p:spPr>
        <p:txBody>
          <a:bodyPr>
            <a:normAutofit fontScale="90000"/>
          </a:bodyPr>
          <a:lstStyle/>
          <a:p>
            <a:r>
              <a:rPr lang="nl-NL" dirty="0"/>
              <a:t>Terugblik</a:t>
            </a:r>
          </a:p>
        </p:txBody>
      </p:sp>
      <p:sp>
        <p:nvSpPr>
          <p:cNvPr id="3" name="Ondertitel 2">
            <a:extLst>
              <a:ext uri="{FF2B5EF4-FFF2-40B4-BE49-F238E27FC236}">
                <a16:creationId xmlns:a16="http://schemas.microsoft.com/office/drawing/2014/main" id="{9D7B33EA-8AF7-4EE4-8D22-422B0BA739DD}"/>
              </a:ext>
            </a:extLst>
          </p:cNvPr>
          <p:cNvSpPr>
            <a:spLocks noGrp="1"/>
          </p:cNvSpPr>
          <p:nvPr>
            <p:ph type="subTitle" idx="1"/>
          </p:nvPr>
        </p:nvSpPr>
        <p:spPr>
          <a:xfrm>
            <a:off x="118754" y="1488173"/>
            <a:ext cx="4825340" cy="4070084"/>
          </a:xfrm>
        </p:spPr>
        <p:txBody>
          <a:bodyPr>
            <a:normAutofit fontScale="77500" lnSpcReduction="20000"/>
          </a:bodyPr>
          <a:lstStyle/>
          <a:p>
            <a:r>
              <a:rPr lang="en-US" sz="3100" b="1" dirty="0"/>
              <a:t>Functies van water:</a:t>
            </a:r>
          </a:p>
          <a:p>
            <a:r>
              <a:rPr lang="nl-NL" b="1" dirty="0"/>
              <a:t>Productie van suikers</a:t>
            </a:r>
          </a:p>
          <a:p>
            <a:pPr lvl="1"/>
            <a:r>
              <a:rPr lang="nl-NL" dirty="0"/>
              <a:t>Verbruikt bij fotosynthese</a:t>
            </a:r>
          </a:p>
          <a:p>
            <a:endParaRPr lang="nl-NL" dirty="0"/>
          </a:p>
          <a:p>
            <a:r>
              <a:rPr lang="nl-NL" b="1" dirty="0"/>
              <a:t>Transport van voedingsstoffen</a:t>
            </a:r>
          </a:p>
          <a:p>
            <a:pPr lvl="1"/>
            <a:r>
              <a:rPr lang="nl-NL" dirty="0"/>
              <a:t>Meststoffen van wortels naar bladeren</a:t>
            </a:r>
          </a:p>
          <a:p>
            <a:pPr lvl="1"/>
            <a:r>
              <a:rPr lang="nl-NL" dirty="0"/>
              <a:t>Suikers van bladeren naar gehele plant</a:t>
            </a:r>
          </a:p>
          <a:p>
            <a:pPr lvl="1"/>
            <a:endParaRPr lang="nl-NL" dirty="0"/>
          </a:p>
          <a:p>
            <a:pPr lvl="1"/>
            <a:endParaRPr lang="nl-NL" dirty="0"/>
          </a:p>
          <a:p>
            <a:pPr marL="342900" indent="-342900">
              <a:buFont typeface="Arial" panose="020B0604020202020204" pitchFamily="34" charset="0"/>
              <a:buChar char="•"/>
            </a:pPr>
            <a:r>
              <a:rPr lang="nl-NL" dirty="0"/>
              <a:t>Transport voedingsstoffen</a:t>
            </a:r>
          </a:p>
          <a:p>
            <a:pPr marL="342900" indent="-342900">
              <a:buFont typeface="Arial" panose="020B0604020202020204" pitchFamily="34" charset="0"/>
              <a:buChar char="•"/>
            </a:pPr>
            <a:endParaRPr lang="nl-NL" dirty="0"/>
          </a:p>
          <a:p>
            <a:r>
              <a:rPr lang="nl-NL" dirty="0"/>
              <a:t>Temperatuurregeling</a:t>
            </a:r>
          </a:p>
          <a:p>
            <a:endParaRPr lang="nl-NL" sz="3000" dirty="0"/>
          </a:p>
          <a:p>
            <a:r>
              <a:rPr lang="nl-NL" sz="3000" dirty="0" err="1"/>
              <a:t>Celspanning</a:t>
            </a:r>
            <a:endParaRPr lang="nl-NL" sz="3000" dirty="0"/>
          </a:p>
          <a:p>
            <a:endParaRPr lang="nl-NL" dirty="0"/>
          </a:p>
          <a:p>
            <a:pPr marL="342900" indent="-342900">
              <a:buFont typeface="Arial" panose="020B0604020202020204" pitchFamily="34" charset="0"/>
              <a:buChar char="•"/>
            </a:pPr>
            <a:r>
              <a:rPr lang="nl-NL" dirty="0"/>
              <a:t>Spanning</a:t>
            </a:r>
          </a:p>
          <a:p>
            <a:pPr marL="342900" indent="-342900">
              <a:buFont typeface="Arial" panose="020B0604020202020204" pitchFamily="34" charset="0"/>
              <a:buChar char="•"/>
            </a:pPr>
            <a:r>
              <a:rPr lang="nl-NL" dirty="0"/>
              <a:t>Stevigheid </a:t>
            </a:r>
          </a:p>
          <a:p>
            <a:pPr marL="342900" indent="-342900">
              <a:buFont typeface="Arial" panose="020B0604020202020204" pitchFamily="34" charset="0"/>
              <a:buChar char="•"/>
            </a:pPr>
            <a:endParaRPr lang="nl-NL" dirty="0"/>
          </a:p>
          <a:p>
            <a:endParaRPr lang="en-US" dirty="0"/>
          </a:p>
          <a:p>
            <a:endParaRPr lang="nl-NL" dirty="0"/>
          </a:p>
        </p:txBody>
      </p:sp>
      <p:pic>
        <p:nvPicPr>
          <p:cNvPr id="4" name="Picture 2" descr="Houtvaten">
            <a:extLst>
              <a:ext uri="{FF2B5EF4-FFF2-40B4-BE49-F238E27FC236}">
                <a16:creationId xmlns:a16="http://schemas.microsoft.com/office/drawing/2014/main" id="{651881BF-55F4-4A34-8012-38F61D45A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4265" y="544894"/>
            <a:ext cx="1884982" cy="220441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A5479AA1-4C10-4850-881B-D227A5043894}"/>
              </a:ext>
            </a:extLst>
          </p:cNvPr>
          <p:cNvPicPr>
            <a:picLocks noChangeAspect="1"/>
          </p:cNvPicPr>
          <p:nvPr/>
        </p:nvPicPr>
        <p:blipFill>
          <a:blip r:embed="rId3"/>
          <a:stretch>
            <a:fillRect/>
          </a:stretch>
        </p:blipFill>
        <p:spPr>
          <a:xfrm>
            <a:off x="8524380" y="4593904"/>
            <a:ext cx="2164752" cy="1637393"/>
          </a:xfrm>
          <a:prstGeom prst="rect">
            <a:avLst/>
          </a:prstGeom>
        </p:spPr>
      </p:pic>
    </p:spTree>
    <p:extLst>
      <p:ext uri="{BB962C8B-B14F-4D97-AF65-F5344CB8AC3E}">
        <p14:creationId xmlns:p14="http://schemas.microsoft.com/office/powerpoint/2010/main" val="1639324553"/>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1000"/>
                                        <p:tgtEl>
                                          <p:spTgt spid="3">
                                            <p:txEl>
                                              <p:pRg st="11" end="11"/>
                                            </p:txEl>
                                          </p:spTgt>
                                        </p:tgtEl>
                                      </p:cBhvr>
                                    </p:animEffect>
                                    <p:anim calcmode="lin" valueType="num">
                                      <p:cBhvr>
                                        <p:cTn id="5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fade">
                                      <p:cBhvr>
                                        <p:cTn id="64" dur="1000"/>
                                        <p:tgtEl>
                                          <p:spTgt spid="3">
                                            <p:txEl>
                                              <p:pRg st="13" end="13"/>
                                            </p:txEl>
                                          </p:spTgt>
                                        </p:tgtEl>
                                      </p:cBhvr>
                                    </p:animEffect>
                                    <p:anim calcmode="lin" valueType="num">
                                      <p:cBhvr>
                                        <p:cTn id="6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Effect transition="in" filter="fade">
                                      <p:cBhvr>
                                        <p:cTn id="69" dur="1000"/>
                                        <p:tgtEl>
                                          <p:spTgt spid="3">
                                            <p:txEl>
                                              <p:pRg st="15" end="15"/>
                                            </p:txEl>
                                          </p:spTgt>
                                        </p:tgtEl>
                                      </p:cBhvr>
                                    </p:animEffect>
                                    <p:anim calcmode="lin" valueType="num">
                                      <p:cBhvr>
                                        <p:cTn id="70"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6" end="16"/>
                                            </p:txEl>
                                          </p:spTgt>
                                        </p:tgtEl>
                                        <p:attrNameLst>
                                          <p:attrName>style.visibility</p:attrName>
                                        </p:attrNameLst>
                                      </p:cBhvr>
                                      <p:to>
                                        <p:strVal val="visible"/>
                                      </p:to>
                                    </p:set>
                                    <p:animEffect transition="in" filter="fade">
                                      <p:cBhvr>
                                        <p:cTn id="74" dur="1000"/>
                                        <p:tgtEl>
                                          <p:spTgt spid="3">
                                            <p:txEl>
                                              <p:pRg st="16" end="16"/>
                                            </p:txEl>
                                          </p:spTgt>
                                        </p:tgtEl>
                                      </p:cBhvr>
                                    </p:animEffect>
                                    <p:anim calcmode="lin" valueType="num">
                                      <p:cBhvr>
                                        <p:cTn id="75"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3.6 </a:t>
            </a:r>
            <a:r>
              <a:rPr lang="en-US" dirty="0" err="1"/>
              <a:t>Watergeefsysteem</a:t>
            </a:r>
            <a:r>
              <a:rPr lang="en-US" dirty="0"/>
              <a:t>: </a:t>
            </a:r>
            <a:r>
              <a:rPr lang="en-US" dirty="0" err="1"/>
              <a:t>druppelleiding</a:t>
            </a:r>
            <a:endParaRPr lang="nl-NL" dirty="0"/>
          </a:p>
        </p:txBody>
      </p:sp>
      <p:sp>
        <p:nvSpPr>
          <p:cNvPr id="3" name="Tijdelijke aanduiding voor inhoud 2"/>
          <p:cNvSpPr>
            <a:spLocks noGrp="1"/>
          </p:cNvSpPr>
          <p:nvPr>
            <p:ph idx="1"/>
          </p:nvPr>
        </p:nvSpPr>
        <p:spPr>
          <a:xfrm>
            <a:off x="756000" y="1656000"/>
            <a:ext cx="7740000" cy="4351338"/>
          </a:xfrm>
        </p:spPr>
        <p:txBody>
          <a:bodyPr>
            <a:normAutofit/>
          </a:bodyPr>
          <a:lstStyle/>
          <a:p>
            <a:pPr marL="0" indent="0">
              <a:buNone/>
            </a:pPr>
            <a:r>
              <a:rPr lang="nl-NL" b="1" dirty="0"/>
              <a:t>Capillair systeem</a:t>
            </a:r>
          </a:p>
          <a:p>
            <a:pPr lvl="1"/>
            <a:r>
              <a:rPr lang="nl-NL" dirty="0"/>
              <a:t>Capillaire werking zorgt voor flow</a:t>
            </a:r>
          </a:p>
          <a:p>
            <a:pPr marL="0" indent="0">
              <a:buNone/>
            </a:pPr>
            <a:endParaRPr lang="nl-NL" dirty="0"/>
          </a:p>
          <a:p>
            <a:pPr marL="0" indent="0">
              <a:buNone/>
            </a:pPr>
            <a:r>
              <a:rPr lang="nl-NL" b="1" dirty="0"/>
              <a:t>Labyrintsysteem</a:t>
            </a:r>
          </a:p>
          <a:p>
            <a:pPr lvl="1"/>
            <a:r>
              <a:rPr lang="nl-NL" dirty="0"/>
              <a:t>Druppelaars die openen en sluiten bij bepaalde druk</a:t>
            </a:r>
          </a:p>
          <a:p>
            <a:pPr lvl="1"/>
            <a:r>
              <a:rPr lang="nl-NL" dirty="0"/>
              <a:t>Egale afgifte</a:t>
            </a:r>
          </a:p>
          <a:p>
            <a:pPr lvl="1"/>
            <a:endParaRPr lang="nl-NL" dirty="0"/>
          </a:p>
          <a:p>
            <a:pPr marL="0" indent="0">
              <a:buNone/>
            </a:pPr>
            <a:r>
              <a:rPr lang="nl-NL" b="1" dirty="0" err="1"/>
              <a:t>Inlinesysteem</a:t>
            </a:r>
            <a:endParaRPr lang="nl-NL" b="1" dirty="0"/>
          </a:p>
          <a:p>
            <a:pPr lvl="1"/>
            <a:r>
              <a:rPr lang="en-US" dirty="0" err="1"/>
              <a:t>Slangen</a:t>
            </a:r>
            <a:r>
              <a:rPr lang="en-US" dirty="0"/>
              <a:t> met </a:t>
            </a:r>
            <a:r>
              <a:rPr lang="en-US" dirty="0" err="1"/>
              <a:t>gaatjes</a:t>
            </a:r>
            <a:r>
              <a:rPr lang="en-US" dirty="0"/>
              <a:t> op </a:t>
            </a:r>
            <a:r>
              <a:rPr lang="en-US" dirty="0" err="1"/>
              <a:t>bevloeiingsmat</a:t>
            </a:r>
            <a:endParaRPr lang="en-US"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4" name="Afbeelding 3">
            <a:extLst>
              <a:ext uri="{FF2B5EF4-FFF2-40B4-BE49-F238E27FC236}">
                <a16:creationId xmlns:a16="http://schemas.microsoft.com/office/drawing/2014/main" id="{4CF07BBC-C350-4F26-AC87-8CB3317757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7277" y="1306988"/>
            <a:ext cx="2479088" cy="1859989"/>
          </a:xfrm>
          <a:prstGeom prst="rect">
            <a:avLst/>
          </a:prstGeom>
          <a:ln>
            <a:noFill/>
          </a:ln>
        </p:spPr>
      </p:pic>
      <p:pic>
        <p:nvPicPr>
          <p:cNvPr id="5" name="Afbeelding 4">
            <a:extLst>
              <a:ext uri="{FF2B5EF4-FFF2-40B4-BE49-F238E27FC236}">
                <a16:creationId xmlns:a16="http://schemas.microsoft.com/office/drawing/2014/main" id="{389DD45F-8A4B-4176-AAF8-6EBF4C6558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5865" y="4242181"/>
            <a:ext cx="2480288" cy="1859989"/>
          </a:xfrm>
          <a:prstGeom prst="rect">
            <a:avLst/>
          </a:prstGeom>
          <a:ln>
            <a:noFill/>
          </a:ln>
        </p:spPr>
      </p:pic>
    </p:spTree>
    <p:extLst>
      <p:ext uri="{BB962C8B-B14F-4D97-AF65-F5344CB8AC3E}">
        <p14:creationId xmlns:p14="http://schemas.microsoft.com/office/powerpoint/2010/main" val="2123297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2" presetClass="entr" presetSubtype="2" fill="hold" nodeType="withEffect">
                                  <p:stCondLst>
                                    <p:cond delay="75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2" presetClass="entr" presetSubtype="2" fill="hold"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3.7 </a:t>
            </a:r>
            <a:r>
              <a:rPr lang="en-US" dirty="0" err="1"/>
              <a:t>Watergeefsysteem</a:t>
            </a:r>
            <a:r>
              <a:rPr lang="en-US" dirty="0"/>
              <a:t>: </a:t>
            </a:r>
            <a:r>
              <a:rPr lang="en-US" dirty="0" err="1"/>
              <a:t>bevloeiingsmatten</a:t>
            </a:r>
            <a:endParaRPr lang="nl-NL" dirty="0"/>
          </a:p>
        </p:txBody>
      </p:sp>
      <p:sp>
        <p:nvSpPr>
          <p:cNvPr id="3" name="Tijdelijke aanduiding voor inhoud 2"/>
          <p:cNvSpPr>
            <a:spLocks noGrp="1"/>
          </p:cNvSpPr>
          <p:nvPr>
            <p:ph idx="1"/>
          </p:nvPr>
        </p:nvSpPr>
        <p:spPr>
          <a:xfrm>
            <a:off x="1001062" y="1850022"/>
            <a:ext cx="7740000" cy="4351338"/>
          </a:xfrm>
        </p:spPr>
        <p:txBody>
          <a:bodyPr>
            <a:normAutofit/>
          </a:bodyPr>
          <a:lstStyle/>
          <a:p>
            <a:pPr marL="0" indent="0">
              <a:buNone/>
            </a:pPr>
            <a:r>
              <a:rPr lang="nl-NL" b="1" dirty="0"/>
              <a:t>Bevloeiingsmatten</a:t>
            </a:r>
          </a:p>
          <a:p>
            <a:pPr lvl="1"/>
            <a:r>
              <a:rPr lang="nl-NL" dirty="0"/>
              <a:t>Doeken houden vocht vast, zorgen voor gelijke verdeling</a:t>
            </a:r>
          </a:p>
          <a:p>
            <a:pPr lvl="1"/>
            <a:r>
              <a:rPr lang="nl-NL" dirty="0"/>
              <a:t>Bedekken met anti-worteldoek</a:t>
            </a:r>
          </a:p>
          <a:p>
            <a:pPr lvl="1"/>
            <a:r>
              <a:rPr lang="nl-NL" dirty="0"/>
              <a:t>Watergeven met </a:t>
            </a:r>
            <a:r>
              <a:rPr lang="nl-NL" dirty="0" err="1"/>
              <a:t>inlinesysteem</a:t>
            </a:r>
            <a:endParaRPr lang="nl-NL" dirty="0"/>
          </a:p>
          <a:p>
            <a:pPr lvl="1"/>
            <a:endParaRPr lang="nl-NL" dirty="0"/>
          </a:p>
          <a:p>
            <a:pPr marL="0" indent="0">
              <a:buNone/>
            </a:pPr>
            <a:r>
              <a:rPr lang="nl-NL" b="1" dirty="0"/>
              <a:t>Eb- en vloedsysteem</a:t>
            </a:r>
          </a:p>
          <a:p>
            <a:pPr lvl="1"/>
            <a:r>
              <a:rPr lang="nl-NL" dirty="0"/>
              <a:t>Teeltvloeren en teelttafels</a:t>
            </a:r>
          </a:p>
          <a:p>
            <a:pPr lvl="1"/>
            <a:r>
              <a:rPr lang="nl-NL" dirty="0"/>
              <a:t>Niet gericht water geven </a:t>
            </a:r>
          </a:p>
          <a:p>
            <a:pPr lvl="2"/>
            <a:r>
              <a:rPr lang="nl-NL" dirty="0"/>
              <a:t>alles of niets voor gelijke verdeling</a:t>
            </a:r>
          </a:p>
          <a:p>
            <a:pPr lvl="1"/>
            <a:r>
              <a:rPr lang="nl-NL" dirty="0"/>
              <a:t>Retourwater kan verontreinigd zijn</a:t>
            </a:r>
          </a:p>
          <a:p>
            <a:pPr lvl="1"/>
            <a:endParaRPr lang="nl-NL" dirty="0"/>
          </a:p>
          <a:p>
            <a:endParaRPr lang="nl-NL" dirty="0"/>
          </a:p>
          <a:p>
            <a:endParaRPr lang="nl-NL" dirty="0"/>
          </a:p>
          <a:p>
            <a:pPr marL="0" indent="0">
              <a:buNone/>
            </a:pPr>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4" name="Afbeelding 3">
            <a:extLst>
              <a:ext uri="{FF2B5EF4-FFF2-40B4-BE49-F238E27FC236}">
                <a16:creationId xmlns:a16="http://schemas.microsoft.com/office/drawing/2014/main" id="{57262386-B513-4387-9D8B-B07E887C7A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806" y="3048712"/>
            <a:ext cx="3980048" cy="2984671"/>
          </a:xfrm>
          <a:prstGeom prst="rect">
            <a:avLst/>
          </a:prstGeom>
          <a:ln>
            <a:noFill/>
          </a:ln>
        </p:spPr>
      </p:pic>
    </p:spTree>
    <p:extLst>
      <p:ext uri="{BB962C8B-B14F-4D97-AF65-F5344CB8AC3E}">
        <p14:creationId xmlns:p14="http://schemas.microsoft.com/office/powerpoint/2010/main" val="4065508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2" presetClass="entr" presetSubtype="2" fill="hold" nodeType="withEffect">
                                  <p:stCondLst>
                                    <p:cond delay="75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150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3.8 </a:t>
            </a:r>
            <a:r>
              <a:rPr lang="en-US" dirty="0" err="1"/>
              <a:t>Waterbehoefte</a:t>
            </a:r>
            <a:r>
              <a:rPr lang="en-US" dirty="0"/>
              <a:t> </a:t>
            </a:r>
            <a:r>
              <a:rPr lang="en-US" dirty="0" err="1"/>
              <a:t>gewas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b="1" dirty="0"/>
              <a:t>Het water geven</a:t>
            </a:r>
          </a:p>
          <a:p>
            <a:r>
              <a:rPr lang="nl-NL" dirty="0"/>
              <a:t>Eén van de belangrijkste factoren in teelt</a:t>
            </a:r>
          </a:p>
          <a:p>
            <a:pPr lvl="1"/>
            <a:r>
              <a:rPr lang="nl-NL" dirty="0"/>
              <a:t>Groei en bloei sturen</a:t>
            </a:r>
          </a:p>
          <a:p>
            <a:pPr lvl="1"/>
            <a:r>
              <a:rPr lang="nl-NL" dirty="0"/>
              <a:t>Ziekte gevoeligheid</a:t>
            </a:r>
          </a:p>
          <a:p>
            <a:pPr lvl="1"/>
            <a:endParaRPr lang="nl-NL" dirty="0"/>
          </a:p>
          <a:p>
            <a:r>
              <a:rPr lang="nl-NL" dirty="0"/>
              <a:t>Afhankelijk van:</a:t>
            </a:r>
          </a:p>
          <a:p>
            <a:pPr lvl="1"/>
            <a:r>
              <a:rPr lang="nl-NL" dirty="0"/>
              <a:t>Soort en staat van gewas</a:t>
            </a:r>
          </a:p>
          <a:p>
            <a:pPr lvl="1"/>
            <a:r>
              <a:rPr lang="nl-NL" dirty="0"/>
              <a:t>Substraat</a:t>
            </a:r>
          </a:p>
          <a:p>
            <a:pPr lvl="1"/>
            <a:r>
              <a:rPr lang="nl-NL" dirty="0"/>
              <a:t>Weersomstandigheden</a:t>
            </a:r>
          </a:p>
          <a:p>
            <a:pPr lvl="1"/>
            <a:endParaRPr lang="nl-NL" dirty="0"/>
          </a:p>
          <a:p>
            <a:pPr lvl="1"/>
            <a:endParaRPr lang="nl-NL" dirty="0"/>
          </a:p>
          <a:p>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spTree>
    <p:extLst>
      <p:ext uri="{BB962C8B-B14F-4D97-AF65-F5344CB8AC3E}">
        <p14:creationId xmlns:p14="http://schemas.microsoft.com/office/powerpoint/2010/main" val="1741678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75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3.9 </a:t>
            </a:r>
            <a:r>
              <a:rPr lang="en-US" dirty="0" err="1"/>
              <a:t>Watergift</a:t>
            </a:r>
            <a:r>
              <a:rPr lang="en-US" dirty="0"/>
              <a:t> </a:t>
            </a:r>
            <a:r>
              <a:rPr lang="en-US" dirty="0" err="1"/>
              <a:t>instellen</a:t>
            </a:r>
            <a:r>
              <a:rPr lang="en-US" dirty="0"/>
              <a:t> in de </a:t>
            </a:r>
            <a:r>
              <a:rPr lang="en-US" dirty="0" err="1"/>
              <a:t>kas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b="1" dirty="0"/>
              <a:t>Computergestuurd watergeven</a:t>
            </a:r>
          </a:p>
          <a:p>
            <a:pPr lvl="1"/>
            <a:r>
              <a:rPr lang="nl-NL" dirty="0"/>
              <a:t>Aan de hand van stralingssom, tijd, temperatuur, staat van gewas etc.</a:t>
            </a:r>
          </a:p>
          <a:p>
            <a:pPr lvl="1"/>
            <a:r>
              <a:rPr lang="nl-NL" dirty="0"/>
              <a:t>Veelal in groenteteelten en opkweek (zaai, stek)</a:t>
            </a:r>
          </a:p>
          <a:p>
            <a:pPr lvl="1"/>
            <a:r>
              <a:rPr lang="nl-NL" b="1" dirty="0" err="1"/>
              <a:t>Tensiometer</a:t>
            </a:r>
            <a:r>
              <a:rPr lang="nl-NL" dirty="0"/>
              <a:t> geeft inzicht in de capillaire werking van het gewas</a:t>
            </a:r>
          </a:p>
          <a:p>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4" name="Afbeelding 3">
            <a:extLst>
              <a:ext uri="{FF2B5EF4-FFF2-40B4-BE49-F238E27FC236}">
                <a16:creationId xmlns:a16="http://schemas.microsoft.com/office/drawing/2014/main" id="{7366C20C-3B63-4481-ABB3-DBED5D043C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2975" y="3903669"/>
            <a:ext cx="3167625" cy="2375986"/>
          </a:xfrm>
          <a:prstGeom prst="rect">
            <a:avLst/>
          </a:prstGeom>
          <a:ln>
            <a:noFill/>
          </a:ln>
        </p:spPr>
      </p:pic>
    </p:spTree>
    <p:extLst>
      <p:ext uri="{BB962C8B-B14F-4D97-AF65-F5344CB8AC3E}">
        <p14:creationId xmlns:p14="http://schemas.microsoft.com/office/powerpoint/2010/main" val="423018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2" presetClass="entr" presetSubtype="2" fill="hold" nodeType="withEffect">
                                  <p:stCondLst>
                                    <p:cond delay="22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353800" cy="1325563"/>
          </a:xfrm>
        </p:spPr>
        <p:txBody>
          <a:bodyPr>
            <a:normAutofit/>
          </a:bodyPr>
          <a:lstStyle/>
          <a:p>
            <a:r>
              <a:rPr lang="en-US" dirty="0"/>
              <a:t>3.10 </a:t>
            </a:r>
            <a:r>
              <a:rPr lang="en-US" dirty="0" err="1"/>
              <a:t>Watergift</a:t>
            </a:r>
            <a:r>
              <a:rPr lang="en-US" dirty="0"/>
              <a:t> </a:t>
            </a:r>
            <a:r>
              <a:rPr lang="en-US" dirty="0" err="1"/>
              <a:t>instellen</a:t>
            </a:r>
            <a:r>
              <a:rPr lang="en-US" dirty="0"/>
              <a:t> in </a:t>
            </a:r>
            <a:r>
              <a:rPr lang="en-US" dirty="0" err="1"/>
              <a:t>vollegrondsteelt</a:t>
            </a:r>
            <a:r>
              <a:rPr lang="en-US" dirty="0"/>
              <a:t> </a:t>
            </a:r>
            <a:endParaRPr lang="nl-NL" dirty="0"/>
          </a:p>
        </p:txBody>
      </p:sp>
      <p:sp>
        <p:nvSpPr>
          <p:cNvPr id="3" name="Tijdelijke aanduiding voor inhoud 2"/>
          <p:cNvSpPr>
            <a:spLocks noGrp="1"/>
          </p:cNvSpPr>
          <p:nvPr>
            <p:ph idx="1"/>
          </p:nvPr>
        </p:nvSpPr>
        <p:spPr>
          <a:xfrm>
            <a:off x="660918" y="1368375"/>
            <a:ext cx="7740000" cy="4351338"/>
          </a:xfrm>
        </p:spPr>
        <p:txBody>
          <a:bodyPr>
            <a:normAutofit/>
          </a:bodyPr>
          <a:lstStyle/>
          <a:p>
            <a:pPr marL="0" indent="0">
              <a:buNone/>
            </a:pPr>
            <a:r>
              <a:rPr lang="nl-NL" b="1" dirty="0"/>
              <a:t>Watervoorraad bepalen</a:t>
            </a:r>
          </a:p>
          <a:p>
            <a:pPr lvl="1"/>
            <a:r>
              <a:rPr lang="nl-NL" dirty="0"/>
              <a:t>Grondwaterniveau</a:t>
            </a:r>
          </a:p>
          <a:p>
            <a:pPr lvl="1"/>
            <a:r>
              <a:rPr lang="nl-NL" dirty="0"/>
              <a:t>Capillaire zone</a:t>
            </a:r>
          </a:p>
          <a:p>
            <a:pPr lvl="2"/>
            <a:r>
              <a:rPr lang="nl-NL" dirty="0"/>
              <a:t>grondwater dat omhoog wordt gezogen</a:t>
            </a:r>
          </a:p>
          <a:p>
            <a:pPr lvl="1"/>
            <a:r>
              <a:rPr lang="nl-NL" dirty="0"/>
              <a:t>Hangwaterzone</a:t>
            </a:r>
          </a:p>
          <a:p>
            <a:pPr lvl="2"/>
            <a:r>
              <a:rPr lang="nl-NL" dirty="0"/>
              <a:t>bevat regenwater, te hoog voor grondwater</a:t>
            </a:r>
          </a:p>
          <a:p>
            <a:pPr lvl="2"/>
            <a:endParaRPr lang="nl-NL" dirty="0"/>
          </a:p>
          <a:p>
            <a:pPr marL="0" indent="0">
              <a:buNone/>
            </a:pPr>
            <a:r>
              <a:rPr lang="nl-NL" b="1" dirty="0"/>
              <a:t>Watergift bepalen</a:t>
            </a:r>
          </a:p>
          <a:p>
            <a:pPr lvl="1"/>
            <a:r>
              <a:rPr lang="nl-NL" dirty="0"/>
              <a:t>Waterbehoefte</a:t>
            </a:r>
          </a:p>
          <a:p>
            <a:pPr lvl="2"/>
            <a:r>
              <a:rPr lang="nl-NL" dirty="0"/>
              <a:t>Weersomstandigheden, staat en soort van gewas etc.</a:t>
            </a:r>
          </a:p>
          <a:p>
            <a:pPr lvl="1"/>
            <a:r>
              <a:rPr lang="nl-NL" dirty="0"/>
              <a:t>Capaciteit watergeefinstallatie</a:t>
            </a:r>
          </a:p>
          <a:p>
            <a:pPr lvl="1"/>
            <a:endParaRPr lang="nl-NL" dirty="0"/>
          </a:p>
          <a:p>
            <a:endParaRPr lang="nl-NL" dirty="0"/>
          </a:p>
          <a:p>
            <a:pPr marL="0" indent="0">
              <a:buNone/>
            </a:pPr>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4" name="Afbeelding 3">
            <a:extLst>
              <a:ext uri="{FF2B5EF4-FFF2-40B4-BE49-F238E27FC236}">
                <a16:creationId xmlns:a16="http://schemas.microsoft.com/office/drawing/2014/main" id="{A19EFDAC-6CCE-4E00-85A8-854DA620A0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5303" y="1368992"/>
            <a:ext cx="4151230" cy="3112693"/>
          </a:xfrm>
          <a:prstGeom prst="rect">
            <a:avLst/>
          </a:prstGeom>
        </p:spPr>
      </p:pic>
    </p:spTree>
    <p:extLst>
      <p:ext uri="{BB962C8B-B14F-4D97-AF65-F5344CB8AC3E}">
        <p14:creationId xmlns:p14="http://schemas.microsoft.com/office/powerpoint/2010/main" val="3134897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7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2" presetClass="entr" presetSubtype="2" fill="hold" nodeType="withEffect">
                                  <p:stCondLst>
                                    <p:cond delay="150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grpId="0" nodeType="withEffect">
                                  <p:stCondLst>
                                    <p:cond delay="75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a:t>Afsluiting</a:t>
            </a:r>
            <a:endParaRPr lang="nl-NL" dirty="0"/>
          </a:p>
        </p:txBody>
      </p:sp>
      <p:sp>
        <p:nvSpPr>
          <p:cNvPr id="3" name="Tijdelijke aanduiding voor inhoud 2"/>
          <p:cNvSpPr>
            <a:spLocks noGrp="1"/>
          </p:cNvSpPr>
          <p:nvPr>
            <p:ph idx="1"/>
          </p:nvPr>
        </p:nvSpPr>
        <p:spPr/>
        <p:txBody>
          <a:bodyPr>
            <a:normAutofit/>
          </a:bodyPr>
          <a:lstStyle/>
          <a:p>
            <a:pPr marL="514350" indent="-514350">
              <a:buFont typeface="+mj-lt"/>
              <a:buAutoNum type="arabicPeriod"/>
            </a:pPr>
            <a:r>
              <a:rPr lang="nl-NL" dirty="0"/>
              <a:t>Welke drie manieren zijn er om bloesem tegen vorst te beschermen?</a:t>
            </a:r>
          </a:p>
          <a:p>
            <a:pPr marL="514350" indent="-514350">
              <a:buFont typeface="+mj-lt"/>
              <a:buAutoNum type="arabicPeriod"/>
            </a:pPr>
            <a:r>
              <a:rPr lang="nl-NL" dirty="0"/>
              <a:t>Noem drie voorbeelden van mobiele watergeefsystemen.</a:t>
            </a:r>
          </a:p>
          <a:p>
            <a:pPr marL="514350" indent="-514350">
              <a:buFont typeface="+mj-lt"/>
              <a:buAutoNum type="arabicPeriod"/>
            </a:pPr>
            <a:r>
              <a:rPr lang="nl-NL" dirty="0"/>
              <a:t>Welke verschillende druppelleidingsystemen zijn er?</a:t>
            </a:r>
          </a:p>
          <a:p>
            <a:pPr marL="514350" indent="-514350">
              <a:buFont typeface="+mj-lt"/>
              <a:buAutoNum type="arabicPeriod"/>
            </a:pPr>
            <a:r>
              <a:rPr lang="nl-NL" dirty="0"/>
              <a:t>Noem vier factoren waar rekening mee moet worden gehouden bij het bepalen van de waterbehoefte van een gewas.</a:t>
            </a:r>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spTree>
    <p:extLst>
      <p:ext uri="{BB962C8B-B14F-4D97-AF65-F5344CB8AC3E}">
        <p14:creationId xmlns:p14="http://schemas.microsoft.com/office/powerpoint/2010/main" val="391381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86BD7-F6F3-499D-9F0E-583EEDED5786}"/>
              </a:ext>
            </a:extLst>
          </p:cNvPr>
          <p:cNvSpPr>
            <a:spLocks noGrp="1"/>
          </p:cNvSpPr>
          <p:nvPr>
            <p:ph type="title"/>
          </p:nvPr>
        </p:nvSpPr>
        <p:spPr/>
        <p:txBody>
          <a:bodyPr/>
          <a:lstStyle/>
          <a:p>
            <a:r>
              <a:rPr lang="nl-NL" dirty="0"/>
              <a:t>3.11 Opdracht</a:t>
            </a:r>
          </a:p>
        </p:txBody>
      </p:sp>
      <p:pic>
        <p:nvPicPr>
          <p:cNvPr id="7" name="Tijdelijke aanduiding voor inhoud 6">
            <a:extLst>
              <a:ext uri="{FF2B5EF4-FFF2-40B4-BE49-F238E27FC236}">
                <a16:creationId xmlns:a16="http://schemas.microsoft.com/office/drawing/2014/main" id="{863C559A-E734-49A6-B575-63F5432411CA}"/>
              </a:ext>
            </a:extLst>
          </p:cNvPr>
          <p:cNvPicPr>
            <a:picLocks noGrp="1" noChangeAspect="1"/>
          </p:cNvPicPr>
          <p:nvPr>
            <p:ph idx="1"/>
          </p:nvPr>
        </p:nvPicPr>
        <p:blipFill>
          <a:blip r:embed="rId2"/>
          <a:stretch>
            <a:fillRect/>
          </a:stretch>
        </p:blipFill>
        <p:spPr>
          <a:xfrm>
            <a:off x="599164" y="1175854"/>
            <a:ext cx="9675158" cy="5180496"/>
          </a:xfrm>
        </p:spPr>
      </p:pic>
      <p:sp>
        <p:nvSpPr>
          <p:cNvPr id="4" name="Tijdelijke aanduiding voor tekst 3">
            <a:extLst>
              <a:ext uri="{FF2B5EF4-FFF2-40B4-BE49-F238E27FC236}">
                <a16:creationId xmlns:a16="http://schemas.microsoft.com/office/drawing/2014/main" id="{32BDE5F1-7246-4734-85D5-AD9B7EFE0AA6}"/>
              </a:ext>
            </a:extLst>
          </p:cNvPr>
          <p:cNvSpPr>
            <a:spLocks noGrp="1"/>
          </p:cNvSpPr>
          <p:nvPr>
            <p:ph type="body" sz="quarter" idx="13"/>
          </p:nvPr>
        </p:nvSpPr>
        <p:spPr/>
        <p:txBody>
          <a:bodyPr/>
          <a:lstStyle/>
          <a:p>
            <a:endParaRPr lang="nl-NL"/>
          </a:p>
        </p:txBody>
      </p:sp>
      <p:sp>
        <p:nvSpPr>
          <p:cNvPr id="5" name="Tijdelijke aanduiding voor tekst 4">
            <a:extLst>
              <a:ext uri="{FF2B5EF4-FFF2-40B4-BE49-F238E27FC236}">
                <a16:creationId xmlns:a16="http://schemas.microsoft.com/office/drawing/2014/main" id="{0AF5033A-58C4-4607-952F-8E5D0ED0DC4F}"/>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208888043"/>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353800" cy="1325563"/>
          </a:xfrm>
        </p:spPr>
        <p:txBody>
          <a:bodyPr>
            <a:normAutofit/>
          </a:bodyPr>
          <a:lstStyle/>
          <a:p>
            <a:r>
              <a:rPr lang="en-US" dirty="0"/>
              <a:t>3.11 </a:t>
            </a:r>
            <a:r>
              <a:rPr lang="en-US" dirty="0" err="1"/>
              <a:t>Opdracht</a:t>
            </a:r>
            <a:endParaRPr lang="nl-NL" dirty="0"/>
          </a:p>
        </p:txBody>
      </p:sp>
      <p:sp>
        <p:nvSpPr>
          <p:cNvPr id="3" name="Tijdelijke aanduiding voor inhoud 2"/>
          <p:cNvSpPr>
            <a:spLocks noGrp="1"/>
          </p:cNvSpPr>
          <p:nvPr>
            <p:ph idx="1"/>
          </p:nvPr>
        </p:nvSpPr>
        <p:spPr>
          <a:xfrm>
            <a:off x="660918" y="1368375"/>
            <a:ext cx="7740000" cy="4351338"/>
          </a:xfrm>
        </p:spPr>
        <p:txBody>
          <a:bodyPr>
            <a:normAutofit/>
          </a:bodyPr>
          <a:lstStyle/>
          <a:p>
            <a:pPr marL="457200" lvl="1" indent="0">
              <a:buNone/>
            </a:pPr>
            <a:endParaRPr lang="nl-NL" dirty="0"/>
          </a:p>
          <a:p>
            <a:endParaRPr lang="nl-NL" dirty="0"/>
          </a:p>
          <a:p>
            <a:pPr marL="0" indent="0">
              <a:buNone/>
            </a:pPr>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nl-NL" dirty="0"/>
              <a:t>3. Water geven</a:t>
            </a:r>
          </a:p>
        </p:txBody>
      </p:sp>
      <p:pic>
        <p:nvPicPr>
          <p:cNvPr id="5" name="Afbeelding 4">
            <a:extLst>
              <a:ext uri="{FF2B5EF4-FFF2-40B4-BE49-F238E27FC236}">
                <a16:creationId xmlns:a16="http://schemas.microsoft.com/office/drawing/2014/main" id="{0B918EEE-D128-4575-86B4-563C45C10F8E}"/>
              </a:ext>
            </a:extLst>
          </p:cNvPr>
          <p:cNvPicPr>
            <a:picLocks noChangeAspect="1"/>
          </p:cNvPicPr>
          <p:nvPr/>
        </p:nvPicPr>
        <p:blipFill>
          <a:blip r:embed="rId3"/>
          <a:stretch>
            <a:fillRect/>
          </a:stretch>
        </p:blipFill>
        <p:spPr>
          <a:xfrm>
            <a:off x="660918" y="1368375"/>
            <a:ext cx="7740000" cy="3309868"/>
          </a:xfrm>
          <a:prstGeom prst="rect">
            <a:avLst/>
          </a:prstGeom>
        </p:spPr>
      </p:pic>
      <p:pic>
        <p:nvPicPr>
          <p:cNvPr id="1026" name="Picture 2" descr="Opdracht 1B oriëntatie / Planning en oriëntatie |  Rechtsorientatie.jouwweb.nl">
            <a:extLst>
              <a:ext uri="{FF2B5EF4-FFF2-40B4-BE49-F238E27FC236}">
                <a16:creationId xmlns:a16="http://schemas.microsoft.com/office/drawing/2014/main" id="{74D7A700-4117-4840-B21F-75C37B7D2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1526" y="3544044"/>
            <a:ext cx="2576075" cy="262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52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27D1C-F867-4AB2-86FC-449CD95FB95C}"/>
              </a:ext>
            </a:extLst>
          </p:cNvPr>
          <p:cNvSpPr>
            <a:spLocks noGrp="1"/>
          </p:cNvSpPr>
          <p:nvPr>
            <p:ph type="ctrTitle"/>
          </p:nvPr>
        </p:nvSpPr>
        <p:spPr>
          <a:xfrm>
            <a:off x="372094" y="356259"/>
            <a:ext cx="9144000" cy="951160"/>
          </a:xfrm>
        </p:spPr>
        <p:txBody>
          <a:bodyPr>
            <a:normAutofit fontScale="90000"/>
          </a:bodyPr>
          <a:lstStyle/>
          <a:p>
            <a:r>
              <a:rPr lang="nl-NL" dirty="0"/>
              <a:t>Terugblik</a:t>
            </a:r>
          </a:p>
        </p:txBody>
      </p:sp>
      <p:sp>
        <p:nvSpPr>
          <p:cNvPr id="3" name="Ondertitel 2">
            <a:extLst>
              <a:ext uri="{FF2B5EF4-FFF2-40B4-BE49-F238E27FC236}">
                <a16:creationId xmlns:a16="http://schemas.microsoft.com/office/drawing/2014/main" id="{9D7B33EA-8AF7-4EE4-8D22-422B0BA739DD}"/>
              </a:ext>
            </a:extLst>
          </p:cNvPr>
          <p:cNvSpPr>
            <a:spLocks noGrp="1"/>
          </p:cNvSpPr>
          <p:nvPr>
            <p:ph type="subTitle" idx="1"/>
          </p:nvPr>
        </p:nvSpPr>
        <p:spPr>
          <a:xfrm>
            <a:off x="0" y="1477529"/>
            <a:ext cx="8926286" cy="3248850"/>
          </a:xfrm>
        </p:spPr>
        <p:txBody>
          <a:bodyPr/>
          <a:lstStyle/>
          <a:p>
            <a:r>
              <a:rPr lang="en-US" b="1" dirty="0" err="1"/>
              <a:t>Waterstromen</a:t>
            </a:r>
            <a:r>
              <a:rPr lang="en-US" b="1" dirty="0"/>
              <a:t> in de plant:</a:t>
            </a:r>
          </a:p>
          <a:p>
            <a:r>
              <a:rPr lang="en-US" sz="2000" b="1" dirty="0"/>
              <a:t>Osmose</a:t>
            </a:r>
          </a:p>
          <a:p>
            <a:pPr marL="914400" lvl="1" indent="-457200">
              <a:buFont typeface="+mj-lt"/>
              <a:buAutoNum type="arabicPeriod"/>
            </a:pPr>
            <a:r>
              <a:rPr lang="en-US" dirty="0" err="1"/>
              <a:t>Zoutconcentratie</a:t>
            </a:r>
            <a:r>
              <a:rPr lang="en-US" dirty="0"/>
              <a:t> </a:t>
            </a:r>
            <a:r>
              <a:rPr lang="en-US" dirty="0" err="1"/>
              <a:t>zoekt</a:t>
            </a:r>
            <a:r>
              <a:rPr lang="en-US" dirty="0"/>
              <a:t> </a:t>
            </a:r>
            <a:r>
              <a:rPr lang="en-US" dirty="0" err="1"/>
              <a:t>naar</a:t>
            </a:r>
            <a:r>
              <a:rPr lang="en-US" dirty="0"/>
              <a:t> </a:t>
            </a:r>
            <a:r>
              <a:rPr lang="en-US" dirty="0" err="1"/>
              <a:t>evenwicht</a:t>
            </a:r>
            <a:endParaRPr lang="en-US" dirty="0"/>
          </a:p>
          <a:p>
            <a:pPr marL="914400" lvl="1" indent="-457200">
              <a:buFont typeface="+mj-lt"/>
              <a:buAutoNum type="arabicPeriod"/>
            </a:pPr>
            <a:r>
              <a:rPr lang="en-US" dirty="0" err="1"/>
              <a:t>Hoger</a:t>
            </a:r>
            <a:r>
              <a:rPr lang="en-US" dirty="0"/>
              <a:t> </a:t>
            </a:r>
            <a:r>
              <a:rPr lang="en-US" dirty="0" err="1"/>
              <a:t>zoutgehalte</a:t>
            </a:r>
            <a:r>
              <a:rPr lang="en-US" dirty="0"/>
              <a:t> in </a:t>
            </a:r>
            <a:r>
              <a:rPr lang="en-US" dirty="0" err="1"/>
              <a:t>grond</a:t>
            </a:r>
            <a:r>
              <a:rPr lang="en-US" dirty="0"/>
              <a:t> dan in </a:t>
            </a:r>
            <a:r>
              <a:rPr lang="en-US" dirty="0" err="1"/>
              <a:t>wortels</a:t>
            </a:r>
            <a:endParaRPr lang="en-US" dirty="0"/>
          </a:p>
          <a:p>
            <a:pPr marL="914400" lvl="1" indent="-457200">
              <a:buFont typeface="+mj-lt"/>
              <a:buAutoNum type="arabicPeriod"/>
            </a:pPr>
            <a:r>
              <a:rPr lang="en-US" dirty="0"/>
              <a:t>Water (met het </a:t>
            </a:r>
            <a:r>
              <a:rPr lang="en-US" dirty="0" err="1"/>
              <a:t>zout</a:t>
            </a:r>
            <a:r>
              <a:rPr lang="en-US" dirty="0"/>
              <a:t>, </a:t>
            </a:r>
            <a:r>
              <a:rPr lang="en-US" dirty="0" err="1"/>
              <a:t>dus</a:t>
            </a:r>
            <a:r>
              <a:rPr lang="en-US" dirty="0"/>
              <a:t> </a:t>
            </a:r>
            <a:r>
              <a:rPr lang="en-US" dirty="0" err="1"/>
              <a:t>meststoffen</a:t>
            </a:r>
            <a:r>
              <a:rPr lang="en-US" dirty="0"/>
              <a:t>) </a:t>
            </a:r>
            <a:r>
              <a:rPr lang="en-US" dirty="0" err="1"/>
              <a:t>wordt</a:t>
            </a:r>
            <a:r>
              <a:rPr lang="en-US" dirty="0"/>
              <a:t> door </a:t>
            </a:r>
            <a:r>
              <a:rPr lang="en-US" dirty="0" err="1"/>
              <a:t>wortels</a:t>
            </a:r>
            <a:r>
              <a:rPr lang="en-US" dirty="0"/>
              <a:t> </a:t>
            </a:r>
            <a:r>
              <a:rPr lang="en-US" dirty="0" err="1"/>
              <a:t>opgenomen</a:t>
            </a:r>
            <a:endParaRPr lang="en-US" dirty="0"/>
          </a:p>
          <a:p>
            <a:pPr marL="914400" lvl="1" indent="-457200">
              <a:buFont typeface="+mj-lt"/>
              <a:buAutoNum type="arabicPeriod"/>
            </a:pPr>
            <a:endParaRPr lang="en-US" dirty="0"/>
          </a:p>
          <a:p>
            <a:pPr lvl="1"/>
            <a:r>
              <a:rPr lang="en-US" sz="2400" b="1" dirty="0" err="1"/>
              <a:t>Soorten</a:t>
            </a:r>
            <a:r>
              <a:rPr lang="en-US" sz="2400" b="1" dirty="0"/>
              <a:t> water</a:t>
            </a:r>
          </a:p>
          <a:p>
            <a:endParaRPr lang="en-US" dirty="0"/>
          </a:p>
          <a:p>
            <a:endParaRPr lang="nl-NL" dirty="0"/>
          </a:p>
        </p:txBody>
      </p:sp>
      <p:pic>
        <p:nvPicPr>
          <p:cNvPr id="4" name="Afbeelding 3">
            <a:extLst>
              <a:ext uri="{FF2B5EF4-FFF2-40B4-BE49-F238E27FC236}">
                <a16:creationId xmlns:a16="http://schemas.microsoft.com/office/drawing/2014/main" id="{652FF067-8115-4FF1-AA18-EBE5C1A74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94" y="4091147"/>
            <a:ext cx="3439885" cy="2578648"/>
          </a:xfrm>
          <a:prstGeom prst="rect">
            <a:avLst/>
          </a:prstGeom>
          <a:ln>
            <a:noFill/>
          </a:ln>
        </p:spPr>
      </p:pic>
      <p:pic>
        <p:nvPicPr>
          <p:cNvPr id="5" name="Afbeelding 4">
            <a:extLst>
              <a:ext uri="{FF2B5EF4-FFF2-40B4-BE49-F238E27FC236}">
                <a16:creationId xmlns:a16="http://schemas.microsoft.com/office/drawing/2014/main" id="{E098041C-2E6B-41A9-8A42-454C256AE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1888" y="4260583"/>
            <a:ext cx="2303214" cy="1727410"/>
          </a:xfrm>
          <a:prstGeom prst="rect">
            <a:avLst/>
          </a:prstGeom>
          <a:ln>
            <a:noFill/>
          </a:ln>
        </p:spPr>
      </p:pic>
      <p:pic>
        <p:nvPicPr>
          <p:cNvPr id="6" name="Afbeelding 5">
            <a:extLst>
              <a:ext uri="{FF2B5EF4-FFF2-40B4-BE49-F238E27FC236}">
                <a16:creationId xmlns:a16="http://schemas.microsoft.com/office/drawing/2014/main" id="{56B5A4CE-B726-4497-91D8-36EA0B255A68}"/>
              </a:ext>
            </a:extLst>
          </p:cNvPr>
          <p:cNvPicPr>
            <a:picLocks noChangeAspect="1"/>
          </p:cNvPicPr>
          <p:nvPr/>
        </p:nvPicPr>
        <p:blipFill>
          <a:blip r:embed="rId4"/>
          <a:stretch>
            <a:fillRect/>
          </a:stretch>
        </p:blipFill>
        <p:spPr>
          <a:xfrm>
            <a:off x="8538776" y="1161446"/>
            <a:ext cx="2161069" cy="1435973"/>
          </a:xfrm>
          <a:prstGeom prst="rect">
            <a:avLst/>
          </a:prstGeom>
        </p:spPr>
      </p:pic>
    </p:spTree>
    <p:extLst>
      <p:ext uri="{BB962C8B-B14F-4D97-AF65-F5344CB8AC3E}">
        <p14:creationId xmlns:p14="http://schemas.microsoft.com/office/powerpoint/2010/main" val="249709023"/>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27D1C-F867-4AB2-86FC-449CD95FB95C}"/>
              </a:ext>
            </a:extLst>
          </p:cNvPr>
          <p:cNvSpPr>
            <a:spLocks noGrp="1"/>
          </p:cNvSpPr>
          <p:nvPr>
            <p:ph type="ctrTitle"/>
          </p:nvPr>
        </p:nvSpPr>
        <p:spPr>
          <a:xfrm>
            <a:off x="372094" y="356259"/>
            <a:ext cx="9144000" cy="951160"/>
          </a:xfrm>
        </p:spPr>
        <p:txBody>
          <a:bodyPr>
            <a:normAutofit fontScale="90000"/>
          </a:bodyPr>
          <a:lstStyle/>
          <a:p>
            <a:r>
              <a:rPr lang="nl-NL" dirty="0"/>
              <a:t>Terugblik</a:t>
            </a:r>
          </a:p>
        </p:txBody>
      </p:sp>
      <p:sp>
        <p:nvSpPr>
          <p:cNvPr id="3" name="Ondertitel 2">
            <a:extLst>
              <a:ext uri="{FF2B5EF4-FFF2-40B4-BE49-F238E27FC236}">
                <a16:creationId xmlns:a16="http://schemas.microsoft.com/office/drawing/2014/main" id="{9D7B33EA-8AF7-4EE4-8D22-422B0BA739DD}"/>
              </a:ext>
            </a:extLst>
          </p:cNvPr>
          <p:cNvSpPr>
            <a:spLocks noGrp="1"/>
          </p:cNvSpPr>
          <p:nvPr>
            <p:ph type="subTitle" idx="1"/>
          </p:nvPr>
        </p:nvSpPr>
        <p:spPr>
          <a:xfrm>
            <a:off x="372093" y="1557934"/>
            <a:ext cx="4674919" cy="2459987"/>
          </a:xfrm>
        </p:spPr>
        <p:txBody>
          <a:bodyPr>
            <a:normAutofit fontScale="92500" lnSpcReduction="20000"/>
          </a:bodyPr>
          <a:lstStyle/>
          <a:p>
            <a:r>
              <a:rPr lang="en-US" sz="3800" dirty="0" err="1"/>
              <a:t>Kwaliteitsaspecten</a:t>
            </a:r>
            <a:r>
              <a:rPr lang="en-US" sz="3800" dirty="0"/>
              <a:t>:</a:t>
            </a:r>
          </a:p>
          <a:p>
            <a:endParaRPr lang="en-US" dirty="0"/>
          </a:p>
          <a:p>
            <a:r>
              <a:rPr lang="en-US" dirty="0" err="1"/>
              <a:t>Filteren</a:t>
            </a:r>
            <a:endParaRPr lang="en-US" dirty="0"/>
          </a:p>
          <a:p>
            <a:r>
              <a:rPr lang="en-US" dirty="0"/>
              <a:t>Ontijzeren en </a:t>
            </a:r>
            <a:r>
              <a:rPr lang="en-US" dirty="0" err="1"/>
              <a:t>beluchten</a:t>
            </a:r>
            <a:endParaRPr lang="en-US" dirty="0"/>
          </a:p>
          <a:p>
            <a:r>
              <a:rPr lang="en-US" dirty="0" err="1"/>
              <a:t>Ontzouten</a:t>
            </a:r>
            <a:endParaRPr lang="en-US" dirty="0"/>
          </a:p>
          <a:p>
            <a:r>
              <a:rPr lang="en-US" dirty="0"/>
              <a:t>Mengen</a:t>
            </a:r>
          </a:p>
          <a:p>
            <a:r>
              <a:rPr lang="en-US" dirty="0" err="1"/>
              <a:t>Ontsmetten</a:t>
            </a:r>
            <a:endParaRPr lang="en-US" dirty="0"/>
          </a:p>
          <a:p>
            <a:r>
              <a:rPr lang="en-US" dirty="0" err="1"/>
              <a:t>Waterbeheer</a:t>
            </a:r>
            <a:endParaRPr lang="en-US" dirty="0"/>
          </a:p>
          <a:p>
            <a:endParaRPr lang="en-US" dirty="0"/>
          </a:p>
          <a:p>
            <a:endParaRPr lang="nl-NL" dirty="0"/>
          </a:p>
        </p:txBody>
      </p:sp>
      <p:pic>
        <p:nvPicPr>
          <p:cNvPr id="4" name="Picture 4" descr="Duurzaam watergebruik in de sierteelt met de focus op openluchtteelten |  Departement Landbouw &amp; Visserij">
            <a:extLst>
              <a:ext uri="{FF2B5EF4-FFF2-40B4-BE49-F238E27FC236}">
                <a16:creationId xmlns:a16="http://schemas.microsoft.com/office/drawing/2014/main" id="{FF0521B5-9E8C-4C7D-8704-1952B7C55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296" y="633281"/>
            <a:ext cx="3421521" cy="2562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Beregenen is bij te houden' - Hortipoint">
            <a:extLst>
              <a:ext uri="{FF2B5EF4-FFF2-40B4-BE49-F238E27FC236}">
                <a16:creationId xmlns:a16="http://schemas.microsoft.com/office/drawing/2014/main" id="{FEDF1CF1-EAB3-4B00-8A5B-44554F789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93" y="4517879"/>
            <a:ext cx="3107377" cy="20416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00452"/>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06026" y="336721"/>
            <a:ext cx="9036000" cy="1080000"/>
          </a:xfrm>
        </p:spPr>
        <p:txBody>
          <a:bodyPr>
            <a:normAutofit/>
          </a:bodyPr>
          <a:lstStyle/>
          <a:p>
            <a:r>
              <a:rPr lang="nl-NL" dirty="0"/>
              <a:t>Terugblik</a:t>
            </a:r>
          </a:p>
        </p:txBody>
      </p:sp>
      <p:sp>
        <p:nvSpPr>
          <p:cNvPr id="3" name="Tijdelijke aanduiding voor inhoud 2"/>
          <p:cNvSpPr>
            <a:spLocks noGrp="1"/>
          </p:cNvSpPr>
          <p:nvPr>
            <p:ph idx="1"/>
          </p:nvPr>
        </p:nvSpPr>
        <p:spPr>
          <a:xfrm>
            <a:off x="455020" y="1386986"/>
            <a:ext cx="7740000" cy="4969363"/>
          </a:xfrm>
        </p:spPr>
        <p:txBody>
          <a:bodyPr>
            <a:normAutofit/>
          </a:bodyPr>
          <a:lstStyle/>
          <a:p>
            <a:pPr marL="0" indent="0">
              <a:lnSpc>
                <a:spcPct val="100000"/>
              </a:lnSpc>
              <a:buNone/>
            </a:pPr>
            <a:r>
              <a:rPr lang="en-US" b="1" dirty="0" err="1"/>
              <a:t>Verhitten</a:t>
            </a:r>
            <a:endParaRPr lang="en-US" b="1" dirty="0"/>
          </a:p>
          <a:p>
            <a:pPr lvl="1">
              <a:lnSpc>
                <a:spcPct val="100000"/>
              </a:lnSpc>
            </a:pPr>
            <a:r>
              <a:rPr lang="en-US" dirty="0"/>
              <a:t>Tot 95 </a:t>
            </a:r>
            <a:r>
              <a:rPr lang="nl-NL" dirty="0"/>
              <a:t>°C, levende organismen, ontkalken</a:t>
            </a:r>
          </a:p>
          <a:p>
            <a:pPr lvl="1">
              <a:lnSpc>
                <a:spcPct val="100000"/>
              </a:lnSpc>
            </a:pPr>
            <a:endParaRPr lang="en-US" dirty="0"/>
          </a:p>
          <a:p>
            <a:pPr marL="0" indent="0">
              <a:lnSpc>
                <a:spcPct val="100000"/>
              </a:lnSpc>
              <a:buNone/>
            </a:pPr>
            <a:r>
              <a:rPr lang="en-US" b="1" dirty="0" err="1"/>
              <a:t>Ozon</a:t>
            </a:r>
            <a:endParaRPr lang="en-US" b="1" dirty="0"/>
          </a:p>
          <a:p>
            <a:pPr lvl="1">
              <a:lnSpc>
                <a:spcPct val="100000"/>
              </a:lnSpc>
            </a:pPr>
            <a:r>
              <a:rPr lang="en-US" dirty="0" err="1"/>
              <a:t>Toevoegen</a:t>
            </a:r>
            <a:r>
              <a:rPr lang="en-US" dirty="0"/>
              <a:t> </a:t>
            </a:r>
            <a:r>
              <a:rPr lang="en-US" dirty="0" err="1"/>
              <a:t>schadelijke</a:t>
            </a:r>
            <a:r>
              <a:rPr lang="en-US" dirty="0"/>
              <a:t> </a:t>
            </a:r>
            <a:r>
              <a:rPr lang="en-US" dirty="0" err="1"/>
              <a:t>ozon</a:t>
            </a:r>
            <a:r>
              <a:rPr lang="en-US" dirty="0"/>
              <a:t> (O</a:t>
            </a:r>
            <a:r>
              <a:rPr lang="en-US" sz="1200" dirty="0"/>
              <a:t>3</a:t>
            </a:r>
            <a:r>
              <a:rPr lang="en-US" dirty="0"/>
              <a:t>), </a:t>
            </a:r>
            <a:r>
              <a:rPr lang="en-US" dirty="0" err="1"/>
              <a:t>levende</a:t>
            </a:r>
            <a:r>
              <a:rPr lang="en-US" dirty="0"/>
              <a:t> </a:t>
            </a:r>
            <a:r>
              <a:rPr lang="nl-NL" dirty="0"/>
              <a:t>organismen</a:t>
            </a:r>
            <a:r>
              <a:rPr lang="en-US" dirty="0"/>
              <a:t>, </a:t>
            </a:r>
            <a:r>
              <a:rPr lang="en-US" dirty="0" err="1"/>
              <a:t>ontkalken</a:t>
            </a:r>
            <a:endParaRPr lang="en-US" dirty="0"/>
          </a:p>
          <a:p>
            <a:pPr lvl="1">
              <a:lnSpc>
                <a:spcPct val="100000"/>
              </a:lnSpc>
            </a:pPr>
            <a:endParaRPr lang="en-US" dirty="0"/>
          </a:p>
          <a:p>
            <a:pPr marL="0" indent="0">
              <a:lnSpc>
                <a:spcPct val="100000"/>
              </a:lnSpc>
              <a:buNone/>
            </a:pPr>
            <a:r>
              <a:rPr lang="en-US" b="1" dirty="0"/>
              <a:t>UV-</a:t>
            </a:r>
            <a:r>
              <a:rPr lang="en-US" b="1" dirty="0" err="1"/>
              <a:t>belichting</a:t>
            </a:r>
            <a:endParaRPr lang="en-US" b="1" dirty="0"/>
          </a:p>
          <a:p>
            <a:pPr lvl="1">
              <a:lnSpc>
                <a:spcPct val="100000"/>
              </a:lnSpc>
            </a:pPr>
            <a:r>
              <a:rPr lang="en-US" dirty="0" err="1"/>
              <a:t>Levende</a:t>
            </a:r>
            <a:r>
              <a:rPr lang="en-US" dirty="0"/>
              <a:t> </a:t>
            </a:r>
            <a:r>
              <a:rPr lang="nl-NL" dirty="0"/>
              <a:t>organismen</a:t>
            </a:r>
            <a:r>
              <a:rPr lang="en-US" dirty="0"/>
              <a:t>, </a:t>
            </a:r>
            <a:r>
              <a:rPr lang="en-US" dirty="0" err="1"/>
              <a:t>kost</a:t>
            </a:r>
            <a:r>
              <a:rPr lang="en-US" dirty="0"/>
              <a:t> </a:t>
            </a:r>
            <a:r>
              <a:rPr lang="en-US" dirty="0" err="1"/>
              <a:t>weinig</a:t>
            </a:r>
            <a:r>
              <a:rPr lang="en-US" dirty="0"/>
              <a:t> </a:t>
            </a:r>
            <a:r>
              <a:rPr lang="en-US" dirty="0" err="1"/>
              <a:t>energie</a:t>
            </a:r>
            <a:endParaRPr lang="en-US" dirty="0"/>
          </a:p>
          <a:p>
            <a:pPr lvl="1">
              <a:lnSpc>
                <a:spcPct val="100000"/>
              </a:lnSpc>
            </a:pPr>
            <a:endParaRPr lang="en-US" dirty="0"/>
          </a:p>
          <a:p>
            <a:pPr marL="0" indent="0">
              <a:lnSpc>
                <a:spcPct val="100000"/>
              </a:lnSpc>
              <a:buNone/>
            </a:pPr>
            <a:r>
              <a:rPr lang="en-US" b="1" dirty="0" err="1"/>
              <a:t>Biologisch</a:t>
            </a:r>
            <a:r>
              <a:rPr lang="en-US" b="1" dirty="0"/>
              <a:t> </a:t>
            </a:r>
            <a:r>
              <a:rPr lang="en-US" b="1" dirty="0" err="1"/>
              <a:t>filteren</a:t>
            </a:r>
            <a:endParaRPr lang="en-US" b="1" dirty="0"/>
          </a:p>
          <a:p>
            <a:pPr lvl="1">
              <a:lnSpc>
                <a:spcPct val="100000"/>
              </a:lnSpc>
            </a:pPr>
            <a:r>
              <a:rPr lang="en-US" dirty="0" err="1"/>
              <a:t>Zandfilter</a:t>
            </a:r>
            <a:r>
              <a:rPr lang="en-US" dirty="0"/>
              <a:t> met </a:t>
            </a:r>
            <a:r>
              <a:rPr lang="nl-NL" dirty="0"/>
              <a:t>bacteriën</a:t>
            </a:r>
            <a:r>
              <a:rPr lang="en-US" dirty="0"/>
              <a:t> die </a:t>
            </a:r>
            <a:r>
              <a:rPr lang="nl-NL" dirty="0"/>
              <a:t>schadelijke</a:t>
            </a:r>
            <a:r>
              <a:rPr lang="en-US" dirty="0"/>
              <a:t> </a:t>
            </a:r>
            <a:r>
              <a:rPr lang="nl-NL" dirty="0"/>
              <a:t>bacteriën</a:t>
            </a:r>
            <a:r>
              <a:rPr lang="en-US" dirty="0"/>
              <a:t> </a:t>
            </a:r>
            <a:r>
              <a:rPr lang="nl-NL" dirty="0"/>
              <a:t>aanvallen</a:t>
            </a:r>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en-US" dirty="0"/>
              <a:t>2. </a:t>
            </a:r>
            <a:r>
              <a:rPr lang="nl-NL" dirty="0"/>
              <a:t>Waterkwaliteit en waterbeheer</a:t>
            </a:r>
          </a:p>
        </p:txBody>
      </p:sp>
      <p:pic>
        <p:nvPicPr>
          <p:cNvPr id="4" name="Afbeelding 3">
            <a:extLst>
              <a:ext uri="{FF2B5EF4-FFF2-40B4-BE49-F238E27FC236}">
                <a16:creationId xmlns:a16="http://schemas.microsoft.com/office/drawing/2014/main" id="{6EEE81F2-851F-4F8C-862E-D3AF93CC788A}"/>
              </a:ext>
            </a:extLst>
          </p:cNvPr>
          <p:cNvPicPr>
            <a:picLocks noChangeAspect="1"/>
          </p:cNvPicPr>
          <p:nvPr/>
        </p:nvPicPr>
        <p:blipFill>
          <a:blip r:embed="rId3"/>
          <a:stretch>
            <a:fillRect/>
          </a:stretch>
        </p:blipFill>
        <p:spPr>
          <a:xfrm>
            <a:off x="9323901" y="923934"/>
            <a:ext cx="2029899" cy="1510047"/>
          </a:xfrm>
          <a:prstGeom prst="rect">
            <a:avLst/>
          </a:prstGeom>
        </p:spPr>
      </p:pic>
      <p:pic>
        <p:nvPicPr>
          <p:cNvPr id="5" name="Afbeelding 4">
            <a:extLst>
              <a:ext uri="{FF2B5EF4-FFF2-40B4-BE49-F238E27FC236}">
                <a16:creationId xmlns:a16="http://schemas.microsoft.com/office/drawing/2014/main" id="{B0550247-07BD-4C32-9988-6760FCC2A55F}"/>
              </a:ext>
            </a:extLst>
          </p:cNvPr>
          <p:cNvPicPr>
            <a:picLocks noChangeAspect="1"/>
          </p:cNvPicPr>
          <p:nvPr/>
        </p:nvPicPr>
        <p:blipFill>
          <a:blip r:embed="rId4"/>
          <a:stretch>
            <a:fillRect/>
          </a:stretch>
        </p:blipFill>
        <p:spPr>
          <a:xfrm>
            <a:off x="8440625" y="2534312"/>
            <a:ext cx="2029899" cy="1633729"/>
          </a:xfrm>
          <a:prstGeom prst="rect">
            <a:avLst/>
          </a:prstGeom>
        </p:spPr>
      </p:pic>
      <p:pic>
        <p:nvPicPr>
          <p:cNvPr id="6" name="Afbeelding 5">
            <a:extLst>
              <a:ext uri="{FF2B5EF4-FFF2-40B4-BE49-F238E27FC236}">
                <a16:creationId xmlns:a16="http://schemas.microsoft.com/office/drawing/2014/main" id="{1C624EE8-2CE8-4A20-B2BE-439362C29C1B}"/>
              </a:ext>
            </a:extLst>
          </p:cNvPr>
          <p:cNvPicPr>
            <a:picLocks noChangeAspect="1"/>
          </p:cNvPicPr>
          <p:nvPr/>
        </p:nvPicPr>
        <p:blipFill>
          <a:blip r:embed="rId5"/>
          <a:stretch>
            <a:fillRect/>
          </a:stretch>
        </p:blipFill>
        <p:spPr>
          <a:xfrm>
            <a:off x="6997650" y="4181983"/>
            <a:ext cx="2305456" cy="1289031"/>
          </a:xfrm>
          <a:prstGeom prst="rect">
            <a:avLst/>
          </a:prstGeom>
        </p:spPr>
      </p:pic>
      <p:pic>
        <p:nvPicPr>
          <p:cNvPr id="6146" name="Picture 2" descr="Zandfilter - Zandfilter - Filtersystemen - Verwerking afvalwater -  Technieken - Saniwijzer">
            <a:extLst>
              <a:ext uri="{FF2B5EF4-FFF2-40B4-BE49-F238E27FC236}">
                <a16:creationId xmlns:a16="http://schemas.microsoft.com/office/drawing/2014/main" id="{539E3844-C6FB-4054-B85E-ED9C2D912C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4837" y="5511639"/>
            <a:ext cx="2969999" cy="128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794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146"/>
                                        </p:tgtEl>
                                        <p:attrNameLst>
                                          <p:attrName>style.visibility</p:attrName>
                                        </p:attrNameLst>
                                      </p:cBhvr>
                                      <p:to>
                                        <p:strVal val="visible"/>
                                      </p:to>
                                    </p:set>
                                    <p:animEffect transition="in" filter="fade">
                                      <p:cBhvr>
                                        <p:cTn id="45" dur="1000"/>
                                        <p:tgtEl>
                                          <p:spTgt spid="6146"/>
                                        </p:tgtEl>
                                      </p:cBhvr>
                                    </p:animEffect>
                                    <p:anim calcmode="lin" valueType="num">
                                      <p:cBhvr>
                                        <p:cTn id="46" dur="1000" fill="hold"/>
                                        <p:tgtEl>
                                          <p:spTgt spid="6146"/>
                                        </p:tgtEl>
                                        <p:attrNameLst>
                                          <p:attrName>ppt_x</p:attrName>
                                        </p:attrNameLst>
                                      </p:cBhvr>
                                      <p:tavLst>
                                        <p:tav tm="0">
                                          <p:val>
                                            <p:strVal val="#ppt_x"/>
                                          </p:val>
                                        </p:tav>
                                        <p:tav tm="100000">
                                          <p:val>
                                            <p:strVal val="#ppt_x"/>
                                          </p:val>
                                        </p:tav>
                                      </p:tavLst>
                                    </p:anim>
                                    <p:anim calcmode="lin" valueType="num">
                                      <p:cBhvr>
                                        <p:cTn id="47"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000" y="283955"/>
            <a:ext cx="9036000" cy="1080000"/>
          </a:xfrm>
        </p:spPr>
        <p:txBody>
          <a:bodyPr/>
          <a:lstStyle/>
          <a:p>
            <a:r>
              <a:rPr lang="en-US" dirty="0"/>
              <a:t>1.5 </a:t>
            </a:r>
            <a:r>
              <a:rPr lang="en-US" dirty="0" err="1"/>
              <a:t>Opdracht</a:t>
            </a:r>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en-US" dirty="0"/>
              <a:t>1. </a:t>
            </a:r>
            <a:r>
              <a:rPr lang="nl-NL" dirty="0"/>
              <a:t>Water voor de plant</a:t>
            </a:r>
          </a:p>
        </p:txBody>
      </p:sp>
      <p:pic>
        <p:nvPicPr>
          <p:cNvPr id="5" name="Afbeelding 4">
            <a:extLst>
              <a:ext uri="{FF2B5EF4-FFF2-40B4-BE49-F238E27FC236}">
                <a16:creationId xmlns:a16="http://schemas.microsoft.com/office/drawing/2014/main" id="{96B7AE7F-D23C-4A6C-988B-411418458321}"/>
              </a:ext>
            </a:extLst>
          </p:cNvPr>
          <p:cNvPicPr>
            <a:picLocks noChangeAspect="1"/>
          </p:cNvPicPr>
          <p:nvPr/>
        </p:nvPicPr>
        <p:blipFill>
          <a:blip r:embed="rId3"/>
          <a:stretch>
            <a:fillRect/>
          </a:stretch>
        </p:blipFill>
        <p:spPr>
          <a:xfrm>
            <a:off x="756000" y="1244808"/>
            <a:ext cx="7902893" cy="3905115"/>
          </a:xfrm>
          <a:prstGeom prst="rect">
            <a:avLst/>
          </a:prstGeom>
        </p:spPr>
      </p:pic>
      <p:pic>
        <p:nvPicPr>
          <p:cNvPr id="7" name="Afbeelding 6">
            <a:extLst>
              <a:ext uri="{FF2B5EF4-FFF2-40B4-BE49-F238E27FC236}">
                <a16:creationId xmlns:a16="http://schemas.microsoft.com/office/drawing/2014/main" id="{C0D1B9ED-6AD7-4687-A210-F38563B88601}"/>
              </a:ext>
            </a:extLst>
          </p:cNvPr>
          <p:cNvPicPr>
            <a:picLocks noChangeAspect="1"/>
          </p:cNvPicPr>
          <p:nvPr/>
        </p:nvPicPr>
        <p:blipFill>
          <a:blip r:embed="rId4"/>
          <a:stretch>
            <a:fillRect/>
          </a:stretch>
        </p:blipFill>
        <p:spPr>
          <a:xfrm>
            <a:off x="707707" y="5149923"/>
            <a:ext cx="9296400" cy="1001381"/>
          </a:xfrm>
          <a:prstGeom prst="rect">
            <a:avLst/>
          </a:prstGeom>
        </p:spPr>
      </p:pic>
    </p:spTree>
    <p:extLst>
      <p:ext uri="{BB962C8B-B14F-4D97-AF65-F5344CB8AC3E}">
        <p14:creationId xmlns:p14="http://schemas.microsoft.com/office/powerpoint/2010/main" val="870825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697" y="377675"/>
            <a:ext cx="9036000" cy="1080000"/>
          </a:xfrm>
        </p:spPr>
        <p:txBody>
          <a:bodyPr>
            <a:normAutofit/>
          </a:bodyPr>
          <a:lstStyle/>
          <a:p>
            <a:r>
              <a:rPr lang="en-US" dirty="0"/>
              <a:t>2.</a:t>
            </a:r>
            <a:r>
              <a:rPr lang="nl-NL" dirty="0"/>
              <a:t>9 </a:t>
            </a:r>
            <a:r>
              <a:rPr lang="en-US" dirty="0" err="1"/>
              <a:t>Opdracht</a:t>
            </a:r>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en-US" dirty="0"/>
              <a:t>2. </a:t>
            </a:r>
            <a:r>
              <a:rPr lang="nl-NL" dirty="0"/>
              <a:t>Waterkwaliteit en waterbeheer</a:t>
            </a:r>
          </a:p>
        </p:txBody>
      </p:sp>
      <p:pic>
        <p:nvPicPr>
          <p:cNvPr id="4" name="Afbeelding 3">
            <a:extLst>
              <a:ext uri="{FF2B5EF4-FFF2-40B4-BE49-F238E27FC236}">
                <a16:creationId xmlns:a16="http://schemas.microsoft.com/office/drawing/2014/main" id="{9A61B7B9-9560-40FF-8C2B-E56445AAEF3D}"/>
              </a:ext>
            </a:extLst>
          </p:cNvPr>
          <p:cNvPicPr>
            <a:picLocks noChangeAspect="1"/>
          </p:cNvPicPr>
          <p:nvPr/>
        </p:nvPicPr>
        <p:blipFill>
          <a:blip r:embed="rId3"/>
          <a:stretch>
            <a:fillRect/>
          </a:stretch>
        </p:blipFill>
        <p:spPr>
          <a:xfrm>
            <a:off x="3011737" y="1086012"/>
            <a:ext cx="7376147" cy="5270338"/>
          </a:xfrm>
          <a:prstGeom prst="rect">
            <a:avLst/>
          </a:prstGeom>
        </p:spPr>
      </p:pic>
    </p:spTree>
    <p:extLst>
      <p:ext uri="{BB962C8B-B14F-4D97-AF65-F5344CB8AC3E}">
        <p14:creationId xmlns:p14="http://schemas.microsoft.com/office/powerpoint/2010/main" val="1924323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6200" y="501649"/>
            <a:ext cx="9036000" cy="1080000"/>
          </a:xfrm>
        </p:spPr>
        <p:txBody>
          <a:bodyPr>
            <a:normAutofit/>
          </a:bodyPr>
          <a:lstStyle/>
          <a:p>
            <a:r>
              <a:rPr lang="en-US" dirty="0"/>
              <a:t>2.</a:t>
            </a:r>
            <a:r>
              <a:rPr lang="nl-NL" dirty="0"/>
              <a:t>9 </a:t>
            </a:r>
            <a:r>
              <a:rPr lang="en-US" dirty="0" err="1"/>
              <a:t>Opdracht</a:t>
            </a:r>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en-US" dirty="0"/>
              <a:t>2. </a:t>
            </a:r>
            <a:r>
              <a:rPr lang="nl-NL" dirty="0"/>
              <a:t>Waterkwaliteit en waterbeheer</a:t>
            </a:r>
          </a:p>
        </p:txBody>
      </p:sp>
      <p:pic>
        <p:nvPicPr>
          <p:cNvPr id="3" name="Afbeelding 2">
            <a:extLst>
              <a:ext uri="{FF2B5EF4-FFF2-40B4-BE49-F238E27FC236}">
                <a16:creationId xmlns:a16="http://schemas.microsoft.com/office/drawing/2014/main" id="{CADB8A81-4B5A-4011-A34B-61CECF2DB45F}"/>
              </a:ext>
            </a:extLst>
          </p:cNvPr>
          <p:cNvPicPr>
            <a:picLocks noChangeAspect="1"/>
          </p:cNvPicPr>
          <p:nvPr/>
        </p:nvPicPr>
        <p:blipFill>
          <a:blip r:embed="rId3"/>
          <a:stretch>
            <a:fillRect/>
          </a:stretch>
        </p:blipFill>
        <p:spPr>
          <a:xfrm>
            <a:off x="1119794" y="1641083"/>
            <a:ext cx="9342815" cy="3575833"/>
          </a:xfrm>
          <a:prstGeom prst="rect">
            <a:avLst/>
          </a:prstGeom>
        </p:spPr>
      </p:pic>
    </p:spTree>
    <p:extLst>
      <p:ext uri="{BB962C8B-B14F-4D97-AF65-F5344CB8AC3E}">
        <p14:creationId xmlns:p14="http://schemas.microsoft.com/office/powerpoint/2010/main" val="2446792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2EBA3EE-5ADC-49D9-815A-DEC133D32E5E}"/>
              </a:ext>
            </a:extLst>
          </p:cNvPr>
          <p:cNvPicPr>
            <a:picLocks noChangeAspect="1"/>
          </p:cNvPicPr>
          <p:nvPr/>
        </p:nvPicPr>
        <p:blipFill rotWithShape="1">
          <a:blip r:embed="rId2"/>
          <a:srcRect r="6957"/>
          <a:stretch/>
        </p:blipFill>
        <p:spPr>
          <a:xfrm>
            <a:off x="63430" y="1007164"/>
            <a:ext cx="10657579" cy="4598505"/>
          </a:xfrm>
          <a:prstGeom prst="rect">
            <a:avLst/>
          </a:prstGeom>
        </p:spPr>
      </p:pic>
    </p:spTree>
    <p:extLst>
      <p:ext uri="{BB962C8B-B14F-4D97-AF65-F5344CB8AC3E}">
        <p14:creationId xmlns:p14="http://schemas.microsoft.com/office/powerpoint/2010/main" val="1299683599"/>
      </p:ext>
    </p:extLst>
  </p:cSld>
  <p:clrMapOvr>
    <a:masterClrMapping/>
  </p:clrMapOvr>
</p:sld>
</file>

<file path=ppt/theme/theme1.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Sjabloon_KennisKiem" id="{8767236A-B3CC-4A9E-A0C3-AA14A0286F7F}" vid="{377C483F-643A-4D35-8332-C3EAB8FD27B2}"/>
    </a:ext>
  </a:extLst>
</a:theme>
</file>

<file path=ppt/theme/theme2.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PP_Sjabloon_KennisKiem</Template>
  <TotalTime>99</TotalTime>
  <Words>952</Words>
  <Application>Microsoft Office PowerPoint</Application>
  <PresentationFormat>Breedbeeld</PresentationFormat>
  <Paragraphs>261</Paragraphs>
  <Slides>27</Slides>
  <Notes>22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27</vt:i4>
      </vt:variant>
    </vt:vector>
  </HeadingPairs>
  <TitlesOfParts>
    <vt:vector size="35" baseType="lpstr">
      <vt:lpstr>Arial</vt:lpstr>
      <vt:lpstr>Avenir Book</vt:lpstr>
      <vt:lpstr>Calibri</vt:lpstr>
      <vt:lpstr>Calibri Light</vt:lpstr>
      <vt:lpstr>DIN Condensed</vt:lpstr>
      <vt:lpstr>Wingdings</vt:lpstr>
      <vt:lpstr>Aangepast ontwerp</vt:lpstr>
      <vt:lpstr>Achtergroen PP van zone</vt:lpstr>
      <vt:lpstr>Water en watergeefsystemen</vt:lpstr>
      <vt:lpstr>Terugblik</vt:lpstr>
      <vt:lpstr>Terugblik</vt:lpstr>
      <vt:lpstr>Terugblik</vt:lpstr>
      <vt:lpstr>Terugblik</vt:lpstr>
      <vt:lpstr>1.5 Opdracht</vt:lpstr>
      <vt:lpstr>2.9 Opdracht</vt:lpstr>
      <vt:lpstr>2.9 Opdracht</vt:lpstr>
      <vt:lpstr>PowerPoint-presentatie</vt:lpstr>
      <vt:lpstr>3.1 Water geven</vt:lpstr>
      <vt:lpstr>3.2 Beregenen en infiltratie</vt:lpstr>
      <vt:lpstr>3.2 Beregenen en infiltratie</vt:lpstr>
      <vt:lpstr>3.2 Beregenen en infiltratie</vt:lpstr>
      <vt:lpstr>3.3 Beregenen als nachtvorstbestrijding</vt:lpstr>
      <vt:lpstr>3.3 Beregenen als nachtvorstbestrijding</vt:lpstr>
      <vt:lpstr>3.4 Mobiele watergeefsystemen</vt:lpstr>
      <vt:lpstr>3.4 Mobiele watergeefsystemen</vt:lpstr>
      <vt:lpstr>3.4 Mobiele watergeefsystemen</vt:lpstr>
      <vt:lpstr>3.5 Watergeefsysteem: regenleiding</vt:lpstr>
      <vt:lpstr>3.6 Watergeefsysteem: druppelleiding</vt:lpstr>
      <vt:lpstr>3.7 Watergeefsysteem: bevloeiingsmatten</vt:lpstr>
      <vt:lpstr>3.8 Waterbehoefte gewas</vt:lpstr>
      <vt:lpstr>3.9 Watergift instellen in de kas</vt:lpstr>
      <vt:lpstr>3.10 Watergift instellen in vollegrondsteelt </vt:lpstr>
      <vt:lpstr>Afsluiting</vt:lpstr>
      <vt:lpstr>3.11 Opdracht</vt:lpstr>
      <vt:lpstr>3.11 Opdracht</vt:lpstr>
    </vt:vector>
  </TitlesOfParts>
  <Company>Corporate Desktop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Kenniskiem module</dc:title>
  <dc:creator>Mathijs Ruhe</dc:creator>
  <cp:lastModifiedBy>Bertus Boer</cp:lastModifiedBy>
  <cp:revision>86</cp:revision>
  <dcterms:created xsi:type="dcterms:W3CDTF">2018-02-15T16:17:22Z</dcterms:created>
  <dcterms:modified xsi:type="dcterms:W3CDTF">2022-02-01T17:54:13Z</dcterms:modified>
</cp:coreProperties>
</file>