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8" r:id="rId2"/>
    <p:sldId id="259" r:id="rId3"/>
    <p:sldId id="338" r:id="rId4"/>
    <p:sldId id="339" r:id="rId5"/>
    <p:sldId id="340" r:id="rId6"/>
    <p:sldId id="308" r:id="rId7"/>
    <p:sldId id="312" r:id="rId8"/>
    <p:sldId id="303" r:id="rId9"/>
    <p:sldId id="304" r:id="rId10"/>
    <p:sldId id="309" r:id="rId11"/>
    <p:sldId id="310" r:id="rId12"/>
    <p:sldId id="260" r:id="rId13"/>
    <p:sldId id="342" r:id="rId14"/>
    <p:sldId id="343" r:id="rId15"/>
    <p:sldId id="274" r:id="rId16"/>
    <p:sldId id="291" r:id="rId17"/>
    <p:sldId id="292" r:id="rId18"/>
    <p:sldId id="347" r:id="rId19"/>
    <p:sldId id="329" r:id="rId20"/>
    <p:sldId id="341" r:id="rId21"/>
    <p:sldId id="348"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7A728-2C96-4823-A57C-52CB295EF3D3}" v="52" dt="2022-01-26T15:40:47.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C9A7A728-2C96-4823-A57C-52CB295EF3D3}"/>
    <pc:docChg chg="undo custSel addSld delSld modSld delMainMaster">
      <pc:chgData name="Gerjan de Ruiter" userId="5d7c516b-9dcd-41a8-99d3-54425d29895b" providerId="ADAL" clId="{C9A7A728-2C96-4823-A57C-52CB295EF3D3}" dt="2022-01-26T15:40:53.552" v="526" actId="478"/>
      <pc:docMkLst>
        <pc:docMk/>
      </pc:docMkLst>
      <pc:sldChg chg="modSp add del mod">
        <pc:chgData name="Gerjan de Ruiter" userId="5d7c516b-9dcd-41a8-99d3-54425d29895b" providerId="ADAL" clId="{C9A7A728-2C96-4823-A57C-52CB295EF3D3}" dt="2022-01-26T14:24:21.784" v="20" actId="27636"/>
        <pc:sldMkLst>
          <pc:docMk/>
          <pc:sldMk cId="2364961875" sldId="258"/>
        </pc:sldMkLst>
        <pc:spChg chg="mod">
          <ac:chgData name="Gerjan de Ruiter" userId="5d7c516b-9dcd-41a8-99d3-54425d29895b" providerId="ADAL" clId="{C9A7A728-2C96-4823-A57C-52CB295EF3D3}" dt="2022-01-26T14:24:21.784" v="20" actId="27636"/>
          <ac:spMkLst>
            <pc:docMk/>
            <pc:sldMk cId="2364961875" sldId="258"/>
            <ac:spMk id="3" creationId="{33F9585F-3BA6-4E67-8D44-1603740BB700}"/>
          </ac:spMkLst>
        </pc:spChg>
      </pc:sldChg>
      <pc:sldChg chg="modSp add mod">
        <pc:chgData name="Gerjan de Ruiter" userId="5d7c516b-9dcd-41a8-99d3-54425d29895b" providerId="ADAL" clId="{C9A7A728-2C96-4823-A57C-52CB295EF3D3}" dt="2022-01-26T14:24:37.434" v="22" actId="113"/>
        <pc:sldMkLst>
          <pc:docMk/>
          <pc:sldMk cId="2443670158" sldId="259"/>
        </pc:sldMkLst>
        <pc:graphicFrameChg chg="modGraphic">
          <ac:chgData name="Gerjan de Ruiter" userId="5d7c516b-9dcd-41a8-99d3-54425d29895b" providerId="ADAL" clId="{C9A7A728-2C96-4823-A57C-52CB295EF3D3}" dt="2022-01-26T14:24:37.434" v="22" actId="113"/>
          <ac:graphicFrameMkLst>
            <pc:docMk/>
            <pc:sldMk cId="2443670158" sldId="259"/>
            <ac:graphicFrameMk id="9" creationId="{58263304-E62C-4776-8421-AAF3A9E924AD}"/>
          </ac:graphicFrameMkLst>
        </pc:graphicFrameChg>
      </pc:sldChg>
      <pc:sldChg chg="delSp modSp add mod">
        <pc:chgData name="Gerjan de Ruiter" userId="5d7c516b-9dcd-41a8-99d3-54425d29895b" providerId="ADAL" clId="{C9A7A728-2C96-4823-A57C-52CB295EF3D3}" dt="2022-01-26T14:25:31.527" v="36" actId="478"/>
        <pc:sldMkLst>
          <pc:docMk/>
          <pc:sldMk cId="4001898953" sldId="260"/>
        </pc:sldMkLst>
        <pc:spChg chg="del mod">
          <ac:chgData name="Gerjan de Ruiter" userId="5d7c516b-9dcd-41a8-99d3-54425d29895b" providerId="ADAL" clId="{C9A7A728-2C96-4823-A57C-52CB295EF3D3}" dt="2022-01-26T14:25:31.527" v="36" actId="478"/>
          <ac:spMkLst>
            <pc:docMk/>
            <pc:sldMk cId="4001898953" sldId="260"/>
            <ac:spMk id="2" creationId="{B588EAD3-64C7-4F75-940A-41633D786B72}"/>
          </ac:spMkLst>
        </pc:spChg>
      </pc:sldChg>
      <pc:sldChg chg="add">
        <pc:chgData name="Gerjan de Ruiter" userId="5d7c516b-9dcd-41a8-99d3-54425d29895b" providerId="ADAL" clId="{C9A7A728-2C96-4823-A57C-52CB295EF3D3}" dt="2022-01-26T15:39:06.902" v="510"/>
        <pc:sldMkLst>
          <pc:docMk/>
          <pc:sldMk cId="3496571863" sldId="274"/>
        </pc:sldMkLst>
      </pc:sldChg>
      <pc:sldChg chg="add">
        <pc:chgData name="Gerjan de Ruiter" userId="5d7c516b-9dcd-41a8-99d3-54425d29895b" providerId="ADAL" clId="{C9A7A728-2C96-4823-A57C-52CB295EF3D3}" dt="2022-01-26T15:39:13.642" v="511"/>
        <pc:sldMkLst>
          <pc:docMk/>
          <pc:sldMk cId="1335087407" sldId="291"/>
        </pc:sldMkLst>
      </pc:sldChg>
      <pc:sldChg chg="add">
        <pc:chgData name="Gerjan de Ruiter" userId="5d7c516b-9dcd-41a8-99d3-54425d29895b" providerId="ADAL" clId="{C9A7A728-2C96-4823-A57C-52CB295EF3D3}" dt="2022-01-26T15:39:16.551" v="512"/>
        <pc:sldMkLst>
          <pc:docMk/>
          <pc:sldMk cId="194197448" sldId="292"/>
        </pc:sldMkLst>
      </pc:sldChg>
      <pc:sldChg chg="add">
        <pc:chgData name="Gerjan de Ruiter" userId="5d7c516b-9dcd-41a8-99d3-54425d29895b" providerId="ADAL" clId="{C9A7A728-2C96-4823-A57C-52CB295EF3D3}" dt="2022-01-26T15:30:06.101" v="400"/>
        <pc:sldMkLst>
          <pc:docMk/>
          <pc:sldMk cId="1257417238" sldId="303"/>
        </pc:sldMkLst>
      </pc:sldChg>
      <pc:sldChg chg="add">
        <pc:chgData name="Gerjan de Ruiter" userId="5d7c516b-9dcd-41a8-99d3-54425d29895b" providerId="ADAL" clId="{C9A7A728-2C96-4823-A57C-52CB295EF3D3}" dt="2022-01-26T15:30:09.680" v="401"/>
        <pc:sldMkLst>
          <pc:docMk/>
          <pc:sldMk cId="820425431" sldId="304"/>
        </pc:sldMkLst>
      </pc:sldChg>
      <pc:sldChg chg="add">
        <pc:chgData name="Gerjan de Ruiter" userId="5d7c516b-9dcd-41a8-99d3-54425d29895b" providerId="ADAL" clId="{C9A7A728-2C96-4823-A57C-52CB295EF3D3}" dt="2022-01-26T15:31:43.511" v="420"/>
        <pc:sldMkLst>
          <pc:docMk/>
          <pc:sldMk cId="1497826473" sldId="308"/>
        </pc:sldMkLst>
      </pc:sldChg>
      <pc:sldChg chg="add">
        <pc:chgData name="Gerjan de Ruiter" userId="5d7c516b-9dcd-41a8-99d3-54425d29895b" providerId="ADAL" clId="{C9A7A728-2C96-4823-A57C-52CB295EF3D3}" dt="2022-01-26T15:31:50.869" v="421"/>
        <pc:sldMkLst>
          <pc:docMk/>
          <pc:sldMk cId="2085089113" sldId="309"/>
        </pc:sldMkLst>
      </pc:sldChg>
      <pc:sldChg chg="add">
        <pc:chgData name="Gerjan de Ruiter" userId="5d7c516b-9dcd-41a8-99d3-54425d29895b" providerId="ADAL" clId="{C9A7A728-2C96-4823-A57C-52CB295EF3D3}" dt="2022-01-26T15:33:46.324" v="422"/>
        <pc:sldMkLst>
          <pc:docMk/>
          <pc:sldMk cId="1942393474" sldId="310"/>
        </pc:sldMkLst>
      </pc:sldChg>
      <pc:sldChg chg="add">
        <pc:chgData name="Gerjan de Ruiter" userId="5d7c516b-9dcd-41a8-99d3-54425d29895b" providerId="ADAL" clId="{C9A7A728-2C96-4823-A57C-52CB295EF3D3}" dt="2022-01-26T15:30:02.988" v="399"/>
        <pc:sldMkLst>
          <pc:docMk/>
          <pc:sldMk cId="35453762" sldId="312"/>
        </pc:sldMkLst>
      </pc:sldChg>
      <pc:sldChg chg="add">
        <pc:chgData name="Gerjan de Ruiter" userId="5d7c516b-9dcd-41a8-99d3-54425d29895b" providerId="ADAL" clId="{C9A7A728-2C96-4823-A57C-52CB295EF3D3}" dt="2022-01-26T15:39:28.461" v="514"/>
        <pc:sldMkLst>
          <pc:docMk/>
          <pc:sldMk cId="3214250093" sldId="329"/>
        </pc:sldMkLst>
      </pc:sldChg>
      <pc:sldChg chg="modSp add mod">
        <pc:chgData name="Gerjan de Ruiter" userId="5d7c516b-9dcd-41a8-99d3-54425d29895b" providerId="ADAL" clId="{C9A7A728-2C96-4823-A57C-52CB295EF3D3}" dt="2022-01-26T14:25:16.726" v="33" actId="20577"/>
        <pc:sldMkLst>
          <pc:docMk/>
          <pc:sldMk cId="1455760885" sldId="338"/>
        </pc:sldMkLst>
        <pc:spChg chg="mod">
          <ac:chgData name="Gerjan de Ruiter" userId="5d7c516b-9dcd-41a8-99d3-54425d29895b" providerId="ADAL" clId="{C9A7A728-2C96-4823-A57C-52CB295EF3D3}" dt="2022-01-26T14:25:16.726" v="33" actId="20577"/>
          <ac:spMkLst>
            <pc:docMk/>
            <pc:sldMk cId="1455760885" sldId="338"/>
            <ac:spMk id="5" creationId="{599893E1-B7DA-4988-AA10-5F62527FCEEE}"/>
          </ac:spMkLst>
        </pc:spChg>
      </pc:sldChg>
      <pc:sldChg chg="addSp delSp modSp new mod delAnim modAnim">
        <pc:chgData name="Gerjan de Ruiter" userId="5d7c516b-9dcd-41a8-99d3-54425d29895b" providerId="ADAL" clId="{C9A7A728-2C96-4823-A57C-52CB295EF3D3}" dt="2022-01-26T15:40:53.552" v="526" actId="478"/>
        <pc:sldMkLst>
          <pc:docMk/>
          <pc:sldMk cId="2820016092" sldId="339"/>
        </pc:sldMkLst>
        <pc:spChg chg="mod">
          <ac:chgData name="Gerjan de Ruiter" userId="5d7c516b-9dcd-41a8-99d3-54425d29895b" providerId="ADAL" clId="{C9A7A728-2C96-4823-A57C-52CB295EF3D3}" dt="2022-01-26T15:27:27.693" v="182" actId="1076"/>
          <ac:spMkLst>
            <pc:docMk/>
            <pc:sldMk cId="2820016092" sldId="339"/>
            <ac:spMk id="2" creationId="{3EC2B0DE-D395-41C8-BE8B-014B8D22E3B7}"/>
          </ac:spMkLst>
        </pc:spChg>
        <pc:spChg chg="mod">
          <ac:chgData name="Gerjan de Ruiter" userId="5d7c516b-9dcd-41a8-99d3-54425d29895b" providerId="ADAL" clId="{C9A7A728-2C96-4823-A57C-52CB295EF3D3}" dt="2022-01-26T15:29:23.486" v="378" actId="12"/>
          <ac:spMkLst>
            <pc:docMk/>
            <pc:sldMk cId="2820016092" sldId="339"/>
            <ac:spMk id="3" creationId="{1CDE6996-5F17-4323-B661-9122C333C4C0}"/>
          </ac:spMkLst>
        </pc:spChg>
        <pc:spChg chg="del">
          <ac:chgData name="Gerjan de Ruiter" userId="5d7c516b-9dcd-41a8-99d3-54425d29895b" providerId="ADAL" clId="{C9A7A728-2C96-4823-A57C-52CB295EF3D3}" dt="2022-01-26T15:40:15.176" v="516"/>
          <ac:spMkLst>
            <pc:docMk/>
            <pc:sldMk cId="2820016092" sldId="339"/>
            <ac:spMk id="4" creationId="{FD7D1E9E-7DBF-4CC0-AE9B-D36984AD862E}"/>
          </ac:spMkLst>
        </pc:spChg>
        <pc:spChg chg="add mod">
          <ac:chgData name="Gerjan de Ruiter" userId="5d7c516b-9dcd-41a8-99d3-54425d29895b" providerId="ADAL" clId="{C9A7A728-2C96-4823-A57C-52CB295EF3D3}" dt="2022-01-26T15:40:42.095" v="522" actId="207"/>
          <ac:spMkLst>
            <pc:docMk/>
            <pc:sldMk cId="2820016092" sldId="339"/>
            <ac:spMk id="6" creationId="{89C08605-BD40-43FF-BA6A-532DA47E4A54}"/>
          </ac:spMkLst>
        </pc:spChg>
        <pc:spChg chg="add del mod">
          <ac:chgData name="Gerjan de Ruiter" userId="5d7c516b-9dcd-41a8-99d3-54425d29895b" providerId="ADAL" clId="{C9A7A728-2C96-4823-A57C-52CB295EF3D3}" dt="2022-01-26T15:40:53.552" v="526" actId="478"/>
          <ac:spMkLst>
            <pc:docMk/>
            <pc:sldMk cId="2820016092" sldId="339"/>
            <ac:spMk id="8" creationId="{812052ED-CC3E-472B-984A-89C0F656D07B}"/>
          </ac:spMkLst>
        </pc:spChg>
        <pc:picChg chg="add mod">
          <ac:chgData name="Gerjan de Ruiter" userId="5d7c516b-9dcd-41a8-99d3-54425d29895b" providerId="ADAL" clId="{C9A7A728-2C96-4823-A57C-52CB295EF3D3}" dt="2022-01-26T15:40:26.322" v="520" actId="18131"/>
          <ac:picMkLst>
            <pc:docMk/>
            <pc:sldMk cId="2820016092" sldId="339"/>
            <ac:picMk id="1026" creationId="{03789AC0-03AE-4442-BB1C-75ECA7195F8D}"/>
          </ac:picMkLst>
        </pc:picChg>
      </pc:sldChg>
      <pc:sldChg chg="addSp delSp modSp new mod modClrScheme modAnim chgLayout">
        <pc:chgData name="Gerjan de Ruiter" userId="5d7c516b-9dcd-41a8-99d3-54425d29895b" providerId="ADAL" clId="{C9A7A728-2C96-4823-A57C-52CB295EF3D3}" dt="2022-01-26T15:31:28.794" v="419" actId="732"/>
        <pc:sldMkLst>
          <pc:docMk/>
          <pc:sldMk cId="2297785424" sldId="340"/>
        </pc:sldMkLst>
        <pc:spChg chg="mod ord">
          <ac:chgData name="Gerjan de Ruiter" userId="5d7c516b-9dcd-41a8-99d3-54425d29895b" providerId="ADAL" clId="{C9A7A728-2C96-4823-A57C-52CB295EF3D3}" dt="2022-01-26T15:30:41.149" v="402" actId="700"/>
          <ac:spMkLst>
            <pc:docMk/>
            <pc:sldMk cId="2297785424" sldId="340"/>
            <ac:spMk id="2" creationId="{64291269-5970-454E-B52E-996FE8D51639}"/>
          </ac:spMkLst>
        </pc:spChg>
        <pc:spChg chg="del mod ord">
          <ac:chgData name="Gerjan de Ruiter" userId="5d7c516b-9dcd-41a8-99d3-54425d29895b" providerId="ADAL" clId="{C9A7A728-2C96-4823-A57C-52CB295EF3D3}" dt="2022-01-26T15:30:41.149" v="402" actId="700"/>
          <ac:spMkLst>
            <pc:docMk/>
            <pc:sldMk cId="2297785424" sldId="340"/>
            <ac:spMk id="3" creationId="{6085663E-9A30-4832-9145-CC91D3726CC2}"/>
          </ac:spMkLst>
        </pc:spChg>
        <pc:spChg chg="del mod ord">
          <ac:chgData name="Gerjan de Ruiter" userId="5d7c516b-9dcd-41a8-99d3-54425d29895b" providerId="ADAL" clId="{C9A7A728-2C96-4823-A57C-52CB295EF3D3}" dt="2022-01-26T15:30:41.149" v="402" actId="700"/>
          <ac:spMkLst>
            <pc:docMk/>
            <pc:sldMk cId="2297785424" sldId="340"/>
            <ac:spMk id="4" creationId="{15E4C7B5-64CD-40A3-8654-2C1EB7560867}"/>
          </ac:spMkLst>
        </pc:spChg>
        <pc:spChg chg="del mod ord">
          <ac:chgData name="Gerjan de Ruiter" userId="5d7c516b-9dcd-41a8-99d3-54425d29895b" providerId="ADAL" clId="{C9A7A728-2C96-4823-A57C-52CB295EF3D3}" dt="2022-01-26T15:30:41.149" v="402" actId="700"/>
          <ac:spMkLst>
            <pc:docMk/>
            <pc:sldMk cId="2297785424" sldId="340"/>
            <ac:spMk id="5" creationId="{F9F4368D-9377-4787-83F3-5A5241261330}"/>
          </ac:spMkLst>
        </pc:spChg>
        <pc:spChg chg="add mod ord">
          <ac:chgData name="Gerjan de Ruiter" userId="5d7c516b-9dcd-41a8-99d3-54425d29895b" providerId="ADAL" clId="{C9A7A728-2C96-4823-A57C-52CB295EF3D3}" dt="2022-01-26T15:30:42.929" v="404"/>
          <ac:spMkLst>
            <pc:docMk/>
            <pc:sldMk cId="2297785424" sldId="340"/>
            <ac:spMk id="6" creationId="{983F2368-C40E-4C08-B0C6-4B069AEDCE60}"/>
          </ac:spMkLst>
        </pc:spChg>
        <pc:spChg chg="add del mod ord">
          <ac:chgData name="Gerjan de Ruiter" userId="5d7c516b-9dcd-41a8-99d3-54425d29895b" providerId="ADAL" clId="{C9A7A728-2C96-4823-A57C-52CB295EF3D3}" dt="2022-01-26T15:31:10.162" v="411"/>
          <ac:spMkLst>
            <pc:docMk/>
            <pc:sldMk cId="2297785424" sldId="340"/>
            <ac:spMk id="7" creationId="{5274D8B4-A907-42C6-ABE0-C47F57FAFDE1}"/>
          </ac:spMkLst>
        </pc:spChg>
        <pc:spChg chg="add mod ord">
          <ac:chgData name="Gerjan de Ruiter" userId="5d7c516b-9dcd-41a8-99d3-54425d29895b" providerId="ADAL" clId="{C9A7A728-2C96-4823-A57C-52CB295EF3D3}" dt="2022-01-26T15:30:41.149" v="402" actId="700"/>
          <ac:spMkLst>
            <pc:docMk/>
            <pc:sldMk cId="2297785424" sldId="340"/>
            <ac:spMk id="8" creationId="{EBFC8073-5D7A-4F2E-A8A4-539E6651F5D4}"/>
          </ac:spMkLst>
        </pc:spChg>
        <pc:spChg chg="add mod">
          <ac:chgData name="Gerjan de Ruiter" userId="5d7c516b-9dcd-41a8-99d3-54425d29895b" providerId="ADAL" clId="{C9A7A728-2C96-4823-A57C-52CB295EF3D3}" dt="2022-01-26T15:30:52.397" v="406" actId="1076"/>
          <ac:spMkLst>
            <pc:docMk/>
            <pc:sldMk cId="2297785424" sldId="340"/>
            <ac:spMk id="9" creationId="{A404EBC3-AB06-4CCC-9147-9B8DAB68C8B4}"/>
          </ac:spMkLst>
        </pc:spChg>
        <pc:spChg chg="add mod">
          <ac:chgData name="Gerjan de Ruiter" userId="5d7c516b-9dcd-41a8-99d3-54425d29895b" providerId="ADAL" clId="{C9A7A728-2C96-4823-A57C-52CB295EF3D3}" dt="2022-01-26T15:30:57.370" v="408" actId="1076"/>
          <ac:spMkLst>
            <pc:docMk/>
            <pc:sldMk cId="2297785424" sldId="340"/>
            <ac:spMk id="10" creationId="{76C5A71F-6C4E-49CC-8F73-623E2F3C14B3}"/>
          </ac:spMkLst>
        </pc:spChg>
        <pc:spChg chg="add mod">
          <ac:chgData name="Gerjan de Ruiter" userId="5d7c516b-9dcd-41a8-99d3-54425d29895b" providerId="ADAL" clId="{C9A7A728-2C96-4823-A57C-52CB295EF3D3}" dt="2022-01-26T15:31:01.132" v="410" actId="1076"/>
          <ac:spMkLst>
            <pc:docMk/>
            <pc:sldMk cId="2297785424" sldId="340"/>
            <ac:spMk id="11" creationId="{6189C570-05F2-41DF-A452-51BEAA1DE858}"/>
          </ac:spMkLst>
        </pc:spChg>
        <pc:picChg chg="add mod">
          <ac:chgData name="Gerjan de Ruiter" userId="5d7c516b-9dcd-41a8-99d3-54425d29895b" providerId="ADAL" clId="{C9A7A728-2C96-4823-A57C-52CB295EF3D3}" dt="2022-01-26T15:31:28.794" v="419" actId="732"/>
          <ac:picMkLst>
            <pc:docMk/>
            <pc:sldMk cId="2297785424" sldId="340"/>
            <ac:picMk id="12" creationId="{8E7C5D3F-3661-4CE3-81C5-CCD87817E1A5}"/>
          </ac:picMkLst>
        </pc:picChg>
      </pc:sldChg>
      <pc:sldChg chg="add">
        <pc:chgData name="Gerjan de Ruiter" userId="5d7c516b-9dcd-41a8-99d3-54425d29895b" providerId="ADAL" clId="{C9A7A728-2C96-4823-A57C-52CB295EF3D3}" dt="2022-01-26T15:33:58.727" v="423"/>
        <pc:sldMkLst>
          <pc:docMk/>
          <pc:sldMk cId="2907176816" sldId="341"/>
        </pc:sldMkLst>
      </pc:sldChg>
      <pc:sldChg chg="addSp delSp modSp new mod modClrScheme modAnim chgLayout">
        <pc:chgData name="Gerjan de Ruiter" userId="5d7c516b-9dcd-41a8-99d3-54425d29895b" providerId="ADAL" clId="{C9A7A728-2C96-4823-A57C-52CB295EF3D3}" dt="2022-01-26T15:36:21.017" v="472" actId="1076"/>
        <pc:sldMkLst>
          <pc:docMk/>
          <pc:sldMk cId="1707304626" sldId="342"/>
        </pc:sldMkLst>
        <pc:spChg chg="del">
          <ac:chgData name="Gerjan de Ruiter" userId="5d7c516b-9dcd-41a8-99d3-54425d29895b" providerId="ADAL" clId="{C9A7A728-2C96-4823-A57C-52CB295EF3D3}" dt="2022-01-26T15:34:24.200" v="425" actId="700"/>
          <ac:spMkLst>
            <pc:docMk/>
            <pc:sldMk cId="1707304626" sldId="342"/>
            <ac:spMk id="2" creationId="{48DEDDB2-CC7B-44C4-A244-8C56AE684B28}"/>
          </ac:spMkLst>
        </pc:spChg>
        <pc:spChg chg="del">
          <ac:chgData name="Gerjan de Ruiter" userId="5d7c516b-9dcd-41a8-99d3-54425d29895b" providerId="ADAL" clId="{C9A7A728-2C96-4823-A57C-52CB295EF3D3}" dt="2022-01-26T15:34:24.200" v="425" actId="700"/>
          <ac:spMkLst>
            <pc:docMk/>
            <pc:sldMk cId="1707304626" sldId="342"/>
            <ac:spMk id="3" creationId="{4532728C-F840-41C2-BF70-9206F2277FBE}"/>
          </ac:spMkLst>
        </pc:spChg>
        <pc:spChg chg="del">
          <ac:chgData name="Gerjan de Ruiter" userId="5d7c516b-9dcd-41a8-99d3-54425d29895b" providerId="ADAL" clId="{C9A7A728-2C96-4823-A57C-52CB295EF3D3}" dt="2022-01-26T15:34:24.200" v="425" actId="700"/>
          <ac:spMkLst>
            <pc:docMk/>
            <pc:sldMk cId="1707304626" sldId="342"/>
            <ac:spMk id="4" creationId="{06459C3A-CF23-4EEE-8D9C-9775CD58630F}"/>
          </ac:spMkLst>
        </pc:spChg>
        <pc:spChg chg="del mod ord">
          <ac:chgData name="Gerjan de Ruiter" userId="5d7c516b-9dcd-41a8-99d3-54425d29895b" providerId="ADAL" clId="{C9A7A728-2C96-4823-A57C-52CB295EF3D3}" dt="2022-01-26T15:34:24.200" v="425" actId="700"/>
          <ac:spMkLst>
            <pc:docMk/>
            <pc:sldMk cId="1707304626" sldId="342"/>
            <ac:spMk id="5" creationId="{EF7EFD68-E6F9-458E-A4BE-53B2D8FAD282}"/>
          </ac:spMkLst>
        </pc:spChg>
        <pc:spChg chg="del">
          <ac:chgData name="Gerjan de Ruiter" userId="5d7c516b-9dcd-41a8-99d3-54425d29895b" providerId="ADAL" clId="{C9A7A728-2C96-4823-A57C-52CB295EF3D3}" dt="2022-01-26T15:34:24.200" v="425" actId="700"/>
          <ac:spMkLst>
            <pc:docMk/>
            <pc:sldMk cId="1707304626" sldId="342"/>
            <ac:spMk id="6" creationId="{4A3F80DC-E887-4A9F-B381-AD8418871CAA}"/>
          </ac:spMkLst>
        </pc:spChg>
        <pc:spChg chg="add mod ord">
          <ac:chgData name="Gerjan de Ruiter" userId="5d7c516b-9dcd-41a8-99d3-54425d29895b" providerId="ADAL" clId="{C9A7A728-2C96-4823-A57C-52CB295EF3D3}" dt="2022-01-26T15:35:43.337" v="466" actId="20577"/>
          <ac:spMkLst>
            <pc:docMk/>
            <pc:sldMk cId="1707304626" sldId="342"/>
            <ac:spMk id="7" creationId="{31268763-0BCE-4A1F-BFDB-CD50C6671B14}"/>
          </ac:spMkLst>
        </pc:spChg>
        <pc:spChg chg="add mod">
          <ac:chgData name="Gerjan de Ruiter" userId="5d7c516b-9dcd-41a8-99d3-54425d29895b" providerId="ADAL" clId="{C9A7A728-2C96-4823-A57C-52CB295EF3D3}" dt="2022-01-26T15:35:20.299" v="442"/>
          <ac:spMkLst>
            <pc:docMk/>
            <pc:sldMk cId="1707304626" sldId="342"/>
            <ac:spMk id="12" creationId="{82CF160C-67A7-4430-A7DE-161038FE78BB}"/>
          </ac:spMkLst>
        </pc:spChg>
        <pc:spChg chg="add mod">
          <ac:chgData name="Gerjan de Ruiter" userId="5d7c516b-9dcd-41a8-99d3-54425d29895b" providerId="ADAL" clId="{C9A7A728-2C96-4823-A57C-52CB295EF3D3}" dt="2022-01-26T15:36:16.014" v="471" actId="13822"/>
          <ac:spMkLst>
            <pc:docMk/>
            <pc:sldMk cId="1707304626" sldId="342"/>
            <ac:spMk id="13" creationId="{90912FBA-8A8A-402E-BD6E-3DF3B324E689}"/>
          </ac:spMkLst>
        </pc:spChg>
        <pc:picChg chg="add mod">
          <ac:chgData name="Gerjan de Ruiter" userId="5d7c516b-9dcd-41a8-99d3-54425d29895b" providerId="ADAL" clId="{C9A7A728-2C96-4823-A57C-52CB295EF3D3}" dt="2022-01-26T15:34:28.025" v="428" actId="1076"/>
          <ac:picMkLst>
            <pc:docMk/>
            <pc:sldMk cId="1707304626" sldId="342"/>
            <ac:picMk id="8" creationId="{3A61B07B-03FF-4F13-804D-BE12AE8EC5A2}"/>
          </ac:picMkLst>
        </pc:picChg>
        <pc:picChg chg="add mod">
          <ac:chgData name="Gerjan de Ruiter" userId="5d7c516b-9dcd-41a8-99d3-54425d29895b" providerId="ADAL" clId="{C9A7A728-2C96-4823-A57C-52CB295EF3D3}" dt="2022-01-26T15:35:45.992" v="467" actId="1076"/>
          <ac:picMkLst>
            <pc:docMk/>
            <pc:sldMk cId="1707304626" sldId="342"/>
            <ac:picMk id="9" creationId="{2DB41F45-275A-498E-BFDF-EAF9D333C599}"/>
          </ac:picMkLst>
        </pc:picChg>
        <pc:picChg chg="add mod">
          <ac:chgData name="Gerjan de Ruiter" userId="5d7c516b-9dcd-41a8-99d3-54425d29895b" providerId="ADAL" clId="{C9A7A728-2C96-4823-A57C-52CB295EF3D3}" dt="2022-01-26T15:36:21.017" v="472" actId="1076"/>
          <ac:picMkLst>
            <pc:docMk/>
            <pc:sldMk cId="1707304626" sldId="342"/>
            <ac:picMk id="10" creationId="{EC26F8C7-9A1F-4E0E-9699-B255327BA049}"/>
          </ac:picMkLst>
        </pc:picChg>
      </pc:sldChg>
      <pc:sldChg chg="addSp delSp modSp add mod delAnim modAnim">
        <pc:chgData name="Gerjan de Ruiter" userId="5d7c516b-9dcd-41a8-99d3-54425d29895b" providerId="ADAL" clId="{C9A7A728-2C96-4823-A57C-52CB295EF3D3}" dt="2022-01-26T15:37:47.200" v="509" actId="1076"/>
        <pc:sldMkLst>
          <pc:docMk/>
          <pc:sldMk cId="1251129999" sldId="343"/>
        </pc:sldMkLst>
        <pc:spChg chg="mod">
          <ac:chgData name="Gerjan de Ruiter" userId="5d7c516b-9dcd-41a8-99d3-54425d29895b" providerId="ADAL" clId="{C9A7A728-2C96-4823-A57C-52CB295EF3D3}" dt="2022-01-26T15:36:35.347" v="483" actId="20577"/>
          <ac:spMkLst>
            <pc:docMk/>
            <pc:sldMk cId="1251129999" sldId="343"/>
            <ac:spMk id="7" creationId="{31268763-0BCE-4A1F-BFDB-CD50C6671B14}"/>
          </ac:spMkLst>
        </pc:spChg>
        <pc:spChg chg="add mod">
          <ac:chgData name="Gerjan de Ruiter" userId="5d7c516b-9dcd-41a8-99d3-54425d29895b" providerId="ADAL" clId="{C9A7A728-2C96-4823-A57C-52CB295EF3D3}" dt="2022-01-26T15:36:57.339" v="490" actId="1076"/>
          <ac:spMkLst>
            <pc:docMk/>
            <pc:sldMk cId="1251129999" sldId="343"/>
            <ac:spMk id="11" creationId="{D2D9AD43-2BCF-4451-9B67-14A80FE6BF37}"/>
          </ac:spMkLst>
        </pc:spChg>
        <pc:spChg chg="del">
          <ac:chgData name="Gerjan de Ruiter" userId="5d7c516b-9dcd-41a8-99d3-54425d29895b" providerId="ADAL" clId="{C9A7A728-2C96-4823-A57C-52CB295EF3D3}" dt="2022-01-26T15:36:39.070" v="485" actId="478"/>
          <ac:spMkLst>
            <pc:docMk/>
            <pc:sldMk cId="1251129999" sldId="343"/>
            <ac:spMk id="12" creationId="{82CF160C-67A7-4430-A7DE-161038FE78BB}"/>
          </ac:spMkLst>
        </pc:spChg>
        <pc:spChg chg="del">
          <ac:chgData name="Gerjan de Ruiter" userId="5d7c516b-9dcd-41a8-99d3-54425d29895b" providerId="ADAL" clId="{C9A7A728-2C96-4823-A57C-52CB295EF3D3}" dt="2022-01-26T15:36:41.556" v="488" actId="478"/>
          <ac:spMkLst>
            <pc:docMk/>
            <pc:sldMk cId="1251129999" sldId="343"/>
            <ac:spMk id="13" creationId="{90912FBA-8A8A-402E-BD6E-3DF3B324E689}"/>
          </ac:spMkLst>
        </pc:spChg>
        <pc:spChg chg="add mod">
          <ac:chgData name="Gerjan de Ruiter" userId="5d7c516b-9dcd-41a8-99d3-54425d29895b" providerId="ADAL" clId="{C9A7A728-2C96-4823-A57C-52CB295EF3D3}" dt="2022-01-26T15:37:45.672" v="508" actId="1076"/>
          <ac:spMkLst>
            <pc:docMk/>
            <pc:sldMk cId="1251129999" sldId="343"/>
            <ac:spMk id="15" creationId="{5B6A8D4A-E008-453F-BB4A-9ABCE61EF3B7}"/>
          </ac:spMkLst>
        </pc:spChg>
        <pc:graphicFrameChg chg="add mod">
          <ac:chgData name="Gerjan de Ruiter" userId="5d7c516b-9dcd-41a8-99d3-54425d29895b" providerId="ADAL" clId="{C9A7A728-2C96-4823-A57C-52CB295EF3D3}" dt="2022-01-26T15:37:06.327" v="492" actId="1076"/>
          <ac:graphicFrameMkLst>
            <pc:docMk/>
            <pc:sldMk cId="1251129999" sldId="343"/>
            <ac:graphicFrameMk id="14" creationId="{7ED8E391-8E81-4BDD-B22D-F71C15EF08D5}"/>
          </ac:graphicFrameMkLst>
        </pc:graphicFrameChg>
        <pc:picChg chg="del">
          <ac:chgData name="Gerjan de Ruiter" userId="5d7c516b-9dcd-41a8-99d3-54425d29895b" providerId="ADAL" clId="{C9A7A728-2C96-4823-A57C-52CB295EF3D3}" dt="2022-01-26T15:36:40.384" v="487" actId="478"/>
          <ac:picMkLst>
            <pc:docMk/>
            <pc:sldMk cId="1251129999" sldId="343"/>
            <ac:picMk id="8" creationId="{3A61B07B-03FF-4F13-804D-BE12AE8EC5A2}"/>
          </ac:picMkLst>
        </pc:picChg>
        <pc:picChg chg="del">
          <ac:chgData name="Gerjan de Ruiter" userId="5d7c516b-9dcd-41a8-99d3-54425d29895b" providerId="ADAL" clId="{C9A7A728-2C96-4823-A57C-52CB295EF3D3}" dt="2022-01-26T15:36:39.584" v="486" actId="478"/>
          <ac:picMkLst>
            <pc:docMk/>
            <pc:sldMk cId="1251129999" sldId="343"/>
            <ac:picMk id="9" creationId="{2DB41F45-275A-498E-BFDF-EAF9D333C599}"/>
          </ac:picMkLst>
        </pc:picChg>
        <pc:picChg chg="del">
          <ac:chgData name="Gerjan de Ruiter" userId="5d7c516b-9dcd-41a8-99d3-54425d29895b" providerId="ADAL" clId="{C9A7A728-2C96-4823-A57C-52CB295EF3D3}" dt="2022-01-26T15:36:36.754" v="484" actId="478"/>
          <ac:picMkLst>
            <pc:docMk/>
            <pc:sldMk cId="1251129999" sldId="343"/>
            <ac:picMk id="10" creationId="{EC26F8C7-9A1F-4E0E-9699-B255327BA049}"/>
          </ac:picMkLst>
        </pc:picChg>
        <pc:picChg chg="add mod">
          <ac:chgData name="Gerjan de Ruiter" userId="5d7c516b-9dcd-41a8-99d3-54425d29895b" providerId="ADAL" clId="{C9A7A728-2C96-4823-A57C-52CB295EF3D3}" dt="2022-01-26T15:37:47.200" v="509" actId="1076"/>
          <ac:picMkLst>
            <pc:docMk/>
            <pc:sldMk cId="1251129999" sldId="343"/>
            <ac:picMk id="16" creationId="{A1F0164A-8D22-4069-AA15-4A09121F0F25}"/>
          </ac:picMkLst>
        </pc:picChg>
      </pc:sldChg>
      <pc:sldChg chg="add">
        <pc:chgData name="Gerjan de Ruiter" userId="5d7c516b-9dcd-41a8-99d3-54425d29895b" providerId="ADAL" clId="{C9A7A728-2C96-4823-A57C-52CB295EF3D3}" dt="2022-01-26T15:39:24.760" v="513"/>
        <pc:sldMkLst>
          <pc:docMk/>
          <pc:sldMk cId="945162685" sldId="347"/>
        </pc:sldMkLst>
      </pc:sldChg>
      <pc:sldChg chg="add">
        <pc:chgData name="Gerjan de Ruiter" userId="5d7c516b-9dcd-41a8-99d3-54425d29895b" providerId="ADAL" clId="{C9A7A728-2C96-4823-A57C-52CB295EF3D3}" dt="2022-01-26T15:39:37.954" v="515"/>
        <pc:sldMkLst>
          <pc:docMk/>
          <pc:sldMk cId="2875007343" sldId="348"/>
        </pc:sldMkLst>
      </pc:sldChg>
      <pc:sldMasterChg chg="del">
        <pc:chgData name="Gerjan de Ruiter" userId="5d7c516b-9dcd-41a8-99d3-54425d29895b" providerId="ADAL" clId="{C9A7A728-2C96-4823-A57C-52CB295EF3D3}" dt="2022-01-26T15:30:41.149" v="402" actId="700"/>
        <pc:sldMasterMkLst>
          <pc:docMk/>
          <pc:sldMasterMk cId="2899991221" sldId="2147483648"/>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35945-4498-4D6E-A3F0-5AE26624DA46}" type="datetimeFigureOut">
              <a:rPr lang="nl-NL" smtClean="0"/>
              <a:t>26-1-2022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385E6-53B6-49AE-B7A1-BDC7CB391069}" type="slidenum">
              <a:rPr lang="nl-NL" smtClean="0"/>
              <a:t>‹nr.›</a:t>
            </a:fld>
            <a:endParaRPr lang="nl-NL"/>
          </a:p>
        </p:txBody>
      </p:sp>
    </p:spTree>
    <p:extLst>
      <p:ext uri="{BB962C8B-B14F-4D97-AF65-F5344CB8AC3E}">
        <p14:creationId xmlns:p14="http://schemas.microsoft.com/office/powerpoint/2010/main" val="9992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17</a:t>
            </a:fld>
            <a:endParaRPr lang="nl-NL"/>
          </a:p>
        </p:txBody>
      </p:sp>
    </p:spTree>
    <p:extLst>
      <p:ext uri="{BB962C8B-B14F-4D97-AF65-F5344CB8AC3E}">
        <p14:creationId xmlns:p14="http://schemas.microsoft.com/office/powerpoint/2010/main" val="279308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4"/>
                </a:solidFill>
                <a:effectLst/>
                <a:latin typeface="arial" panose="020B0604020202020204" pitchFamily="34" charset="0"/>
              </a:rPr>
              <a:t>Een </a:t>
            </a:r>
            <a:r>
              <a:rPr lang="nl-NL" b="1" i="0" dirty="0">
                <a:solidFill>
                  <a:srgbClr val="202124"/>
                </a:solidFill>
                <a:effectLst/>
                <a:latin typeface="arial" panose="020B0604020202020204" pitchFamily="34" charset="0"/>
              </a:rPr>
              <a:t>waardeketen</a:t>
            </a:r>
            <a:r>
              <a:rPr lang="nl-NL" b="0" i="0" dirty="0">
                <a:solidFill>
                  <a:srgbClr val="202124"/>
                </a:solidFill>
                <a:effectLst/>
                <a:latin typeface="arial" panose="020B0604020202020204" pitchFamily="34" charset="0"/>
              </a:rPr>
              <a:t> is een keten van activiteiten. Producten passeren de achtereenvolgende activiteiten van de keten en verwerven hierbij bij iedere activiteit enige waarde. De keten van activiteiten als geheel geeft het product hierbij meer toegevoegde waarde dan de som van de afzonderlijke delen.</a:t>
            </a:r>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18</a:t>
            </a:fld>
            <a:endParaRPr lang="nl-NL"/>
          </a:p>
        </p:txBody>
      </p:sp>
    </p:spTree>
    <p:extLst>
      <p:ext uri="{BB962C8B-B14F-4D97-AF65-F5344CB8AC3E}">
        <p14:creationId xmlns:p14="http://schemas.microsoft.com/office/powerpoint/2010/main" val="1736528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Uitwisselen van de voortgang, hoe gaat het ermee waar is iedere groep mee bezig?</a:t>
            </a:r>
          </a:p>
          <a:p>
            <a:r>
              <a:rPr lang="nl-NL" dirty="0"/>
              <a:t>Hebben jullie iets nodig van de andere groep?</a:t>
            </a:r>
          </a:p>
        </p:txBody>
      </p:sp>
      <p:sp>
        <p:nvSpPr>
          <p:cNvPr id="4" name="Tijdelijke aanduiding voor dianummer 3"/>
          <p:cNvSpPr>
            <a:spLocks noGrp="1"/>
          </p:cNvSpPr>
          <p:nvPr>
            <p:ph type="sldNum" sz="quarter" idx="5"/>
          </p:nvPr>
        </p:nvSpPr>
        <p:spPr/>
        <p:txBody>
          <a:bodyPr/>
          <a:lstStyle/>
          <a:p>
            <a:fld id="{D198F64F-ACFB-41E6-B3D5-45987F2468AF}" type="slidenum">
              <a:rPr lang="nl-NL" smtClean="0"/>
              <a:t>21</a:t>
            </a:fld>
            <a:endParaRPr lang="nl-NL"/>
          </a:p>
        </p:txBody>
      </p:sp>
    </p:spTree>
    <p:extLst>
      <p:ext uri="{BB962C8B-B14F-4D97-AF65-F5344CB8AC3E}">
        <p14:creationId xmlns:p14="http://schemas.microsoft.com/office/powerpoint/2010/main" val="183199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6</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Hoe zorgen we ervoor dat we producten beter kunnen repareren of makkelijker kunnen hergebruiken, wat kan circulair ontwerp daar aan bijdragen, hoe kan de consument de juiste keuzes maken, kunnen we producten aanbieden als een service, nieuwe verdienmodellen ontwikkelen of de wegwerpeconomie ombuigen?</a:t>
            </a:r>
            <a:endParaRPr lang="nl-NL" dirty="0"/>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7</a:t>
            </a:fld>
            <a:endParaRPr lang="nl-NL"/>
          </a:p>
        </p:txBody>
      </p:sp>
    </p:spTree>
    <p:extLst>
      <p:ext uri="{BB962C8B-B14F-4D97-AF65-F5344CB8AC3E}">
        <p14:creationId xmlns:p14="http://schemas.microsoft.com/office/powerpoint/2010/main" val="2812584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Hoe zorgen we ervoor dat consumenten niet nieuwe producten kopen maar investeren in hergebruik? Faciliteren van het langer in de keten houden van producten en onderdelen.</a:t>
            </a:r>
          </a:p>
          <a:p>
            <a:endParaRPr lang="nl-NL" b="0" i="0" dirty="0">
              <a:solidFill>
                <a:srgbClr val="34434C"/>
              </a:solidFill>
              <a:effectLst/>
              <a:latin typeface="Tahoma" panose="020B0604030504040204" pitchFamily="34" charset="0"/>
            </a:endParaRPr>
          </a:p>
          <a:p>
            <a:r>
              <a:rPr lang="nl-NL" b="0" i="0" dirty="0">
                <a:solidFill>
                  <a:srgbClr val="34434C"/>
                </a:solidFill>
                <a:effectLst/>
                <a:latin typeface="Tahoma" panose="020B0604030504040204" pitchFamily="34" charset="0"/>
              </a:rPr>
              <a:t>Dit is een proces waar niet alleen de consument invloed op heeft. Maar zeker de ondernemer zelf, hoe zorg jij als onderneming voor een bewuste gebruiksfase wat biedt jij je klanten aan. </a:t>
            </a:r>
            <a:endParaRPr lang="nl-NL" dirty="0"/>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8</a:t>
            </a:fld>
            <a:endParaRPr lang="nl-NL"/>
          </a:p>
        </p:txBody>
      </p:sp>
    </p:spTree>
    <p:extLst>
      <p:ext uri="{BB962C8B-B14F-4D97-AF65-F5344CB8AC3E}">
        <p14:creationId xmlns:p14="http://schemas.microsoft.com/office/powerpoint/2010/main" val="382770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Secundaire grondstoffen verwerken tot (producten/grondstoffen van) hoogwaardige kwaliteit</a:t>
            </a:r>
            <a:endParaRPr lang="nl-NL" dirty="0"/>
          </a:p>
        </p:txBody>
      </p:sp>
      <p:sp>
        <p:nvSpPr>
          <p:cNvPr id="4" name="Tijdelijke aanduiding voor dianummer 3"/>
          <p:cNvSpPr>
            <a:spLocks noGrp="1"/>
          </p:cNvSpPr>
          <p:nvPr>
            <p:ph type="sldNum" sz="quarter" idx="5"/>
          </p:nvPr>
        </p:nvSpPr>
        <p:spPr/>
        <p:txBody>
          <a:bodyPr/>
          <a:lstStyle/>
          <a:p>
            <a:fld id="{10738348-63E7-41D3-8C59-C73BE7ACAE24}" type="slidenum">
              <a:rPr lang="nl-NL" smtClean="0"/>
              <a:t>9</a:t>
            </a:fld>
            <a:endParaRPr lang="nl-NL"/>
          </a:p>
        </p:txBody>
      </p:sp>
    </p:spTree>
    <p:extLst>
      <p:ext uri="{BB962C8B-B14F-4D97-AF65-F5344CB8AC3E}">
        <p14:creationId xmlns:p14="http://schemas.microsoft.com/office/powerpoint/2010/main" val="198790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9E717A6-8351-4986-9073-7DB7B79D7FB8}" type="slidenum">
              <a:rPr lang="nl-NL" smtClean="0"/>
              <a:t>10</a:t>
            </a:fld>
            <a:endParaRPr lang="nl-NL"/>
          </a:p>
        </p:txBody>
      </p:sp>
    </p:spTree>
    <p:extLst>
      <p:ext uri="{BB962C8B-B14F-4D97-AF65-F5344CB8AC3E}">
        <p14:creationId xmlns:p14="http://schemas.microsoft.com/office/powerpoint/2010/main" val="209993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B684812-E767-4F97-827D-0B13FE466A73}" type="slidenum">
              <a:rPr lang="nl-NL" smtClean="0"/>
              <a:t>11</a:t>
            </a:fld>
            <a:endParaRPr lang="nl-NL"/>
          </a:p>
        </p:txBody>
      </p:sp>
    </p:spTree>
    <p:extLst>
      <p:ext uri="{BB962C8B-B14F-4D97-AF65-F5344CB8AC3E}">
        <p14:creationId xmlns:p14="http://schemas.microsoft.com/office/powerpoint/2010/main" val="262144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Het hele systeem heeft eigenschappen die niet zijn terug te vinden in individuele onderdelen van het systeem</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Een ecosysteem is geen collectie van soorten maar een gemeenschap. Een gemeenschap bestaat uit onderdelen, netwerken en relaties. Bij systeemdenken gaat het om het bestuderen van netwerken tussen relaties.</a:t>
            </a:r>
          </a:p>
          <a:p>
            <a:r>
              <a:rPr lang="nl-NL" dirty="0"/>
              <a:t>3. Als je de aandacht richt op het geheel in plaats van de onderdelen verandert je denken van analytisch naar contextueel. </a:t>
            </a:r>
          </a:p>
          <a:p>
            <a:r>
              <a:rPr lang="nl-NL" dirty="0"/>
              <a:t>De eigenschappen van het geheel kun je alleen snappen met de context van het geheel. Iets uitleggen in de context betekent dat je het uitleg in haar omgeving. </a:t>
            </a:r>
          </a:p>
          <a:p>
            <a:r>
              <a:rPr lang="nl-NL" dirty="0"/>
              <a:t>Systeemdenken is denken in omgeving.</a:t>
            </a:r>
          </a:p>
          <a:p>
            <a:pPr marL="0" indent="0">
              <a:spcAft>
                <a:spcPts val="600"/>
              </a:spcAft>
              <a:buFont typeface="Arial" panose="020B0604020202020204" pitchFamily="34" charset="0"/>
              <a:buNone/>
            </a:pPr>
            <a:r>
              <a:rPr lang="nl-NL" dirty="0"/>
              <a:t>4.</a:t>
            </a:r>
            <a:r>
              <a:rPr lang="nl-NL" b="0" dirty="0"/>
              <a:t> Vaak wordt gezegd/gedacht dat alleen die zaken die kunnen worden gemeten en gekwantificeerd er echt toe doen én kunnen worden uitgedrukt in wetenschappelijke modellen. </a:t>
            </a:r>
          </a:p>
          <a:p>
            <a:pPr marL="0" indent="0">
              <a:spcAft>
                <a:spcPts val="600"/>
              </a:spcAft>
              <a:buFont typeface="Arial" panose="020B0604020202020204" pitchFamily="34" charset="0"/>
              <a:buNone/>
            </a:pPr>
            <a:r>
              <a:rPr lang="nl-NL" b="0" dirty="0"/>
              <a:t>Relaties en de context kunnen niet met een liniaal worden gemeten of worden geplaatst in een schaal</a:t>
            </a:r>
          </a:p>
          <a:p>
            <a:pPr marL="0" indent="0">
              <a:spcAft>
                <a:spcPts val="600"/>
              </a:spcAft>
              <a:buFont typeface="Arial" panose="020B0604020202020204" pitchFamily="34" charset="0"/>
              <a:buNone/>
            </a:pPr>
            <a:r>
              <a:rPr lang="nl-NL" b="0" dirty="0"/>
              <a:t>5. Levende systemen ontwikkelen en evolueren, Dit is direct verbonden met het begrijpen van vernieuwing, verandering en transformatie.</a:t>
            </a:r>
          </a:p>
          <a:p>
            <a:pPr marL="0" indent="0">
              <a:spcAft>
                <a:spcPts val="600"/>
              </a:spcAft>
              <a:buFont typeface="Arial" panose="020B0604020202020204" pitchFamily="34" charset="0"/>
              <a:buNone/>
            </a:pPr>
            <a:r>
              <a:rPr lang="nl-NL" b="0" dirty="0"/>
              <a:t>6. Als je relaties in beeld brengt ontdek je dat bepaalde relaties veelvuldig voorkomen. De zogenoemde patronen.  </a:t>
            </a:r>
          </a:p>
          <a:p>
            <a:pPr marL="0" indent="0">
              <a:spcAft>
                <a:spcPts val="600"/>
              </a:spcAft>
              <a:buFont typeface="Arial" panose="020B0604020202020204" pitchFamily="34" charset="0"/>
              <a:buNone/>
            </a:pPr>
            <a:r>
              <a:rPr lang="nl-NL" b="0" dirty="0"/>
              <a:t>Door te snappen hoe een patroon in een natuurlijk of sociaal systeem werkt helpt dit ons patronen in andere systemen te begrijpen.</a:t>
            </a:r>
          </a:p>
          <a:p>
            <a:pPr marL="0" indent="0">
              <a:spcAft>
                <a:spcPts val="600"/>
              </a:spcAft>
              <a:buFont typeface="Arial" panose="020B0604020202020204" pitchFamily="34" charset="0"/>
              <a:buNone/>
            </a:pPr>
            <a:r>
              <a:rPr lang="nl-NL" b="0" dirty="0"/>
              <a:t>Bijvoorbeeld kan het inzicht in energiestromen in ecosystemen inzicht geven in de manier waarop informatiestromen invloed hebben op sociale systemen.</a:t>
            </a:r>
          </a:p>
          <a:p>
            <a:pPr marL="0" indent="0">
              <a:spcAft>
                <a:spcPts val="600"/>
              </a:spcAft>
              <a:buFont typeface="Arial" panose="020B0604020202020204" pitchFamily="34" charset="0"/>
              <a:buNone/>
            </a:pPr>
            <a:endParaRPr lang="nl-NL" b="0" dirty="0"/>
          </a:p>
          <a:p>
            <a:pPr marL="0" indent="0">
              <a:spcAft>
                <a:spcPts val="600"/>
              </a:spcAft>
              <a:buFont typeface="Arial" panose="020B0604020202020204" pitchFamily="34" charset="0"/>
              <a:buNone/>
            </a:pPr>
            <a:endParaRPr lang="nl-NL" b="0"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5264D8B8-2C62-4E53-A75B-CE9F19181DF4}" type="slidenum">
              <a:rPr lang="nl-NL" smtClean="0"/>
              <a:t>12</a:t>
            </a:fld>
            <a:endParaRPr lang="nl-NL"/>
          </a:p>
        </p:txBody>
      </p:sp>
    </p:spTree>
    <p:extLst>
      <p:ext uri="{BB962C8B-B14F-4D97-AF65-F5344CB8AC3E}">
        <p14:creationId xmlns:p14="http://schemas.microsoft.com/office/powerpoint/2010/main" val="382221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16</a:t>
            </a:fld>
            <a:endParaRPr lang="nl-NL"/>
          </a:p>
        </p:txBody>
      </p:sp>
    </p:spTree>
    <p:extLst>
      <p:ext uri="{BB962C8B-B14F-4D97-AF65-F5344CB8AC3E}">
        <p14:creationId xmlns:p14="http://schemas.microsoft.com/office/powerpoint/2010/main" val="2451079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26-1-2022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63276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42359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519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1326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707196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622605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925591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405273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558846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879425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26-1-2022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34412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818038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26-1-2022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3790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26-1-2022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61917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96828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035265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66504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9564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3490569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26-1-2022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4180228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26-1-2022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2397426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26-1-2022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50336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26-1-2022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606093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9B3E50-3578-495A-BC7D-735ADCCF59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7D76F2E-F484-43A1-8791-E672994299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AB6CF32-3E33-4BCC-8F2B-C26E3483FD4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8387F0-637D-47D1-B05F-A4F0C7369A73}"/>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6" name="Tijdelijke aanduiding voor voettekst 5">
            <a:extLst>
              <a:ext uri="{FF2B5EF4-FFF2-40B4-BE49-F238E27FC236}">
                <a16:creationId xmlns:a16="http://schemas.microsoft.com/office/drawing/2014/main" id="{6A004B99-7646-455E-B7E2-6079AF6D52D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6900677-8B99-4F66-BBFB-AF2F7FB60E83}"/>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466043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B0D5FE-E705-487D-B07D-0B8BBF01970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98309D2-48DC-4E51-A836-D623C1D81B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02521AF-A533-48C4-9E38-21C580626B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CF5E57-D277-4EF7-A7A8-4D396467654E}"/>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6" name="Tijdelijke aanduiding voor voettekst 5">
            <a:extLst>
              <a:ext uri="{FF2B5EF4-FFF2-40B4-BE49-F238E27FC236}">
                <a16:creationId xmlns:a16="http://schemas.microsoft.com/office/drawing/2014/main" id="{B490725D-E5A2-470C-880E-2BDBADF202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D52A75-BFB1-4E90-B243-7E67DF41A7EE}"/>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633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26-1-2022</a:t>
            </a:fld>
            <a:endParaRPr lang="nl-NL"/>
          </a:p>
        </p:txBody>
      </p:sp>
    </p:spTree>
    <p:extLst>
      <p:ext uri="{BB962C8B-B14F-4D97-AF65-F5344CB8AC3E}">
        <p14:creationId xmlns:p14="http://schemas.microsoft.com/office/powerpoint/2010/main" val="20553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2777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086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76445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997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10481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26-1-2022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1860759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5.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nl.wikipedia.org/wiki/Methaan" TargetMode="External"/><Relationship Id="rId7" Type="http://schemas.openxmlformats.org/officeDocument/2006/relationships/hyperlink" Target="https://www.youtube.com/watch?v=3hxE7Af98AI" TargetMode="External"/><Relationship Id="rId2" Type="http://schemas.openxmlformats.org/officeDocument/2006/relationships/hyperlink" Target="https://nl.wikipedia.org/wiki/Koolstofdioxide" TargetMode="External"/><Relationship Id="rId1" Type="http://schemas.openxmlformats.org/officeDocument/2006/relationships/slideLayout" Target="../slideLayouts/slideLayout25.xml"/><Relationship Id="rId6" Type="http://schemas.openxmlformats.org/officeDocument/2006/relationships/hyperlink" Target="https://nl.wikipedia.org/wiki/Zwavelhexafluoride" TargetMode="External"/><Relationship Id="rId5" Type="http://schemas.openxmlformats.org/officeDocument/2006/relationships/hyperlink" Target="https://nl.wikipedia.org/wiki/Chloorfluorkoolstofverbinding" TargetMode="External"/><Relationship Id="rId4" Type="http://schemas.openxmlformats.org/officeDocument/2006/relationships/hyperlink" Target="https://nl.wikipedia.org/wiki/Distikstofmonoxid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Mijn onderneming</a:t>
            </a:r>
          </a:p>
          <a:p>
            <a:pPr>
              <a:lnSpc>
                <a:spcPct val="90000"/>
              </a:lnSpc>
              <a:spcAft>
                <a:spcPts val="600"/>
              </a:spcAft>
            </a:pPr>
            <a:r>
              <a:rPr lang="nl-NL" dirty="0"/>
              <a:t>Herhaling</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36496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E3CA4-61CA-4A7D-AE75-5167FB029A8D}"/>
              </a:ext>
            </a:extLst>
          </p:cNvPr>
          <p:cNvSpPr>
            <a:spLocks noGrp="1"/>
          </p:cNvSpPr>
          <p:nvPr>
            <p:ph type="title"/>
          </p:nvPr>
        </p:nvSpPr>
        <p:spPr>
          <a:xfrm>
            <a:off x="268014" y="409904"/>
            <a:ext cx="6921062" cy="599090"/>
          </a:xfrm>
        </p:spPr>
        <p:txBody>
          <a:bodyPr/>
          <a:lstStyle/>
          <a:p>
            <a:r>
              <a:rPr lang="nl-NL" dirty="0"/>
              <a:t>2. Hernieuwbare energie</a:t>
            </a:r>
          </a:p>
        </p:txBody>
      </p:sp>
      <p:pic>
        <p:nvPicPr>
          <p:cNvPr id="4" name="Afbeelding 3">
            <a:extLst>
              <a:ext uri="{FF2B5EF4-FFF2-40B4-BE49-F238E27FC236}">
                <a16:creationId xmlns:a16="http://schemas.microsoft.com/office/drawing/2014/main" id="{9EE6545C-3CEE-4F30-B89E-4DC568B79EEF}"/>
              </a:ext>
            </a:extLst>
          </p:cNvPr>
          <p:cNvPicPr>
            <a:picLocks noChangeAspect="1"/>
          </p:cNvPicPr>
          <p:nvPr/>
        </p:nvPicPr>
        <p:blipFill rotWithShape="1">
          <a:blip r:embed="rId3"/>
          <a:srcRect l="31573" t="27957" r="12903" b="17419"/>
          <a:stretch/>
        </p:blipFill>
        <p:spPr>
          <a:xfrm>
            <a:off x="1429406" y="1283325"/>
            <a:ext cx="9333187" cy="5164771"/>
          </a:xfrm>
          <a:prstGeom prst="rect">
            <a:avLst/>
          </a:prstGeom>
        </p:spPr>
      </p:pic>
    </p:spTree>
    <p:extLst>
      <p:ext uri="{BB962C8B-B14F-4D97-AF65-F5344CB8AC3E}">
        <p14:creationId xmlns:p14="http://schemas.microsoft.com/office/powerpoint/2010/main" val="208508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B0838-EEAE-417A-8855-CD40C470D8AE}"/>
              </a:ext>
            </a:extLst>
          </p:cNvPr>
          <p:cNvSpPr>
            <a:spLocks noGrp="1"/>
          </p:cNvSpPr>
          <p:nvPr>
            <p:ph type="title"/>
          </p:nvPr>
        </p:nvSpPr>
        <p:spPr>
          <a:xfrm>
            <a:off x="488732" y="273051"/>
            <a:ext cx="4414344" cy="641350"/>
          </a:xfrm>
        </p:spPr>
        <p:txBody>
          <a:bodyPr/>
          <a:lstStyle/>
          <a:p>
            <a:r>
              <a:rPr lang="nl-NL" dirty="0"/>
              <a:t>3. systeemdenken</a:t>
            </a:r>
          </a:p>
        </p:txBody>
      </p:sp>
      <p:sp>
        <p:nvSpPr>
          <p:cNvPr id="4" name="Tijdelijke aanduiding voor tekst 3">
            <a:extLst>
              <a:ext uri="{FF2B5EF4-FFF2-40B4-BE49-F238E27FC236}">
                <a16:creationId xmlns:a16="http://schemas.microsoft.com/office/drawing/2014/main" id="{EC6D79EE-C048-4E26-94B4-262013CA867F}"/>
              </a:ext>
            </a:extLst>
          </p:cNvPr>
          <p:cNvSpPr>
            <a:spLocks noGrp="1"/>
          </p:cNvSpPr>
          <p:nvPr>
            <p:ph type="body" sz="half" idx="2"/>
          </p:nvPr>
        </p:nvSpPr>
        <p:spPr>
          <a:xfrm>
            <a:off x="609601" y="1435101"/>
            <a:ext cx="4157132" cy="4691063"/>
          </a:xfrm>
        </p:spPr>
        <p:txBody>
          <a:bodyPr/>
          <a:lstStyle/>
          <a:p>
            <a:pPr fontAlgn="base"/>
            <a:r>
              <a:rPr lang="nl-NL" sz="1800" dirty="0">
                <a:solidFill>
                  <a:srgbClr val="444444"/>
                </a:solidFill>
              </a:rPr>
              <a:t>Iedere actor in de economie (bedrijf, persoon, organisme) is verbonden met andere actoren. </a:t>
            </a:r>
          </a:p>
          <a:p>
            <a:pPr fontAlgn="base"/>
            <a:r>
              <a:rPr lang="nl-NL" sz="1800" dirty="0">
                <a:solidFill>
                  <a:srgbClr val="444444"/>
                </a:solidFill>
              </a:rPr>
              <a:t>Dit vormt samen een netwerk waarin de acties van een speler invloed hebben op andere spelers. </a:t>
            </a:r>
          </a:p>
          <a:p>
            <a:pPr fontAlgn="base"/>
            <a:endParaRPr lang="nl-NL" sz="1800" dirty="0">
              <a:solidFill>
                <a:srgbClr val="444444"/>
              </a:solidFill>
            </a:endParaRPr>
          </a:p>
          <a:p>
            <a:pPr fontAlgn="base"/>
            <a:endParaRPr lang="nl-NL" sz="1800" dirty="0">
              <a:solidFill>
                <a:srgbClr val="444444"/>
              </a:solidFill>
            </a:endParaRPr>
          </a:p>
          <a:p>
            <a:pPr fontAlgn="base"/>
            <a:r>
              <a:rPr lang="nl-NL" sz="1800" dirty="0">
                <a:solidFill>
                  <a:srgbClr val="444444"/>
                </a:solidFill>
              </a:rPr>
              <a:t>korte én lange termijn consequenties in keuzes die gemaakt worden.</a:t>
            </a:r>
            <a:endParaRPr lang="nl-NL" sz="1800" dirty="0"/>
          </a:p>
          <a:p>
            <a:endParaRPr lang="nl-NL" dirty="0"/>
          </a:p>
        </p:txBody>
      </p:sp>
      <p:pic>
        <p:nvPicPr>
          <p:cNvPr id="7" name="Picture 2" descr="Systeemdenken - Wikipedia">
            <a:extLst>
              <a:ext uri="{FF2B5EF4-FFF2-40B4-BE49-F238E27FC236}">
                <a16:creationId xmlns:a16="http://schemas.microsoft.com/office/drawing/2014/main" id="{D3CE2F65-C661-4B63-8C9B-A36133030B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48275" y="273050"/>
            <a:ext cx="5853113"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9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BB5A134-EB8C-424E-B9E4-522A2299AB8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58484" y="2763069"/>
            <a:ext cx="2663723" cy="1331862"/>
          </a:xfrm>
          <a:prstGeom prst="rect">
            <a:avLst/>
          </a:prstGeom>
          <a:solidFill>
            <a:srgbClr val="FFFFFF"/>
          </a:solidFill>
        </p:spPr>
      </p:pic>
      <p:pic>
        <p:nvPicPr>
          <p:cNvPr id="8" name="Picture 2" descr="Het belang van bomen">
            <a:extLst>
              <a:ext uri="{FF2B5EF4-FFF2-40B4-BE49-F238E27FC236}">
                <a16:creationId xmlns:a16="http://schemas.microsoft.com/office/drawing/2014/main" id="{0AAC9A1E-48C2-438D-8A75-A441B3AA273B}"/>
              </a:ext>
            </a:extLst>
          </p:cNvPr>
          <p:cNvPicPr>
            <a:picLocks noGrp="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45365" y="442770"/>
            <a:ext cx="1889959" cy="1667889"/>
          </a:xfrm>
          <a:prstGeom prst="rect">
            <a:avLst/>
          </a:prstGeom>
          <a:solidFill>
            <a:srgbClr val="FFFFFF"/>
          </a:solidFill>
        </p:spPr>
      </p:pic>
      <p:sp>
        <p:nvSpPr>
          <p:cNvPr id="9" name="Tekstvak 8">
            <a:extLst>
              <a:ext uri="{FF2B5EF4-FFF2-40B4-BE49-F238E27FC236}">
                <a16:creationId xmlns:a16="http://schemas.microsoft.com/office/drawing/2014/main" id="{AB0152DF-3B4F-4154-98D9-1A5BE4667228}"/>
              </a:ext>
            </a:extLst>
          </p:cNvPr>
          <p:cNvSpPr txBox="1"/>
          <p:nvPr/>
        </p:nvSpPr>
        <p:spPr>
          <a:xfrm>
            <a:off x="4559057" y="2252198"/>
            <a:ext cx="3062574" cy="369332"/>
          </a:xfrm>
          <a:prstGeom prst="rect">
            <a:avLst/>
          </a:prstGeom>
          <a:noFill/>
        </p:spPr>
        <p:txBody>
          <a:bodyPr wrap="square">
            <a:spAutoFit/>
          </a:bodyPr>
          <a:lstStyle/>
          <a:p>
            <a:r>
              <a:rPr lang="nl-NL" dirty="0"/>
              <a:t>Onderdeel naar het geheel</a:t>
            </a:r>
          </a:p>
        </p:txBody>
      </p:sp>
      <p:pic>
        <p:nvPicPr>
          <p:cNvPr id="10" name="Picture 6" descr="Ecosystem Relationships - SUMI giri 8th grade science">
            <a:extLst>
              <a:ext uri="{FF2B5EF4-FFF2-40B4-BE49-F238E27FC236}">
                <a16:creationId xmlns:a16="http://schemas.microsoft.com/office/drawing/2014/main" id="{9EB19B82-6667-446E-955F-63D57956DE6D}"/>
              </a:ext>
            </a:extLst>
          </p:cNvPr>
          <p:cNvPicPr>
            <a:picLocks noGrp="1" noChangeAspect="1" noChangeArrowheads="1"/>
          </p:cNvPicPr>
          <p:nvPr/>
        </p:nvPicPr>
        <p:blipFill rotWithShape="1">
          <a:blip r:embed="rId5">
            <a:extLst>
              <a:ext uri="{28A0092B-C50C-407E-A947-70E740481C1C}">
                <a14:useLocalDpi xmlns:a14="http://schemas.microsoft.com/office/drawing/2010/main" val="0"/>
              </a:ext>
            </a:extLst>
          </a:blip>
          <a:srcRect l="1757" r="1756" b="-1"/>
          <a:stretch/>
        </p:blipFill>
        <p:spPr bwMode="auto">
          <a:xfrm>
            <a:off x="8165380" y="549876"/>
            <a:ext cx="2727613" cy="1886988"/>
          </a:xfrm>
          <a:prstGeom prst="rect">
            <a:avLst/>
          </a:prstGeom>
          <a:solidFill>
            <a:srgbClr val="FFFFFF"/>
          </a:solidFill>
        </p:spPr>
      </p:pic>
      <p:sp>
        <p:nvSpPr>
          <p:cNvPr id="11" name="Tekstvak 10">
            <a:extLst>
              <a:ext uri="{FF2B5EF4-FFF2-40B4-BE49-F238E27FC236}">
                <a16:creationId xmlns:a16="http://schemas.microsoft.com/office/drawing/2014/main" id="{7ADB2B94-5AC3-4B58-8AED-C61B70D1B32E}"/>
              </a:ext>
            </a:extLst>
          </p:cNvPr>
          <p:cNvSpPr txBox="1"/>
          <p:nvPr/>
        </p:nvSpPr>
        <p:spPr>
          <a:xfrm>
            <a:off x="8165380" y="2505211"/>
            <a:ext cx="3062574" cy="369332"/>
          </a:xfrm>
          <a:prstGeom prst="rect">
            <a:avLst/>
          </a:prstGeom>
          <a:noFill/>
        </p:spPr>
        <p:txBody>
          <a:bodyPr wrap="square">
            <a:spAutoFit/>
          </a:bodyPr>
          <a:lstStyle/>
          <a:p>
            <a:r>
              <a:rPr lang="nl-NL" dirty="0"/>
              <a:t>Objecten naar relaties</a:t>
            </a:r>
          </a:p>
        </p:txBody>
      </p:sp>
      <p:pic>
        <p:nvPicPr>
          <p:cNvPr id="12" name="Picture 2">
            <a:extLst>
              <a:ext uri="{FF2B5EF4-FFF2-40B4-BE49-F238E27FC236}">
                <a16:creationId xmlns:a16="http://schemas.microsoft.com/office/drawing/2014/main" id="{DF95993C-B42C-423D-A8CA-84D05F56F0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5380" y="3266983"/>
            <a:ext cx="2905461" cy="1850994"/>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3FBAA419-792B-42C4-9CC4-43A71109C180}"/>
              </a:ext>
            </a:extLst>
          </p:cNvPr>
          <p:cNvSpPr txBox="1"/>
          <p:nvPr/>
        </p:nvSpPr>
        <p:spPr>
          <a:xfrm>
            <a:off x="8165380" y="5141085"/>
            <a:ext cx="3062574" cy="646331"/>
          </a:xfrm>
          <a:prstGeom prst="rect">
            <a:avLst/>
          </a:prstGeom>
          <a:noFill/>
        </p:spPr>
        <p:txBody>
          <a:bodyPr wrap="square">
            <a:spAutoFit/>
          </a:bodyPr>
          <a:lstStyle/>
          <a:p>
            <a:r>
              <a:rPr lang="nl-NL" dirty="0"/>
              <a:t>Objectieve kennis naar contextuele kennis</a:t>
            </a:r>
          </a:p>
        </p:txBody>
      </p:sp>
      <p:sp>
        <p:nvSpPr>
          <p:cNvPr id="14" name="Tekstvak 13">
            <a:extLst>
              <a:ext uri="{FF2B5EF4-FFF2-40B4-BE49-F238E27FC236}">
                <a16:creationId xmlns:a16="http://schemas.microsoft.com/office/drawing/2014/main" id="{3E444D8D-0E1B-42A4-8E45-4B82040EDBFA}"/>
              </a:ext>
            </a:extLst>
          </p:cNvPr>
          <p:cNvSpPr txBox="1"/>
          <p:nvPr/>
        </p:nvSpPr>
        <p:spPr>
          <a:xfrm>
            <a:off x="4559057" y="5373900"/>
            <a:ext cx="3062574" cy="369332"/>
          </a:xfrm>
          <a:prstGeom prst="rect">
            <a:avLst/>
          </a:prstGeom>
          <a:noFill/>
        </p:spPr>
        <p:txBody>
          <a:bodyPr wrap="square">
            <a:spAutoFit/>
          </a:bodyPr>
          <a:lstStyle/>
          <a:p>
            <a:r>
              <a:rPr lang="nl-NL" dirty="0"/>
              <a:t>Kwantiteit naar kwaliteit</a:t>
            </a:r>
          </a:p>
        </p:txBody>
      </p:sp>
      <p:sp>
        <p:nvSpPr>
          <p:cNvPr id="15" name="Tekstvak 14">
            <a:extLst>
              <a:ext uri="{FF2B5EF4-FFF2-40B4-BE49-F238E27FC236}">
                <a16:creationId xmlns:a16="http://schemas.microsoft.com/office/drawing/2014/main" id="{0ADF85BE-0FCF-48DE-81DE-E1DA458E933E}"/>
              </a:ext>
            </a:extLst>
          </p:cNvPr>
          <p:cNvSpPr txBox="1"/>
          <p:nvPr/>
        </p:nvSpPr>
        <p:spPr>
          <a:xfrm>
            <a:off x="1261531" y="5117977"/>
            <a:ext cx="3062574" cy="369332"/>
          </a:xfrm>
          <a:prstGeom prst="rect">
            <a:avLst/>
          </a:prstGeom>
          <a:noFill/>
        </p:spPr>
        <p:txBody>
          <a:bodyPr wrap="square">
            <a:spAutoFit/>
          </a:bodyPr>
          <a:lstStyle/>
          <a:p>
            <a:r>
              <a:rPr lang="nl-NL" dirty="0"/>
              <a:t>Structuur naar proces</a:t>
            </a:r>
          </a:p>
        </p:txBody>
      </p:sp>
      <p:sp>
        <p:nvSpPr>
          <p:cNvPr id="16" name="Tekstvak 15">
            <a:extLst>
              <a:ext uri="{FF2B5EF4-FFF2-40B4-BE49-F238E27FC236}">
                <a16:creationId xmlns:a16="http://schemas.microsoft.com/office/drawing/2014/main" id="{8CD1417C-7C89-4286-835D-5C05F5CBF409}"/>
              </a:ext>
            </a:extLst>
          </p:cNvPr>
          <p:cNvSpPr txBox="1"/>
          <p:nvPr/>
        </p:nvSpPr>
        <p:spPr>
          <a:xfrm>
            <a:off x="1261531" y="2439903"/>
            <a:ext cx="3062574" cy="369332"/>
          </a:xfrm>
          <a:prstGeom prst="rect">
            <a:avLst/>
          </a:prstGeom>
          <a:noFill/>
        </p:spPr>
        <p:txBody>
          <a:bodyPr wrap="square">
            <a:spAutoFit/>
          </a:bodyPr>
          <a:lstStyle/>
          <a:p>
            <a:r>
              <a:rPr lang="nl-NL" dirty="0"/>
              <a:t>Inhoud naar patronen</a:t>
            </a:r>
          </a:p>
        </p:txBody>
      </p:sp>
      <p:pic>
        <p:nvPicPr>
          <p:cNvPr id="17" name="Picture 2" descr="zwerm vogels — Stockfoto © dusan964 #5421384">
            <a:extLst>
              <a:ext uri="{FF2B5EF4-FFF2-40B4-BE49-F238E27FC236}">
                <a16:creationId xmlns:a16="http://schemas.microsoft.com/office/drawing/2014/main" id="{F6B2DC9D-6080-4136-98D1-74C98D661837}"/>
              </a:ext>
            </a:extLst>
          </p:cNvPr>
          <p:cNvPicPr>
            <a:picLocks noGrp="1" noChangeAspect="1" noChangeArrowheads="1"/>
          </p:cNvPicPr>
          <p:nvPr/>
        </p:nvPicPr>
        <p:blipFill rotWithShape="1">
          <a:blip r:embed="rId7">
            <a:extLst>
              <a:ext uri="{28A0092B-C50C-407E-A947-70E740481C1C}">
                <a14:useLocalDpi xmlns:a14="http://schemas.microsoft.com/office/drawing/2010/main" val="0"/>
              </a:ext>
            </a:extLst>
          </a:blip>
          <a:srcRect t="25128" r="-1" b="25126"/>
          <a:stretch/>
        </p:blipFill>
        <p:spPr bwMode="auto">
          <a:xfrm>
            <a:off x="4642840" y="4647409"/>
            <a:ext cx="2906319" cy="726491"/>
          </a:xfrm>
          <a:prstGeom prst="rect">
            <a:avLst/>
          </a:prstGeom>
          <a:noFill/>
        </p:spPr>
      </p:pic>
      <p:pic>
        <p:nvPicPr>
          <p:cNvPr id="18" name="Picture 2" descr="Pin on Darwin- evolution theory">
            <a:extLst>
              <a:ext uri="{FF2B5EF4-FFF2-40B4-BE49-F238E27FC236}">
                <a16:creationId xmlns:a16="http://schemas.microsoft.com/office/drawing/2014/main" id="{8F17AAE0-1ECC-4D2D-98C8-460461904592}"/>
              </a:ext>
            </a:extLst>
          </p:cNvPr>
          <p:cNvPicPr>
            <a:picLocks noGrp="1"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1261531" y="3317897"/>
            <a:ext cx="2250849" cy="18231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nergy and Energy Transfer Lesson: How is energy at work ...">
            <a:extLst>
              <a:ext uri="{FF2B5EF4-FFF2-40B4-BE49-F238E27FC236}">
                <a16:creationId xmlns:a16="http://schemas.microsoft.com/office/drawing/2014/main" id="{ADB4084D-ECB1-4920-9BD2-B8F6A10533F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292573" y="854820"/>
            <a:ext cx="2136428" cy="1650391"/>
          </a:xfrm>
          <a:prstGeom prst="rect">
            <a:avLst/>
          </a:prstGeom>
          <a:solidFill>
            <a:srgbClr val="FFFFFF"/>
          </a:solidFill>
        </p:spPr>
      </p:pic>
    </p:spTree>
    <p:extLst>
      <p:ext uri="{BB962C8B-B14F-4D97-AF65-F5344CB8AC3E}">
        <p14:creationId xmlns:p14="http://schemas.microsoft.com/office/powerpoint/2010/main" val="40018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1268763-0BCE-4A1F-BFDB-CD50C6671B14}"/>
              </a:ext>
            </a:extLst>
          </p:cNvPr>
          <p:cNvSpPr>
            <a:spLocks noGrp="1"/>
          </p:cNvSpPr>
          <p:nvPr>
            <p:ph type="title"/>
          </p:nvPr>
        </p:nvSpPr>
        <p:spPr/>
        <p:txBody>
          <a:bodyPr/>
          <a:lstStyle/>
          <a:p>
            <a:r>
              <a:rPr lang="nl-NL" dirty="0"/>
              <a:t>Economische voordelen</a:t>
            </a:r>
          </a:p>
        </p:txBody>
      </p:sp>
      <p:pic>
        <p:nvPicPr>
          <p:cNvPr id="8" name="Picture 2">
            <a:extLst>
              <a:ext uri="{FF2B5EF4-FFF2-40B4-BE49-F238E27FC236}">
                <a16:creationId xmlns:a16="http://schemas.microsoft.com/office/drawing/2014/main" id="{3A61B07B-03FF-4F13-804D-BE12AE8EC5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37377" y="1992174"/>
            <a:ext cx="3790545" cy="1980560"/>
          </a:xfrm>
          <a:prstGeom prst="rect">
            <a:avLst/>
          </a:prstGeom>
          <a:solidFill>
            <a:srgbClr val="FFFFFF"/>
          </a:solidFill>
        </p:spPr>
      </p:pic>
      <p:pic>
        <p:nvPicPr>
          <p:cNvPr id="9" name="Picture 2" descr="Rijksjaarverslag 2019: economische groei en werkgelegenheid |  Verantwoordingsdag | Rijksoverheid.nl">
            <a:extLst>
              <a:ext uri="{FF2B5EF4-FFF2-40B4-BE49-F238E27FC236}">
                <a16:creationId xmlns:a16="http://schemas.microsoft.com/office/drawing/2014/main" id="{2DB41F45-275A-498E-BFDF-EAF9D333C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67" y="1205059"/>
            <a:ext cx="2075918" cy="20759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afisch of grafiek groei stock afbeelding. Afbeelding bestaande uit markt  - 52096179">
            <a:extLst>
              <a:ext uri="{FF2B5EF4-FFF2-40B4-BE49-F238E27FC236}">
                <a16:creationId xmlns:a16="http://schemas.microsoft.com/office/drawing/2014/main" id="{EC26F8C7-9A1F-4E0E-9699-B255327BA0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56252" y="2250088"/>
            <a:ext cx="3609857" cy="2454703"/>
          </a:xfrm>
          <a:prstGeom prst="rect">
            <a:avLst/>
          </a:prstGeom>
          <a:solidFill>
            <a:srgbClr val="FFFFFF"/>
          </a:solidFill>
        </p:spPr>
      </p:pic>
      <p:sp>
        <p:nvSpPr>
          <p:cNvPr id="12" name="Tekstvak 11">
            <a:extLst>
              <a:ext uri="{FF2B5EF4-FFF2-40B4-BE49-F238E27FC236}">
                <a16:creationId xmlns:a16="http://schemas.microsoft.com/office/drawing/2014/main" id="{82CF160C-67A7-4430-A7DE-161038FE78BB}"/>
              </a:ext>
            </a:extLst>
          </p:cNvPr>
          <p:cNvSpPr txBox="1"/>
          <p:nvPr/>
        </p:nvSpPr>
        <p:spPr>
          <a:xfrm>
            <a:off x="371476" y="5333463"/>
            <a:ext cx="6094378" cy="1200329"/>
          </a:xfrm>
          <a:prstGeom prst="rect">
            <a:avLst/>
          </a:prstGeom>
          <a:noFill/>
        </p:spPr>
        <p:txBody>
          <a:bodyPr wrap="square">
            <a:spAutoFit/>
          </a:bodyPr>
          <a:lstStyle/>
          <a:p>
            <a:r>
              <a:rPr lang="nl-NL" sz="1800" b="0" i="0" dirty="0">
                <a:solidFill>
                  <a:schemeClr val="tx1"/>
                </a:solidFill>
                <a:effectLst/>
                <a:latin typeface="Arial" panose="020B0604020202020204" pitchFamily="34" charset="0"/>
                <a:cs typeface="Arial" panose="020B0604020202020204" pitchFamily="34" charset="0"/>
              </a:rPr>
              <a:t>Een belangrijk principe van circulaire economie is het loskoppelen van economische groei en de consumptie van grondstoffen. Hierdoor is de economie niet gehinderd door het tekort aan grondstoffen om te groeien. </a:t>
            </a:r>
            <a:endParaRPr lang="nl-NL" dirty="0"/>
          </a:p>
        </p:txBody>
      </p:sp>
      <p:sp>
        <p:nvSpPr>
          <p:cNvPr id="13" name="Vermenigvuldigingsteken 12">
            <a:extLst>
              <a:ext uri="{FF2B5EF4-FFF2-40B4-BE49-F238E27FC236}">
                <a16:creationId xmlns:a16="http://schemas.microsoft.com/office/drawing/2014/main" id="{90912FBA-8A8A-402E-BD6E-3DF3B324E689}"/>
              </a:ext>
            </a:extLst>
          </p:cNvPr>
          <p:cNvSpPr/>
          <p:nvPr/>
        </p:nvSpPr>
        <p:spPr>
          <a:xfrm>
            <a:off x="0" y="1244338"/>
            <a:ext cx="2516957" cy="2102177"/>
          </a:xfrm>
          <a:prstGeom prst="mathMultiply">
            <a:avLst>
              <a:gd name="adj1" fmla="val 378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0730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31268763-0BCE-4A1F-BFDB-CD50C6671B14}"/>
              </a:ext>
            </a:extLst>
          </p:cNvPr>
          <p:cNvSpPr>
            <a:spLocks noGrp="1"/>
          </p:cNvSpPr>
          <p:nvPr>
            <p:ph type="title"/>
          </p:nvPr>
        </p:nvSpPr>
        <p:spPr/>
        <p:txBody>
          <a:bodyPr/>
          <a:lstStyle/>
          <a:p>
            <a:r>
              <a:rPr lang="nl-NL" dirty="0"/>
              <a:t>Ecologische voordelen</a:t>
            </a:r>
          </a:p>
        </p:txBody>
      </p:sp>
      <p:sp>
        <p:nvSpPr>
          <p:cNvPr id="11" name="Tijdelijke aanduiding voor tekst 5">
            <a:extLst>
              <a:ext uri="{FF2B5EF4-FFF2-40B4-BE49-F238E27FC236}">
                <a16:creationId xmlns:a16="http://schemas.microsoft.com/office/drawing/2014/main" id="{D2D9AD43-2BCF-4451-9B67-14A80FE6BF37}"/>
              </a:ext>
            </a:extLst>
          </p:cNvPr>
          <p:cNvSpPr txBox="1">
            <a:spLocks/>
          </p:cNvSpPr>
          <p:nvPr/>
        </p:nvSpPr>
        <p:spPr>
          <a:xfrm>
            <a:off x="241955" y="1083468"/>
            <a:ext cx="4298575" cy="4691063"/>
          </a:xfrm>
          <a:prstGeom prst="rect">
            <a:avLst/>
          </a:prstGeom>
        </p:spPr>
        <p:txBody>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a:t>Klimaatverandering en materiaalgebruik hebben een nauw verband met elkaar </a:t>
            </a:r>
            <a:br>
              <a:rPr lang="nl-NL"/>
            </a:br>
            <a:r>
              <a:rPr lang="nl-NL" i="1"/>
              <a:t>(verborgen impact)</a:t>
            </a:r>
          </a:p>
          <a:p>
            <a:endParaRPr lang="nl-NL" i="1"/>
          </a:p>
          <a:p>
            <a:r>
              <a:rPr lang="nl-NL"/>
              <a:t>Uitstoot zou met 56% afnemen, wereldwijde schaal nog meer. (SITRA, 2018)</a:t>
            </a:r>
            <a:endParaRPr lang="nl-NL" dirty="0"/>
          </a:p>
        </p:txBody>
      </p:sp>
      <p:graphicFrame>
        <p:nvGraphicFramePr>
          <p:cNvPr id="14" name="Tabel 13">
            <a:extLst>
              <a:ext uri="{FF2B5EF4-FFF2-40B4-BE49-F238E27FC236}">
                <a16:creationId xmlns:a16="http://schemas.microsoft.com/office/drawing/2014/main" id="{7ED8E391-8E81-4BDD-B22D-F71C15EF08D5}"/>
              </a:ext>
            </a:extLst>
          </p:cNvPr>
          <p:cNvGraphicFramePr>
            <a:graphicFrameLocks noGrp="1"/>
          </p:cNvGraphicFramePr>
          <p:nvPr>
            <p:extLst>
              <p:ext uri="{D42A27DB-BD31-4B8C-83A1-F6EECF244321}">
                <p14:modId xmlns:p14="http://schemas.microsoft.com/office/powerpoint/2010/main" val="2629426562"/>
              </p:ext>
            </p:extLst>
          </p:nvPr>
        </p:nvGraphicFramePr>
        <p:xfrm>
          <a:off x="371476" y="3862893"/>
          <a:ext cx="6414247" cy="2468880"/>
        </p:xfrm>
        <a:graphic>
          <a:graphicData uri="http://schemas.openxmlformats.org/drawingml/2006/table">
            <a:tbl>
              <a:tblPr>
                <a:tableStyleId>{69C7853C-536D-4A76-A0AE-DD22124D55A5}</a:tableStyleId>
              </a:tblPr>
              <a:tblGrid>
                <a:gridCol w="3248998">
                  <a:extLst>
                    <a:ext uri="{9D8B030D-6E8A-4147-A177-3AD203B41FA5}">
                      <a16:colId xmlns:a16="http://schemas.microsoft.com/office/drawing/2014/main" val="2194259096"/>
                    </a:ext>
                  </a:extLst>
                </a:gridCol>
                <a:gridCol w="1359635">
                  <a:extLst>
                    <a:ext uri="{9D8B030D-6E8A-4147-A177-3AD203B41FA5}">
                      <a16:colId xmlns:a16="http://schemas.microsoft.com/office/drawing/2014/main" val="4275880134"/>
                    </a:ext>
                  </a:extLst>
                </a:gridCol>
                <a:gridCol w="1805614">
                  <a:extLst>
                    <a:ext uri="{9D8B030D-6E8A-4147-A177-3AD203B41FA5}">
                      <a16:colId xmlns:a16="http://schemas.microsoft.com/office/drawing/2014/main" val="4106214862"/>
                    </a:ext>
                  </a:extLst>
                </a:gridCol>
              </a:tblGrid>
              <a:tr h="199553">
                <a:tc>
                  <a:txBody>
                    <a:bodyPr/>
                    <a:lstStyle/>
                    <a:p>
                      <a:pPr algn="ctr"/>
                      <a:r>
                        <a:rPr lang="nl-NL" u="none" dirty="0">
                          <a:solidFill>
                            <a:schemeClr val="tx1"/>
                          </a:solidFill>
                          <a:effectLst/>
                        </a:rPr>
                        <a:t>Naam</a:t>
                      </a:r>
                    </a:p>
                  </a:txBody>
                  <a:tcPr anchor="ctr"/>
                </a:tc>
                <a:tc>
                  <a:txBody>
                    <a:bodyPr/>
                    <a:lstStyle/>
                    <a:p>
                      <a:pPr algn="ctr"/>
                      <a:r>
                        <a:rPr lang="nl-NL" u="none">
                          <a:solidFill>
                            <a:schemeClr val="tx1"/>
                          </a:solidFill>
                          <a:effectLst/>
                        </a:rPr>
                        <a:t>Formule</a:t>
                      </a:r>
                    </a:p>
                  </a:txBody>
                  <a:tcPr anchor="ctr"/>
                </a:tc>
                <a:tc>
                  <a:txBody>
                    <a:bodyPr/>
                    <a:lstStyle/>
                    <a:p>
                      <a:pPr algn="ctr"/>
                      <a:r>
                        <a:rPr lang="nl-NL" u="none">
                          <a:solidFill>
                            <a:schemeClr val="tx1"/>
                          </a:solidFill>
                          <a:effectLst/>
                        </a:rPr>
                        <a:t>CO</a:t>
                      </a:r>
                      <a:r>
                        <a:rPr lang="nl-NL" u="none" baseline="-25000">
                          <a:solidFill>
                            <a:schemeClr val="tx1"/>
                          </a:solidFill>
                          <a:effectLst/>
                        </a:rPr>
                        <a:t>2</a:t>
                      </a:r>
                      <a:r>
                        <a:rPr lang="nl-NL" u="none">
                          <a:solidFill>
                            <a:schemeClr val="tx1"/>
                          </a:solidFill>
                          <a:effectLst/>
                        </a:rPr>
                        <a:t>-equivalent</a:t>
                      </a:r>
                    </a:p>
                  </a:txBody>
                  <a:tcPr anchor="ctr"/>
                </a:tc>
                <a:extLst>
                  <a:ext uri="{0D108BD9-81ED-4DB2-BD59-A6C34878D82A}">
                    <a16:rowId xmlns:a16="http://schemas.microsoft.com/office/drawing/2014/main" val="459514572"/>
                  </a:ext>
                </a:extLst>
              </a:tr>
              <a:tr h="199553">
                <a:tc>
                  <a:txBody>
                    <a:bodyPr/>
                    <a:lstStyle/>
                    <a:p>
                      <a:r>
                        <a:rPr lang="nl-NL" u="none" strike="noStrike" dirty="0">
                          <a:solidFill>
                            <a:schemeClr val="tx1"/>
                          </a:solidFill>
                          <a:effectLst/>
                          <a:hlinkClick r:id="rId2" tooltip="Koolstofdioxide">
                            <a:extLst>
                              <a:ext uri="{A12FA001-AC4F-418D-AE19-62706E023703}">
                                <ahyp:hlinkClr xmlns:ahyp="http://schemas.microsoft.com/office/drawing/2018/hyperlinkcolor" val="tx"/>
                              </a:ext>
                            </a:extLst>
                          </a:hlinkClick>
                        </a:rPr>
                        <a:t>Koolstofdioxide</a:t>
                      </a:r>
                      <a:endParaRPr lang="nl-NL" u="none" dirty="0">
                        <a:solidFill>
                          <a:schemeClr val="tx1"/>
                        </a:solidFill>
                        <a:effectLst/>
                      </a:endParaRPr>
                    </a:p>
                  </a:txBody>
                  <a:tcPr anchor="ctr"/>
                </a:tc>
                <a:tc>
                  <a:txBody>
                    <a:bodyPr/>
                    <a:lstStyle/>
                    <a:p>
                      <a:r>
                        <a:rPr lang="nl-NL" u="none" dirty="0">
                          <a:solidFill>
                            <a:schemeClr val="tx1"/>
                          </a:solidFill>
                          <a:effectLst/>
                        </a:rPr>
                        <a:t>CO</a:t>
                      </a:r>
                      <a:r>
                        <a:rPr lang="nl-NL" u="none" baseline="-25000" dirty="0">
                          <a:solidFill>
                            <a:schemeClr val="tx1"/>
                          </a:solidFill>
                          <a:effectLst/>
                        </a:rPr>
                        <a:t>2</a:t>
                      </a:r>
                      <a:endParaRPr lang="nl-NL" u="none" dirty="0">
                        <a:solidFill>
                          <a:schemeClr val="tx1"/>
                        </a:solidFill>
                        <a:effectLst/>
                      </a:endParaRPr>
                    </a:p>
                  </a:txBody>
                  <a:tcPr anchor="ctr"/>
                </a:tc>
                <a:tc>
                  <a:txBody>
                    <a:bodyPr/>
                    <a:lstStyle/>
                    <a:p>
                      <a:r>
                        <a:rPr lang="nl-NL" u="none">
                          <a:solidFill>
                            <a:schemeClr val="tx1"/>
                          </a:solidFill>
                          <a:effectLst/>
                        </a:rPr>
                        <a:t>1</a:t>
                      </a:r>
                    </a:p>
                  </a:txBody>
                  <a:tcPr anchor="ctr"/>
                </a:tc>
                <a:extLst>
                  <a:ext uri="{0D108BD9-81ED-4DB2-BD59-A6C34878D82A}">
                    <a16:rowId xmlns:a16="http://schemas.microsoft.com/office/drawing/2014/main" val="2562845164"/>
                  </a:ext>
                </a:extLst>
              </a:tr>
              <a:tr h="199553">
                <a:tc>
                  <a:txBody>
                    <a:bodyPr/>
                    <a:lstStyle/>
                    <a:p>
                      <a:r>
                        <a:rPr lang="nl-NL" u="none" strike="noStrike">
                          <a:solidFill>
                            <a:schemeClr val="tx1"/>
                          </a:solidFill>
                          <a:effectLst/>
                          <a:hlinkClick r:id="rId3" tooltip="Methaan">
                            <a:extLst>
                              <a:ext uri="{A12FA001-AC4F-418D-AE19-62706E023703}">
                                <ahyp:hlinkClr xmlns:ahyp="http://schemas.microsoft.com/office/drawing/2018/hyperlinkcolor" val="tx"/>
                              </a:ext>
                            </a:extLst>
                          </a:hlinkClick>
                        </a:rPr>
                        <a:t>Methaan</a:t>
                      </a:r>
                      <a:endParaRPr lang="nl-NL" u="none">
                        <a:solidFill>
                          <a:schemeClr val="tx1"/>
                        </a:solidFill>
                        <a:effectLst/>
                      </a:endParaRPr>
                    </a:p>
                  </a:txBody>
                  <a:tcPr anchor="ctr"/>
                </a:tc>
                <a:tc>
                  <a:txBody>
                    <a:bodyPr/>
                    <a:lstStyle/>
                    <a:p>
                      <a:r>
                        <a:rPr lang="nl-NL" u="none">
                          <a:solidFill>
                            <a:schemeClr val="tx1"/>
                          </a:solidFill>
                          <a:effectLst/>
                        </a:rPr>
                        <a:t>CH</a:t>
                      </a:r>
                      <a:r>
                        <a:rPr lang="nl-NL" u="none" baseline="-25000">
                          <a:solidFill>
                            <a:schemeClr val="tx1"/>
                          </a:solidFill>
                          <a:effectLst/>
                        </a:rPr>
                        <a:t>4</a:t>
                      </a:r>
                      <a:endParaRPr lang="nl-NL" u="none">
                        <a:solidFill>
                          <a:schemeClr val="tx1"/>
                        </a:solidFill>
                        <a:effectLst/>
                      </a:endParaRPr>
                    </a:p>
                  </a:txBody>
                  <a:tcPr anchor="ctr"/>
                </a:tc>
                <a:tc>
                  <a:txBody>
                    <a:bodyPr/>
                    <a:lstStyle/>
                    <a:p>
                      <a:r>
                        <a:rPr lang="nl-NL" u="none" dirty="0">
                          <a:solidFill>
                            <a:schemeClr val="tx1"/>
                          </a:solidFill>
                          <a:effectLst/>
                        </a:rPr>
                        <a:t>28</a:t>
                      </a:r>
                    </a:p>
                  </a:txBody>
                  <a:tcPr anchor="ctr"/>
                </a:tc>
                <a:extLst>
                  <a:ext uri="{0D108BD9-81ED-4DB2-BD59-A6C34878D82A}">
                    <a16:rowId xmlns:a16="http://schemas.microsoft.com/office/drawing/2014/main" val="3702135818"/>
                  </a:ext>
                </a:extLst>
              </a:tr>
              <a:tr h="199553">
                <a:tc>
                  <a:txBody>
                    <a:bodyPr/>
                    <a:lstStyle/>
                    <a:p>
                      <a:r>
                        <a:rPr lang="nl-NL" u="none" strike="noStrike" dirty="0">
                          <a:solidFill>
                            <a:schemeClr val="tx1"/>
                          </a:solidFill>
                          <a:effectLst/>
                          <a:hlinkClick r:id="rId4" tooltip="Distikstofmonoxide">
                            <a:extLst>
                              <a:ext uri="{A12FA001-AC4F-418D-AE19-62706E023703}">
                                <ahyp:hlinkClr xmlns:ahyp="http://schemas.microsoft.com/office/drawing/2018/hyperlinkcolor" val="tx"/>
                              </a:ext>
                            </a:extLst>
                          </a:hlinkClick>
                        </a:rPr>
                        <a:t>Distikstofmonoxide</a:t>
                      </a:r>
                      <a:endParaRPr lang="nl-NL" u="none" dirty="0">
                        <a:solidFill>
                          <a:schemeClr val="tx1"/>
                        </a:solidFill>
                        <a:effectLst/>
                      </a:endParaRPr>
                    </a:p>
                  </a:txBody>
                  <a:tcPr anchor="ctr"/>
                </a:tc>
                <a:tc>
                  <a:txBody>
                    <a:bodyPr/>
                    <a:lstStyle/>
                    <a:p>
                      <a:r>
                        <a:rPr lang="nl-NL" u="none">
                          <a:solidFill>
                            <a:schemeClr val="tx1"/>
                          </a:solidFill>
                          <a:effectLst/>
                        </a:rPr>
                        <a:t>N</a:t>
                      </a:r>
                      <a:r>
                        <a:rPr lang="nl-NL" u="none" baseline="-25000">
                          <a:solidFill>
                            <a:schemeClr val="tx1"/>
                          </a:solidFill>
                          <a:effectLst/>
                        </a:rPr>
                        <a:t>2</a:t>
                      </a:r>
                      <a:r>
                        <a:rPr lang="nl-NL" u="none">
                          <a:solidFill>
                            <a:schemeClr val="tx1"/>
                          </a:solidFill>
                          <a:effectLst/>
                        </a:rPr>
                        <a:t>O</a:t>
                      </a:r>
                    </a:p>
                  </a:txBody>
                  <a:tcPr anchor="ctr"/>
                </a:tc>
                <a:tc>
                  <a:txBody>
                    <a:bodyPr/>
                    <a:lstStyle/>
                    <a:p>
                      <a:r>
                        <a:rPr lang="nl-NL" u="none">
                          <a:solidFill>
                            <a:schemeClr val="tx1"/>
                          </a:solidFill>
                          <a:effectLst/>
                        </a:rPr>
                        <a:t>265</a:t>
                      </a:r>
                    </a:p>
                  </a:txBody>
                  <a:tcPr anchor="ctr"/>
                </a:tc>
                <a:extLst>
                  <a:ext uri="{0D108BD9-81ED-4DB2-BD59-A6C34878D82A}">
                    <a16:rowId xmlns:a16="http://schemas.microsoft.com/office/drawing/2014/main" val="2706736740"/>
                  </a:ext>
                </a:extLst>
              </a:tr>
              <a:tr h="199553">
                <a:tc>
                  <a:txBody>
                    <a:bodyPr/>
                    <a:lstStyle/>
                    <a:p>
                      <a:r>
                        <a:rPr lang="nl-NL" u="none" strike="noStrike" dirty="0">
                          <a:solidFill>
                            <a:schemeClr val="tx1"/>
                          </a:solidFill>
                          <a:effectLst/>
                          <a:hlinkClick r:id="rId5" tooltip="Chloorfluorkoolstofverbinding">
                            <a:extLst>
                              <a:ext uri="{A12FA001-AC4F-418D-AE19-62706E023703}">
                                <ahyp:hlinkClr xmlns:ahyp="http://schemas.microsoft.com/office/drawing/2018/hyperlinkcolor" val="tx"/>
                              </a:ext>
                            </a:extLst>
                          </a:hlinkClick>
                        </a:rPr>
                        <a:t>Chloorfluorkoolstofverbindingen</a:t>
                      </a:r>
                      <a:endParaRPr lang="nl-NL" u="none" dirty="0">
                        <a:solidFill>
                          <a:schemeClr val="tx1"/>
                        </a:solidFill>
                        <a:effectLst/>
                      </a:endParaRPr>
                    </a:p>
                  </a:txBody>
                  <a:tcPr anchor="ctr"/>
                </a:tc>
                <a:tc>
                  <a:txBody>
                    <a:bodyPr/>
                    <a:lstStyle/>
                    <a:p>
                      <a:r>
                        <a:rPr lang="nl-NL" u="none">
                          <a:solidFill>
                            <a:schemeClr val="tx1"/>
                          </a:solidFill>
                          <a:effectLst/>
                        </a:rPr>
                        <a:t>C</a:t>
                      </a:r>
                      <a:r>
                        <a:rPr lang="nl-NL" u="none" baseline="-25000">
                          <a:solidFill>
                            <a:schemeClr val="tx1"/>
                          </a:solidFill>
                          <a:effectLst/>
                        </a:rPr>
                        <a:t>x</a:t>
                      </a:r>
                      <a:r>
                        <a:rPr lang="nl-NL" u="none">
                          <a:solidFill>
                            <a:schemeClr val="tx1"/>
                          </a:solidFill>
                          <a:effectLst/>
                        </a:rPr>
                        <a:t>F</a:t>
                      </a:r>
                      <a:r>
                        <a:rPr lang="nl-NL" u="none" baseline="-25000">
                          <a:solidFill>
                            <a:schemeClr val="tx1"/>
                          </a:solidFill>
                          <a:effectLst/>
                        </a:rPr>
                        <a:t>y</a:t>
                      </a:r>
                      <a:r>
                        <a:rPr lang="nl-NL" u="none">
                          <a:solidFill>
                            <a:schemeClr val="tx1"/>
                          </a:solidFill>
                          <a:effectLst/>
                        </a:rPr>
                        <a:t>Cl</a:t>
                      </a:r>
                      <a:r>
                        <a:rPr lang="nl-NL" u="none" baseline="-25000">
                          <a:solidFill>
                            <a:schemeClr val="tx1"/>
                          </a:solidFill>
                          <a:effectLst/>
                        </a:rPr>
                        <a:t>z</a:t>
                      </a:r>
                      <a:endParaRPr lang="nl-NL" u="none">
                        <a:solidFill>
                          <a:schemeClr val="tx1"/>
                        </a:solidFill>
                        <a:effectLst/>
                      </a:endParaRPr>
                    </a:p>
                  </a:txBody>
                  <a:tcPr anchor="ctr"/>
                </a:tc>
                <a:tc>
                  <a:txBody>
                    <a:bodyPr/>
                    <a:lstStyle/>
                    <a:p>
                      <a:r>
                        <a:rPr lang="nl-NL" u="none" dirty="0">
                          <a:solidFill>
                            <a:schemeClr val="tx1"/>
                          </a:solidFill>
                          <a:effectLst/>
                        </a:rPr>
                        <a:t>5700 - 11 900</a:t>
                      </a:r>
                    </a:p>
                  </a:txBody>
                  <a:tcPr anchor="ctr"/>
                </a:tc>
                <a:extLst>
                  <a:ext uri="{0D108BD9-81ED-4DB2-BD59-A6C34878D82A}">
                    <a16:rowId xmlns:a16="http://schemas.microsoft.com/office/drawing/2014/main" val="1733905824"/>
                  </a:ext>
                </a:extLst>
              </a:tr>
              <a:tr h="199553">
                <a:tc>
                  <a:txBody>
                    <a:bodyPr/>
                    <a:lstStyle/>
                    <a:p>
                      <a:r>
                        <a:rPr lang="nl-NL" u="none" strike="noStrike">
                          <a:solidFill>
                            <a:schemeClr val="tx1"/>
                          </a:solidFill>
                          <a:effectLst/>
                          <a:hlinkClick r:id="rId6" tooltip="Zwavelhexafluoride">
                            <a:extLst>
                              <a:ext uri="{A12FA001-AC4F-418D-AE19-62706E023703}">
                                <ahyp:hlinkClr xmlns:ahyp="http://schemas.microsoft.com/office/drawing/2018/hyperlinkcolor" val="tx"/>
                              </a:ext>
                            </a:extLst>
                          </a:hlinkClick>
                        </a:rPr>
                        <a:t>Zwavelhexafluoride</a:t>
                      </a:r>
                      <a:endParaRPr lang="nl-NL" u="none">
                        <a:solidFill>
                          <a:schemeClr val="tx1"/>
                        </a:solidFill>
                        <a:effectLst/>
                      </a:endParaRPr>
                    </a:p>
                  </a:txBody>
                  <a:tcPr anchor="ctr"/>
                </a:tc>
                <a:tc>
                  <a:txBody>
                    <a:bodyPr/>
                    <a:lstStyle/>
                    <a:p>
                      <a:r>
                        <a:rPr lang="nl-NL" u="none">
                          <a:solidFill>
                            <a:schemeClr val="tx1"/>
                          </a:solidFill>
                          <a:effectLst/>
                        </a:rPr>
                        <a:t>SF</a:t>
                      </a:r>
                      <a:r>
                        <a:rPr lang="nl-NL" u="none" baseline="-25000">
                          <a:solidFill>
                            <a:schemeClr val="tx1"/>
                          </a:solidFill>
                          <a:effectLst/>
                        </a:rPr>
                        <a:t>6</a:t>
                      </a:r>
                      <a:endParaRPr lang="nl-NL" u="none">
                        <a:solidFill>
                          <a:schemeClr val="tx1"/>
                        </a:solidFill>
                        <a:effectLst/>
                      </a:endParaRPr>
                    </a:p>
                  </a:txBody>
                  <a:tcPr anchor="ctr"/>
                </a:tc>
                <a:tc>
                  <a:txBody>
                    <a:bodyPr/>
                    <a:lstStyle/>
                    <a:p>
                      <a:r>
                        <a:rPr lang="nl-NL" u="none" dirty="0">
                          <a:solidFill>
                            <a:schemeClr val="tx1"/>
                          </a:solidFill>
                          <a:effectLst/>
                        </a:rPr>
                        <a:t>23 500</a:t>
                      </a:r>
                    </a:p>
                  </a:txBody>
                  <a:tcPr anchor="ctr"/>
                </a:tc>
                <a:extLst>
                  <a:ext uri="{0D108BD9-81ED-4DB2-BD59-A6C34878D82A}">
                    <a16:rowId xmlns:a16="http://schemas.microsoft.com/office/drawing/2014/main" val="3838606030"/>
                  </a:ext>
                </a:extLst>
              </a:tr>
            </a:tbl>
          </a:graphicData>
        </a:graphic>
      </p:graphicFrame>
      <p:sp>
        <p:nvSpPr>
          <p:cNvPr id="15" name="Titel 3">
            <a:extLst>
              <a:ext uri="{FF2B5EF4-FFF2-40B4-BE49-F238E27FC236}">
                <a16:creationId xmlns:a16="http://schemas.microsoft.com/office/drawing/2014/main" id="{5B6A8D4A-E008-453F-BB4A-9ABCE61EF3B7}"/>
              </a:ext>
            </a:extLst>
          </p:cNvPr>
          <p:cNvSpPr txBox="1">
            <a:spLocks/>
          </p:cNvSpPr>
          <p:nvPr/>
        </p:nvSpPr>
        <p:spPr>
          <a:xfrm>
            <a:off x="8107855" y="1197203"/>
            <a:ext cx="1998457" cy="331659"/>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1600" dirty="0"/>
              <a:t>Behoud natuurgebieden</a:t>
            </a:r>
          </a:p>
        </p:txBody>
      </p:sp>
      <p:pic>
        <p:nvPicPr>
          <p:cNvPr id="16" name="Tijdelijke aanduiding voor inhoud 6">
            <a:hlinkClick r:id="rId7"/>
            <a:extLst>
              <a:ext uri="{FF2B5EF4-FFF2-40B4-BE49-F238E27FC236}">
                <a16:creationId xmlns:a16="http://schemas.microsoft.com/office/drawing/2014/main" id="{A1F0164A-8D22-4069-AA15-4A09121F0F25}"/>
              </a:ext>
            </a:extLst>
          </p:cNvPr>
          <p:cNvPicPr>
            <a:picLocks noChangeAspect="1"/>
          </p:cNvPicPr>
          <p:nvPr/>
        </p:nvPicPr>
        <p:blipFill>
          <a:blip r:embed="rId8"/>
          <a:stretch>
            <a:fillRect/>
          </a:stretch>
        </p:blipFill>
        <p:spPr>
          <a:xfrm>
            <a:off x="8083447" y="1818294"/>
            <a:ext cx="3261498" cy="1836738"/>
          </a:xfrm>
          <a:prstGeom prst="rect">
            <a:avLst/>
          </a:prstGeom>
        </p:spPr>
      </p:pic>
    </p:spTree>
    <p:extLst>
      <p:ext uri="{BB962C8B-B14F-4D97-AF65-F5344CB8AC3E}">
        <p14:creationId xmlns:p14="http://schemas.microsoft.com/office/powerpoint/2010/main" val="125112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D6EB5EE-C446-4D2A-853B-1CCCA6095BA1}"/>
              </a:ext>
            </a:extLst>
          </p:cNvPr>
          <p:cNvSpPr>
            <a:spLocks noGrp="1"/>
          </p:cNvSpPr>
          <p:nvPr>
            <p:ph type="title"/>
          </p:nvPr>
        </p:nvSpPr>
        <p:spPr/>
        <p:txBody>
          <a:bodyPr/>
          <a:lstStyle/>
          <a:p>
            <a:r>
              <a:rPr lang="nl-NL" sz="2800" dirty="0"/>
              <a:t>Onderscheid in basistypen businessmodellen </a:t>
            </a:r>
          </a:p>
        </p:txBody>
      </p:sp>
      <p:sp>
        <p:nvSpPr>
          <p:cNvPr id="13" name="Tijdelijke aanduiding voor tekst 12">
            <a:extLst>
              <a:ext uri="{FF2B5EF4-FFF2-40B4-BE49-F238E27FC236}">
                <a16:creationId xmlns:a16="http://schemas.microsoft.com/office/drawing/2014/main" id="{D54B9869-E8A9-4089-9D78-247C31D2415C}"/>
              </a:ext>
            </a:extLst>
          </p:cNvPr>
          <p:cNvSpPr>
            <a:spLocks noGrp="1"/>
          </p:cNvSpPr>
          <p:nvPr>
            <p:ph type="body" sz="quarter" idx="13"/>
          </p:nvPr>
        </p:nvSpPr>
        <p:spPr/>
        <p:txBody>
          <a:bodyPr/>
          <a:lstStyle/>
          <a:p>
            <a:r>
              <a:rPr lang="nl-NL" b="1" dirty="0"/>
              <a:t>Platform-businessmodel</a:t>
            </a:r>
          </a:p>
          <a:p>
            <a:pPr marL="0" indent="0">
              <a:buNone/>
            </a:pPr>
            <a:r>
              <a:rPr lang="nl-NL" dirty="0"/>
              <a:t>Doel </a:t>
            </a:r>
            <a:r>
              <a:rPr lang="nl-NL" b="1" dirty="0"/>
              <a:t>beter</a:t>
            </a:r>
            <a:r>
              <a:rPr lang="nl-NL" dirty="0"/>
              <a:t> en </a:t>
            </a:r>
            <a:r>
              <a:rPr lang="nl-NL" b="1" dirty="0"/>
              <a:t>efficiënter gebruik </a:t>
            </a:r>
            <a:r>
              <a:rPr lang="nl-NL" dirty="0"/>
              <a:t>te maken van wat we hebben. </a:t>
            </a:r>
            <a:r>
              <a:rPr lang="nl-NL" sz="1600" i="1" dirty="0"/>
              <a:t>Zoals een slimme koelkast die precies bij kan houden wat er in en uit gaat en hier op automatisch bestellingen uitvoert.  </a:t>
            </a:r>
          </a:p>
          <a:p>
            <a:pPr marL="0" indent="0">
              <a:buNone/>
            </a:pPr>
            <a:r>
              <a:rPr lang="nl-NL" sz="1600" dirty="0"/>
              <a:t>Vaak wordt dit businessmodel gekoppeld aan de functionele of deeleconomie. </a:t>
            </a:r>
            <a:endParaRPr lang="nl-NL" dirty="0"/>
          </a:p>
          <a:p>
            <a:pPr marL="0" indent="0">
              <a:buNone/>
            </a:pPr>
            <a:endParaRPr lang="nl-NL" dirty="0"/>
          </a:p>
          <a:p>
            <a:r>
              <a:rPr lang="nl-NL" b="1" dirty="0"/>
              <a:t>Community-</a:t>
            </a:r>
            <a:r>
              <a:rPr lang="nl-NL" b="1" dirty="0" err="1"/>
              <a:t>based</a:t>
            </a:r>
            <a:r>
              <a:rPr lang="nl-NL" b="1" dirty="0"/>
              <a:t> businessmodel</a:t>
            </a:r>
          </a:p>
          <a:p>
            <a:pPr marL="0" indent="0">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buNone/>
            </a:pPr>
            <a:endParaRPr lang="nl-NL" dirty="0"/>
          </a:p>
          <a:p>
            <a:r>
              <a:rPr lang="nl-NL" b="1" dirty="0"/>
              <a:t>Circulair model</a:t>
            </a:r>
          </a:p>
          <a:p>
            <a:pPr marL="0" indent="0">
              <a:buNone/>
            </a:pPr>
            <a:r>
              <a:rPr lang="nl-NL" dirty="0"/>
              <a:t>Het doel van dit businessmodel is </a:t>
            </a:r>
            <a:r>
              <a:rPr lang="nl-NL" b="1" dirty="0"/>
              <a:t>producte</a:t>
            </a:r>
            <a:r>
              <a:rPr lang="nl-NL" dirty="0"/>
              <a:t>n en </a:t>
            </a:r>
            <a:r>
              <a:rPr lang="nl-NL" b="1" dirty="0"/>
              <a:t>grondstoffen</a:t>
            </a:r>
            <a:r>
              <a:rPr lang="nl-NL" dirty="0"/>
              <a:t> zo te ontwikkelen dat ze </a:t>
            </a:r>
            <a:r>
              <a:rPr lang="nl-NL" b="1" dirty="0"/>
              <a:t>onbeperkt </a:t>
            </a:r>
            <a:r>
              <a:rPr lang="nl-NL" dirty="0"/>
              <a:t>in </a:t>
            </a:r>
            <a:r>
              <a:rPr lang="nl-NL" b="1" dirty="0"/>
              <a:t>roulatie </a:t>
            </a:r>
            <a:r>
              <a:rPr lang="nl-NL" dirty="0"/>
              <a:t>gehouden kunnen worden. Het streven naar waardenbehoud.</a:t>
            </a:r>
          </a:p>
        </p:txBody>
      </p:sp>
      <p:pic>
        <p:nvPicPr>
          <p:cNvPr id="17" name="Tijdelijke aanduiding voor afbeelding 16">
            <a:extLst>
              <a:ext uri="{FF2B5EF4-FFF2-40B4-BE49-F238E27FC236}">
                <a16:creationId xmlns:a16="http://schemas.microsoft.com/office/drawing/2014/main" id="{228B51DF-857B-4A1B-8962-2174B8641954}"/>
              </a:ext>
            </a:extLst>
          </p:cNvPr>
          <p:cNvPicPr>
            <a:picLocks noGrp="1" noChangeAspect="1"/>
          </p:cNvPicPr>
          <p:nvPr>
            <p:ph type="pic" sz="quarter" idx="14"/>
          </p:nvPr>
        </p:nvPicPr>
        <p:blipFill rotWithShape="1">
          <a:blip r:embed="rId2"/>
          <a:srcRect l="61612" t="21547" r="22693" b="32946"/>
          <a:stretch/>
        </p:blipFill>
        <p:spPr>
          <a:xfrm>
            <a:off x="6629399" y="841384"/>
            <a:ext cx="5317435" cy="4625139"/>
          </a:xfrm>
        </p:spPr>
      </p:pic>
      <p:sp>
        <p:nvSpPr>
          <p:cNvPr id="15" name="Tijdelijke aanduiding voor tekst 14">
            <a:extLst>
              <a:ext uri="{FF2B5EF4-FFF2-40B4-BE49-F238E27FC236}">
                <a16:creationId xmlns:a16="http://schemas.microsoft.com/office/drawing/2014/main" id="{5369B761-6674-47C0-A414-A6CA852DC30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4965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FC36FCE5-243E-4A54-B0DF-CCC5CCE4967B}"/>
              </a:ext>
            </a:extLst>
          </p:cNvPr>
          <p:cNvPicPr>
            <a:picLocks noGrp="1" noChangeAspect="1"/>
          </p:cNvPicPr>
          <p:nvPr>
            <p:ph type="pic" sz="quarter" idx="14"/>
          </p:nvPr>
        </p:nvPicPr>
        <p:blipFill rotWithShape="1">
          <a:blip r:embed="rId3"/>
          <a:srcRect l="26144" t="36387" r="50049" b="31266"/>
          <a:stretch/>
        </p:blipFill>
        <p:spPr>
          <a:xfrm>
            <a:off x="354957" y="275092"/>
            <a:ext cx="11482086" cy="5723487"/>
          </a:xfrm>
        </p:spPr>
      </p:pic>
    </p:spTree>
    <p:extLst>
      <p:ext uri="{BB962C8B-B14F-4D97-AF65-F5344CB8AC3E}">
        <p14:creationId xmlns:p14="http://schemas.microsoft.com/office/powerpoint/2010/main" val="133508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C25CC034-1C0D-4E08-AE0C-CFB47959A7DC}"/>
              </a:ext>
            </a:extLst>
          </p:cNvPr>
          <p:cNvPicPr>
            <a:picLocks noGrp="1" noChangeAspect="1"/>
          </p:cNvPicPr>
          <p:nvPr>
            <p:ph type="pic" sz="quarter" idx="14"/>
          </p:nvPr>
        </p:nvPicPr>
        <p:blipFill rotWithShape="1">
          <a:blip r:embed="rId3"/>
          <a:srcRect l="14934" t="22098" r="62789" b="25114"/>
          <a:stretch/>
        </p:blipFill>
        <p:spPr>
          <a:xfrm>
            <a:off x="2635169" y="173621"/>
            <a:ext cx="6921661" cy="6016867"/>
          </a:xfrm>
        </p:spPr>
      </p:pic>
    </p:spTree>
    <p:extLst>
      <p:ext uri="{BB962C8B-B14F-4D97-AF65-F5344CB8AC3E}">
        <p14:creationId xmlns:p14="http://schemas.microsoft.com/office/powerpoint/2010/main" val="194197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860D866-09F9-4B0C-A876-3E0CEE292E79}"/>
              </a:ext>
            </a:extLst>
          </p:cNvPr>
          <p:cNvSpPr>
            <a:spLocks noGrp="1"/>
          </p:cNvSpPr>
          <p:nvPr>
            <p:ph type="title"/>
          </p:nvPr>
        </p:nvSpPr>
        <p:spPr>
          <a:xfrm>
            <a:off x="371429" y="385559"/>
            <a:ext cx="10108030" cy="1160403"/>
          </a:xfrm>
        </p:spPr>
        <p:txBody>
          <a:bodyPr anchor="t">
            <a:normAutofit/>
          </a:bodyPr>
          <a:lstStyle/>
          <a:p>
            <a:r>
              <a:rPr lang="nl-NL" dirty="0"/>
              <a:t>Waardenketen</a:t>
            </a:r>
          </a:p>
        </p:txBody>
      </p:sp>
      <p:sp>
        <p:nvSpPr>
          <p:cNvPr id="4" name="Tijdelijke aanduiding voor inhoud 3">
            <a:extLst>
              <a:ext uri="{FF2B5EF4-FFF2-40B4-BE49-F238E27FC236}">
                <a16:creationId xmlns:a16="http://schemas.microsoft.com/office/drawing/2014/main" id="{15737043-368F-4DE2-B84D-D656979D2874}"/>
              </a:ext>
            </a:extLst>
          </p:cNvPr>
          <p:cNvSpPr>
            <a:spLocks noGrp="1"/>
          </p:cNvSpPr>
          <p:nvPr>
            <p:ph sz="half" idx="1"/>
          </p:nvPr>
        </p:nvSpPr>
        <p:spPr>
          <a:xfrm>
            <a:off x="371429" y="1457266"/>
            <a:ext cx="5181600" cy="4351338"/>
          </a:xfrm>
        </p:spPr>
        <p:txBody>
          <a:bodyPr>
            <a:normAutofit/>
          </a:bodyPr>
          <a:lstStyle/>
          <a:p>
            <a:pPr marL="0" indent="0">
              <a:spcAft>
                <a:spcPts val="600"/>
              </a:spcAft>
              <a:buNone/>
            </a:pPr>
            <a:r>
              <a:rPr lang="nl-NL" b="0" dirty="0"/>
              <a:t>Een </a:t>
            </a:r>
            <a:r>
              <a:rPr lang="nl-NL" dirty="0"/>
              <a:t>waardeketen</a:t>
            </a:r>
            <a:r>
              <a:rPr lang="nl-NL" b="0" dirty="0"/>
              <a:t> is een keten van activiteiten. Producten passeren de achtereenvolgende activiteiten van de keten en verwerven hierbij bij iedere activiteit enige waarde. De keten van activiteiten als geheel geeft het product hierbij meer toegevoegde waarde dan de som van de afzonderlijke delen.</a:t>
            </a:r>
          </a:p>
        </p:txBody>
      </p:sp>
      <p:pic>
        <p:nvPicPr>
          <p:cNvPr id="2050" name="Picture 2" descr="Waardeketen van een circulaire economie - Circular Company Makers">
            <a:extLst>
              <a:ext uri="{FF2B5EF4-FFF2-40B4-BE49-F238E27FC236}">
                <a16:creationId xmlns:a16="http://schemas.microsoft.com/office/drawing/2014/main" id="{B24E3C96-38F8-428A-A0F3-F163AEC0AFA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89923" y="965761"/>
            <a:ext cx="4926477" cy="4926477"/>
          </a:xfrm>
          <a:prstGeom prst="rect">
            <a:avLst/>
          </a:prstGeom>
          <a:solidFill>
            <a:srgbClr val="FFFFFF"/>
          </a:solidFill>
        </p:spPr>
      </p:pic>
    </p:spTree>
    <p:extLst>
      <p:ext uri="{BB962C8B-B14F-4D97-AF65-F5344CB8AC3E}">
        <p14:creationId xmlns:p14="http://schemas.microsoft.com/office/powerpoint/2010/main" val="945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D06D41-6F4E-42DD-BB5B-1BC0797403C4}"/>
              </a:ext>
            </a:extLst>
          </p:cNvPr>
          <p:cNvSpPr>
            <a:spLocks noGrp="1"/>
          </p:cNvSpPr>
          <p:nvPr>
            <p:ph type="title"/>
          </p:nvPr>
        </p:nvSpPr>
        <p:spPr>
          <a:xfrm>
            <a:off x="606959" y="447849"/>
            <a:ext cx="3932237" cy="635620"/>
          </a:xfrm>
        </p:spPr>
        <p:txBody>
          <a:bodyPr/>
          <a:lstStyle/>
          <a:p>
            <a:r>
              <a:rPr lang="nl-NL" dirty="0"/>
              <a:t>Waardebehoud</a:t>
            </a:r>
          </a:p>
        </p:txBody>
      </p:sp>
      <p:sp>
        <p:nvSpPr>
          <p:cNvPr id="4" name="Tijdelijke aanduiding voor tekst 3">
            <a:extLst>
              <a:ext uri="{FF2B5EF4-FFF2-40B4-BE49-F238E27FC236}">
                <a16:creationId xmlns:a16="http://schemas.microsoft.com/office/drawing/2014/main" id="{94D708DE-2543-44E2-90BB-2E66F89C0707}"/>
              </a:ext>
            </a:extLst>
          </p:cNvPr>
          <p:cNvSpPr>
            <a:spLocks noGrp="1"/>
          </p:cNvSpPr>
          <p:nvPr>
            <p:ph type="body" sz="half" idx="2"/>
          </p:nvPr>
        </p:nvSpPr>
        <p:spPr>
          <a:xfrm>
            <a:off x="606959" y="1248938"/>
            <a:ext cx="5275810" cy="5365108"/>
          </a:xfrm>
        </p:spPr>
        <p:txBody>
          <a:bodyPr/>
          <a:lstStyle/>
          <a:p>
            <a:pPr algn="l" fontAlgn="base">
              <a:buFont typeface="+mj-lt"/>
              <a:buAutoNum type="arabicPeriod"/>
            </a:pPr>
            <a:r>
              <a:rPr lang="nl-NL" sz="1800" b="1" i="0" dirty="0">
                <a:effectLst/>
              </a:rPr>
              <a:t>Inkoop</a:t>
            </a:r>
            <a:r>
              <a:rPr lang="nl-NL" sz="1800" b="0" i="0" dirty="0">
                <a:effectLst/>
              </a:rPr>
              <a:t> </a:t>
            </a:r>
            <a:br>
              <a:rPr lang="nl-NL" sz="1800" b="0" i="0" dirty="0">
                <a:effectLst/>
              </a:rPr>
            </a:br>
            <a:r>
              <a:rPr lang="nl-NL" sz="1800" b="0" i="0" dirty="0">
                <a:effectLst/>
              </a:rPr>
              <a:t>(voorkomen van het gebruik van producten);</a:t>
            </a:r>
          </a:p>
          <a:p>
            <a:pPr algn="l" fontAlgn="base">
              <a:buFont typeface="+mj-lt"/>
              <a:buAutoNum type="arabicPeriod"/>
            </a:pPr>
            <a:r>
              <a:rPr lang="nl-NL" sz="1800" b="1" i="0" dirty="0">
                <a:effectLst/>
              </a:rPr>
              <a:t>Procesoptimalisaties</a:t>
            </a:r>
            <a:r>
              <a:rPr lang="nl-NL" sz="1800" b="0" i="0" dirty="0">
                <a:effectLst/>
              </a:rPr>
              <a:t> </a:t>
            </a:r>
            <a:br>
              <a:rPr lang="nl-NL" sz="1800" b="0" i="0" dirty="0">
                <a:effectLst/>
              </a:rPr>
            </a:br>
            <a:r>
              <a:rPr lang="nl-NL" sz="1800" b="0" i="0" dirty="0">
                <a:effectLst/>
              </a:rPr>
              <a:t>(zuinig gebruik van producten);</a:t>
            </a:r>
          </a:p>
          <a:p>
            <a:pPr algn="l" fontAlgn="base">
              <a:buFont typeface="+mj-lt"/>
              <a:buAutoNum type="arabicPeriod"/>
            </a:pPr>
            <a:r>
              <a:rPr lang="nl-NL" sz="1800" b="1" i="0" dirty="0">
                <a:effectLst/>
              </a:rPr>
              <a:t>Reststromen </a:t>
            </a:r>
            <a:r>
              <a:rPr lang="nl-NL" sz="1800" b="1" i="0" dirty="0" err="1">
                <a:effectLst/>
              </a:rPr>
              <a:t>verwaarden</a:t>
            </a:r>
            <a:br>
              <a:rPr lang="nl-NL" sz="1800" b="1" i="0" dirty="0">
                <a:effectLst/>
              </a:rPr>
            </a:br>
            <a:r>
              <a:rPr lang="nl-NL" sz="1800" b="0" i="0" dirty="0">
                <a:effectLst/>
              </a:rPr>
              <a:t> (maximaliseren van de restwaarde van producten).</a:t>
            </a:r>
          </a:p>
          <a:p>
            <a:pPr algn="l" fontAlgn="base">
              <a:buFont typeface="+mj-lt"/>
              <a:buAutoNum type="arabicPeriod" startAt="4"/>
            </a:pPr>
            <a:r>
              <a:rPr lang="nl-NL" sz="1800" b="1" i="0" dirty="0">
                <a:effectLst/>
              </a:rPr>
              <a:t>Business modellen;</a:t>
            </a:r>
          </a:p>
          <a:p>
            <a:pPr algn="l" fontAlgn="base">
              <a:buFont typeface="+mj-lt"/>
              <a:buAutoNum type="arabicPeriod" startAt="4"/>
            </a:pPr>
            <a:r>
              <a:rPr lang="nl-NL" sz="1800" b="1" i="0" dirty="0">
                <a:effectLst/>
              </a:rPr>
              <a:t>Strategie;</a:t>
            </a:r>
          </a:p>
          <a:p>
            <a:pPr algn="l" fontAlgn="base">
              <a:buFont typeface="+mj-lt"/>
              <a:buAutoNum type="arabicPeriod" startAt="4"/>
            </a:pPr>
            <a:r>
              <a:rPr lang="nl-NL" sz="1800" b="1" i="0" dirty="0">
                <a:effectLst/>
              </a:rPr>
              <a:t>Imago;</a:t>
            </a:r>
          </a:p>
          <a:p>
            <a:pPr algn="l" fontAlgn="base">
              <a:buFont typeface="+mj-lt"/>
              <a:buAutoNum type="arabicPeriod" startAt="4"/>
            </a:pPr>
            <a:r>
              <a:rPr lang="nl-NL" sz="1800" b="1" i="0" dirty="0">
                <a:effectLst/>
              </a:rPr>
              <a:t>Ketens.</a:t>
            </a:r>
          </a:p>
          <a:p>
            <a:endParaRPr lang="nl-NL" dirty="0"/>
          </a:p>
        </p:txBody>
      </p:sp>
      <p:pic>
        <p:nvPicPr>
          <p:cNvPr id="5122" name="Picture 2" descr="7 keer meer resultaat met circulair - waarde vermeerderen">
            <a:extLst>
              <a:ext uri="{FF2B5EF4-FFF2-40B4-BE49-F238E27FC236}">
                <a16:creationId xmlns:a16="http://schemas.microsoft.com/office/drawing/2014/main" id="{8BCA261E-5E32-4592-8E2A-6B386F13E4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6853" y="3357229"/>
            <a:ext cx="5995546" cy="30258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7 keer meer resultaat met circulair - Waardebehoud">
            <a:extLst>
              <a:ext uri="{FF2B5EF4-FFF2-40B4-BE49-F238E27FC236}">
                <a16:creationId xmlns:a16="http://schemas.microsoft.com/office/drawing/2014/main" id="{CE39E4DA-D4F3-4AAD-9D00-DD3DBA88E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853" y="243955"/>
            <a:ext cx="5998188" cy="2499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25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51555614"/>
              </p:ext>
            </p:extLst>
          </p:nvPr>
        </p:nvGraphicFramePr>
        <p:xfrm>
          <a:off x="212723" y="1389380"/>
          <a:ext cx="6742713" cy="484632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Introductie specialisatie</a:t>
                      </a:r>
                    </a:p>
                    <a:p>
                      <a:r>
                        <a:rPr lang="nl-NL" dirty="0"/>
                        <a:t>R-strategie</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b="0" dirty="0"/>
                        <a:t>2</a:t>
                      </a:r>
                    </a:p>
                  </a:txBody>
                  <a:tcPr/>
                </a:tc>
                <a:tc>
                  <a:txBody>
                    <a:bodyPr/>
                    <a:lstStyle/>
                    <a:p>
                      <a:r>
                        <a:rPr lang="nl-NL" b="0" dirty="0"/>
                        <a:t>Uitganspunten circulaire economie</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dirty="0"/>
                        <a:t>3</a:t>
                      </a:r>
                    </a:p>
                  </a:txBody>
                  <a:tcPr/>
                </a:tc>
                <a:tc>
                  <a:txBody>
                    <a:bodyPr/>
                    <a:lstStyle/>
                    <a:p>
                      <a:r>
                        <a:rPr lang="nl-NL" dirty="0"/>
                        <a:t>Hernieuwbare energie</a:t>
                      </a:r>
                    </a:p>
                  </a:txBody>
                  <a:tcPr/>
                </a:tc>
                <a:tc>
                  <a:txBody>
                    <a:bodyPr/>
                    <a:lstStyle/>
                    <a:p>
                      <a:r>
                        <a:rPr lang="nl-NL"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Systeemdenken</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0" dirty="0"/>
                        <a:t>Businessmodellen</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solidFill>
                            <a:srgbClr val="FF0000"/>
                          </a:solidFill>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solidFill>
                            <a:srgbClr val="FF0000"/>
                          </a:solidFill>
                        </a:rPr>
                        <a:t>Kerst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Businessmodellen 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dirty="0"/>
                        <a:t>Waardeketen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Waardes en potentie</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b="1" dirty="0"/>
                        <a:t>9</a:t>
                      </a:r>
                    </a:p>
                  </a:txBody>
                  <a:tcPr/>
                </a:tc>
                <a:tc>
                  <a:txBody>
                    <a:bodyPr/>
                    <a:lstStyle/>
                    <a:p>
                      <a:r>
                        <a:rPr lang="nl-NL" b="1" dirty="0"/>
                        <a:t>Herhaling</a:t>
                      </a:r>
                    </a:p>
                  </a:txBody>
                  <a:tcPr/>
                </a:tc>
                <a:tc>
                  <a:txBody>
                    <a:bodyPr/>
                    <a:lstStyle/>
                    <a:p>
                      <a:r>
                        <a:rPr lang="nl-NL" b="1"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150579" y="449315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81C5-DE8C-4794-B8E6-1EE437B8EDED}"/>
              </a:ext>
            </a:extLst>
          </p:cNvPr>
          <p:cNvSpPr>
            <a:spLocks noGrp="1"/>
          </p:cNvSpPr>
          <p:nvPr>
            <p:ph type="ctrTitle"/>
          </p:nvPr>
        </p:nvSpPr>
        <p:spPr/>
        <p:txBody>
          <a:bodyPr/>
          <a:lstStyle/>
          <a:p>
            <a:r>
              <a:rPr lang="nl-NL" dirty="0"/>
              <a:t>Project ‘Koffiebeker’</a:t>
            </a:r>
          </a:p>
        </p:txBody>
      </p:sp>
    </p:spTree>
    <p:extLst>
      <p:ext uri="{BB962C8B-B14F-4D97-AF65-F5344CB8AC3E}">
        <p14:creationId xmlns:p14="http://schemas.microsoft.com/office/powerpoint/2010/main" val="290717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1D1FA-640D-4018-9004-166E56F530BD}"/>
              </a:ext>
            </a:extLst>
          </p:cNvPr>
          <p:cNvSpPr>
            <a:spLocks noGrp="1"/>
          </p:cNvSpPr>
          <p:nvPr>
            <p:ph type="title"/>
          </p:nvPr>
        </p:nvSpPr>
        <p:spPr/>
        <p:txBody>
          <a:bodyPr/>
          <a:lstStyle/>
          <a:p>
            <a:r>
              <a:rPr lang="nl-NL" dirty="0"/>
              <a:t>3. Project koffiebeker </a:t>
            </a:r>
          </a:p>
        </p:txBody>
      </p:sp>
      <p:sp>
        <p:nvSpPr>
          <p:cNvPr id="3" name="Tijdelijke aanduiding voor inhoud 2">
            <a:extLst>
              <a:ext uri="{FF2B5EF4-FFF2-40B4-BE49-F238E27FC236}">
                <a16:creationId xmlns:a16="http://schemas.microsoft.com/office/drawing/2014/main" id="{A9CE3F4E-479D-43C0-BCA7-6144C853F673}"/>
              </a:ext>
            </a:extLst>
          </p:cNvPr>
          <p:cNvSpPr>
            <a:spLocks noGrp="1"/>
          </p:cNvSpPr>
          <p:nvPr>
            <p:ph sz="half" idx="1"/>
          </p:nvPr>
        </p:nvSpPr>
        <p:spPr>
          <a:xfrm>
            <a:off x="838200" y="1825625"/>
            <a:ext cx="5181600" cy="501939"/>
          </a:xfrm>
        </p:spPr>
        <p:txBody>
          <a:bodyPr/>
          <a:lstStyle/>
          <a:p>
            <a:pPr marL="0" indent="0">
              <a:buNone/>
            </a:pPr>
            <a:r>
              <a:rPr lang="nl-NL" b="1" dirty="0"/>
              <a:t>Circulaire spoelbak</a:t>
            </a:r>
          </a:p>
          <a:p>
            <a:pPr marL="0" indent="0">
              <a:buNone/>
            </a:pPr>
            <a:endParaRPr lang="nl-NL" dirty="0"/>
          </a:p>
        </p:txBody>
      </p:sp>
      <p:sp>
        <p:nvSpPr>
          <p:cNvPr id="4" name="Tijdelijke aanduiding voor inhoud 3">
            <a:extLst>
              <a:ext uri="{FF2B5EF4-FFF2-40B4-BE49-F238E27FC236}">
                <a16:creationId xmlns:a16="http://schemas.microsoft.com/office/drawing/2014/main" id="{1E9FD014-0A26-4450-BAD7-12B088E10584}"/>
              </a:ext>
            </a:extLst>
          </p:cNvPr>
          <p:cNvSpPr>
            <a:spLocks noGrp="1"/>
          </p:cNvSpPr>
          <p:nvPr>
            <p:ph sz="half" idx="2"/>
          </p:nvPr>
        </p:nvSpPr>
        <p:spPr>
          <a:xfrm>
            <a:off x="6172200" y="1825625"/>
            <a:ext cx="5181600" cy="418811"/>
          </a:xfrm>
        </p:spPr>
        <p:txBody>
          <a:bodyPr/>
          <a:lstStyle/>
          <a:p>
            <a:pPr marL="0" indent="0">
              <a:buNone/>
            </a:pPr>
            <a:r>
              <a:rPr lang="nl-NL" b="1" dirty="0"/>
              <a:t>Workshop </a:t>
            </a:r>
            <a:r>
              <a:rPr lang="nl-NL" b="1" dirty="0" err="1"/>
              <a:t>costumize</a:t>
            </a:r>
            <a:r>
              <a:rPr lang="nl-NL" b="1" dirty="0"/>
              <a:t> studio-T mok</a:t>
            </a:r>
          </a:p>
          <a:p>
            <a:pPr marL="0" indent="0">
              <a:buNone/>
            </a:pPr>
            <a:endParaRPr lang="nl-NL" dirty="0"/>
          </a:p>
        </p:txBody>
      </p:sp>
      <p:pic>
        <p:nvPicPr>
          <p:cNvPr id="3074" name="Picture 2" descr="VIPP | De patiënt meer inzicht in zijn eigen zorg">
            <a:extLst>
              <a:ext uri="{FF2B5EF4-FFF2-40B4-BE49-F238E27FC236}">
                <a16:creationId xmlns:a16="http://schemas.microsoft.com/office/drawing/2014/main" id="{95E9106F-1887-4917-BCCB-AF0190FD9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616" y="2520662"/>
            <a:ext cx="7143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0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80E7B3-87FA-4493-92B2-9790018E6AB4}"/>
              </a:ext>
            </a:extLst>
          </p:cNvPr>
          <p:cNvSpPr>
            <a:spLocks noGrp="1"/>
          </p:cNvSpPr>
          <p:nvPr>
            <p:ph type="title"/>
          </p:nvPr>
        </p:nvSpPr>
        <p:spPr/>
        <p:txBody>
          <a:bodyPr/>
          <a:lstStyle/>
          <a:p>
            <a:r>
              <a:rPr lang="nl-NL" dirty="0"/>
              <a:t>Vandaag </a:t>
            </a:r>
          </a:p>
        </p:txBody>
      </p:sp>
      <p:sp>
        <p:nvSpPr>
          <p:cNvPr id="5" name="Tijdelijke aanduiding voor inhoud 4">
            <a:extLst>
              <a:ext uri="{FF2B5EF4-FFF2-40B4-BE49-F238E27FC236}">
                <a16:creationId xmlns:a16="http://schemas.microsoft.com/office/drawing/2014/main" id="{599893E1-B7DA-4988-AA10-5F62527FCEEE}"/>
              </a:ext>
            </a:extLst>
          </p:cNvPr>
          <p:cNvSpPr>
            <a:spLocks noGrp="1"/>
          </p:cNvSpPr>
          <p:nvPr>
            <p:ph idx="1"/>
          </p:nvPr>
        </p:nvSpPr>
        <p:spPr/>
        <p:txBody>
          <a:bodyPr/>
          <a:lstStyle/>
          <a:p>
            <a:r>
              <a:rPr lang="nl-NL" dirty="0"/>
              <a:t>Herhaling</a:t>
            </a:r>
          </a:p>
          <a:p>
            <a:r>
              <a:rPr lang="nl-NL" dirty="0"/>
              <a:t>Project koffiebeker</a:t>
            </a:r>
          </a:p>
          <a:p>
            <a:pPr marL="933750" lvl="1" indent="-285750">
              <a:buFontTx/>
              <a:buChar char="-"/>
            </a:pPr>
            <a:r>
              <a:rPr lang="nl-NL" dirty="0"/>
              <a:t>Circulaire spoelbak</a:t>
            </a:r>
          </a:p>
          <a:p>
            <a:pPr marL="933750" lvl="1" indent="-285750">
              <a:buFontTx/>
              <a:buChar char="-"/>
            </a:pPr>
            <a:r>
              <a:rPr lang="nl-NL" dirty="0"/>
              <a:t>Workshop </a:t>
            </a:r>
            <a:r>
              <a:rPr lang="nl-NL" dirty="0" err="1"/>
              <a:t>costumize</a:t>
            </a:r>
            <a:r>
              <a:rPr lang="nl-NL" dirty="0"/>
              <a:t> studio-T mok</a:t>
            </a:r>
          </a:p>
        </p:txBody>
      </p:sp>
      <p:sp>
        <p:nvSpPr>
          <p:cNvPr id="7" name="Tijdelijke aanduiding voor tekst 6">
            <a:extLst>
              <a:ext uri="{FF2B5EF4-FFF2-40B4-BE49-F238E27FC236}">
                <a16:creationId xmlns:a16="http://schemas.microsoft.com/office/drawing/2014/main" id="{926DECFE-A6AD-40B1-A6A7-7ADFC1A0D7D2}"/>
              </a:ext>
            </a:extLst>
          </p:cNvPr>
          <p:cNvSpPr>
            <a:spLocks noGrp="1"/>
          </p:cNvSpPr>
          <p:nvPr>
            <p:ph type="body" sz="quarter" idx="14"/>
          </p:nvPr>
        </p:nvSpPr>
        <p:spPr/>
        <p:txBody>
          <a:bodyPr/>
          <a:lstStyle/>
          <a:p>
            <a:endParaRPr lang="nl-NL"/>
          </a:p>
        </p:txBody>
      </p:sp>
      <p:pic>
        <p:nvPicPr>
          <p:cNvPr id="1026" name="Picture 2" descr="Circular Economy As A Way Of Increasing Efficiency In Organizations - The  Porto Protocol">
            <a:extLst>
              <a:ext uri="{FF2B5EF4-FFF2-40B4-BE49-F238E27FC236}">
                <a16:creationId xmlns:a16="http://schemas.microsoft.com/office/drawing/2014/main" id="{4460D4E8-7E56-4D38-BC6E-574883142E4E}"/>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257" t="277" r="3508" b="80"/>
          <a:stretch/>
        </p:blipFill>
        <p:spPr bwMode="auto">
          <a:xfrm>
            <a:off x="6016624" y="1068354"/>
            <a:ext cx="6016624" cy="472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76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2B0DE-D395-41C8-BE8B-014B8D22E3B7}"/>
              </a:ext>
            </a:extLst>
          </p:cNvPr>
          <p:cNvSpPr>
            <a:spLocks noGrp="1"/>
          </p:cNvSpPr>
          <p:nvPr>
            <p:ph type="title"/>
          </p:nvPr>
        </p:nvSpPr>
        <p:spPr>
          <a:xfrm>
            <a:off x="371475" y="296863"/>
            <a:ext cx="5645148" cy="1160403"/>
          </a:xfrm>
        </p:spPr>
        <p:txBody>
          <a:bodyPr/>
          <a:lstStyle/>
          <a:p>
            <a:r>
              <a:rPr lang="nl-NL" dirty="0"/>
              <a:t>In een vogelvlucht</a:t>
            </a:r>
          </a:p>
        </p:txBody>
      </p:sp>
      <p:sp>
        <p:nvSpPr>
          <p:cNvPr id="3" name="Tijdelijke aanduiding voor inhoud 2">
            <a:extLst>
              <a:ext uri="{FF2B5EF4-FFF2-40B4-BE49-F238E27FC236}">
                <a16:creationId xmlns:a16="http://schemas.microsoft.com/office/drawing/2014/main" id="{1CDE6996-5F17-4323-B661-9122C333C4C0}"/>
              </a:ext>
            </a:extLst>
          </p:cNvPr>
          <p:cNvSpPr>
            <a:spLocks noGrp="1"/>
          </p:cNvSpPr>
          <p:nvPr>
            <p:ph idx="1"/>
          </p:nvPr>
        </p:nvSpPr>
        <p:spPr/>
        <p:txBody>
          <a:bodyPr/>
          <a:lstStyle/>
          <a:p>
            <a:pPr>
              <a:buFont typeface="Arial" panose="020B0604020202020204" pitchFamily="34" charset="0"/>
              <a:buChar char="•"/>
            </a:pPr>
            <a:r>
              <a:rPr lang="nl-NL" sz="1400" dirty="0"/>
              <a:t>Circulaire economie</a:t>
            </a:r>
          </a:p>
          <a:p>
            <a:pPr>
              <a:buFont typeface="Arial" panose="020B0604020202020204" pitchFamily="34" charset="0"/>
              <a:buChar char="•"/>
            </a:pPr>
            <a:r>
              <a:rPr lang="nl-NL" sz="1400" dirty="0"/>
              <a:t>R-strategie en kringlopen</a:t>
            </a:r>
          </a:p>
          <a:p>
            <a:pPr>
              <a:buFont typeface="Arial" panose="020B0604020202020204" pitchFamily="34" charset="0"/>
              <a:buChar char="•"/>
            </a:pPr>
            <a:r>
              <a:rPr lang="nl-NL" sz="1400" dirty="0"/>
              <a:t>Hernieuwbare energie</a:t>
            </a:r>
          </a:p>
          <a:p>
            <a:pPr>
              <a:buFont typeface="Arial" panose="020B0604020202020204" pitchFamily="34" charset="0"/>
              <a:buChar char="•"/>
            </a:pPr>
            <a:r>
              <a:rPr lang="nl-NL" sz="1400" dirty="0"/>
              <a:t>Systeemdenken</a:t>
            </a:r>
          </a:p>
          <a:p>
            <a:pPr>
              <a:buFont typeface="Arial" panose="020B0604020202020204" pitchFamily="34" charset="0"/>
              <a:buChar char="•"/>
            </a:pPr>
            <a:r>
              <a:rPr lang="nl-NL" sz="1400" dirty="0"/>
              <a:t>Businessmodellen</a:t>
            </a:r>
          </a:p>
          <a:p>
            <a:pPr>
              <a:buFont typeface="Arial" panose="020B0604020202020204" pitchFamily="34" charset="0"/>
              <a:buChar char="•"/>
            </a:pPr>
            <a:r>
              <a:rPr lang="nl-NL" sz="1400" dirty="0"/>
              <a:t>Waardes van de circulaire economie</a:t>
            </a:r>
          </a:p>
          <a:p>
            <a:pPr>
              <a:buFont typeface="Arial" panose="020B0604020202020204" pitchFamily="34" charset="0"/>
              <a:buChar char="•"/>
            </a:pPr>
            <a:r>
              <a:rPr lang="nl-NL" sz="1400" dirty="0"/>
              <a:t>Waardeketen</a:t>
            </a:r>
          </a:p>
        </p:txBody>
      </p:sp>
      <p:sp>
        <p:nvSpPr>
          <p:cNvPr id="5" name="Tijdelijke aanduiding voor tekst 4">
            <a:extLst>
              <a:ext uri="{FF2B5EF4-FFF2-40B4-BE49-F238E27FC236}">
                <a16:creationId xmlns:a16="http://schemas.microsoft.com/office/drawing/2014/main" id="{F0744A37-25CE-4EF6-8BF9-5F54E3ACECA1}"/>
              </a:ext>
            </a:extLst>
          </p:cNvPr>
          <p:cNvSpPr>
            <a:spLocks noGrp="1"/>
          </p:cNvSpPr>
          <p:nvPr>
            <p:ph type="body" sz="quarter" idx="14"/>
          </p:nvPr>
        </p:nvSpPr>
        <p:spPr/>
        <p:txBody>
          <a:bodyPr/>
          <a:lstStyle/>
          <a:p>
            <a:endParaRPr lang="nl-NL"/>
          </a:p>
        </p:txBody>
      </p:sp>
      <p:pic>
        <p:nvPicPr>
          <p:cNvPr id="1026" name="Picture 2">
            <a:extLst>
              <a:ext uri="{FF2B5EF4-FFF2-40B4-BE49-F238E27FC236}">
                <a16:creationId xmlns:a16="http://schemas.microsoft.com/office/drawing/2014/main" id="{03789AC0-03AE-4442-BB1C-75ECA7195F8D}"/>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460" t="-56927" r="4315" b="-774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Ovaal 5">
            <a:extLst>
              <a:ext uri="{FF2B5EF4-FFF2-40B4-BE49-F238E27FC236}">
                <a16:creationId xmlns:a16="http://schemas.microsoft.com/office/drawing/2014/main" id="{89C08605-BD40-43FF-BA6A-532DA47E4A54}"/>
              </a:ext>
            </a:extLst>
          </p:cNvPr>
          <p:cNvSpPr/>
          <p:nvPr/>
        </p:nvSpPr>
        <p:spPr>
          <a:xfrm>
            <a:off x="904672" y="2081719"/>
            <a:ext cx="2305456" cy="5836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2001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91269-5970-454E-B52E-996FE8D51639}"/>
              </a:ext>
            </a:extLst>
          </p:cNvPr>
          <p:cNvSpPr>
            <a:spLocks noGrp="1"/>
          </p:cNvSpPr>
          <p:nvPr>
            <p:ph type="title"/>
          </p:nvPr>
        </p:nvSpPr>
        <p:spPr/>
        <p:txBody>
          <a:bodyPr/>
          <a:lstStyle/>
          <a:p>
            <a:r>
              <a:rPr lang="nl-NL" dirty="0"/>
              <a:t>Circulaire economie</a:t>
            </a:r>
          </a:p>
        </p:txBody>
      </p:sp>
      <p:sp>
        <p:nvSpPr>
          <p:cNvPr id="6" name="Tijdelijke aanduiding voor tekst 5">
            <a:extLst>
              <a:ext uri="{FF2B5EF4-FFF2-40B4-BE49-F238E27FC236}">
                <a16:creationId xmlns:a16="http://schemas.microsoft.com/office/drawing/2014/main" id="{983F2368-C40E-4C08-B0C6-4B069AEDCE60}"/>
              </a:ext>
            </a:extLst>
          </p:cNvPr>
          <p:cNvSpPr>
            <a:spLocks noGrp="1"/>
          </p:cNvSpPr>
          <p:nvPr>
            <p:ph type="body" sz="quarter" idx="13"/>
          </p:nvPr>
        </p:nvSpPr>
        <p:spPr/>
        <p:txBody>
          <a:bodyPr/>
          <a:lstStyle/>
          <a:p>
            <a:pPr marL="0" indent="0">
              <a:buNone/>
            </a:pPr>
            <a:r>
              <a:rPr lang="nl-NL" sz="1800" i="0" dirty="0">
                <a:solidFill>
                  <a:srgbClr val="000000"/>
                </a:solidFill>
                <a:effectLst/>
              </a:rPr>
              <a:t>Een circulaire economie is een economisch systeem van gesloten kringlopen waarin grondstoffen, onderdelen en producten hun waarde zo min mogelijk verliezen, hernieuwbare energiebronnen worden gebruikt en systeemdenken centraal staat. </a:t>
            </a:r>
            <a:endParaRPr lang="nl-NL" sz="1800" dirty="0"/>
          </a:p>
          <a:p>
            <a:pPr marL="0" indent="0">
              <a:buNone/>
            </a:pPr>
            <a:endParaRPr lang="nl-NL" dirty="0"/>
          </a:p>
        </p:txBody>
      </p:sp>
      <p:sp>
        <p:nvSpPr>
          <p:cNvPr id="8" name="Tijdelijke aanduiding voor tekst 7">
            <a:extLst>
              <a:ext uri="{FF2B5EF4-FFF2-40B4-BE49-F238E27FC236}">
                <a16:creationId xmlns:a16="http://schemas.microsoft.com/office/drawing/2014/main" id="{EBFC8073-5D7A-4F2E-A8A4-539E6651F5D4}"/>
              </a:ext>
            </a:extLst>
          </p:cNvPr>
          <p:cNvSpPr>
            <a:spLocks noGrp="1"/>
          </p:cNvSpPr>
          <p:nvPr>
            <p:ph type="body" sz="quarter" idx="15"/>
          </p:nvPr>
        </p:nvSpPr>
        <p:spPr/>
        <p:txBody>
          <a:bodyPr/>
          <a:lstStyle/>
          <a:p>
            <a:endParaRPr lang="nl-NL"/>
          </a:p>
        </p:txBody>
      </p:sp>
      <p:sp>
        <p:nvSpPr>
          <p:cNvPr id="9" name="Ovaal 8">
            <a:extLst>
              <a:ext uri="{FF2B5EF4-FFF2-40B4-BE49-F238E27FC236}">
                <a16:creationId xmlns:a16="http://schemas.microsoft.com/office/drawing/2014/main" id="{A404EBC3-AB06-4CCC-9147-9B8DAB68C8B4}"/>
              </a:ext>
            </a:extLst>
          </p:cNvPr>
          <p:cNvSpPr/>
          <p:nvPr/>
        </p:nvSpPr>
        <p:spPr>
          <a:xfrm>
            <a:off x="695920" y="1897565"/>
            <a:ext cx="2280744" cy="4887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76C5A71F-6C4E-49CC-8F73-623E2F3C14B3}"/>
              </a:ext>
            </a:extLst>
          </p:cNvPr>
          <p:cNvSpPr/>
          <p:nvPr/>
        </p:nvSpPr>
        <p:spPr>
          <a:xfrm>
            <a:off x="1402797" y="2450685"/>
            <a:ext cx="2280744" cy="4887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6189C570-05F2-41DF-A452-51BEAA1DE858}"/>
              </a:ext>
            </a:extLst>
          </p:cNvPr>
          <p:cNvSpPr/>
          <p:nvPr/>
        </p:nvSpPr>
        <p:spPr>
          <a:xfrm>
            <a:off x="1402797" y="2713637"/>
            <a:ext cx="2280744" cy="4887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Picture 2" descr="ce1">
            <a:extLst>
              <a:ext uri="{FF2B5EF4-FFF2-40B4-BE49-F238E27FC236}">
                <a16:creationId xmlns:a16="http://schemas.microsoft.com/office/drawing/2014/main" id="{8E7C5D3F-3661-4CE3-81C5-CCD87817E1A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1242" r="-1176" b="-2950"/>
          <a:stretch/>
        </p:blipFill>
        <p:spPr bwMode="auto">
          <a:xfrm>
            <a:off x="6175375" y="1293779"/>
            <a:ext cx="6016625" cy="372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78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a:xfrm>
            <a:off x="415290" y="346841"/>
            <a:ext cx="4546283" cy="961697"/>
          </a:xfrm>
        </p:spPr>
        <p:txBody>
          <a:bodyPr/>
          <a:lstStyle/>
          <a:p>
            <a:r>
              <a:rPr lang="nl-NL" dirty="0"/>
              <a:t>1. 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pPr algn="l" fontAlgn="base"/>
            <a:endParaRPr lang="nl-NL" sz="1800" dirty="0">
              <a:solidFill>
                <a:srgbClr val="444444"/>
              </a:solidFill>
            </a:endParaRPr>
          </a:p>
          <a:p>
            <a:pPr algn="l" fontAlgn="base"/>
            <a:r>
              <a:rPr lang="nl-NL" sz="1800" b="0" i="0" dirty="0">
                <a:solidFill>
                  <a:srgbClr val="444444"/>
                </a:solidFill>
                <a:effectLst/>
              </a:rPr>
              <a:t>Tools: R-strategie</a:t>
            </a:r>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61573" y="1795567"/>
            <a:ext cx="6815137" cy="2876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F8AA8-1167-44EA-A98D-096DBE225DFF}"/>
              </a:ext>
            </a:extLst>
          </p:cNvPr>
          <p:cNvSpPr>
            <a:spLocks noGrp="1"/>
          </p:cNvSpPr>
          <p:nvPr>
            <p:ph type="title"/>
          </p:nvPr>
        </p:nvSpPr>
        <p:spPr>
          <a:xfrm>
            <a:off x="609600" y="274638"/>
            <a:ext cx="10972800" cy="1143000"/>
          </a:xfrm>
        </p:spPr>
        <p:txBody>
          <a:bodyPr anchor="ctr">
            <a:normAutofit/>
          </a:bodyPr>
          <a:lstStyle/>
          <a:p>
            <a:r>
              <a:rPr lang="nl-NL" dirty="0"/>
              <a:t>De ontwerpfase</a:t>
            </a:r>
          </a:p>
        </p:txBody>
      </p:sp>
      <p:sp>
        <p:nvSpPr>
          <p:cNvPr id="4" name="Tijdelijke aanduiding voor tekst 3">
            <a:extLst>
              <a:ext uri="{FF2B5EF4-FFF2-40B4-BE49-F238E27FC236}">
                <a16:creationId xmlns:a16="http://schemas.microsoft.com/office/drawing/2014/main" id="{F8B7C641-7241-4640-BF4B-9459CEDA9397}"/>
              </a:ext>
            </a:extLst>
          </p:cNvPr>
          <p:cNvSpPr>
            <a:spLocks noGrp="1"/>
          </p:cNvSpPr>
          <p:nvPr>
            <p:ph sz="half" idx="1"/>
          </p:nvPr>
        </p:nvSpPr>
        <p:spPr>
          <a:xfrm>
            <a:off x="609600" y="1600201"/>
            <a:ext cx="5384800" cy="4525963"/>
          </a:xfrm>
        </p:spPr>
        <p:txBody>
          <a:bodyPr>
            <a:normAutofit/>
          </a:bodyPr>
          <a:lstStyle/>
          <a:p>
            <a:pPr marL="285750" indent="-285750">
              <a:buFontTx/>
              <a:buChar char="-"/>
            </a:pPr>
            <a:r>
              <a:rPr lang="nl-NL" dirty="0" err="1"/>
              <a:t>Rethink</a:t>
            </a:r>
            <a:endParaRPr lang="nl-NL" dirty="0"/>
          </a:p>
          <a:p>
            <a:pPr marL="285750" indent="-285750">
              <a:buFontTx/>
              <a:buChar char="-"/>
            </a:pPr>
            <a:r>
              <a:rPr lang="nl-NL" dirty="0" err="1"/>
              <a:t>Redisgn</a:t>
            </a:r>
            <a:endParaRPr lang="nl-NL" dirty="0"/>
          </a:p>
          <a:p>
            <a:pPr marL="285750" indent="-285750">
              <a:buFontTx/>
              <a:buChar char="-"/>
            </a:pPr>
            <a:r>
              <a:rPr lang="nl-NL" dirty="0" err="1"/>
              <a:t>Refuse</a:t>
            </a:r>
            <a:endParaRPr lang="nl-NL" dirty="0"/>
          </a:p>
          <a:p>
            <a:pPr marL="285750" indent="-285750">
              <a:buFontTx/>
              <a:buChar char="-"/>
            </a:pPr>
            <a:r>
              <a:rPr lang="nl-NL" dirty="0" err="1"/>
              <a:t>Reduce</a:t>
            </a:r>
            <a:endParaRPr lang="nl-NL" dirty="0"/>
          </a:p>
          <a:p>
            <a:pPr marL="285750" indent="-285750">
              <a:buFontTx/>
              <a:buChar char="-"/>
            </a:pPr>
            <a:endParaRPr lang="nl-NL" dirty="0"/>
          </a:p>
        </p:txBody>
      </p:sp>
      <p:pic>
        <p:nvPicPr>
          <p:cNvPr id="14338" name="Picture 2" descr="Ontwerpfase: Hoe ziet het resultaat er uit? - Werken aan Projecten">
            <a:extLst>
              <a:ext uri="{FF2B5EF4-FFF2-40B4-BE49-F238E27FC236}">
                <a16:creationId xmlns:a16="http://schemas.microsoft.com/office/drawing/2014/main" id="{A7B37BD3-5282-427C-8B3C-F6C83A798AC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6534" b="1"/>
          <a:stretch/>
        </p:blipFill>
        <p:spPr bwMode="auto">
          <a:xfrm>
            <a:off x="5412260" y="1600201"/>
            <a:ext cx="5898292" cy="495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B77F5-FB3B-4F4E-81B4-26A3063B72A0}"/>
              </a:ext>
            </a:extLst>
          </p:cNvPr>
          <p:cNvSpPr>
            <a:spLocks noGrp="1"/>
          </p:cNvSpPr>
          <p:nvPr>
            <p:ph type="title"/>
          </p:nvPr>
        </p:nvSpPr>
        <p:spPr>
          <a:xfrm>
            <a:off x="609600" y="274638"/>
            <a:ext cx="10972800" cy="1143000"/>
          </a:xfrm>
        </p:spPr>
        <p:txBody>
          <a:bodyPr anchor="ctr">
            <a:normAutofit/>
          </a:bodyPr>
          <a:lstStyle/>
          <a:p>
            <a:r>
              <a:rPr lang="nl-NL" dirty="0"/>
              <a:t>De gebruiksfase</a:t>
            </a:r>
          </a:p>
        </p:txBody>
      </p:sp>
      <p:sp>
        <p:nvSpPr>
          <p:cNvPr id="4" name="Tijdelijke aanduiding voor tekst 3">
            <a:extLst>
              <a:ext uri="{FF2B5EF4-FFF2-40B4-BE49-F238E27FC236}">
                <a16:creationId xmlns:a16="http://schemas.microsoft.com/office/drawing/2014/main" id="{18EBA4AF-BC5C-4566-95FF-0FE0493E5E50}"/>
              </a:ext>
            </a:extLst>
          </p:cNvPr>
          <p:cNvSpPr>
            <a:spLocks noGrp="1"/>
          </p:cNvSpPr>
          <p:nvPr>
            <p:ph sz="half" idx="1"/>
          </p:nvPr>
        </p:nvSpPr>
        <p:spPr>
          <a:xfrm>
            <a:off x="609600" y="1600201"/>
            <a:ext cx="5384800" cy="4525963"/>
          </a:xfrm>
        </p:spPr>
        <p:txBody>
          <a:bodyPr>
            <a:normAutofit/>
          </a:bodyPr>
          <a:lstStyle/>
          <a:p>
            <a:pPr marL="285750" indent="-285750">
              <a:buFontTx/>
              <a:buChar char="-"/>
            </a:pPr>
            <a:r>
              <a:rPr lang="nl-NL" dirty="0" err="1"/>
              <a:t>Reuse</a:t>
            </a:r>
            <a:endParaRPr lang="nl-NL" dirty="0"/>
          </a:p>
          <a:p>
            <a:pPr marL="285750" indent="-285750">
              <a:buFontTx/>
              <a:buChar char="-"/>
            </a:pPr>
            <a:r>
              <a:rPr lang="nl-NL" dirty="0" err="1"/>
              <a:t>Repair</a:t>
            </a:r>
            <a:endParaRPr lang="nl-NL" dirty="0"/>
          </a:p>
          <a:p>
            <a:pPr marL="285750" indent="-285750">
              <a:buFontTx/>
              <a:buChar char="-"/>
            </a:pPr>
            <a:r>
              <a:rPr lang="nl-NL" dirty="0" err="1"/>
              <a:t>Refurbish</a:t>
            </a:r>
            <a:endParaRPr lang="nl-NL" dirty="0"/>
          </a:p>
          <a:p>
            <a:pPr marL="285750" indent="-285750">
              <a:buFontTx/>
              <a:buChar char="-"/>
            </a:pPr>
            <a:r>
              <a:rPr lang="nl-NL" dirty="0" err="1"/>
              <a:t>Remanufacture</a:t>
            </a:r>
            <a:endParaRPr lang="nl-NL" dirty="0"/>
          </a:p>
          <a:p>
            <a:pPr marL="285750" indent="-285750">
              <a:buFontTx/>
              <a:buChar char="-"/>
            </a:pPr>
            <a:r>
              <a:rPr lang="nl-NL" dirty="0" err="1"/>
              <a:t>Repurpose</a:t>
            </a:r>
            <a:endParaRPr lang="nl-NL" dirty="0"/>
          </a:p>
        </p:txBody>
      </p:sp>
      <p:pic>
        <p:nvPicPr>
          <p:cNvPr id="15362" name="Picture 2" descr="Het geheim: de customer journey | MijnMarketing.com">
            <a:extLst>
              <a:ext uri="{FF2B5EF4-FFF2-40B4-BE49-F238E27FC236}">
                <a16:creationId xmlns:a16="http://schemas.microsoft.com/office/drawing/2014/main" id="{EDBC940D-7DF7-4494-BAC4-05574A1B29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3660555" y="3064476"/>
            <a:ext cx="8428473" cy="3518886"/>
          </a:xfrm>
          <a:prstGeom prst="rect">
            <a:avLst/>
          </a:prstGeom>
          <a:solidFill>
            <a:srgbClr val="FFFFFF"/>
          </a:solidFill>
        </p:spPr>
      </p:pic>
    </p:spTree>
    <p:extLst>
      <p:ext uri="{BB962C8B-B14F-4D97-AF65-F5344CB8AC3E}">
        <p14:creationId xmlns:p14="http://schemas.microsoft.com/office/powerpoint/2010/main" val="1257417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45872C-9110-47D1-BC20-031BC0D99CBA}"/>
              </a:ext>
            </a:extLst>
          </p:cNvPr>
          <p:cNvSpPr>
            <a:spLocks noGrp="1"/>
          </p:cNvSpPr>
          <p:nvPr>
            <p:ph type="title"/>
          </p:nvPr>
        </p:nvSpPr>
        <p:spPr>
          <a:xfrm>
            <a:off x="609600" y="274638"/>
            <a:ext cx="10972800" cy="1143000"/>
          </a:xfrm>
        </p:spPr>
        <p:txBody>
          <a:bodyPr anchor="ctr">
            <a:normAutofit/>
          </a:bodyPr>
          <a:lstStyle/>
          <a:p>
            <a:r>
              <a:rPr lang="nl-NL" dirty="0"/>
              <a:t>De afdankfase</a:t>
            </a:r>
          </a:p>
        </p:txBody>
      </p:sp>
      <p:sp>
        <p:nvSpPr>
          <p:cNvPr id="4" name="Tijdelijke aanduiding voor tekst 3">
            <a:extLst>
              <a:ext uri="{FF2B5EF4-FFF2-40B4-BE49-F238E27FC236}">
                <a16:creationId xmlns:a16="http://schemas.microsoft.com/office/drawing/2014/main" id="{71BAEF3B-13B1-4AA1-82BC-4A4A86E8B6D1}"/>
              </a:ext>
            </a:extLst>
          </p:cNvPr>
          <p:cNvSpPr>
            <a:spLocks noGrp="1"/>
          </p:cNvSpPr>
          <p:nvPr>
            <p:ph sz="half" idx="1"/>
          </p:nvPr>
        </p:nvSpPr>
        <p:spPr>
          <a:xfrm>
            <a:off x="609600" y="1600201"/>
            <a:ext cx="5384800" cy="4525963"/>
          </a:xfrm>
        </p:spPr>
        <p:txBody>
          <a:bodyPr>
            <a:normAutofit/>
          </a:bodyPr>
          <a:lstStyle/>
          <a:p>
            <a:pPr marL="285750" indent="-285750">
              <a:buFontTx/>
              <a:buChar char="-"/>
            </a:pPr>
            <a:r>
              <a:rPr lang="nl-NL" dirty="0"/>
              <a:t>Recycle</a:t>
            </a:r>
          </a:p>
          <a:p>
            <a:pPr marL="285750" indent="-285750">
              <a:buFontTx/>
              <a:buChar char="-"/>
            </a:pPr>
            <a:r>
              <a:rPr lang="nl-NL" dirty="0" err="1"/>
              <a:t>Recover</a:t>
            </a:r>
            <a:endParaRPr lang="nl-NL" dirty="0"/>
          </a:p>
        </p:txBody>
      </p:sp>
      <p:pic>
        <p:nvPicPr>
          <p:cNvPr id="16386" name="Picture 2" descr="Waste Calculator – Wasteless">
            <a:extLst>
              <a:ext uri="{FF2B5EF4-FFF2-40B4-BE49-F238E27FC236}">
                <a16:creationId xmlns:a16="http://schemas.microsoft.com/office/drawing/2014/main" id="{9D05B896-9C84-4F2A-A49C-6E812829E38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035" r="8548" b="-1"/>
          <a:stretch/>
        </p:blipFill>
        <p:spPr bwMode="auto">
          <a:xfrm>
            <a:off x="6197600" y="1600201"/>
            <a:ext cx="5384800" cy="4525963"/>
          </a:xfrm>
          <a:prstGeom prst="rect">
            <a:avLst/>
          </a:prstGeom>
          <a:solidFill>
            <a:srgbClr val="FFFFFF"/>
          </a:solidFill>
        </p:spPr>
      </p:pic>
    </p:spTree>
    <p:extLst>
      <p:ext uri="{BB962C8B-B14F-4D97-AF65-F5344CB8AC3E}">
        <p14:creationId xmlns:p14="http://schemas.microsoft.com/office/powerpoint/2010/main" val="820425431"/>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1094</Words>
  <Application>Microsoft Office PowerPoint</Application>
  <PresentationFormat>Breedbeeld</PresentationFormat>
  <Paragraphs>169</Paragraphs>
  <Slides>21</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Arial</vt:lpstr>
      <vt:lpstr>Arial Black</vt:lpstr>
      <vt:lpstr>Calibri</vt:lpstr>
      <vt:lpstr>Open Sans</vt:lpstr>
      <vt:lpstr>Tahoma</vt:lpstr>
      <vt:lpstr>Yuverta</vt:lpstr>
      <vt:lpstr>Circulaire economie</vt:lpstr>
      <vt:lpstr>Periode overzicht</vt:lpstr>
      <vt:lpstr>Vandaag </vt:lpstr>
      <vt:lpstr>In een vogelvlucht</vt:lpstr>
      <vt:lpstr>Circulaire economie</vt:lpstr>
      <vt:lpstr>1. Gesloten kringloop</vt:lpstr>
      <vt:lpstr>De ontwerpfase</vt:lpstr>
      <vt:lpstr>De gebruiksfase</vt:lpstr>
      <vt:lpstr>De afdankfase</vt:lpstr>
      <vt:lpstr>2. Hernieuwbare energie</vt:lpstr>
      <vt:lpstr>3. systeemdenken</vt:lpstr>
      <vt:lpstr>PowerPoint-presentatie</vt:lpstr>
      <vt:lpstr>Economische voordelen</vt:lpstr>
      <vt:lpstr>Ecologische voordelen</vt:lpstr>
      <vt:lpstr>Onderscheid in basistypen businessmodellen </vt:lpstr>
      <vt:lpstr>PowerPoint-presentatie</vt:lpstr>
      <vt:lpstr>PowerPoint-presentatie</vt:lpstr>
      <vt:lpstr>Waardenketen</vt:lpstr>
      <vt:lpstr>Waardebehoud</vt:lpstr>
      <vt:lpstr>Project ‘Koffiebeker’</vt:lpstr>
      <vt:lpstr>3. Project koffiebeker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2022-01-26T14:23:27Z</dcterms:created>
  <dcterms:modified xsi:type="dcterms:W3CDTF">2022-01-26T15:41:01Z</dcterms:modified>
</cp:coreProperties>
</file>