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 id="262" r:id="rId8"/>
    <p:sldId id="263" r:id="rId9"/>
    <p:sldId id="264" r:id="rId10"/>
    <p:sldId id="265" r:id="rId11"/>
    <p:sldId id="266" r:id="rId12"/>
    <p:sldId id="267" r:id="rId13"/>
    <p:sldId id="268" r:id="rId14"/>
    <p:sldId id="269" r:id="rId15"/>
    <p:sldId id="270" r:id="rId16"/>
    <p:sldId id="271" r:id="rId17"/>
    <p:sldId id="276"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94E023-AEB3-4BCF-B3D7-DBA65FCA96B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FA37A0E-A685-4499-B512-64100AA1D3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B6B238F-2AD8-4210-88DF-9C85416F16B8}"/>
              </a:ext>
            </a:extLst>
          </p:cNvPr>
          <p:cNvSpPr>
            <a:spLocks noGrp="1"/>
          </p:cNvSpPr>
          <p:nvPr>
            <p:ph type="dt" sz="half" idx="10"/>
          </p:nvPr>
        </p:nvSpPr>
        <p:spPr/>
        <p:txBody>
          <a:bodyPr/>
          <a:lstStyle/>
          <a:p>
            <a:fld id="{9E8CA248-3884-431D-82C7-FD6E8648CE4B}" type="datetimeFigureOut">
              <a:rPr lang="nl-NL" smtClean="0"/>
              <a:t>9-1-2022</a:t>
            </a:fld>
            <a:endParaRPr lang="nl-NL"/>
          </a:p>
        </p:txBody>
      </p:sp>
      <p:sp>
        <p:nvSpPr>
          <p:cNvPr id="5" name="Tijdelijke aanduiding voor voettekst 4">
            <a:extLst>
              <a:ext uri="{FF2B5EF4-FFF2-40B4-BE49-F238E27FC236}">
                <a16:creationId xmlns:a16="http://schemas.microsoft.com/office/drawing/2014/main" id="{0210F7BE-85C0-4F20-AB87-2F034F00C49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05F30E6-C6BD-4E18-A795-402305FBDE0B}"/>
              </a:ext>
            </a:extLst>
          </p:cNvPr>
          <p:cNvSpPr>
            <a:spLocks noGrp="1"/>
          </p:cNvSpPr>
          <p:nvPr>
            <p:ph type="sldNum" sz="quarter" idx="12"/>
          </p:nvPr>
        </p:nvSpPr>
        <p:spPr/>
        <p:txBody>
          <a:bodyPr/>
          <a:lstStyle/>
          <a:p>
            <a:fld id="{7BCDB1F4-213B-4B16-896C-A01BF603D262}" type="slidenum">
              <a:rPr lang="nl-NL" smtClean="0"/>
              <a:t>‹nr.›</a:t>
            </a:fld>
            <a:endParaRPr lang="nl-NL"/>
          </a:p>
        </p:txBody>
      </p:sp>
    </p:spTree>
    <p:extLst>
      <p:ext uri="{BB962C8B-B14F-4D97-AF65-F5344CB8AC3E}">
        <p14:creationId xmlns:p14="http://schemas.microsoft.com/office/powerpoint/2010/main" val="572659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75A3C-EEED-4D52-B2DD-48947E6C051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68A4125-2204-4FD7-9465-554DA4C1AB4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5B04792-A15F-4460-BB92-7F7637141BA3}"/>
              </a:ext>
            </a:extLst>
          </p:cNvPr>
          <p:cNvSpPr>
            <a:spLocks noGrp="1"/>
          </p:cNvSpPr>
          <p:nvPr>
            <p:ph type="dt" sz="half" idx="10"/>
          </p:nvPr>
        </p:nvSpPr>
        <p:spPr/>
        <p:txBody>
          <a:bodyPr/>
          <a:lstStyle/>
          <a:p>
            <a:fld id="{9E8CA248-3884-431D-82C7-FD6E8648CE4B}" type="datetimeFigureOut">
              <a:rPr lang="nl-NL" smtClean="0"/>
              <a:t>9-1-2022</a:t>
            </a:fld>
            <a:endParaRPr lang="nl-NL"/>
          </a:p>
        </p:txBody>
      </p:sp>
      <p:sp>
        <p:nvSpPr>
          <p:cNvPr id="5" name="Tijdelijke aanduiding voor voettekst 4">
            <a:extLst>
              <a:ext uri="{FF2B5EF4-FFF2-40B4-BE49-F238E27FC236}">
                <a16:creationId xmlns:a16="http://schemas.microsoft.com/office/drawing/2014/main" id="{4B079708-4117-4BB8-BF61-24FF4DFF4D0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AD7C70B-2EFA-4304-866B-8C69B206378F}"/>
              </a:ext>
            </a:extLst>
          </p:cNvPr>
          <p:cNvSpPr>
            <a:spLocks noGrp="1"/>
          </p:cNvSpPr>
          <p:nvPr>
            <p:ph type="sldNum" sz="quarter" idx="12"/>
          </p:nvPr>
        </p:nvSpPr>
        <p:spPr/>
        <p:txBody>
          <a:bodyPr/>
          <a:lstStyle/>
          <a:p>
            <a:fld id="{7BCDB1F4-213B-4B16-896C-A01BF603D262}" type="slidenum">
              <a:rPr lang="nl-NL" smtClean="0"/>
              <a:t>‹nr.›</a:t>
            </a:fld>
            <a:endParaRPr lang="nl-NL"/>
          </a:p>
        </p:txBody>
      </p:sp>
    </p:spTree>
    <p:extLst>
      <p:ext uri="{BB962C8B-B14F-4D97-AF65-F5344CB8AC3E}">
        <p14:creationId xmlns:p14="http://schemas.microsoft.com/office/powerpoint/2010/main" val="3781908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FD3D469-3FE5-4CB7-9F30-11FC0A11A7D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F7A6FDF-ADC9-466F-BA07-3DA6E647021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80785ED-30F2-4A3C-9486-5AEADEED0BDB}"/>
              </a:ext>
            </a:extLst>
          </p:cNvPr>
          <p:cNvSpPr>
            <a:spLocks noGrp="1"/>
          </p:cNvSpPr>
          <p:nvPr>
            <p:ph type="dt" sz="half" idx="10"/>
          </p:nvPr>
        </p:nvSpPr>
        <p:spPr/>
        <p:txBody>
          <a:bodyPr/>
          <a:lstStyle/>
          <a:p>
            <a:fld id="{9E8CA248-3884-431D-82C7-FD6E8648CE4B}" type="datetimeFigureOut">
              <a:rPr lang="nl-NL" smtClean="0"/>
              <a:t>9-1-2022</a:t>
            </a:fld>
            <a:endParaRPr lang="nl-NL"/>
          </a:p>
        </p:txBody>
      </p:sp>
      <p:sp>
        <p:nvSpPr>
          <p:cNvPr id="5" name="Tijdelijke aanduiding voor voettekst 4">
            <a:extLst>
              <a:ext uri="{FF2B5EF4-FFF2-40B4-BE49-F238E27FC236}">
                <a16:creationId xmlns:a16="http://schemas.microsoft.com/office/drawing/2014/main" id="{86A6BAE5-F4BB-4E30-91A2-F43DB6455E8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96AC29F-C110-4A5F-8996-6915C97847A7}"/>
              </a:ext>
            </a:extLst>
          </p:cNvPr>
          <p:cNvSpPr>
            <a:spLocks noGrp="1"/>
          </p:cNvSpPr>
          <p:nvPr>
            <p:ph type="sldNum" sz="quarter" idx="12"/>
          </p:nvPr>
        </p:nvSpPr>
        <p:spPr/>
        <p:txBody>
          <a:bodyPr/>
          <a:lstStyle/>
          <a:p>
            <a:fld id="{7BCDB1F4-213B-4B16-896C-A01BF603D262}" type="slidenum">
              <a:rPr lang="nl-NL" smtClean="0"/>
              <a:t>‹nr.›</a:t>
            </a:fld>
            <a:endParaRPr lang="nl-NL"/>
          </a:p>
        </p:txBody>
      </p:sp>
    </p:spTree>
    <p:extLst>
      <p:ext uri="{BB962C8B-B14F-4D97-AF65-F5344CB8AC3E}">
        <p14:creationId xmlns:p14="http://schemas.microsoft.com/office/powerpoint/2010/main" val="234151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128620-4537-48A1-B905-4061658BCB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7E5E38B-BC09-4897-A911-96036AAE2D7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2CE1254-8243-4D0D-B7B4-29ACD9D6C83A}"/>
              </a:ext>
            </a:extLst>
          </p:cNvPr>
          <p:cNvSpPr>
            <a:spLocks noGrp="1"/>
          </p:cNvSpPr>
          <p:nvPr>
            <p:ph type="dt" sz="half" idx="10"/>
          </p:nvPr>
        </p:nvSpPr>
        <p:spPr/>
        <p:txBody>
          <a:bodyPr/>
          <a:lstStyle/>
          <a:p>
            <a:fld id="{9E8CA248-3884-431D-82C7-FD6E8648CE4B}" type="datetimeFigureOut">
              <a:rPr lang="nl-NL" smtClean="0"/>
              <a:t>9-1-2022</a:t>
            </a:fld>
            <a:endParaRPr lang="nl-NL"/>
          </a:p>
        </p:txBody>
      </p:sp>
      <p:sp>
        <p:nvSpPr>
          <p:cNvPr id="5" name="Tijdelijke aanduiding voor voettekst 4">
            <a:extLst>
              <a:ext uri="{FF2B5EF4-FFF2-40B4-BE49-F238E27FC236}">
                <a16:creationId xmlns:a16="http://schemas.microsoft.com/office/drawing/2014/main" id="{11CCD3A8-84E7-45C0-9E51-411B0C85129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73E9CA6-88A4-4B28-B07E-82B01266B055}"/>
              </a:ext>
            </a:extLst>
          </p:cNvPr>
          <p:cNvSpPr>
            <a:spLocks noGrp="1"/>
          </p:cNvSpPr>
          <p:nvPr>
            <p:ph type="sldNum" sz="quarter" idx="12"/>
          </p:nvPr>
        </p:nvSpPr>
        <p:spPr/>
        <p:txBody>
          <a:bodyPr/>
          <a:lstStyle/>
          <a:p>
            <a:fld id="{7BCDB1F4-213B-4B16-896C-A01BF603D262}" type="slidenum">
              <a:rPr lang="nl-NL" smtClean="0"/>
              <a:t>‹nr.›</a:t>
            </a:fld>
            <a:endParaRPr lang="nl-NL"/>
          </a:p>
        </p:txBody>
      </p:sp>
    </p:spTree>
    <p:extLst>
      <p:ext uri="{BB962C8B-B14F-4D97-AF65-F5344CB8AC3E}">
        <p14:creationId xmlns:p14="http://schemas.microsoft.com/office/powerpoint/2010/main" val="290062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99778-DAF1-4193-95AB-42C0E411CEF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B2F3F4E-C068-4E3E-8C11-D51A7C206D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DE68251-29A7-4143-B22A-C4A809DC5966}"/>
              </a:ext>
            </a:extLst>
          </p:cNvPr>
          <p:cNvSpPr>
            <a:spLocks noGrp="1"/>
          </p:cNvSpPr>
          <p:nvPr>
            <p:ph type="dt" sz="half" idx="10"/>
          </p:nvPr>
        </p:nvSpPr>
        <p:spPr/>
        <p:txBody>
          <a:bodyPr/>
          <a:lstStyle/>
          <a:p>
            <a:fld id="{9E8CA248-3884-431D-82C7-FD6E8648CE4B}" type="datetimeFigureOut">
              <a:rPr lang="nl-NL" smtClean="0"/>
              <a:t>9-1-2022</a:t>
            </a:fld>
            <a:endParaRPr lang="nl-NL"/>
          </a:p>
        </p:txBody>
      </p:sp>
      <p:sp>
        <p:nvSpPr>
          <p:cNvPr id="5" name="Tijdelijke aanduiding voor voettekst 4">
            <a:extLst>
              <a:ext uri="{FF2B5EF4-FFF2-40B4-BE49-F238E27FC236}">
                <a16:creationId xmlns:a16="http://schemas.microsoft.com/office/drawing/2014/main" id="{FCB67179-4B61-4075-8FD0-324212C9675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7E34CF2-6DCF-4297-AEDA-D29B57A83691}"/>
              </a:ext>
            </a:extLst>
          </p:cNvPr>
          <p:cNvSpPr>
            <a:spLocks noGrp="1"/>
          </p:cNvSpPr>
          <p:nvPr>
            <p:ph type="sldNum" sz="quarter" idx="12"/>
          </p:nvPr>
        </p:nvSpPr>
        <p:spPr/>
        <p:txBody>
          <a:bodyPr/>
          <a:lstStyle/>
          <a:p>
            <a:fld id="{7BCDB1F4-213B-4B16-896C-A01BF603D262}" type="slidenum">
              <a:rPr lang="nl-NL" smtClean="0"/>
              <a:t>‹nr.›</a:t>
            </a:fld>
            <a:endParaRPr lang="nl-NL"/>
          </a:p>
        </p:txBody>
      </p:sp>
    </p:spTree>
    <p:extLst>
      <p:ext uri="{BB962C8B-B14F-4D97-AF65-F5344CB8AC3E}">
        <p14:creationId xmlns:p14="http://schemas.microsoft.com/office/powerpoint/2010/main" val="1398013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43157E-36AA-49C6-8DFC-44EEBDEFDC2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0D510D7-8060-465B-9643-077DE609E6E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BE3FD7F-38F5-4D3F-A4C7-F2064F971A1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588D638-8573-490E-B2B3-C4530D3ABB9A}"/>
              </a:ext>
            </a:extLst>
          </p:cNvPr>
          <p:cNvSpPr>
            <a:spLocks noGrp="1"/>
          </p:cNvSpPr>
          <p:nvPr>
            <p:ph type="dt" sz="half" idx="10"/>
          </p:nvPr>
        </p:nvSpPr>
        <p:spPr/>
        <p:txBody>
          <a:bodyPr/>
          <a:lstStyle/>
          <a:p>
            <a:fld id="{9E8CA248-3884-431D-82C7-FD6E8648CE4B}" type="datetimeFigureOut">
              <a:rPr lang="nl-NL" smtClean="0"/>
              <a:t>9-1-2022</a:t>
            </a:fld>
            <a:endParaRPr lang="nl-NL"/>
          </a:p>
        </p:txBody>
      </p:sp>
      <p:sp>
        <p:nvSpPr>
          <p:cNvPr id="6" name="Tijdelijke aanduiding voor voettekst 5">
            <a:extLst>
              <a:ext uri="{FF2B5EF4-FFF2-40B4-BE49-F238E27FC236}">
                <a16:creationId xmlns:a16="http://schemas.microsoft.com/office/drawing/2014/main" id="{2DC87CF4-A534-4C2F-B6EB-1E62A2A9B09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A784E87-8736-4488-88DC-6170CDAB9DE8}"/>
              </a:ext>
            </a:extLst>
          </p:cNvPr>
          <p:cNvSpPr>
            <a:spLocks noGrp="1"/>
          </p:cNvSpPr>
          <p:nvPr>
            <p:ph type="sldNum" sz="quarter" idx="12"/>
          </p:nvPr>
        </p:nvSpPr>
        <p:spPr/>
        <p:txBody>
          <a:bodyPr/>
          <a:lstStyle/>
          <a:p>
            <a:fld id="{7BCDB1F4-213B-4B16-896C-A01BF603D262}" type="slidenum">
              <a:rPr lang="nl-NL" smtClean="0"/>
              <a:t>‹nr.›</a:t>
            </a:fld>
            <a:endParaRPr lang="nl-NL"/>
          </a:p>
        </p:txBody>
      </p:sp>
    </p:spTree>
    <p:extLst>
      <p:ext uri="{BB962C8B-B14F-4D97-AF65-F5344CB8AC3E}">
        <p14:creationId xmlns:p14="http://schemas.microsoft.com/office/powerpoint/2010/main" val="1113974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D845CC-FF32-482C-9C59-DF230ED2B42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3EC17E7-7CF7-41E5-A741-499E2561F8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DBECE3A-0A7B-4A39-9334-56D67AB0711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37CA5B5-462C-4DA3-881D-9F8A610E4B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E7A3336-5FEB-4E63-8317-65A69F2D895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178401A-A5EF-4C77-B462-8447A675CD0C}"/>
              </a:ext>
            </a:extLst>
          </p:cNvPr>
          <p:cNvSpPr>
            <a:spLocks noGrp="1"/>
          </p:cNvSpPr>
          <p:nvPr>
            <p:ph type="dt" sz="half" idx="10"/>
          </p:nvPr>
        </p:nvSpPr>
        <p:spPr/>
        <p:txBody>
          <a:bodyPr/>
          <a:lstStyle/>
          <a:p>
            <a:fld id="{9E8CA248-3884-431D-82C7-FD6E8648CE4B}" type="datetimeFigureOut">
              <a:rPr lang="nl-NL" smtClean="0"/>
              <a:t>9-1-2022</a:t>
            </a:fld>
            <a:endParaRPr lang="nl-NL"/>
          </a:p>
        </p:txBody>
      </p:sp>
      <p:sp>
        <p:nvSpPr>
          <p:cNvPr id="8" name="Tijdelijke aanduiding voor voettekst 7">
            <a:extLst>
              <a:ext uri="{FF2B5EF4-FFF2-40B4-BE49-F238E27FC236}">
                <a16:creationId xmlns:a16="http://schemas.microsoft.com/office/drawing/2014/main" id="{6DC25FCB-D983-4B82-BD66-1519EA4710F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DA2ADA2-27B7-4004-A239-B9831353B6B5}"/>
              </a:ext>
            </a:extLst>
          </p:cNvPr>
          <p:cNvSpPr>
            <a:spLocks noGrp="1"/>
          </p:cNvSpPr>
          <p:nvPr>
            <p:ph type="sldNum" sz="quarter" idx="12"/>
          </p:nvPr>
        </p:nvSpPr>
        <p:spPr/>
        <p:txBody>
          <a:bodyPr/>
          <a:lstStyle/>
          <a:p>
            <a:fld id="{7BCDB1F4-213B-4B16-896C-A01BF603D262}" type="slidenum">
              <a:rPr lang="nl-NL" smtClean="0"/>
              <a:t>‹nr.›</a:t>
            </a:fld>
            <a:endParaRPr lang="nl-NL"/>
          </a:p>
        </p:txBody>
      </p:sp>
    </p:spTree>
    <p:extLst>
      <p:ext uri="{BB962C8B-B14F-4D97-AF65-F5344CB8AC3E}">
        <p14:creationId xmlns:p14="http://schemas.microsoft.com/office/powerpoint/2010/main" val="2564120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10E239-F255-4B3E-BD81-F109FCC38B4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8842670-F825-431D-9593-ED0885DEEFA7}"/>
              </a:ext>
            </a:extLst>
          </p:cNvPr>
          <p:cNvSpPr>
            <a:spLocks noGrp="1"/>
          </p:cNvSpPr>
          <p:nvPr>
            <p:ph type="dt" sz="half" idx="10"/>
          </p:nvPr>
        </p:nvSpPr>
        <p:spPr/>
        <p:txBody>
          <a:bodyPr/>
          <a:lstStyle/>
          <a:p>
            <a:fld id="{9E8CA248-3884-431D-82C7-FD6E8648CE4B}" type="datetimeFigureOut">
              <a:rPr lang="nl-NL" smtClean="0"/>
              <a:t>9-1-2022</a:t>
            </a:fld>
            <a:endParaRPr lang="nl-NL"/>
          </a:p>
        </p:txBody>
      </p:sp>
      <p:sp>
        <p:nvSpPr>
          <p:cNvPr id="4" name="Tijdelijke aanduiding voor voettekst 3">
            <a:extLst>
              <a:ext uri="{FF2B5EF4-FFF2-40B4-BE49-F238E27FC236}">
                <a16:creationId xmlns:a16="http://schemas.microsoft.com/office/drawing/2014/main" id="{B79D2D00-251B-4FFB-B50F-268EB57481E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16B92C1-F29D-4A8A-AD6D-E1EE03B93D07}"/>
              </a:ext>
            </a:extLst>
          </p:cNvPr>
          <p:cNvSpPr>
            <a:spLocks noGrp="1"/>
          </p:cNvSpPr>
          <p:nvPr>
            <p:ph type="sldNum" sz="quarter" idx="12"/>
          </p:nvPr>
        </p:nvSpPr>
        <p:spPr/>
        <p:txBody>
          <a:bodyPr/>
          <a:lstStyle/>
          <a:p>
            <a:fld id="{7BCDB1F4-213B-4B16-896C-A01BF603D262}" type="slidenum">
              <a:rPr lang="nl-NL" smtClean="0"/>
              <a:t>‹nr.›</a:t>
            </a:fld>
            <a:endParaRPr lang="nl-NL"/>
          </a:p>
        </p:txBody>
      </p:sp>
    </p:spTree>
    <p:extLst>
      <p:ext uri="{BB962C8B-B14F-4D97-AF65-F5344CB8AC3E}">
        <p14:creationId xmlns:p14="http://schemas.microsoft.com/office/powerpoint/2010/main" val="2155444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C60D0D9-AB21-4399-9F9D-19134B15404D}"/>
              </a:ext>
            </a:extLst>
          </p:cNvPr>
          <p:cNvSpPr>
            <a:spLocks noGrp="1"/>
          </p:cNvSpPr>
          <p:nvPr>
            <p:ph type="dt" sz="half" idx="10"/>
          </p:nvPr>
        </p:nvSpPr>
        <p:spPr/>
        <p:txBody>
          <a:bodyPr/>
          <a:lstStyle/>
          <a:p>
            <a:fld id="{9E8CA248-3884-431D-82C7-FD6E8648CE4B}" type="datetimeFigureOut">
              <a:rPr lang="nl-NL" smtClean="0"/>
              <a:t>9-1-2022</a:t>
            </a:fld>
            <a:endParaRPr lang="nl-NL"/>
          </a:p>
        </p:txBody>
      </p:sp>
      <p:sp>
        <p:nvSpPr>
          <p:cNvPr id="3" name="Tijdelijke aanduiding voor voettekst 2">
            <a:extLst>
              <a:ext uri="{FF2B5EF4-FFF2-40B4-BE49-F238E27FC236}">
                <a16:creationId xmlns:a16="http://schemas.microsoft.com/office/drawing/2014/main" id="{07FFA369-1195-4E3A-99E5-717878060EB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E392C00-3F73-44DB-9597-EE148AE3F95B}"/>
              </a:ext>
            </a:extLst>
          </p:cNvPr>
          <p:cNvSpPr>
            <a:spLocks noGrp="1"/>
          </p:cNvSpPr>
          <p:nvPr>
            <p:ph type="sldNum" sz="quarter" idx="12"/>
          </p:nvPr>
        </p:nvSpPr>
        <p:spPr/>
        <p:txBody>
          <a:bodyPr/>
          <a:lstStyle/>
          <a:p>
            <a:fld id="{7BCDB1F4-213B-4B16-896C-A01BF603D262}" type="slidenum">
              <a:rPr lang="nl-NL" smtClean="0"/>
              <a:t>‹nr.›</a:t>
            </a:fld>
            <a:endParaRPr lang="nl-NL"/>
          </a:p>
        </p:txBody>
      </p:sp>
    </p:spTree>
    <p:extLst>
      <p:ext uri="{BB962C8B-B14F-4D97-AF65-F5344CB8AC3E}">
        <p14:creationId xmlns:p14="http://schemas.microsoft.com/office/powerpoint/2010/main" val="1768244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3FC7B5-9BA8-43BD-8C76-A89FBDEA6B8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C203186-1D6E-4675-80CA-91A4F0529F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D4FEDDF-B83E-4A2A-A050-C6BAAA97D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57B3A22-593C-49DB-ADBE-D0860310C535}"/>
              </a:ext>
            </a:extLst>
          </p:cNvPr>
          <p:cNvSpPr>
            <a:spLocks noGrp="1"/>
          </p:cNvSpPr>
          <p:nvPr>
            <p:ph type="dt" sz="half" idx="10"/>
          </p:nvPr>
        </p:nvSpPr>
        <p:spPr/>
        <p:txBody>
          <a:bodyPr/>
          <a:lstStyle/>
          <a:p>
            <a:fld id="{9E8CA248-3884-431D-82C7-FD6E8648CE4B}" type="datetimeFigureOut">
              <a:rPr lang="nl-NL" smtClean="0"/>
              <a:t>9-1-2022</a:t>
            </a:fld>
            <a:endParaRPr lang="nl-NL"/>
          </a:p>
        </p:txBody>
      </p:sp>
      <p:sp>
        <p:nvSpPr>
          <p:cNvPr id="6" name="Tijdelijke aanduiding voor voettekst 5">
            <a:extLst>
              <a:ext uri="{FF2B5EF4-FFF2-40B4-BE49-F238E27FC236}">
                <a16:creationId xmlns:a16="http://schemas.microsoft.com/office/drawing/2014/main" id="{BFF842A3-D941-45D0-BDC0-CB2B9C7C169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4D838AB-DEB2-4D64-872B-168E88222B0D}"/>
              </a:ext>
            </a:extLst>
          </p:cNvPr>
          <p:cNvSpPr>
            <a:spLocks noGrp="1"/>
          </p:cNvSpPr>
          <p:nvPr>
            <p:ph type="sldNum" sz="quarter" idx="12"/>
          </p:nvPr>
        </p:nvSpPr>
        <p:spPr/>
        <p:txBody>
          <a:bodyPr/>
          <a:lstStyle/>
          <a:p>
            <a:fld id="{7BCDB1F4-213B-4B16-896C-A01BF603D262}" type="slidenum">
              <a:rPr lang="nl-NL" smtClean="0"/>
              <a:t>‹nr.›</a:t>
            </a:fld>
            <a:endParaRPr lang="nl-NL"/>
          </a:p>
        </p:txBody>
      </p:sp>
    </p:spTree>
    <p:extLst>
      <p:ext uri="{BB962C8B-B14F-4D97-AF65-F5344CB8AC3E}">
        <p14:creationId xmlns:p14="http://schemas.microsoft.com/office/powerpoint/2010/main" val="2081267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2CE54-D1D2-41AD-A6B4-0974A27A3F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7090B45-7162-46CA-B96B-D68938D226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05E8E44-D07F-4062-AE8A-24E68EE54B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828AFF7-A8A6-4B02-A7E3-479F5420FA12}"/>
              </a:ext>
            </a:extLst>
          </p:cNvPr>
          <p:cNvSpPr>
            <a:spLocks noGrp="1"/>
          </p:cNvSpPr>
          <p:nvPr>
            <p:ph type="dt" sz="half" idx="10"/>
          </p:nvPr>
        </p:nvSpPr>
        <p:spPr/>
        <p:txBody>
          <a:bodyPr/>
          <a:lstStyle/>
          <a:p>
            <a:fld id="{9E8CA248-3884-431D-82C7-FD6E8648CE4B}" type="datetimeFigureOut">
              <a:rPr lang="nl-NL" smtClean="0"/>
              <a:t>9-1-2022</a:t>
            </a:fld>
            <a:endParaRPr lang="nl-NL"/>
          </a:p>
        </p:txBody>
      </p:sp>
      <p:sp>
        <p:nvSpPr>
          <p:cNvPr id="6" name="Tijdelijke aanduiding voor voettekst 5">
            <a:extLst>
              <a:ext uri="{FF2B5EF4-FFF2-40B4-BE49-F238E27FC236}">
                <a16:creationId xmlns:a16="http://schemas.microsoft.com/office/drawing/2014/main" id="{73682250-0082-4EC2-AB0D-85D69D57148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21574A6-CD80-4710-8C6B-9A9C726560D0}"/>
              </a:ext>
            </a:extLst>
          </p:cNvPr>
          <p:cNvSpPr>
            <a:spLocks noGrp="1"/>
          </p:cNvSpPr>
          <p:nvPr>
            <p:ph type="sldNum" sz="quarter" idx="12"/>
          </p:nvPr>
        </p:nvSpPr>
        <p:spPr/>
        <p:txBody>
          <a:bodyPr/>
          <a:lstStyle/>
          <a:p>
            <a:fld id="{7BCDB1F4-213B-4B16-896C-A01BF603D262}" type="slidenum">
              <a:rPr lang="nl-NL" smtClean="0"/>
              <a:t>‹nr.›</a:t>
            </a:fld>
            <a:endParaRPr lang="nl-NL"/>
          </a:p>
        </p:txBody>
      </p:sp>
    </p:spTree>
    <p:extLst>
      <p:ext uri="{BB962C8B-B14F-4D97-AF65-F5344CB8AC3E}">
        <p14:creationId xmlns:p14="http://schemas.microsoft.com/office/powerpoint/2010/main" val="223744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1D1EB90-84FB-41F3-9CDA-BE64E5A47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AD28867-7FCF-49D7-BBD2-BE77939A2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8477AB-99D6-4D44-A008-01CDD72F6E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8CA248-3884-431D-82C7-FD6E8648CE4B}" type="datetimeFigureOut">
              <a:rPr lang="nl-NL" smtClean="0"/>
              <a:t>9-1-2022</a:t>
            </a:fld>
            <a:endParaRPr lang="nl-NL"/>
          </a:p>
        </p:txBody>
      </p:sp>
      <p:sp>
        <p:nvSpPr>
          <p:cNvPr id="5" name="Tijdelijke aanduiding voor voettekst 4">
            <a:extLst>
              <a:ext uri="{FF2B5EF4-FFF2-40B4-BE49-F238E27FC236}">
                <a16:creationId xmlns:a16="http://schemas.microsoft.com/office/drawing/2014/main" id="{D84A296E-6D1A-4D70-9EC4-41CC4630EC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557FC3A-0043-4B6C-851D-A767971C39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DB1F4-213B-4B16-896C-A01BF603D262}" type="slidenum">
              <a:rPr lang="nl-NL" smtClean="0"/>
              <a:t>‹nr.›</a:t>
            </a:fld>
            <a:endParaRPr lang="nl-NL"/>
          </a:p>
        </p:txBody>
      </p:sp>
    </p:spTree>
    <p:extLst>
      <p:ext uri="{BB962C8B-B14F-4D97-AF65-F5344CB8AC3E}">
        <p14:creationId xmlns:p14="http://schemas.microsoft.com/office/powerpoint/2010/main" val="679403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thamen.nl/" TargetMode="External"/><Relationship Id="rId3" Type="http://schemas.openxmlformats.org/officeDocument/2006/relationships/hyperlink" Target="https://www.cbs.nl/nl-nl/nieuws/2006/51/milieuvervuiling-huishoudens-niet-toegenomen" TargetMode="External"/><Relationship Id="rId7" Type="http://schemas.openxmlformats.org/officeDocument/2006/relationships/hyperlink" Target="https://www.milieucentraal.nl/klimaat-en-aarde/energiebronnen/windenergie/#Windenergie-en-milieu" TargetMode="External"/><Relationship Id="rId2" Type="http://schemas.openxmlformats.org/officeDocument/2006/relationships/hyperlink" Target="https://www.cbs.nl/nl-nl/faq/specifiek/wat-is-duurzaamheid-" TargetMode="External"/><Relationship Id="rId1" Type="http://schemas.openxmlformats.org/officeDocument/2006/relationships/slideLayout" Target="../slideLayouts/slideLayout2.xml"/><Relationship Id="rId6" Type="http://schemas.openxmlformats.org/officeDocument/2006/relationships/hyperlink" Target="https://www.vattenfall.nl/duurzame-energie/andere-energiebronnen/waterenergie/" TargetMode="External"/><Relationship Id="rId5" Type="http://schemas.openxmlformats.org/officeDocument/2006/relationships/hyperlink" Target="https://www.rijksoverheid.nl/onderwerpen/duurzame-energie/zonne-energie" TargetMode="External"/><Relationship Id="rId4" Type="http://schemas.openxmlformats.org/officeDocument/2006/relationships/hyperlink" Target="https://www.innovaenergie.nl/blog/tip/versterkt-broeikaseffec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430E4A1C-0CE6-4DF3-BFB9-B4B118588602}"/>
              </a:ext>
            </a:extLst>
          </p:cNvPr>
          <p:cNvSpPr>
            <a:spLocks noGrp="1"/>
          </p:cNvSpPr>
          <p:nvPr>
            <p:ph type="ctrTitle"/>
          </p:nvPr>
        </p:nvSpPr>
        <p:spPr>
          <a:xfrm>
            <a:off x="773408" y="992094"/>
            <a:ext cx="3616913" cy="2795160"/>
          </a:xfrm>
        </p:spPr>
        <p:txBody>
          <a:bodyPr>
            <a:normAutofit/>
          </a:bodyPr>
          <a:lstStyle/>
          <a:p>
            <a:r>
              <a:rPr lang="nl-NL" sz="4400"/>
              <a:t>Duurzaamheid</a:t>
            </a:r>
          </a:p>
        </p:txBody>
      </p:sp>
      <p:pic>
        <p:nvPicPr>
          <p:cNvPr id="1026" name="Picture 2" descr="Duurzaamheid en Leisure - ING - Kennis over de economie">
            <a:extLst>
              <a:ext uri="{FF2B5EF4-FFF2-40B4-BE49-F238E27FC236}">
                <a16:creationId xmlns:a16="http://schemas.microsoft.com/office/drawing/2014/main" id="{841277AD-7AB5-48F8-9F26-ED6F2DC863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7" t="9091" r="30363" b="1"/>
          <a:stretch/>
        </p:blipFill>
        <p:spPr bwMode="auto">
          <a:xfrm>
            <a:off x="5895751" y="1155842"/>
            <a:ext cx="5708649" cy="4516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186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B641E817-E841-4825-97C4-EE03FE93CD3C}"/>
              </a:ext>
            </a:extLst>
          </p:cNvPr>
          <p:cNvSpPr>
            <a:spLocks noGrp="1"/>
          </p:cNvSpPr>
          <p:nvPr>
            <p:ph type="title"/>
          </p:nvPr>
        </p:nvSpPr>
        <p:spPr>
          <a:xfrm>
            <a:off x="767290" y="1289146"/>
            <a:ext cx="4153626" cy="4279709"/>
          </a:xfrm>
        </p:spPr>
        <p:txBody>
          <a:bodyPr anchor="ctr">
            <a:normAutofit/>
          </a:bodyPr>
          <a:lstStyle/>
          <a:p>
            <a:pPr algn="r"/>
            <a:r>
              <a:rPr lang="nl-NL" sz="5400" dirty="0">
                <a:solidFill>
                  <a:schemeClr val="bg1"/>
                </a:solidFill>
              </a:rPr>
              <a:t>Stelling 4</a:t>
            </a:r>
          </a:p>
        </p:txBody>
      </p:sp>
      <p:grpSp>
        <p:nvGrpSpPr>
          <p:cNvPr id="12" name="Group 11">
            <a:extLst>
              <a:ext uri="{FF2B5EF4-FFF2-40B4-BE49-F238E27FC236}">
                <a16:creationId xmlns:a16="http://schemas.microsoft.com/office/drawing/2014/main" id="{E12BF2FB-8A96-4B53-86A0-04755C545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027" y="681628"/>
            <a:ext cx="1562267" cy="1172973"/>
            <a:chOff x="7493121" y="1000124"/>
            <a:chExt cx="1562267" cy="1172973"/>
          </a:xfrm>
        </p:grpSpPr>
        <p:sp>
          <p:nvSpPr>
            <p:cNvPr id="13" name="Freeform 5">
              <a:extLst>
                <a:ext uri="{FF2B5EF4-FFF2-40B4-BE49-F238E27FC236}">
                  <a16:creationId xmlns:a16="http://schemas.microsoft.com/office/drawing/2014/main" id="{893D4739-55F8-4E73-8F98-AF42D54BD4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A1AA190F-FB42-4BED-8AA1-A5A01B43C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Tijdelijke aanduiding voor inhoud 2">
            <a:extLst>
              <a:ext uri="{FF2B5EF4-FFF2-40B4-BE49-F238E27FC236}">
                <a16:creationId xmlns:a16="http://schemas.microsoft.com/office/drawing/2014/main" id="{53F5D8CA-E949-4452-BCB8-CA3D95A67840}"/>
              </a:ext>
            </a:extLst>
          </p:cNvPr>
          <p:cNvSpPr>
            <a:spLocks noGrp="1"/>
          </p:cNvSpPr>
          <p:nvPr>
            <p:ph idx="1"/>
          </p:nvPr>
        </p:nvSpPr>
        <p:spPr>
          <a:xfrm>
            <a:off x="6514140" y="1854601"/>
            <a:ext cx="4776711" cy="3148798"/>
          </a:xfrm>
        </p:spPr>
        <p:txBody>
          <a:bodyPr anchor="ctr">
            <a:normAutofit/>
          </a:bodyPr>
          <a:lstStyle/>
          <a:p>
            <a:pPr marL="0" indent="0" algn="ctr">
              <a:buNone/>
            </a:pPr>
            <a:r>
              <a:rPr lang="nl-NL" sz="2400" b="1" dirty="0"/>
              <a:t>Ik ken voorbeelden van duurzame energie productie.</a:t>
            </a:r>
          </a:p>
          <a:p>
            <a:pPr marL="0" indent="0" algn="ctr">
              <a:buNone/>
            </a:pPr>
            <a:r>
              <a:rPr lang="nl-NL" sz="2400" b="1" dirty="0">
                <a:solidFill>
                  <a:srgbClr val="00B050"/>
                </a:solidFill>
              </a:rPr>
              <a:t>Ja</a:t>
            </a:r>
          </a:p>
          <a:p>
            <a:pPr marL="0" indent="0" algn="ctr">
              <a:buNone/>
            </a:pPr>
            <a:r>
              <a:rPr lang="nl-NL" sz="2400" b="1" dirty="0">
                <a:solidFill>
                  <a:srgbClr val="FF0000"/>
                </a:solidFill>
              </a:rPr>
              <a:t>Nee</a:t>
            </a:r>
          </a:p>
        </p:txBody>
      </p:sp>
    </p:spTree>
    <p:extLst>
      <p:ext uri="{BB962C8B-B14F-4D97-AF65-F5344CB8AC3E}">
        <p14:creationId xmlns:p14="http://schemas.microsoft.com/office/powerpoint/2010/main" val="2763828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DA0E83E-73C9-461A-B0FD-E880C452BF1E}"/>
              </a:ext>
            </a:extLst>
          </p:cNvPr>
          <p:cNvSpPr>
            <a:spLocks noGrp="1"/>
          </p:cNvSpPr>
          <p:nvPr>
            <p:ph type="title"/>
          </p:nvPr>
        </p:nvSpPr>
        <p:spPr>
          <a:xfrm>
            <a:off x="767290" y="1289146"/>
            <a:ext cx="4153626" cy="4279709"/>
          </a:xfrm>
        </p:spPr>
        <p:txBody>
          <a:bodyPr anchor="ctr">
            <a:normAutofit/>
          </a:bodyPr>
          <a:lstStyle/>
          <a:p>
            <a:pPr algn="r"/>
            <a:r>
              <a:rPr lang="nl-NL" sz="5400" dirty="0">
                <a:solidFill>
                  <a:schemeClr val="bg1"/>
                </a:solidFill>
              </a:rPr>
              <a:t>Duurzame energie</a:t>
            </a:r>
          </a:p>
        </p:txBody>
      </p:sp>
      <p:grpSp>
        <p:nvGrpSpPr>
          <p:cNvPr id="12" name="Group 11">
            <a:extLst>
              <a:ext uri="{FF2B5EF4-FFF2-40B4-BE49-F238E27FC236}">
                <a16:creationId xmlns:a16="http://schemas.microsoft.com/office/drawing/2014/main" id="{E12BF2FB-8A96-4B53-86A0-04755C545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027" y="681628"/>
            <a:ext cx="1562267" cy="1172973"/>
            <a:chOff x="7493121" y="1000124"/>
            <a:chExt cx="1562267" cy="1172973"/>
          </a:xfrm>
        </p:grpSpPr>
        <p:sp>
          <p:nvSpPr>
            <p:cNvPr id="13" name="Freeform 5">
              <a:extLst>
                <a:ext uri="{FF2B5EF4-FFF2-40B4-BE49-F238E27FC236}">
                  <a16:creationId xmlns:a16="http://schemas.microsoft.com/office/drawing/2014/main" id="{893D4739-55F8-4E73-8F98-AF42D54BD4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A1AA190F-FB42-4BED-8AA1-A5A01B43C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4" name="Tekstvak 3">
            <a:extLst>
              <a:ext uri="{FF2B5EF4-FFF2-40B4-BE49-F238E27FC236}">
                <a16:creationId xmlns:a16="http://schemas.microsoft.com/office/drawing/2014/main" id="{7030EBE1-04AC-48D2-8C48-61EEE5A6077C}"/>
              </a:ext>
            </a:extLst>
          </p:cNvPr>
          <p:cNvSpPr txBox="1"/>
          <p:nvPr/>
        </p:nvSpPr>
        <p:spPr>
          <a:xfrm>
            <a:off x="7182678" y="1669774"/>
            <a:ext cx="4518992" cy="2554545"/>
          </a:xfrm>
          <a:prstGeom prst="rect">
            <a:avLst/>
          </a:prstGeom>
          <a:noFill/>
        </p:spPr>
        <p:txBody>
          <a:bodyPr wrap="square" rtlCol="0">
            <a:spAutoFit/>
          </a:bodyPr>
          <a:lstStyle/>
          <a:p>
            <a:r>
              <a:rPr lang="nl-NL" sz="2000" dirty="0"/>
              <a:t>Om de klimaatverandering tegen te gaan en geen vervuilende brandstoffen meer te gebruiken, wordt gebruik gemaakt van duurzame energie. Duurzame energie is energie die niet opraakt en niet leidt tot vervuiling. Op de volgende 3 dia’s zijn voorbeelden van duurzame energie te zien</a:t>
            </a:r>
            <a:r>
              <a:rPr lang="nl-NL" dirty="0"/>
              <a:t>.</a:t>
            </a:r>
          </a:p>
        </p:txBody>
      </p:sp>
    </p:spTree>
    <p:extLst>
      <p:ext uri="{BB962C8B-B14F-4D97-AF65-F5344CB8AC3E}">
        <p14:creationId xmlns:p14="http://schemas.microsoft.com/office/powerpoint/2010/main" val="2361417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BD25794F-E16B-41E9-BE91-D9259B565750}"/>
              </a:ext>
            </a:extLst>
          </p:cNvPr>
          <p:cNvSpPr>
            <a:spLocks noGrp="1"/>
          </p:cNvSpPr>
          <p:nvPr>
            <p:ph type="title"/>
          </p:nvPr>
        </p:nvSpPr>
        <p:spPr>
          <a:xfrm>
            <a:off x="767290" y="1289146"/>
            <a:ext cx="4153626" cy="4279709"/>
          </a:xfrm>
        </p:spPr>
        <p:txBody>
          <a:bodyPr anchor="ctr">
            <a:normAutofit/>
          </a:bodyPr>
          <a:lstStyle/>
          <a:p>
            <a:pPr algn="r"/>
            <a:r>
              <a:rPr lang="nl-NL" sz="5400" dirty="0">
                <a:solidFill>
                  <a:schemeClr val="bg1"/>
                </a:solidFill>
              </a:rPr>
              <a:t>Zonne-energie</a:t>
            </a:r>
          </a:p>
        </p:txBody>
      </p:sp>
      <p:grpSp>
        <p:nvGrpSpPr>
          <p:cNvPr id="12" name="Group 11">
            <a:extLst>
              <a:ext uri="{FF2B5EF4-FFF2-40B4-BE49-F238E27FC236}">
                <a16:creationId xmlns:a16="http://schemas.microsoft.com/office/drawing/2014/main" id="{E12BF2FB-8A96-4B53-86A0-04755C545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027" y="681628"/>
            <a:ext cx="1562267" cy="1172973"/>
            <a:chOff x="7493121" y="1000124"/>
            <a:chExt cx="1562267" cy="1172973"/>
          </a:xfrm>
        </p:grpSpPr>
        <p:sp>
          <p:nvSpPr>
            <p:cNvPr id="13" name="Freeform 5">
              <a:extLst>
                <a:ext uri="{FF2B5EF4-FFF2-40B4-BE49-F238E27FC236}">
                  <a16:creationId xmlns:a16="http://schemas.microsoft.com/office/drawing/2014/main" id="{893D4739-55F8-4E73-8F98-AF42D54BD4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A1AA190F-FB42-4BED-8AA1-A5A01B43C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4" name="Tekstvak 3">
            <a:extLst>
              <a:ext uri="{FF2B5EF4-FFF2-40B4-BE49-F238E27FC236}">
                <a16:creationId xmlns:a16="http://schemas.microsoft.com/office/drawing/2014/main" id="{50C4DC1B-FCE7-4B37-99A2-C3C3D9A91053}"/>
              </a:ext>
            </a:extLst>
          </p:cNvPr>
          <p:cNvSpPr txBox="1"/>
          <p:nvPr/>
        </p:nvSpPr>
        <p:spPr>
          <a:xfrm>
            <a:off x="7038064" y="1722783"/>
            <a:ext cx="4557588" cy="4832092"/>
          </a:xfrm>
          <a:prstGeom prst="rect">
            <a:avLst/>
          </a:prstGeom>
          <a:noFill/>
        </p:spPr>
        <p:txBody>
          <a:bodyPr wrap="square" rtlCol="0">
            <a:spAutoFit/>
          </a:bodyPr>
          <a:lstStyle/>
          <a:p>
            <a:r>
              <a:rPr lang="nl-NL" sz="2000" dirty="0"/>
              <a:t>De zon is een onuitputtelijke energiebron. Dit betekent dat deze energiebron nooit opraakt. Bij zonne-energie wordt gebruik gemaakt van zonnepanelen. Straling van de zon wordt door de zonnepanelen omgezet in elektriciteit. Dit is een bron van duurzame energie. Zonne-energie kan onbeperkt gebruikt worden en leidt niet tot vervuiling. Tegenwoordig zijn er bij vele huishoudens zonnepanelen te vinden.</a:t>
            </a:r>
          </a:p>
          <a:p>
            <a:endParaRPr lang="nl-NL" dirty="0"/>
          </a:p>
          <a:p>
            <a:endParaRPr lang="nl-NL" sz="1400" dirty="0"/>
          </a:p>
          <a:p>
            <a:endParaRPr lang="nl-NL" sz="1400" dirty="0"/>
          </a:p>
          <a:p>
            <a:endParaRPr lang="nl-NL" sz="1400" dirty="0"/>
          </a:p>
          <a:p>
            <a:r>
              <a:rPr lang="nl-NL" sz="1400" dirty="0"/>
              <a:t>https://www.rijksoverheid.nl/onderwerpen/duurzame-energie/zonne-energie</a:t>
            </a:r>
          </a:p>
        </p:txBody>
      </p:sp>
      <p:pic>
        <p:nvPicPr>
          <p:cNvPr id="6146" name="Picture 2" descr="Smartphone opladen op zonne-energie - Blog - Techzine.nl">
            <a:extLst>
              <a:ext uri="{FF2B5EF4-FFF2-40B4-BE49-F238E27FC236}">
                <a16:creationId xmlns:a16="http://schemas.microsoft.com/office/drawing/2014/main" id="{345281D7-47D8-4FBC-B5E6-30D48C512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290" y="198059"/>
            <a:ext cx="3462171" cy="231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899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F7C8D89A-5C0F-4255-AC1D-3650AB8FD81D}"/>
              </a:ext>
            </a:extLst>
          </p:cNvPr>
          <p:cNvSpPr>
            <a:spLocks noGrp="1"/>
          </p:cNvSpPr>
          <p:nvPr>
            <p:ph type="title"/>
          </p:nvPr>
        </p:nvSpPr>
        <p:spPr>
          <a:xfrm>
            <a:off x="767290" y="1289146"/>
            <a:ext cx="4153626" cy="4279709"/>
          </a:xfrm>
        </p:spPr>
        <p:txBody>
          <a:bodyPr anchor="ctr">
            <a:normAutofit/>
          </a:bodyPr>
          <a:lstStyle/>
          <a:p>
            <a:pPr algn="r"/>
            <a:r>
              <a:rPr lang="nl-NL" sz="5400" dirty="0">
                <a:solidFill>
                  <a:schemeClr val="bg1"/>
                </a:solidFill>
              </a:rPr>
              <a:t>Waterenergie</a:t>
            </a:r>
          </a:p>
        </p:txBody>
      </p:sp>
      <p:grpSp>
        <p:nvGrpSpPr>
          <p:cNvPr id="12" name="Group 11">
            <a:extLst>
              <a:ext uri="{FF2B5EF4-FFF2-40B4-BE49-F238E27FC236}">
                <a16:creationId xmlns:a16="http://schemas.microsoft.com/office/drawing/2014/main" id="{E12BF2FB-8A96-4B53-86A0-04755C545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027" y="681628"/>
            <a:ext cx="1562267" cy="1172973"/>
            <a:chOff x="7493121" y="1000124"/>
            <a:chExt cx="1562267" cy="1172973"/>
          </a:xfrm>
        </p:grpSpPr>
        <p:sp>
          <p:nvSpPr>
            <p:cNvPr id="13" name="Freeform 5">
              <a:extLst>
                <a:ext uri="{FF2B5EF4-FFF2-40B4-BE49-F238E27FC236}">
                  <a16:creationId xmlns:a16="http://schemas.microsoft.com/office/drawing/2014/main" id="{893D4739-55F8-4E73-8F98-AF42D54BD4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A1AA190F-FB42-4BED-8AA1-A5A01B43C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4" name="Tekstvak 3">
            <a:extLst>
              <a:ext uri="{FF2B5EF4-FFF2-40B4-BE49-F238E27FC236}">
                <a16:creationId xmlns:a16="http://schemas.microsoft.com/office/drawing/2014/main" id="{A4672EE8-FDFB-4794-9EAE-4CAB4688F060}"/>
              </a:ext>
            </a:extLst>
          </p:cNvPr>
          <p:cNvSpPr txBox="1"/>
          <p:nvPr/>
        </p:nvSpPr>
        <p:spPr>
          <a:xfrm>
            <a:off x="7235687" y="1630017"/>
            <a:ext cx="4373217" cy="4339650"/>
          </a:xfrm>
          <a:prstGeom prst="rect">
            <a:avLst/>
          </a:prstGeom>
          <a:noFill/>
        </p:spPr>
        <p:txBody>
          <a:bodyPr wrap="square" rtlCol="0">
            <a:spAutoFit/>
          </a:bodyPr>
          <a:lstStyle/>
          <a:p>
            <a:r>
              <a:rPr lang="nl-NL" sz="2000" dirty="0"/>
              <a:t>Bij waterenergie wordt waterkracht omgezet in energie. Dit kan worden gedaan met watermolens of waterkrachtcentrales. In zulke centrales zorgt het stromende water voor een draaiende turbine, waardoor energie wordt opgewekt. Dit is een duurzame energiebron, waarbij dus geen vervuiling is</a:t>
            </a:r>
            <a:r>
              <a:rPr lang="nl-NL" dirty="0"/>
              <a:t>.</a:t>
            </a:r>
          </a:p>
          <a:p>
            <a:endParaRPr lang="nl-NL" dirty="0"/>
          </a:p>
          <a:p>
            <a:endParaRPr lang="nl-NL" dirty="0"/>
          </a:p>
          <a:p>
            <a:endParaRPr lang="nl-NL" dirty="0"/>
          </a:p>
          <a:p>
            <a:endParaRPr lang="nl-NL" sz="1400" dirty="0"/>
          </a:p>
          <a:p>
            <a:r>
              <a:rPr lang="nl-NL" sz="1400" dirty="0"/>
              <a:t>https://www.vattenfall.nl/duurzame-energie/andere-energiebronnen/waterenergie/</a:t>
            </a:r>
          </a:p>
        </p:txBody>
      </p:sp>
      <p:pic>
        <p:nvPicPr>
          <p:cNvPr id="7170" name="Picture 2" descr="Water energie - Duurzame energie uit waterkracht | ENGIE">
            <a:extLst>
              <a:ext uri="{FF2B5EF4-FFF2-40B4-BE49-F238E27FC236}">
                <a16:creationId xmlns:a16="http://schemas.microsoft.com/office/drawing/2014/main" id="{51FA033A-1EEE-46D6-B900-C8290C964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290" y="3799842"/>
            <a:ext cx="3545936" cy="2823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195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10616159-573B-4A59-9552-7A2F423671F0}"/>
              </a:ext>
            </a:extLst>
          </p:cNvPr>
          <p:cNvSpPr>
            <a:spLocks noGrp="1"/>
          </p:cNvSpPr>
          <p:nvPr>
            <p:ph type="title"/>
          </p:nvPr>
        </p:nvSpPr>
        <p:spPr>
          <a:xfrm>
            <a:off x="767290" y="1289146"/>
            <a:ext cx="4153626" cy="4279709"/>
          </a:xfrm>
        </p:spPr>
        <p:txBody>
          <a:bodyPr anchor="ctr">
            <a:normAutofit/>
          </a:bodyPr>
          <a:lstStyle/>
          <a:p>
            <a:pPr algn="r"/>
            <a:r>
              <a:rPr lang="nl-NL" sz="5400" dirty="0">
                <a:solidFill>
                  <a:schemeClr val="bg1"/>
                </a:solidFill>
              </a:rPr>
              <a:t>Windenergie</a:t>
            </a:r>
          </a:p>
        </p:txBody>
      </p:sp>
      <p:grpSp>
        <p:nvGrpSpPr>
          <p:cNvPr id="12" name="Group 11">
            <a:extLst>
              <a:ext uri="{FF2B5EF4-FFF2-40B4-BE49-F238E27FC236}">
                <a16:creationId xmlns:a16="http://schemas.microsoft.com/office/drawing/2014/main" id="{E12BF2FB-8A96-4B53-86A0-04755C545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027" y="681628"/>
            <a:ext cx="1562267" cy="1172973"/>
            <a:chOff x="7493121" y="1000124"/>
            <a:chExt cx="1562267" cy="1172973"/>
          </a:xfrm>
        </p:grpSpPr>
        <p:sp>
          <p:nvSpPr>
            <p:cNvPr id="13" name="Freeform 5">
              <a:extLst>
                <a:ext uri="{FF2B5EF4-FFF2-40B4-BE49-F238E27FC236}">
                  <a16:creationId xmlns:a16="http://schemas.microsoft.com/office/drawing/2014/main" id="{893D4739-55F8-4E73-8F98-AF42D54BD4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A1AA190F-FB42-4BED-8AA1-A5A01B43C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4" name="Tekstvak 3">
            <a:extLst>
              <a:ext uri="{FF2B5EF4-FFF2-40B4-BE49-F238E27FC236}">
                <a16:creationId xmlns:a16="http://schemas.microsoft.com/office/drawing/2014/main" id="{E915C3C4-475D-4767-AD4D-C34ACC6301CB}"/>
              </a:ext>
            </a:extLst>
          </p:cNvPr>
          <p:cNvSpPr txBox="1"/>
          <p:nvPr/>
        </p:nvSpPr>
        <p:spPr>
          <a:xfrm>
            <a:off x="7195930" y="1656522"/>
            <a:ext cx="4572000" cy="4924425"/>
          </a:xfrm>
          <a:prstGeom prst="rect">
            <a:avLst/>
          </a:prstGeom>
          <a:noFill/>
        </p:spPr>
        <p:txBody>
          <a:bodyPr wrap="square" rtlCol="0">
            <a:spAutoFit/>
          </a:bodyPr>
          <a:lstStyle/>
          <a:p>
            <a:r>
              <a:rPr lang="nl-NL" sz="2000" dirty="0"/>
              <a:t>Windenergie is een vorm van duurzame energie die veel voorkomt tegenwoordig. Op vele plekken in ons land zijn windmolens te zien. Bij windenergie wordt er energie opgewekt door draaiende windturbines. Tijdens opwekken van de stroom komt geen CO</a:t>
            </a:r>
            <a:r>
              <a:rPr lang="nl-NL"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nl-NL" sz="2000" dirty="0"/>
              <a:t> vrij. Bij de bouw van de windmolens komt wel CO</a:t>
            </a:r>
            <a:r>
              <a:rPr lang="nl-NL"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nl-NL" sz="2000" dirty="0"/>
              <a:t> vrij, maar over de hele levensduur van de windmolen is de uitstoot erg laag. Windmolens zijn niet alleen op land, maar ook op het water te vinden.</a:t>
            </a:r>
          </a:p>
          <a:p>
            <a:endParaRPr lang="nl-NL" dirty="0"/>
          </a:p>
          <a:p>
            <a:endParaRPr lang="nl-NL" sz="1400" dirty="0"/>
          </a:p>
          <a:p>
            <a:r>
              <a:rPr lang="nl-NL" sz="1400" dirty="0"/>
              <a:t>https://www.milieucentraal.nl/klimaat-en-aarde/energiebronnen/windenergie/#Windenergie-en-milieu</a:t>
            </a:r>
          </a:p>
        </p:txBody>
      </p:sp>
      <p:pic>
        <p:nvPicPr>
          <p:cNvPr id="8194" name="Picture 2" descr="Windenergie heeft de wind mee - Hortipoint">
            <a:extLst>
              <a:ext uri="{FF2B5EF4-FFF2-40B4-BE49-F238E27FC236}">
                <a16:creationId xmlns:a16="http://schemas.microsoft.com/office/drawing/2014/main" id="{88C0683B-9D4F-4254-A7B9-8FE27578EB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292" y="483541"/>
            <a:ext cx="3654160" cy="2345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565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65F90A86-A1DD-41E2-B4BF-705843343C3B}"/>
              </a:ext>
            </a:extLst>
          </p:cNvPr>
          <p:cNvSpPr>
            <a:spLocks noGrp="1"/>
          </p:cNvSpPr>
          <p:nvPr>
            <p:ph type="title"/>
          </p:nvPr>
        </p:nvSpPr>
        <p:spPr>
          <a:xfrm>
            <a:off x="767290" y="1289146"/>
            <a:ext cx="4153626" cy="4279709"/>
          </a:xfrm>
        </p:spPr>
        <p:txBody>
          <a:bodyPr anchor="ctr">
            <a:normAutofit/>
          </a:bodyPr>
          <a:lstStyle/>
          <a:p>
            <a:pPr algn="r"/>
            <a:r>
              <a:rPr lang="nl-NL" sz="5400" dirty="0">
                <a:solidFill>
                  <a:schemeClr val="bg1"/>
                </a:solidFill>
              </a:rPr>
              <a:t>Stelling 5</a:t>
            </a:r>
          </a:p>
        </p:txBody>
      </p:sp>
      <p:grpSp>
        <p:nvGrpSpPr>
          <p:cNvPr id="12" name="Group 11">
            <a:extLst>
              <a:ext uri="{FF2B5EF4-FFF2-40B4-BE49-F238E27FC236}">
                <a16:creationId xmlns:a16="http://schemas.microsoft.com/office/drawing/2014/main" id="{E12BF2FB-8A96-4B53-86A0-04755C545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027" y="681628"/>
            <a:ext cx="1562267" cy="1172973"/>
            <a:chOff x="7493121" y="1000124"/>
            <a:chExt cx="1562267" cy="1172973"/>
          </a:xfrm>
        </p:grpSpPr>
        <p:sp>
          <p:nvSpPr>
            <p:cNvPr id="13" name="Freeform 5">
              <a:extLst>
                <a:ext uri="{FF2B5EF4-FFF2-40B4-BE49-F238E27FC236}">
                  <a16:creationId xmlns:a16="http://schemas.microsoft.com/office/drawing/2014/main" id="{893D4739-55F8-4E73-8F98-AF42D54BD4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A1AA190F-FB42-4BED-8AA1-A5A01B43C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Tijdelijke aanduiding voor inhoud 2">
            <a:extLst>
              <a:ext uri="{FF2B5EF4-FFF2-40B4-BE49-F238E27FC236}">
                <a16:creationId xmlns:a16="http://schemas.microsoft.com/office/drawing/2014/main" id="{FB3ACCB2-205E-482C-8004-F72F536D6FC8}"/>
              </a:ext>
            </a:extLst>
          </p:cNvPr>
          <p:cNvSpPr>
            <a:spLocks noGrp="1"/>
          </p:cNvSpPr>
          <p:nvPr>
            <p:ph idx="1"/>
          </p:nvPr>
        </p:nvSpPr>
        <p:spPr>
          <a:xfrm>
            <a:off x="6514140" y="1877461"/>
            <a:ext cx="4776711" cy="3148798"/>
          </a:xfrm>
        </p:spPr>
        <p:txBody>
          <a:bodyPr anchor="ctr">
            <a:normAutofit/>
          </a:bodyPr>
          <a:lstStyle/>
          <a:p>
            <a:pPr marL="0" indent="0" algn="ctr">
              <a:buNone/>
            </a:pPr>
            <a:r>
              <a:rPr lang="nl-NL" sz="2400" b="1" dirty="0"/>
              <a:t>Ik vind het belangrijk dat ook op school we denken aan duurzaamheid.</a:t>
            </a:r>
          </a:p>
          <a:p>
            <a:pPr marL="0" indent="0" algn="ctr">
              <a:buNone/>
            </a:pPr>
            <a:r>
              <a:rPr lang="nl-NL" sz="2400" b="1" dirty="0">
                <a:solidFill>
                  <a:srgbClr val="00B050"/>
                </a:solidFill>
              </a:rPr>
              <a:t>Ja</a:t>
            </a:r>
          </a:p>
          <a:p>
            <a:pPr marL="0" indent="0" algn="ctr">
              <a:buNone/>
            </a:pPr>
            <a:r>
              <a:rPr lang="nl-NL" sz="2400" b="1" dirty="0">
                <a:solidFill>
                  <a:srgbClr val="FF0000"/>
                </a:solidFill>
              </a:rPr>
              <a:t>Nee</a:t>
            </a:r>
          </a:p>
        </p:txBody>
      </p:sp>
    </p:spTree>
    <p:extLst>
      <p:ext uri="{BB962C8B-B14F-4D97-AF65-F5344CB8AC3E}">
        <p14:creationId xmlns:p14="http://schemas.microsoft.com/office/powerpoint/2010/main" val="3123615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C13AFD7C-7BE0-4742-A640-6F3A77BE0E1B}"/>
              </a:ext>
            </a:extLst>
          </p:cNvPr>
          <p:cNvSpPr>
            <a:spLocks noGrp="1"/>
          </p:cNvSpPr>
          <p:nvPr>
            <p:ph type="title"/>
          </p:nvPr>
        </p:nvSpPr>
        <p:spPr>
          <a:xfrm>
            <a:off x="767289" y="1289146"/>
            <a:ext cx="4269405" cy="4279709"/>
          </a:xfrm>
        </p:spPr>
        <p:txBody>
          <a:bodyPr anchor="ctr">
            <a:normAutofit/>
          </a:bodyPr>
          <a:lstStyle/>
          <a:p>
            <a:pPr algn="r"/>
            <a:r>
              <a:rPr lang="nl-NL" sz="5400" dirty="0">
                <a:solidFill>
                  <a:schemeClr val="bg1"/>
                </a:solidFill>
              </a:rPr>
              <a:t>Duurzaamheid op school</a:t>
            </a:r>
          </a:p>
        </p:txBody>
      </p:sp>
      <p:grpSp>
        <p:nvGrpSpPr>
          <p:cNvPr id="12" name="Group 11">
            <a:extLst>
              <a:ext uri="{FF2B5EF4-FFF2-40B4-BE49-F238E27FC236}">
                <a16:creationId xmlns:a16="http://schemas.microsoft.com/office/drawing/2014/main" id="{E12BF2FB-8A96-4B53-86A0-04755C545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027" y="681628"/>
            <a:ext cx="1562267" cy="1172973"/>
            <a:chOff x="7493121" y="1000124"/>
            <a:chExt cx="1562267" cy="1172973"/>
          </a:xfrm>
        </p:grpSpPr>
        <p:sp>
          <p:nvSpPr>
            <p:cNvPr id="13" name="Freeform 5">
              <a:extLst>
                <a:ext uri="{FF2B5EF4-FFF2-40B4-BE49-F238E27FC236}">
                  <a16:creationId xmlns:a16="http://schemas.microsoft.com/office/drawing/2014/main" id="{893D4739-55F8-4E73-8F98-AF42D54BD4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A1AA190F-FB42-4BED-8AA1-A5A01B43C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4" name="Tekstvak 3">
            <a:extLst>
              <a:ext uri="{FF2B5EF4-FFF2-40B4-BE49-F238E27FC236}">
                <a16:creationId xmlns:a16="http://schemas.microsoft.com/office/drawing/2014/main" id="{41EDAEAA-33EE-42F1-A33A-20CDE50F2A25}"/>
              </a:ext>
            </a:extLst>
          </p:cNvPr>
          <p:cNvSpPr txBox="1"/>
          <p:nvPr/>
        </p:nvSpPr>
        <p:spPr>
          <a:xfrm>
            <a:off x="7195930" y="1854601"/>
            <a:ext cx="4479235" cy="3139321"/>
          </a:xfrm>
          <a:prstGeom prst="rect">
            <a:avLst/>
          </a:prstGeom>
          <a:noFill/>
        </p:spPr>
        <p:txBody>
          <a:bodyPr wrap="square" rtlCol="0">
            <a:spAutoFit/>
          </a:bodyPr>
          <a:lstStyle/>
          <a:p>
            <a:r>
              <a:rPr lang="nl-NL" dirty="0"/>
              <a:t>Ook op school is duurzaamheid van belang. Zo wordt afval natuurlijk gescheiden, waardoor dit gerecycled kan worden. Hierdoor kunnen producten vaker gebruikt worden en hoeven deze producten niet vaker geproduceerd te worden. Denk hierbij aan plastic en papier. Ook heeft de school zonnepanelen, waardoor zonne-energie opgewekt kan worden. Hierdoor wordt dus minder gebruik gemaakt van vervuilende brandstoffen, waardoor er minder uitstoot is.  </a:t>
            </a:r>
          </a:p>
        </p:txBody>
      </p:sp>
    </p:spTree>
    <p:extLst>
      <p:ext uri="{BB962C8B-B14F-4D97-AF65-F5344CB8AC3E}">
        <p14:creationId xmlns:p14="http://schemas.microsoft.com/office/powerpoint/2010/main" val="2919551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13AFD7C-7BE0-4742-A640-6F3A77BE0E1B}"/>
              </a:ext>
            </a:extLst>
          </p:cNvPr>
          <p:cNvSpPr>
            <a:spLocks noGrp="1"/>
          </p:cNvSpPr>
          <p:nvPr>
            <p:ph type="title"/>
          </p:nvPr>
        </p:nvSpPr>
        <p:spPr>
          <a:xfrm>
            <a:off x="767289" y="1289146"/>
            <a:ext cx="4269405" cy="4279709"/>
          </a:xfrm>
        </p:spPr>
        <p:txBody>
          <a:bodyPr anchor="ctr">
            <a:normAutofit/>
          </a:bodyPr>
          <a:lstStyle/>
          <a:p>
            <a:pPr algn="r"/>
            <a:r>
              <a:rPr lang="nl-NL" sz="5400" dirty="0">
                <a:solidFill>
                  <a:schemeClr val="bg1"/>
                </a:solidFill>
              </a:rPr>
              <a:t>Links</a:t>
            </a:r>
          </a:p>
        </p:txBody>
      </p:sp>
      <p:grpSp>
        <p:nvGrpSpPr>
          <p:cNvPr id="12" name="Group 11">
            <a:extLst>
              <a:ext uri="{FF2B5EF4-FFF2-40B4-BE49-F238E27FC236}">
                <a16:creationId xmlns:a16="http://schemas.microsoft.com/office/drawing/2014/main" id="{E12BF2FB-8A96-4B53-86A0-04755C545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027" y="681628"/>
            <a:ext cx="1562267" cy="1172973"/>
            <a:chOff x="7493121" y="1000124"/>
            <a:chExt cx="1562267" cy="1172973"/>
          </a:xfrm>
        </p:grpSpPr>
        <p:sp>
          <p:nvSpPr>
            <p:cNvPr id="13" name="Freeform 5">
              <a:extLst>
                <a:ext uri="{FF2B5EF4-FFF2-40B4-BE49-F238E27FC236}">
                  <a16:creationId xmlns:a16="http://schemas.microsoft.com/office/drawing/2014/main" id="{893D4739-55F8-4E73-8F98-AF42D54BD4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5">
              <a:extLst>
                <a:ext uri="{FF2B5EF4-FFF2-40B4-BE49-F238E27FC236}">
                  <a16:creationId xmlns:a16="http://schemas.microsoft.com/office/drawing/2014/main" id="{A1AA190F-FB42-4BED-8AA1-A5A01B43C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ekstvak 3">
            <a:extLst>
              <a:ext uri="{FF2B5EF4-FFF2-40B4-BE49-F238E27FC236}">
                <a16:creationId xmlns:a16="http://schemas.microsoft.com/office/drawing/2014/main" id="{41EDAEAA-33EE-42F1-A33A-20CDE50F2A25}"/>
              </a:ext>
            </a:extLst>
          </p:cNvPr>
          <p:cNvSpPr txBox="1"/>
          <p:nvPr/>
        </p:nvSpPr>
        <p:spPr>
          <a:xfrm>
            <a:off x="6088974" y="1289146"/>
            <a:ext cx="5892982" cy="52234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hlinkClick r:id="rId2"/>
              </a:rPr>
              <a:t>https://www.cbs.nl/nl-nl/faq/specifiek/wat-is-duurzaamheid-</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hlinkClick r:id="rId3"/>
              </a:rPr>
              <a:t>https://www.cbs.nl/nl-nl/nieuws/2006/51/milieuvervuiling-huishoudens-niet-toegenomen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hlinkClick r:id="rId4"/>
              </a:rPr>
              <a:t>https://www.innovaenergie.nl/blog/tip/versterkt-broeikaseffect/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hlinkClick r:id="rId4"/>
              </a:rPr>
              <a:t>https://www.innovaenergie.nl/blog/tip/versterkt-broeikaseffect/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hlinkClick r:id="rId5"/>
              </a:rPr>
              <a:t>https://www.rijksoverheid.nl/onderwerpen/duurzame-energie/zonne-energie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hlinkClick r:id="rId6"/>
              </a:rPr>
              <a:t>https://www.vattenfall.nl/duurzame-energie/andere-energiebronnen/waterenergie/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hlinkClick r:id="rId7"/>
              </a:rPr>
              <a:t>https://www.milieucentraal.nl/klimaat-en-aarde/energiebronnen/windenergie/#Windenergie-en-milieu</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hlinkClick r:id="rId8"/>
              </a:rPr>
              <a:t>www.thamen.nl</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9733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D729E99F-FF7C-471B-982D-35994F4F0865}"/>
              </a:ext>
            </a:extLst>
          </p:cNvPr>
          <p:cNvSpPr>
            <a:spLocks noGrp="1"/>
          </p:cNvSpPr>
          <p:nvPr>
            <p:ph type="title"/>
          </p:nvPr>
        </p:nvSpPr>
        <p:spPr>
          <a:xfrm>
            <a:off x="767290" y="1289146"/>
            <a:ext cx="4153626" cy="4279709"/>
          </a:xfrm>
        </p:spPr>
        <p:txBody>
          <a:bodyPr anchor="ctr">
            <a:normAutofit/>
          </a:bodyPr>
          <a:lstStyle/>
          <a:p>
            <a:pPr algn="r"/>
            <a:r>
              <a:rPr lang="nl-NL" sz="5400">
                <a:solidFill>
                  <a:schemeClr val="bg1"/>
                </a:solidFill>
              </a:rPr>
              <a:t>Doel v/d les</a:t>
            </a:r>
          </a:p>
        </p:txBody>
      </p:sp>
      <p:grpSp>
        <p:nvGrpSpPr>
          <p:cNvPr id="22" name="Group 11">
            <a:extLst>
              <a:ext uri="{FF2B5EF4-FFF2-40B4-BE49-F238E27FC236}">
                <a16:creationId xmlns:a16="http://schemas.microsoft.com/office/drawing/2014/main" id="{E12BF2FB-8A96-4B53-86A0-04755C545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027" y="681628"/>
            <a:ext cx="1562267" cy="1172973"/>
            <a:chOff x="7493121" y="1000124"/>
            <a:chExt cx="1562267" cy="1172973"/>
          </a:xfrm>
        </p:grpSpPr>
        <p:sp>
          <p:nvSpPr>
            <p:cNvPr id="13" name="Freeform 5">
              <a:extLst>
                <a:ext uri="{FF2B5EF4-FFF2-40B4-BE49-F238E27FC236}">
                  <a16:creationId xmlns:a16="http://schemas.microsoft.com/office/drawing/2014/main" id="{893D4739-55F8-4E73-8F98-AF42D54BD4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3" name="Freeform 5">
              <a:extLst>
                <a:ext uri="{FF2B5EF4-FFF2-40B4-BE49-F238E27FC236}">
                  <a16:creationId xmlns:a16="http://schemas.microsoft.com/office/drawing/2014/main" id="{A1AA190F-FB42-4BED-8AA1-A5A01B43C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Tijdelijke aanduiding voor inhoud 2">
            <a:extLst>
              <a:ext uri="{FF2B5EF4-FFF2-40B4-BE49-F238E27FC236}">
                <a16:creationId xmlns:a16="http://schemas.microsoft.com/office/drawing/2014/main" id="{A2659213-F02F-4D4F-A2C0-B968D057602F}"/>
              </a:ext>
            </a:extLst>
          </p:cNvPr>
          <p:cNvSpPr>
            <a:spLocks noGrp="1"/>
          </p:cNvSpPr>
          <p:nvPr>
            <p:ph idx="1"/>
          </p:nvPr>
        </p:nvSpPr>
        <p:spPr>
          <a:xfrm>
            <a:off x="6514140" y="1854601"/>
            <a:ext cx="4776711" cy="3148798"/>
          </a:xfrm>
        </p:spPr>
        <p:txBody>
          <a:bodyPr anchor="ctr">
            <a:normAutofit/>
          </a:bodyPr>
          <a:lstStyle/>
          <a:p>
            <a:pPr>
              <a:buFontTx/>
              <a:buChar char="-"/>
            </a:pPr>
            <a:r>
              <a:rPr lang="nl-NL" sz="2400" dirty="0"/>
              <a:t>Begrijpen van milieuvervuiling en versterkt broeikaseffect</a:t>
            </a:r>
          </a:p>
          <a:p>
            <a:pPr>
              <a:buFontTx/>
              <a:buChar char="-"/>
            </a:pPr>
            <a:r>
              <a:rPr lang="nl-NL" sz="2400" dirty="0"/>
              <a:t>Vormen van duurzame energie leren kennen.</a:t>
            </a:r>
          </a:p>
          <a:p>
            <a:pPr>
              <a:buFontTx/>
              <a:buChar char="-"/>
            </a:pPr>
            <a:r>
              <a:rPr lang="nl-NL" sz="2400" dirty="0"/>
              <a:t>Dit doen we onder andere aan de   hand van stellingen.</a:t>
            </a:r>
          </a:p>
        </p:txBody>
      </p:sp>
    </p:spTree>
    <p:extLst>
      <p:ext uri="{BB962C8B-B14F-4D97-AF65-F5344CB8AC3E}">
        <p14:creationId xmlns:p14="http://schemas.microsoft.com/office/powerpoint/2010/main" val="1172892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FA9322A8-5706-4A83-A571-9F2C2E8FA604}"/>
              </a:ext>
            </a:extLst>
          </p:cNvPr>
          <p:cNvSpPr>
            <a:spLocks noGrp="1"/>
          </p:cNvSpPr>
          <p:nvPr>
            <p:ph type="title"/>
          </p:nvPr>
        </p:nvSpPr>
        <p:spPr>
          <a:xfrm>
            <a:off x="767290" y="1289146"/>
            <a:ext cx="4153626" cy="4279709"/>
          </a:xfrm>
        </p:spPr>
        <p:txBody>
          <a:bodyPr anchor="ctr">
            <a:normAutofit/>
          </a:bodyPr>
          <a:lstStyle/>
          <a:p>
            <a:pPr algn="r"/>
            <a:r>
              <a:rPr lang="nl-NL" sz="5400" dirty="0">
                <a:solidFill>
                  <a:schemeClr val="bg1"/>
                </a:solidFill>
              </a:rPr>
              <a:t>Stelling 1</a:t>
            </a:r>
          </a:p>
        </p:txBody>
      </p:sp>
      <p:grpSp>
        <p:nvGrpSpPr>
          <p:cNvPr id="27" name="Group 26">
            <a:extLst>
              <a:ext uri="{FF2B5EF4-FFF2-40B4-BE49-F238E27FC236}">
                <a16:creationId xmlns:a16="http://schemas.microsoft.com/office/drawing/2014/main" id="{E12BF2FB-8A96-4B53-86A0-04755C545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027" y="681628"/>
            <a:ext cx="1562267" cy="1172973"/>
            <a:chOff x="7493121" y="1000124"/>
            <a:chExt cx="1562267" cy="1172973"/>
          </a:xfrm>
        </p:grpSpPr>
        <p:sp>
          <p:nvSpPr>
            <p:cNvPr id="28" name="Freeform 5">
              <a:extLst>
                <a:ext uri="{FF2B5EF4-FFF2-40B4-BE49-F238E27FC236}">
                  <a16:creationId xmlns:a16="http://schemas.microsoft.com/office/drawing/2014/main" id="{893D4739-55F8-4E73-8F98-AF42D54BD4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9" name="Freeform 5">
              <a:extLst>
                <a:ext uri="{FF2B5EF4-FFF2-40B4-BE49-F238E27FC236}">
                  <a16:creationId xmlns:a16="http://schemas.microsoft.com/office/drawing/2014/main" id="{A1AA190F-FB42-4BED-8AA1-A5A01B43C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Tijdelijke aanduiding voor inhoud 2">
            <a:extLst>
              <a:ext uri="{FF2B5EF4-FFF2-40B4-BE49-F238E27FC236}">
                <a16:creationId xmlns:a16="http://schemas.microsoft.com/office/drawing/2014/main" id="{147A1A87-460F-4DA0-B4C7-FD17628B8EB8}"/>
              </a:ext>
            </a:extLst>
          </p:cNvPr>
          <p:cNvSpPr>
            <a:spLocks noGrp="1"/>
          </p:cNvSpPr>
          <p:nvPr>
            <p:ph idx="1"/>
          </p:nvPr>
        </p:nvSpPr>
        <p:spPr>
          <a:xfrm>
            <a:off x="6514140" y="1854601"/>
            <a:ext cx="4776711" cy="3148798"/>
          </a:xfrm>
        </p:spPr>
        <p:txBody>
          <a:bodyPr anchor="ctr">
            <a:normAutofit/>
          </a:bodyPr>
          <a:lstStyle/>
          <a:p>
            <a:pPr marL="0" indent="0" algn="ctr">
              <a:buNone/>
            </a:pPr>
            <a:r>
              <a:rPr lang="nl-NL" sz="2400" b="1" dirty="0"/>
              <a:t>Duurzaamheid is van groot belang tegenwoordig.</a:t>
            </a:r>
          </a:p>
          <a:p>
            <a:pPr marL="0" indent="0" algn="ctr">
              <a:buNone/>
            </a:pPr>
            <a:r>
              <a:rPr lang="nl-NL" sz="2400" dirty="0">
                <a:solidFill>
                  <a:srgbClr val="00B050"/>
                </a:solidFill>
              </a:rPr>
              <a:t>Ja</a:t>
            </a:r>
          </a:p>
          <a:p>
            <a:pPr marL="0" indent="0" algn="ctr">
              <a:buNone/>
            </a:pPr>
            <a:r>
              <a:rPr lang="nl-NL" sz="2400" dirty="0">
                <a:solidFill>
                  <a:srgbClr val="FF0000"/>
                </a:solidFill>
              </a:rPr>
              <a:t>Nee</a:t>
            </a:r>
          </a:p>
        </p:txBody>
      </p:sp>
    </p:spTree>
    <p:extLst>
      <p:ext uri="{BB962C8B-B14F-4D97-AF65-F5344CB8AC3E}">
        <p14:creationId xmlns:p14="http://schemas.microsoft.com/office/powerpoint/2010/main" val="1994146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0D545D15-AE10-4478-964D-787AC1F49D3A}"/>
              </a:ext>
            </a:extLst>
          </p:cNvPr>
          <p:cNvSpPr>
            <a:spLocks noGrp="1"/>
          </p:cNvSpPr>
          <p:nvPr>
            <p:ph type="title"/>
          </p:nvPr>
        </p:nvSpPr>
        <p:spPr>
          <a:xfrm>
            <a:off x="767290" y="1289146"/>
            <a:ext cx="4314376" cy="4279709"/>
          </a:xfrm>
        </p:spPr>
        <p:txBody>
          <a:bodyPr anchor="ctr">
            <a:normAutofit/>
          </a:bodyPr>
          <a:lstStyle/>
          <a:p>
            <a:pPr algn="r"/>
            <a:r>
              <a:rPr lang="nl-NL" sz="5400" dirty="0">
                <a:solidFill>
                  <a:schemeClr val="bg1"/>
                </a:solidFill>
              </a:rPr>
              <a:t>Duurzaamheid</a:t>
            </a:r>
          </a:p>
        </p:txBody>
      </p:sp>
      <p:grpSp>
        <p:nvGrpSpPr>
          <p:cNvPr id="12" name="Group 11">
            <a:extLst>
              <a:ext uri="{FF2B5EF4-FFF2-40B4-BE49-F238E27FC236}">
                <a16:creationId xmlns:a16="http://schemas.microsoft.com/office/drawing/2014/main" id="{E12BF2FB-8A96-4B53-86A0-04755C545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027" y="681628"/>
            <a:ext cx="1562267" cy="1172973"/>
            <a:chOff x="7493121" y="1000124"/>
            <a:chExt cx="1562267" cy="1172973"/>
          </a:xfrm>
        </p:grpSpPr>
        <p:sp>
          <p:nvSpPr>
            <p:cNvPr id="13" name="Freeform 5">
              <a:extLst>
                <a:ext uri="{FF2B5EF4-FFF2-40B4-BE49-F238E27FC236}">
                  <a16:creationId xmlns:a16="http://schemas.microsoft.com/office/drawing/2014/main" id="{893D4739-55F8-4E73-8F98-AF42D54BD4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A1AA190F-FB42-4BED-8AA1-A5A01B43C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6" name="Tekstvak 5">
            <a:extLst>
              <a:ext uri="{FF2B5EF4-FFF2-40B4-BE49-F238E27FC236}">
                <a16:creationId xmlns:a16="http://schemas.microsoft.com/office/drawing/2014/main" id="{AF70F4EC-3F0E-4E15-8731-5B14306DE31E}"/>
              </a:ext>
            </a:extLst>
          </p:cNvPr>
          <p:cNvSpPr txBox="1"/>
          <p:nvPr/>
        </p:nvSpPr>
        <p:spPr>
          <a:xfrm>
            <a:off x="7038064" y="2156460"/>
            <a:ext cx="3775710" cy="4370427"/>
          </a:xfrm>
          <a:prstGeom prst="rect">
            <a:avLst/>
          </a:prstGeom>
          <a:noFill/>
        </p:spPr>
        <p:txBody>
          <a:bodyPr wrap="square" rtlCol="0">
            <a:spAutoFit/>
          </a:bodyPr>
          <a:lstStyle/>
          <a:p>
            <a:r>
              <a:rPr lang="nl-NL" sz="2000" dirty="0"/>
              <a:t>Wat is duurzaamheid?</a:t>
            </a:r>
          </a:p>
          <a:p>
            <a:endParaRPr lang="nl-NL" sz="2000" dirty="0"/>
          </a:p>
          <a:p>
            <a:r>
              <a:rPr lang="nl-NL" sz="2000" dirty="0"/>
              <a:t>Een duurzame ontwikkeling is een ontwikkeling die bijdraagt aan de behoeftes van de huidige generatie, zonder dat de toekomstige generaties hierdoor tekort worden gedaan.</a:t>
            </a:r>
          </a:p>
          <a:p>
            <a:endParaRPr lang="nl-NL" dirty="0"/>
          </a:p>
          <a:p>
            <a:endParaRPr lang="nl-NL" dirty="0"/>
          </a:p>
          <a:p>
            <a:endParaRPr lang="nl-NL" dirty="0"/>
          </a:p>
          <a:p>
            <a:endParaRPr lang="nl-NL" dirty="0"/>
          </a:p>
          <a:p>
            <a:r>
              <a:rPr lang="nl-NL" sz="1400" dirty="0"/>
              <a:t>https://www.cbs.nl/nl-nl/faq/specifiek/wat-is-duurzaamheid-</a:t>
            </a:r>
          </a:p>
          <a:p>
            <a:endParaRPr lang="nl-NL" dirty="0"/>
          </a:p>
        </p:txBody>
      </p:sp>
      <p:pic>
        <p:nvPicPr>
          <p:cNvPr id="2050" name="Picture 2" descr="Samenvatting flitspeiling Duurzaamheid&amp;#39;">
            <a:extLst>
              <a:ext uri="{FF2B5EF4-FFF2-40B4-BE49-F238E27FC236}">
                <a16:creationId xmlns:a16="http://schemas.microsoft.com/office/drawing/2014/main" id="{F45A6C53-B603-42EF-B6C2-79DB83B60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671" y="4130661"/>
            <a:ext cx="3722842" cy="209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457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68CE38F3-F474-4EA3-97E5-CD87F75A0F79}"/>
              </a:ext>
            </a:extLst>
          </p:cNvPr>
          <p:cNvSpPr>
            <a:spLocks noGrp="1"/>
          </p:cNvSpPr>
          <p:nvPr>
            <p:ph type="title"/>
          </p:nvPr>
        </p:nvSpPr>
        <p:spPr>
          <a:xfrm>
            <a:off x="767290" y="1289146"/>
            <a:ext cx="4153626" cy="4279709"/>
          </a:xfrm>
        </p:spPr>
        <p:txBody>
          <a:bodyPr anchor="ctr">
            <a:normAutofit/>
          </a:bodyPr>
          <a:lstStyle/>
          <a:p>
            <a:pPr algn="r"/>
            <a:r>
              <a:rPr lang="nl-NL" sz="5400" dirty="0">
                <a:solidFill>
                  <a:schemeClr val="bg1"/>
                </a:solidFill>
              </a:rPr>
              <a:t>Stelling 2</a:t>
            </a:r>
          </a:p>
        </p:txBody>
      </p:sp>
      <p:grpSp>
        <p:nvGrpSpPr>
          <p:cNvPr id="12" name="Group 11">
            <a:extLst>
              <a:ext uri="{FF2B5EF4-FFF2-40B4-BE49-F238E27FC236}">
                <a16:creationId xmlns:a16="http://schemas.microsoft.com/office/drawing/2014/main" id="{E12BF2FB-8A96-4B53-86A0-04755C545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027" y="681628"/>
            <a:ext cx="1562267" cy="1172973"/>
            <a:chOff x="7493121" y="1000124"/>
            <a:chExt cx="1562267" cy="1172973"/>
          </a:xfrm>
        </p:grpSpPr>
        <p:sp>
          <p:nvSpPr>
            <p:cNvPr id="13" name="Freeform 5">
              <a:extLst>
                <a:ext uri="{FF2B5EF4-FFF2-40B4-BE49-F238E27FC236}">
                  <a16:creationId xmlns:a16="http://schemas.microsoft.com/office/drawing/2014/main" id="{893D4739-55F8-4E73-8F98-AF42D54BD4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A1AA190F-FB42-4BED-8AA1-A5A01B43C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Tijdelijke aanduiding voor inhoud 2">
            <a:extLst>
              <a:ext uri="{FF2B5EF4-FFF2-40B4-BE49-F238E27FC236}">
                <a16:creationId xmlns:a16="http://schemas.microsoft.com/office/drawing/2014/main" id="{84706888-4559-4D38-A20D-76BAC5688973}"/>
              </a:ext>
            </a:extLst>
          </p:cNvPr>
          <p:cNvSpPr>
            <a:spLocks noGrp="1"/>
          </p:cNvSpPr>
          <p:nvPr>
            <p:ph idx="1"/>
          </p:nvPr>
        </p:nvSpPr>
        <p:spPr>
          <a:xfrm>
            <a:off x="6514140" y="1854601"/>
            <a:ext cx="4776711" cy="3148798"/>
          </a:xfrm>
        </p:spPr>
        <p:txBody>
          <a:bodyPr anchor="ctr">
            <a:normAutofit/>
          </a:bodyPr>
          <a:lstStyle/>
          <a:p>
            <a:pPr marL="0" indent="0" algn="ctr">
              <a:buNone/>
            </a:pPr>
            <a:r>
              <a:rPr lang="nl-NL" sz="2400" b="1" dirty="0"/>
              <a:t>Ik onderneem actie, omdat ik duurzaamheid belangrijk vind (Ik pak eerder de fiets dan de auto, ik douche korter).</a:t>
            </a:r>
          </a:p>
          <a:p>
            <a:pPr marL="0" indent="0" algn="ctr">
              <a:buNone/>
            </a:pPr>
            <a:r>
              <a:rPr lang="nl-NL" sz="2400" b="1" dirty="0">
                <a:solidFill>
                  <a:schemeClr val="accent6"/>
                </a:solidFill>
              </a:rPr>
              <a:t>Ja</a:t>
            </a:r>
          </a:p>
          <a:p>
            <a:pPr marL="0" indent="0" algn="ctr">
              <a:buNone/>
            </a:pPr>
            <a:r>
              <a:rPr lang="nl-NL" sz="2400" b="1" dirty="0">
                <a:solidFill>
                  <a:srgbClr val="FF0000"/>
                </a:solidFill>
              </a:rPr>
              <a:t>Nee</a:t>
            </a:r>
          </a:p>
        </p:txBody>
      </p:sp>
    </p:spTree>
    <p:extLst>
      <p:ext uri="{BB962C8B-B14F-4D97-AF65-F5344CB8AC3E}">
        <p14:creationId xmlns:p14="http://schemas.microsoft.com/office/powerpoint/2010/main" val="3771666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91EE1B17-88A6-4FDE-9FB9-8A2BDC711553}"/>
              </a:ext>
            </a:extLst>
          </p:cNvPr>
          <p:cNvSpPr>
            <a:spLocks noGrp="1"/>
          </p:cNvSpPr>
          <p:nvPr>
            <p:ph type="title"/>
          </p:nvPr>
        </p:nvSpPr>
        <p:spPr>
          <a:xfrm>
            <a:off x="767290" y="1289146"/>
            <a:ext cx="4153626" cy="4279709"/>
          </a:xfrm>
        </p:spPr>
        <p:txBody>
          <a:bodyPr anchor="ctr">
            <a:normAutofit/>
          </a:bodyPr>
          <a:lstStyle/>
          <a:p>
            <a:pPr algn="r"/>
            <a:r>
              <a:rPr lang="nl-NL" sz="5400">
                <a:solidFill>
                  <a:schemeClr val="bg1"/>
                </a:solidFill>
              </a:rPr>
              <a:t>Nederlandse huishoudens</a:t>
            </a:r>
          </a:p>
        </p:txBody>
      </p:sp>
      <p:grpSp>
        <p:nvGrpSpPr>
          <p:cNvPr id="12" name="Group 11">
            <a:extLst>
              <a:ext uri="{FF2B5EF4-FFF2-40B4-BE49-F238E27FC236}">
                <a16:creationId xmlns:a16="http://schemas.microsoft.com/office/drawing/2014/main" id="{E12BF2FB-8A96-4B53-86A0-04755C545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027" y="681628"/>
            <a:ext cx="1562267" cy="1172973"/>
            <a:chOff x="7493121" y="1000124"/>
            <a:chExt cx="1562267" cy="1172973"/>
          </a:xfrm>
        </p:grpSpPr>
        <p:sp>
          <p:nvSpPr>
            <p:cNvPr id="13" name="Freeform 5">
              <a:extLst>
                <a:ext uri="{FF2B5EF4-FFF2-40B4-BE49-F238E27FC236}">
                  <a16:creationId xmlns:a16="http://schemas.microsoft.com/office/drawing/2014/main" id="{893D4739-55F8-4E73-8F98-AF42D54BD4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A1AA190F-FB42-4BED-8AA1-A5A01B43C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Tijdelijke aanduiding voor inhoud 2">
            <a:extLst>
              <a:ext uri="{FF2B5EF4-FFF2-40B4-BE49-F238E27FC236}">
                <a16:creationId xmlns:a16="http://schemas.microsoft.com/office/drawing/2014/main" id="{5FAA4B7B-7A57-4564-8C53-9514AD8572C2}"/>
              </a:ext>
            </a:extLst>
          </p:cNvPr>
          <p:cNvSpPr>
            <a:spLocks noGrp="1"/>
          </p:cNvSpPr>
          <p:nvPr>
            <p:ph idx="1"/>
          </p:nvPr>
        </p:nvSpPr>
        <p:spPr>
          <a:xfrm>
            <a:off x="6514140" y="1854600"/>
            <a:ext cx="4776711" cy="3973113"/>
          </a:xfrm>
        </p:spPr>
        <p:txBody>
          <a:bodyPr anchor="ctr">
            <a:normAutofit/>
          </a:bodyPr>
          <a:lstStyle/>
          <a:p>
            <a:pPr marL="0" indent="0">
              <a:buNone/>
            </a:pPr>
            <a:r>
              <a:rPr lang="nl-NL" sz="2000" dirty="0"/>
              <a:t>Nederlandse huishoudens dragen bij aan milieuvervuiling en het versterkt broeikasgaseffect (volgende dia) door CO</a:t>
            </a:r>
            <a:r>
              <a:rPr lang="nl-NL"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nl-NL" sz="2000" dirty="0"/>
              <a:t> die vrijkomt bij autorijden en het verbruik van aardgas. Bij gebruik van aardgas moet je denken aan het verwarmen van je huis, koken op gas, of douchen met warm water.</a:t>
            </a:r>
          </a:p>
          <a:p>
            <a:endParaRPr lang="nl-NL" sz="2000" dirty="0"/>
          </a:p>
          <a:p>
            <a:pPr marL="0" indent="0">
              <a:buNone/>
            </a:pPr>
            <a:r>
              <a:rPr lang="nl-NL" sz="1400" dirty="0"/>
              <a:t>https://www.cbs.nl/nl-nl/nieuws/2006/51/milieuvervuiling-huishoudens-niet-toegenomen</a:t>
            </a:r>
          </a:p>
        </p:txBody>
      </p:sp>
      <p:pic>
        <p:nvPicPr>
          <p:cNvPr id="3074" name="Picture 2" descr="CO2-uitstoot nieuwe auto&amp;#39;s wéér hoger | Auto | AD.nl">
            <a:extLst>
              <a:ext uri="{FF2B5EF4-FFF2-40B4-BE49-F238E27FC236}">
                <a16:creationId xmlns:a16="http://schemas.microsoft.com/office/drawing/2014/main" id="{8ED6A2B6-7960-49FE-9987-1504A0B7C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290" y="354195"/>
            <a:ext cx="4145706" cy="2176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937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981AA73-08A3-42C4-8C23-501542594426}"/>
              </a:ext>
            </a:extLst>
          </p:cNvPr>
          <p:cNvSpPr>
            <a:spLocks noGrp="1"/>
          </p:cNvSpPr>
          <p:nvPr>
            <p:ph type="title"/>
          </p:nvPr>
        </p:nvSpPr>
        <p:spPr>
          <a:xfrm>
            <a:off x="357434" y="1288916"/>
            <a:ext cx="5643544" cy="4279709"/>
          </a:xfrm>
        </p:spPr>
        <p:txBody>
          <a:bodyPr anchor="ctr">
            <a:normAutofit/>
          </a:bodyPr>
          <a:lstStyle/>
          <a:p>
            <a:pPr algn="r"/>
            <a:r>
              <a:rPr lang="nl-NL" sz="5400" dirty="0">
                <a:solidFill>
                  <a:schemeClr val="bg1"/>
                </a:solidFill>
              </a:rPr>
              <a:t>Het versterkt   broeikasgaseffect</a:t>
            </a:r>
          </a:p>
        </p:txBody>
      </p:sp>
      <p:grpSp>
        <p:nvGrpSpPr>
          <p:cNvPr id="12" name="Group 11">
            <a:extLst>
              <a:ext uri="{FF2B5EF4-FFF2-40B4-BE49-F238E27FC236}">
                <a16:creationId xmlns:a16="http://schemas.microsoft.com/office/drawing/2014/main" id="{E12BF2FB-8A96-4B53-86A0-04755C545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027" y="681628"/>
            <a:ext cx="1562267" cy="1172973"/>
            <a:chOff x="7493121" y="1000124"/>
            <a:chExt cx="1562267" cy="1172973"/>
          </a:xfrm>
        </p:grpSpPr>
        <p:sp>
          <p:nvSpPr>
            <p:cNvPr id="13" name="Freeform 5">
              <a:extLst>
                <a:ext uri="{FF2B5EF4-FFF2-40B4-BE49-F238E27FC236}">
                  <a16:creationId xmlns:a16="http://schemas.microsoft.com/office/drawing/2014/main" id="{893D4739-55F8-4E73-8F98-AF42D54BD4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A1AA190F-FB42-4BED-8AA1-A5A01B43C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4" name="Tekstvak 3">
            <a:extLst>
              <a:ext uri="{FF2B5EF4-FFF2-40B4-BE49-F238E27FC236}">
                <a16:creationId xmlns:a16="http://schemas.microsoft.com/office/drawing/2014/main" id="{64DE406D-2E49-4FEE-B74C-0F9DEE9C4DF9}"/>
              </a:ext>
            </a:extLst>
          </p:cNvPr>
          <p:cNvSpPr txBox="1"/>
          <p:nvPr/>
        </p:nvSpPr>
        <p:spPr>
          <a:xfrm>
            <a:off x="7038064" y="1722783"/>
            <a:ext cx="4531084" cy="4955203"/>
          </a:xfrm>
          <a:prstGeom prst="rect">
            <a:avLst/>
          </a:prstGeom>
          <a:noFill/>
        </p:spPr>
        <p:txBody>
          <a:bodyPr wrap="square" rtlCol="0">
            <a:spAutoFit/>
          </a:bodyPr>
          <a:lstStyle/>
          <a:p>
            <a:r>
              <a:rPr lang="nl-NL" sz="2000" dirty="0"/>
              <a:t>Door uitstoot van CO</a:t>
            </a:r>
            <a:r>
              <a:rPr lang="nl-NL"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nl-NL" sz="2000" dirty="0"/>
              <a:t> en andere gassen door de mens is er een verhoogde concentratie van deze gassen te vinden in de atmosfeer. Dit leidt tot het versterkt broeikaseffect. Door verhoogde concentratie van deze gassen wordt er meer warmte vastgehouden en warmt de aarde dus op, waardoor er sprake is van klimaatverandering.</a:t>
            </a:r>
          </a:p>
          <a:p>
            <a:endParaRPr lang="nl-NL" dirty="0"/>
          </a:p>
          <a:p>
            <a:endParaRPr lang="nl-NL" dirty="0"/>
          </a:p>
          <a:p>
            <a:endParaRPr lang="nl-NL" dirty="0"/>
          </a:p>
          <a:p>
            <a:endParaRPr lang="nl-NL" dirty="0"/>
          </a:p>
          <a:p>
            <a:endParaRPr lang="nl-NL" dirty="0"/>
          </a:p>
          <a:p>
            <a:endParaRPr lang="nl-NL" dirty="0"/>
          </a:p>
          <a:p>
            <a:r>
              <a:rPr lang="nl-NL" sz="1400" dirty="0"/>
              <a:t>https://www.innovaenergie.nl/blog/tip/versterkt-broeikaseffect/</a:t>
            </a:r>
          </a:p>
        </p:txBody>
      </p:sp>
    </p:spTree>
    <p:extLst>
      <p:ext uri="{BB962C8B-B14F-4D97-AF65-F5344CB8AC3E}">
        <p14:creationId xmlns:p14="http://schemas.microsoft.com/office/powerpoint/2010/main" val="3960094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5C98CEFB-C608-463E-A366-F3E530307C9E}"/>
              </a:ext>
            </a:extLst>
          </p:cNvPr>
          <p:cNvSpPr>
            <a:spLocks noGrp="1"/>
          </p:cNvSpPr>
          <p:nvPr>
            <p:ph type="title"/>
          </p:nvPr>
        </p:nvSpPr>
        <p:spPr>
          <a:xfrm>
            <a:off x="767290" y="1289146"/>
            <a:ext cx="4153626" cy="4279709"/>
          </a:xfrm>
        </p:spPr>
        <p:txBody>
          <a:bodyPr anchor="ctr">
            <a:normAutofit/>
          </a:bodyPr>
          <a:lstStyle/>
          <a:p>
            <a:pPr algn="r"/>
            <a:r>
              <a:rPr lang="nl-NL" sz="5400" dirty="0">
                <a:solidFill>
                  <a:schemeClr val="bg1"/>
                </a:solidFill>
              </a:rPr>
              <a:t>Stelling 3</a:t>
            </a:r>
          </a:p>
        </p:txBody>
      </p:sp>
      <p:grpSp>
        <p:nvGrpSpPr>
          <p:cNvPr id="12" name="Group 11">
            <a:extLst>
              <a:ext uri="{FF2B5EF4-FFF2-40B4-BE49-F238E27FC236}">
                <a16:creationId xmlns:a16="http://schemas.microsoft.com/office/drawing/2014/main" id="{E12BF2FB-8A96-4B53-86A0-04755C545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027" y="681628"/>
            <a:ext cx="1562267" cy="1172973"/>
            <a:chOff x="7493121" y="1000124"/>
            <a:chExt cx="1562267" cy="1172973"/>
          </a:xfrm>
        </p:grpSpPr>
        <p:sp>
          <p:nvSpPr>
            <p:cNvPr id="13" name="Freeform 5">
              <a:extLst>
                <a:ext uri="{FF2B5EF4-FFF2-40B4-BE49-F238E27FC236}">
                  <a16:creationId xmlns:a16="http://schemas.microsoft.com/office/drawing/2014/main" id="{893D4739-55F8-4E73-8F98-AF42D54BD4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A1AA190F-FB42-4BED-8AA1-A5A01B43C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Tijdelijke aanduiding voor inhoud 2">
            <a:extLst>
              <a:ext uri="{FF2B5EF4-FFF2-40B4-BE49-F238E27FC236}">
                <a16:creationId xmlns:a16="http://schemas.microsoft.com/office/drawing/2014/main" id="{79CCA788-7651-4FC2-97BF-FB2309BE2640}"/>
              </a:ext>
            </a:extLst>
          </p:cNvPr>
          <p:cNvSpPr>
            <a:spLocks noGrp="1"/>
          </p:cNvSpPr>
          <p:nvPr>
            <p:ph idx="1"/>
          </p:nvPr>
        </p:nvSpPr>
        <p:spPr>
          <a:xfrm>
            <a:off x="6514140" y="1854601"/>
            <a:ext cx="4776711" cy="3148798"/>
          </a:xfrm>
        </p:spPr>
        <p:txBody>
          <a:bodyPr anchor="ctr">
            <a:normAutofit/>
          </a:bodyPr>
          <a:lstStyle/>
          <a:p>
            <a:pPr marL="0" indent="0" algn="ctr">
              <a:buNone/>
            </a:pPr>
            <a:r>
              <a:rPr lang="nl-NL" sz="2400" b="1" dirty="0"/>
              <a:t>Ik ken de gevolgen van het versterkt broeikaseffect en de klimaatverandering.</a:t>
            </a:r>
          </a:p>
          <a:p>
            <a:pPr marL="0" indent="0" algn="ctr">
              <a:buNone/>
            </a:pPr>
            <a:r>
              <a:rPr lang="nl-NL" sz="2400" b="1" dirty="0">
                <a:solidFill>
                  <a:srgbClr val="00B050"/>
                </a:solidFill>
              </a:rPr>
              <a:t>Ja</a:t>
            </a:r>
          </a:p>
          <a:p>
            <a:pPr marL="0" indent="0" algn="ctr">
              <a:buNone/>
            </a:pPr>
            <a:r>
              <a:rPr lang="nl-NL" sz="2400" b="1" dirty="0">
                <a:solidFill>
                  <a:srgbClr val="FF0000"/>
                </a:solidFill>
              </a:rPr>
              <a:t>Nee</a:t>
            </a:r>
          </a:p>
        </p:txBody>
      </p:sp>
    </p:spTree>
    <p:extLst>
      <p:ext uri="{BB962C8B-B14F-4D97-AF65-F5344CB8AC3E}">
        <p14:creationId xmlns:p14="http://schemas.microsoft.com/office/powerpoint/2010/main" val="576797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FADF0AC-A81B-40FC-9A10-1905793DFB0D}"/>
              </a:ext>
            </a:extLst>
          </p:cNvPr>
          <p:cNvSpPr>
            <a:spLocks noGrp="1"/>
          </p:cNvSpPr>
          <p:nvPr>
            <p:ph type="title"/>
          </p:nvPr>
        </p:nvSpPr>
        <p:spPr>
          <a:xfrm>
            <a:off x="37767" y="1220566"/>
            <a:ext cx="5601433" cy="4279709"/>
          </a:xfrm>
        </p:spPr>
        <p:txBody>
          <a:bodyPr anchor="ctr">
            <a:normAutofit/>
          </a:bodyPr>
          <a:lstStyle/>
          <a:p>
            <a:pPr algn="r"/>
            <a:r>
              <a:rPr lang="nl-NL" sz="5400" dirty="0">
                <a:solidFill>
                  <a:schemeClr val="bg1"/>
                </a:solidFill>
              </a:rPr>
              <a:t>Gevolgen van klimaatverandering</a:t>
            </a:r>
          </a:p>
        </p:txBody>
      </p:sp>
      <p:grpSp>
        <p:nvGrpSpPr>
          <p:cNvPr id="12" name="Group 11">
            <a:extLst>
              <a:ext uri="{FF2B5EF4-FFF2-40B4-BE49-F238E27FC236}">
                <a16:creationId xmlns:a16="http://schemas.microsoft.com/office/drawing/2014/main" id="{E12BF2FB-8A96-4B53-86A0-04755C545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027" y="681628"/>
            <a:ext cx="1562267" cy="1172973"/>
            <a:chOff x="7493121" y="1000124"/>
            <a:chExt cx="1562267" cy="1172973"/>
          </a:xfrm>
        </p:grpSpPr>
        <p:sp>
          <p:nvSpPr>
            <p:cNvPr id="13" name="Freeform 5">
              <a:extLst>
                <a:ext uri="{FF2B5EF4-FFF2-40B4-BE49-F238E27FC236}">
                  <a16:creationId xmlns:a16="http://schemas.microsoft.com/office/drawing/2014/main" id="{893D4739-55F8-4E73-8F98-AF42D54BD4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A1AA190F-FB42-4BED-8AA1-A5A01B43C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4" name="Tekstvak 3">
            <a:extLst>
              <a:ext uri="{FF2B5EF4-FFF2-40B4-BE49-F238E27FC236}">
                <a16:creationId xmlns:a16="http://schemas.microsoft.com/office/drawing/2014/main" id="{F1946957-3245-407B-8204-3A9AEC0DDACB}"/>
              </a:ext>
            </a:extLst>
          </p:cNvPr>
          <p:cNvSpPr txBox="1"/>
          <p:nvPr/>
        </p:nvSpPr>
        <p:spPr>
          <a:xfrm>
            <a:off x="7460974" y="1524000"/>
            <a:ext cx="4267200" cy="4862870"/>
          </a:xfrm>
          <a:prstGeom prst="rect">
            <a:avLst/>
          </a:prstGeom>
          <a:noFill/>
        </p:spPr>
        <p:txBody>
          <a:bodyPr wrap="square" rtlCol="0">
            <a:spAutoFit/>
          </a:bodyPr>
          <a:lstStyle/>
          <a:p>
            <a:r>
              <a:rPr lang="nl-NL" sz="2000" dirty="0"/>
              <a:t>Klimaatverandering heeft vele gevolgen:</a:t>
            </a:r>
          </a:p>
          <a:p>
            <a:pPr marL="285750" indent="-285750">
              <a:buFontTx/>
              <a:buChar char="-"/>
            </a:pPr>
            <a:r>
              <a:rPr lang="nl-NL" sz="2000" dirty="0"/>
              <a:t>Zeespiegelstijging</a:t>
            </a:r>
          </a:p>
          <a:p>
            <a:pPr marL="285750" indent="-285750">
              <a:buFontTx/>
              <a:buChar char="-"/>
            </a:pPr>
            <a:r>
              <a:rPr lang="nl-NL" sz="2000" dirty="0"/>
              <a:t>Uitsterving van dieren en planten</a:t>
            </a:r>
          </a:p>
          <a:p>
            <a:pPr marL="285750" indent="-285750">
              <a:buFontTx/>
              <a:buChar char="-"/>
            </a:pPr>
            <a:r>
              <a:rPr lang="nl-NL" sz="2000" dirty="0"/>
              <a:t>Klimaatextremen, zoals overstromingen en bosbranden</a:t>
            </a:r>
          </a:p>
          <a:p>
            <a:pPr marL="285750" indent="-285750">
              <a:buFontTx/>
              <a:buChar char="-"/>
            </a:pPr>
            <a:r>
              <a:rPr lang="nl-NL" sz="2000" dirty="0"/>
              <a:t>Veranderd neerslagpatroon</a:t>
            </a:r>
          </a:p>
          <a:p>
            <a:pPr marL="285750" indent="-285750">
              <a:buFontTx/>
              <a:buChar char="-"/>
            </a:pPr>
            <a:r>
              <a:rPr lang="nl-NL" sz="2000" dirty="0"/>
              <a:t>Misoogsten</a:t>
            </a:r>
          </a:p>
          <a:p>
            <a:pPr marL="285750" indent="-285750">
              <a:buFontTx/>
              <a:buChar char="-"/>
            </a:pPr>
            <a:endParaRPr lang="nl-NL" dirty="0"/>
          </a:p>
          <a:p>
            <a:endParaRPr lang="nl-NL" dirty="0"/>
          </a:p>
          <a:p>
            <a:pPr marL="285750" indent="-285750">
              <a:buFontTx/>
              <a:buChar char="-"/>
            </a:pPr>
            <a:endParaRPr lang="nl-NL" dirty="0"/>
          </a:p>
          <a:p>
            <a:pPr marL="285750" indent="-285750">
              <a:buFontTx/>
              <a:buChar char="-"/>
            </a:pPr>
            <a:endParaRPr lang="nl-NL" dirty="0"/>
          </a:p>
          <a:p>
            <a:pPr marL="285750" indent="-285750">
              <a:buFontTx/>
              <a:buChar char="-"/>
            </a:pPr>
            <a:endParaRPr lang="nl-NL" dirty="0"/>
          </a:p>
          <a:p>
            <a:pPr marL="285750" indent="-285750">
              <a:buFontTx/>
              <a:buChar char="-"/>
            </a:pPr>
            <a:endParaRPr lang="nl-NL" dirty="0"/>
          </a:p>
          <a:p>
            <a:endParaRPr lang="nl-NL" sz="1400" dirty="0"/>
          </a:p>
          <a:p>
            <a:r>
              <a:rPr lang="nl-NL" sz="1400" dirty="0"/>
              <a:t>https://www.innovaenergie.nl/blog/tip/versterkt-broeikaseffect/</a:t>
            </a:r>
          </a:p>
        </p:txBody>
      </p:sp>
      <p:pic>
        <p:nvPicPr>
          <p:cNvPr id="5122" name="Picture 2" descr="Overstromingen Australië: 20 keer zoveel regen als normaal | Het Parool">
            <a:extLst>
              <a:ext uri="{FF2B5EF4-FFF2-40B4-BE49-F238E27FC236}">
                <a16:creationId xmlns:a16="http://schemas.microsoft.com/office/drawing/2014/main" id="{50E3A67E-D7FF-40B9-915C-F8051EAFB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755" y="78154"/>
            <a:ext cx="4301038" cy="24210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iobased brandvertrager helpt nieuwe bosbranden voorkomen | Agro&amp;amp;Chemie">
            <a:extLst>
              <a:ext uri="{FF2B5EF4-FFF2-40B4-BE49-F238E27FC236}">
                <a16:creationId xmlns:a16="http://schemas.microsoft.com/office/drawing/2014/main" id="{FB476AA2-AD64-468F-AD1D-9AD8C65A5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796" y="4257763"/>
            <a:ext cx="3585148" cy="2151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27410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803</Words>
  <Application>Microsoft Office PowerPoint</Application>
  <PresentationFormat>Breedbeeld</PresentationFormat>
  <Paragraphs>95</Paragraphs>
  <Slides>17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Calibri Light</vt:lpstr>
      <vt:lpstr>Kantoorthema</vt:lpstr>
      <vt:lpstr>Duurzaamheid</vt:lpstr>
      <vt:lpstr>Doel v/d les</vt:lpstr>
      <vt:lpstr>Stelling 1</vt:lpstr>
      <vt:lpstr>Duurzaamheid</vt:lpstr>
      <vt:lpstr>Stelling 2</vt:lpstr>
      <vt:lpstr>Nederlandse huishoudens</vt:lpstr>
      <vt:lpstr>Het versterkt   broeikasgaseffect</vt:lpstr>
      <vt:lpstr>Stelling 3</vt:lpstr>
      <vt:lpstr>Gevolgen van klimaatverandering</vt:lpstr>
      <vt:lpstr>Stelling 4</vt:lpstr>
      <vt:lpstr>Duurzame energie</vt:lpstr>
      <vt:lpstr>Zonne-energie</vt:lpstr>
      <vt:lpstr>Waterenergie</vt:lpstr>
      <vt:lpstr>Windenergie</vt:lpstr>
      <vt:lpstr>Stelling 5</vt:lpstr>
      <vt:lpstr>Duurzaamheid op school</vt:lpstr>
      <vt:lpstr>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Duurzaamheid</dc:title>
  <dc:creator>Raza Kadir</dc:creator>
  <cp:lastModifiedBy>Raza Kadir</cp:lastModifiedBy>
  <cp:revision>6</cp:revision>
  <dcterms:created xsi:type="dcterms:W3CDTF">2022-01-02T16:34:54Z</dcterms:created>
  <dcterms:modified xsi:type="dcterms:W3CDTF">2022-01-09T10:41:04Z</dcterms:modified>
</cp:coreProperties>
</file>