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3" r:id="rId2"/>
  </p:sldMasterIdLst>
  <p:notesMasterIdLst>
    <p:notesMasterId r:id="rId19"/>
  </p:notesMasterIdLst>
  <p:sldIdLst>
    <p:sldId id="256" r:id="rId3"/>
    <p:sldId id="257" r:id="rId4"/>
    <p:sldId id="265" r:id="rId5"/>
    <p:sldId id="258" r:id="rId6"/>
    <p:sldId id="267" r:id="rId7"/>
    <p:sldId id="266" r:id="rId8"/>
    <p:sldId id="262" r:id="rId9"/>
    <p:sldId id="259" r:id="rId10"/>
    <p:sldId id="263" r:id="rId11"/>
    <p:sldId id="268" r:id="rId12"/>
    <p:sldId id="264" r:id="rId13"/>
    <p:sldId id="260" r:id="rId14"/>
    <p:sldId id="269" r:id="rId15"/>
    <p:sldId id="270" r:id="rId16"/>
    <p:sldId id="261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0541" autoAdjust="0"/>
  </p:normalViewPr>
  <p:slideViewPr>
    <p:cSldViewPr snapToGrid="0" snapToObjects="1">
      <p:cViewPr varScale="1">
        <p:scale>
          <a:sx n="78" d="100"/>
          <a:sy n="78" d="100"/>
        </p:scale>
        <p:origin x="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7EFBE03E-72DA-4E8C-9562-8DB77B76AE55}"/>
    <pc:docChg chg="modSld">
      <pc:chgData name="Bertus Boer" userId="dd0b548e-2051-480b-b45a-733b835a31bc" providerId="ADAL" clId="{7EFBE03E-72DA-4E8C-9562-8DB77B76AE55}" dt="2022-01-11T12:13:33.066" v="0" actId="1076"/>
      <pc:docMkLst>
        <pc:docMk/>
      </pc:docMkLst>
      <pc:sldChg chg="modSp">
        <pc:chgData name="Bertus Boer" userId="dd0b548e-2051-480b-b45a-733b835a31bc" providerId="ADAL" clId="{7EFBE03E-72DA-4E8C-9562-8DB77B76AE55}" dt="2022-01-11T12:13:33.066" v="0" actId="1076"/>
        <pc:sldMkLst>
          <pc:docMk/>
          <pc:sldMk cId="1092725626" sldId="264"/>
        </pc:sldMkLst>
        <pc:picChg chg="mod">
          <ac:chgData name="Bertus Boer" userId="dd0b548e-2051-480b-b45a-733b835a31bc" providerId="ADAL" clId="{7EFBE03E-72DA-4E8C-9562-8DB77B76AE55}" dt="2022-01-11T12:13:33.066" v="0" actId="1076"/>
          <ac:picMkLst>
            <pc:docMk/>
            <pc:sldMk cId="1092725626" sldId="264"/>
            <ac:picMk id="4" creationId="{E1378C5F-C07E-4D01-9BAF-CF9FEABFF70C}"/>
          </ac:picMkLst>
        </pc:picChg>
      </pc:sldChg>
    </pc:docChg>
  </pc:docChgLst>
  <pc:docChgLst>
    <pc:chgData name="Bertus Boer" userId="dd0b548e-2051-480b-b45a-733b835a31bc" providerId="ADAL" clId="{8AA8943B-6D81-4520-B6AC-2084F5BC299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zout bestaat uit de voedingsstoffen die de kweker meegeeft met het water aan de plant.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45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425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1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991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03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/>
              <a:t>Productie van suikers (fotosynthese, transport van voedingsstoffen, temperatuurregeling, </a:t>
            </a:r>
            <a:r>
              <a:rPr lang="nl-NL" dirty="0" err="1"/>
              <a:t>celspanning</a:t>
            </a:r>
            <a:r>
              <a:rPr lang="nl-NL" dirty="0"/>
              <a:t>).</a:t>
            </a:r>
          </a:p>
          <a:p>
            <a:pPr marL="228600" indent="-228600">
              <a:buAutoNum type="arabicPeriod"/>
            </a:pPr>
            <a:r>
              <a:rPr lang="nl-NL" dirty="0"/>
              <a:t>Door worteldruk. Dit wordt mogelijk gemaakt door verdamping en osmose.</a:t>
            </a:r>
          </a:p>
          <a:p>
            <a:pPr marL="228600" indent="-228600">
              <a:buAutoNum type="arabicPeriod"/>
            </a:pPr>
            <a:r>
              <a:rPr lang="nl-NL" dirty="0"/>
              <a:t>De zuigende kracht die ontstaat door de verdamping van water in de bladeren, hierdoor wordt water van onderin de plant naar boven gezogen.</a:t>
            </a:r>
          </a:p>
          <a:p>
            <a:pPr marL="228600" indent="-228600">
              <a:buAutoNum type="arabicPeriod"/>
            </a:pPr>
            <a:r>
              <a:rPr lang="nl-NL" dirty="0"/>
              <a:t>Regenwater, leidingwater, bronwater, oppervlaktewater.</a:t>
            </a:r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08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80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30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39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66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34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25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32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zout bestaat uit de voedingsstoffen die de kweker meegeeft met het water aan de plant.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44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63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8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8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8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593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267269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1325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G9Ru2kWoq14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1. Water </a:t>
            </a:r>
            <a:r>
              <a:rPr lang="en-US" dirty="0" err="1"/>
              <a:t>voor</a:t>
            </a:r>
            <a:r>
              <a:rPr lang="en-US" dirty="0"/>
              <a:t> de plant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Waterstromen</a:t>
            </a:r>
            <a:r>
              <a:rPr lang="en-US" dirty="0"/>
              <a:t> in de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320" y="1671009"/>
            <a:ext cx="6361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Opname</a:t>
            </a:r>
            <a:r>
              <a:rPr lang="en-US" b="1" dirty="0"/>
              <a:t> en transport</a:t>
            </a:r>
          </a:p>
          <a:p>
            <a:pPr marL="457200" lvl="1" indent="0">
              <a:buNone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te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concentratie</a:t>
            </a:r>
            <a:r>
              <a:rPr lang="en-US" dirty="0"/>
              <a:t> opgeloste </a:t>
            </a:r>
            <a:r>
              <a:rPr lang="en-US" dirty="0" err="1"/>
              <a:t>stoffen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Water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gezogen</a:t>
            </a:r>
            <a:endParaRPr lang="en-US" dirty="0"/>
          </a:p>
          <a:p>
            <a:pPr lvl="1"/>
            <a:r>
              <a:rPr lang="en-US" dirty="0" err="1"/>
              <a:t>Celmembraam</a:t>
            </a:r>
            <a:r>
              <a:rPr lang="en-US" dirty="0"/>
              <a:t> </a:t>
            </a:r>
            <a:r>
              <a:rPr lang="en-US" dirty="0" err="1"/>
              <a:t>scheurt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	</a:t>
            </a:r>
            <a:r>
              <a:rPr lang="en-US" b="1" dirty="0" err="1"/>
              <a:t>Plasmolyse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verbranding</a:t>
            </a:r>
            <a:r>
              <a:rPr lang="en-US" dirty="0"/>
              <a:t> van de   				</a:t>
            </a:r>
            <a:r>
              <a:rPr lang="en-US" dirty="0" err="1"/>
              <a:t>wortelpunten</a:t>
            </a:r>
            <a:endParaRPr lang="en-US" dirty="0"/>
          </a:p>
          <a:p>
            <a:pPr lvl="3"/>
            <a:r>
              <a:rPr lang="en-US" sz="2200" dirty="0" err="1"/>
              <a:t>Oorzaak</a:t>
            </a:r>
            <a:r>
              <a:rPr lang="en-US" sz="2200" dirty="0"/>
              <a:t>: </a:t>
            </a:r>
          </a:p>
          <a:p>
            <a:pPr lvl="3"/>
            <a:r>
              <a:rPr lang="en-US" sz="2200" dirty="0" err="1"/>
              <a:t>Verdamping</a:t>
            </a:r>
            <a:r>
              <a:rPr lang="en-US" sz="2200" dirty="0"/>
              <a:t> </a:t>
            </a:r>
            <a:r>
              <a:rPr lang="en-US" sz="2200" dirty="0" err="1"/>
              <a:t>groter</a:t>
            </a:r>
            <a:r>
              <a:rPr lang="en-US" sz="2200" dirty="0"/>
              <a:t> dan de </a:t>
            </a:r>
            <a:r>
              <a:rPr lang="en-US" sz="2200" dirty="0" err="1"/>
              <a:t>aanvoer</a:t>
            </a:r>
            <a:endParaRPr lang="en-US" sz="2200" dirty="0"/>
          </a:p>
          <a:p>
            <a:pPr lvl="3"/>
            <a:r>
              <a:rPr lang="en-US" sz="2200" dirty="0" err="1"/>
              <a:t>Teveel</a:t>
            </a:r>
            <a:r>
              <a:rPr lang="en-US" sz="2200" dirty="0"/>
              <a:t> </a:t>
            </a:r>
            <a:r>
              <a:rPr lang="en-US" sz="2200" dirty="0" err="1"/>
              <a:t>kunstmest</a:t>
            </a:r>
            <a:r>
              <a:rPr lang="en-US" sz="2200" dirty="0"/>
              <a:t> </a:t>
            </a:r>
            <a:r>
              <a:rPr lang="en-US" sz="2200" dirty="0" err="1"/>
              <a:t>gestrooit</a:t>
            </a:r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C4A634-BB97-4F3B-A5BF-01A72B782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32" y="3138467"/>
            <a:ext cx="4212908" cy="314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0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US" dirty="0" err="1"/>
              <a:t>Soorten</a:t>
            </a:r>
            <a:r>
              <a:rPr lang="en-US" dirty="0"/>
              <a:t>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1621" y="1646640"/>
            <a:ext cx="77400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Regenwater</a:t>
            </a:r>
            <a:endParaRPr lang="en-US" b="1" dirty="0"/>
          </a:p>
          <a:p>
            <a:pPr lvl="1"/>
            <a:r>
              <a:rPr lang="en-US" dirty="0" err="1"/>
              <a:t>Opvangen</a:t>
            </a:r>
            <a:r>
              <a:rPr lang="en-US" dirty="0"/>
              <a:t> in </a:t>
            </a:r>
            <a:r>
              <a:rPr lang="en-US" dirty="0" err="1"/>
              <a:t>waterbassins</a:t>
            </a:r>
            <a:endParaRPr lang="en-US" dirty="0"/>
          </a:p>
          <a:p>
            <a:pPr lvl="1"/>
            <a:r>
              <a:rPr lang="en-US" dirty="0" err="1"/>
              <a:t>Schommelende</a:t>
            </a:r>
            <a:r>
              <a:rPr lang="en-US" dirty="0"/>
              <a:t> </a:t>
            </a:r>
            <a:r>
              <a:rPr lang="en-US" dirty="0" err="1"/>
              <a:t>zuurgraad</a:t>
            </a:r>
            <a:endParaRPr lang="en-US" dirty="0"/>
          </a:p>
          <a:p>
            <a:pPr lvl="1"/>
            <a:r>
              <a:rPr lang="en-US" dirty="0" err="1"/>
              <a:t>Algengroei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err="1"/>
              <a:t>Leidingwater</a:t>
            </a:r>
            <a:endParaRPr lang="en-US" b="1" dirty="0"/>
          </a:p>
          <a:p>
            <a:pPr lvl="1"/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zuurgraad</a:t>
            </a:r>
            <a:endParaRPr lang="en-US" dirty="0"/>
          </a:p>
          <a:p>
            <a:pPr lvl="1"/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stoffen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chloor</a:t>
            </a:r>
            <a:r>
              <a:rPr lang="en-US" dirty="0"/>
              <a:t> </a:t>
            </a:r>
            <a:r>
              <a:rPr lang="en-US" dirty="0" err="1"/>
              <a:t>bevatten</a:t>
            </a:r>
            <a:endParaRPr lang="en-US" dirty="0"/>
          </a:p>
          <a:p>
            <a:pPr lvl="1"/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verschilt</a:t>
            </a:r>
            <a:r>
              <a:rPr lang="en-US" dirty="0"/>
              <a:t> per </a:t>
            </a:r>
            <a:r>
              <a:rPr lang="en-US" dirty="0" err="1"/>
              <a:t>regio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378C5F-C07E-4D01-9BAF-CF9FEABFF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87" y="1862369"/>
            <a:ext cx="4734561" cy="3550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7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US" dirty="0" err="1"/>
              <a:t>Soorten</a:t>
            </a:r>
            <a:r>
              <a:rPr lang="en-US" dirty="0"/>
              <a:t>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0600" y="1646640"/>
            <a:ext cx="77400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Bronwater</a:t>
            </a:r>
            <a:r>
              <a:rPr lang="en-US" b="1" dirty="0"/>
              <a:t> (</a:t>
            </a:r>
            <a:r>
              <a:rPr lang="en-US" b="1" dirty="0" err="1"/>
              <a:t>grondwater</a:t>
            </a:r>
            <a:r>
              <a:rPr lang="en-US" b="1" dirty="0"/>
              <a:t>)</a:t>
            </a:r>
          </a:p>
          <a:p>
            <a:pPr lvl="1"/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ijzergehalte</a:t>
            </a:r>
            <a:endParaRPr lang="en-US" dirty="0"/>
          </a:p>
          <a:p>
            <a:pPr lvl="1"/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voorradig</a:t>
            </a:r>
            <a:endParaRPr lang="en-US" dirty="0"/>
          </a:p>
          <a:p>
            <a:pPr lvl="1"/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temperatuur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Oppervlaktewater</a:t>
            </a:r>
            <a:endParaRPr lang="en-US" b="1" dirty="0"/>
          </a:p>
          <a:p>
            <a:pPr lvl="1"/>
            <a:r>
              <a:rPr lang="en-US" dirty="0" err="1"/>
              <a:t>Kanalen</a:t>
            </a:r>
            <a:r>
              <a:rPr lang="en-US" dirty="0"/>
              <a:t>, </a:t>
            </a:r>
            <a:r>
              <a:rPr lang="en-US" dirty="0" err="1"/>
              <a:t>meren</a:t>
            </a:r>
            <a:r>
              <a:rPr lang="en-US" dirty="0"/>
              <a:t> of </a:t>
            </a:r>
            <a:r>
              <a:rPr lang="en-US" dirty="0" err="1"/>
              <a:t>sloten</a:t>
            </a:r>
            <a:endParaRPr lang="en-US" dirty="0"/>
          </a:p>
          <a:p>
            <a:pPr lvl="1"/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verontreiniging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55E8E7-EAC8-4A40-ABDE-FF20E9F89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41" y="2014372"/>
            <a:ext cx="4508941" cy="33817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4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US" dirty="0" err="1"/>
              <a:t>Soorten</a:t>
            </a:r>
            <a:r>
              <a:rPr lang="en-US" dirty="0"/>
              <a:t>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701720"/>
            <a:ext cx="9036000" cy="410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Ontijzering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err="1"/>
              <a:t>IJzerdeeltjes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het water </a:t>
            </a:r>
            <a:r>
              <a:rPr lang="en-US" dirty="0" err="1"/>
              <a:t>halen</a:t>
            </a:r>
            <a:endParaRPr lang="en-US" dirty="0"/>
          </a:p>
          <a:p>
            <a:pPr lvl="2"/>
            <a:r>
              <a:rPr lang="en-US" sz="2400" dirty="0" err="1"/>
              <a:t>Zand</a:t>
            </a:r>
            <a:r>
              <a:rPr lang="en-US" sz="2400" dirty="0"/>
              <a:t> filter</a:t>
            </a:r>
          </a:p>
          <a:p>
            <a:pPr lvl="2"/>
            <a:r>
              <a:rPr lang="en-US" sz="2400" dirty="0" err="1"/>
              <a:t>Beluchting</a:t>
            </a:r>
            <a:endParaRPr lang="en-US" sz="2400" dirty="0"/>
          </a:p>
          <a:p>
            <a:pPr lvl="2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A1CD3A-F3A5-488C-88AF-DD3A9CA5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56" y="2979008"/>
            <a:ext cx="4649744" cy="30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US" dirty="0" err="1"/>
              <a:t>Soorten</a:t>
            </a:r>
            <a:r>
              <a:rPr lang="en-US" dirty="0"/>
              <a:t> water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6" name="Onlinemedia 5" title="Water zuiveren | Van slootwater naar drinkwater | DIY">
            <a:hlinkClick r:id="" action="ppaction://media"/>
            <a:extLst>
              <a:ext uri="{FF2B5EF4-FFF2-40B4-BE49-F238E27FC236}">
                <a16:creationId xmlns:a16="http://schemas.microsoft.com/office/drawing/2014/main" id="{06A5E64E-F898-47B9-89F9-FEE94FEF702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1339" y="1478364"/>
            <a:ext cx="8539797" cy="48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functies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water in de plant?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Waardoor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de plant water op? </a:t>
            </a:r>
            <a:r>
              <a:rPr lang="en-US" dirty="0" err="1"/>
              <a:t>Welke</a:t>
            </a:r>
            <a:r>
              <a:rPr lang="en-US" dirty="0"/>
              <a:t> twee </a:t>
            </a:r>
            <a:r>
              <a:rPr lang="en-US" dirty="0" err="1"/>
              <a:t>systemen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bedoeld</a:t>
            </a:r>
            <a:r>
              <a:rPr lang="en-US" dirty="0"/>
              <a:t> met </a:t>
            </a:r>
            <a:r>
              <a:rPr lang="en-US" dirty="0" err="1"/>
              <a:t>capilaire</a:t>
            </a:r>
            <a:r>
              <a:rPr lang="en-US" dirty="0"/>
              <a:t> </a:t>
            </a:r>
            <a:r>
              <a:rPr lang="en-US" dirty="0" err="1"/>
              <a:t>werking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Noem</a:t>
            </a:r>
            <a:r>
              <a:rPr lang="en-US" dirty="0"/>
              <a:t>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waterbronnen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</p:spTree>
    <p:extLst>
      <p:ext uri="{BB962C8B-B14F-4D97-AF65-F5344CB8AC3E}">
        <p14:creationId xmlns:p14="http://schemas.microsoft.com/office/powerpoint/2010/main" val="1095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283955"/>
            <a:ext cx="9036000" cy="1080000"/>
          </a:xfrm>
        </p:spPr>
        <p:txBody>
          <a:bodyPr/>
          <a:lstStyle/>
          <a:p>
            <a:r>
              <a:rPr lang="en-US" dirty="0"/>
              <a:t>1.5 </a:t>
            </a:r>
            <a:r>
              <a:rPr lang="en-US" dirty="0" err="1"/>
              <a:t>Opdracht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B7AE7F-D23C-4A6C-988B-41141845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" y="1104402"/>
            <a:ext cx="7902893" cy="39051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0D1B9ED-6AD7-4687-A210-F38563B88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" y="5149923"/>
            <a:ext cx="9296400" cy="10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</a:t>
            </a:r>
            <a:r>
              <a:rPr lang="nl-NL" dirty="0"/>
              <a:t>Water voor de plant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904" y="1630440"/>
            <a:ext cx="9046376" cy="435133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nl-NL" dirty="0"/>
              <a:t>“</a:t>
            </a:r>
            <a:r>
              <a:rPr lang="nl-NL" sz="2800" dirty="0"/>
              <a:t>bronnen, functies en werking van water in en rondom de plant”</a:t>
            </a:r>
          </a:p>
          <a:p>
            <a:pPr marL="457200" lvl="1" indent="0" algn="ctr">
              <a:buNone/>
            </a:pPr>
            <a:endParaRPr lang="nl-NL" sz="2800" dirty="0"/>
          </a:p>
          <a:p>
            <a:r>
              <a:rPr lang="en-US" sz="2800" dirty="0"/>
              <a:t>De </a:t>
            </a:r>
            <a:r>
              <a:rPr lang="en-US" sz="2800" dirty="0" err="1"/>
              <a:t>functies</a:t>
            </a:r>
            <a:r>
              <a:rPr lang="en-US" sz="2800" dirty="0"/>
              <a:t> van water</a:t>
            </a:r>
          </a:p>
          <a:p>
            <a:r>
              <a:rPr lang="en-US" sz="2800" dirty="0" err="1"/>
              <a:t>Waterstromen</a:t>
            </a:r>
            <a:r>
              <a:rPr lang="en-US" sz="2800" dirty="0"/>
              <a:t> in de plant</a:t>
            </a:r>
          </a:p>
          <a:p>
            <a:r>
              <a:rPr lang="en-US" sz="2800" dirty="0" err="1"/>
              <a:t>Soorten</a:t>
            </a:r>
            <a:r>
              <a:rPr lang="en-US" sz="2800" dirty="0"/>
              <a:t> water</a:t>
            </a:r>
          </a:p>
          <a:p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1026" name="Picture 2" descr="Houtvaten">
            <a:extLst>
              <a:ext uri="{FF2B5EF4-FFF2-40B4-BE49-F238E27FC236}">
                <a16:creationId xmlns:a16="http://schemas.microsoft.com/office/drawing/2014/main" id="{2585D0D9-40AC-4C99-BADE-19D0E923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00" y="2736377"/>
            <a:ext cx="3251520" cy="38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</a:t>
            </a:r>
            <a:r>
              <a:rPr lang="nl-NL" dirty="0"/>
              <a:t>Water voor de plant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2050" name="Picture 2" descr="https://biologielessen.nl/images/Bovenbouw/Planten/Transport/Compilatietransport.jpg">
            <a:extLst>
              <a:ext uri="{FF2B5EF4-FFF2-40B4-BE49-F238E27FC236}">
                <a16:creationId xmlns:a16="http://schemas.microsoft.com/office/drawing/2014/main" id="{0A9A4809-72C1-47EF-8094-FF917F87C7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70" y="1266366"/>
            <a:ext cx="8475130" cy="50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De </a:t>
            </a:r>
            <a:r>
              <a:rPr lang="en-US" dirty="0" err="1"/>
              <a:t>functies</a:t>
            </a:r>
            <a:r>
              <a:rPr lang="en-US" dirty="0"/>
              <a:t> van water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A98EFC-1057-4429-8807-B0A4956A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00" y="2162974"/>
            <a:ext cx="77400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Productie van suikers</a:t>
            </a:r>
          </a:p>
          <a:p>
            <a:pPr lvl="1"/>
            <a:r>
              <a:rPr lang="nl-NL" dirty="0"/>
              <a:t>Verbruikt bij fotosynthese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Transport van voedingsstoffen</a:t>
            </a:r>
          </a:p>
          <a:p>
            <a:pPr lvl="1"/>
            <a:r>
              <a:rPr lang="nl-NL" dirty="0"/>
              <a:t>Meststoffen van wortels naar bladeren</a:t>
            </a:r>
          </a:p>
          <a:p>
            <a:pPr lvl="1"/>
            <a:r>
              <a:rPr lang="nl-NL" dirty="0"/>
              <a:t>Suikers van bladeren naar gehele plant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F487D0C-E750-4160-9A5F-725E2578F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29798"/>
              </p:ext>
            </p:extLst>
          </p:nvPr>
        </p:nvGraphicFramePr>
        <p:xfrm>
          <a:off x="3253314" y="3086547"/>
          <a:ext cx="5685372" cy="535300"/>
        </p:xfrm>
        <a:graphic>
          <a:graphicData uri="http://schemas.openxmlformats.org/drawingml/2006/table">
            <a:tbl>
              <a:tblPr/>
              <a:tblGrid>
                <a:gridCol w="812196">
                  <a:extLst>
                    <a:ext uri="{9D8B030D-6E8A-4147-A177-3AD203B41FA5}">
                      <a16:colId xmlns:a16="http://schemas.microsoft.com/office/drawing/2014/main" val="1527506088"/>
                    </a:ext>
                  </a:extLst>
                </a:gridCol>
                <a:gridCol w="812196">
                  <a:extLst>
                    <a:ext uri="{9D8B030D-6E8A-4147-A177-3AD203B41FA5}">
                      <a16:colId xmlns:a16="http://schemas.microsoft.com/office/drawing/2014/main" val="3645956445"/>
                    </a:ext>
                  </a:extLst>
                </a:gridCol>
                <a:gridCol w="812196">
                  <a:extLst>
                    <a:ext uri="{9D8B030D-6E8A-4147-A177-3AD203B41FA5}">
                      <a16:colId xmlns:a16="http://schemas.microsoft.com/office/drawing/2014/main" val="1614473797"/>
                    </a:ext>
                  </a:extLst>
                </a:gridCol>
                <a:gridCol w="812196">
                  <a:extLst>
                    <a:ext uri="{9D8B030D-6E8A-4147-A177-3AD203B41FA5}">
                      <a16:colId xmlns:a16="http://schemas.microsoft.com/office/drawing/2014/main" val="2537762073"/>
                    </a:ext>
                  </a:extLst>
                </a:gridCol>
                <a:gridCol w="812196">
                  <a:extLst>
                    <a:ext uri="{9D8B030D-6E8A-4147-A177-3AD203B41FA5}">
                      <a16:colId xmlns:a16="http://schemas.microsoft.com/office/drawing/2014/main" val="4024958717"/>
                    </a:ext>
                  </a:extLst>
                </a:gridCol>
                <a:gridCol w="812196">
                  <a:extLst>
                    <a:ext uri="{9D8B030D-6E8A-4147-A177-3AD203B41FA5}">
                      <a16:colId xmlns:a16="http://schemas.microsoft.com/office/drawing/2014/main" val="3329064835"/>
                    </a:ext>
                  </a:extLst>
                </a:gridCol>
                <a:gridCol w="812196">
                  <a:extLst>
                    <a:ext uri="{9D8B030D-6E8A-4147-A177-3AD203B41FA5}">
                      <a16:colId xmlns:a16="http://schemas.microsoft.com/office/drawing/2014/main" val="4220072001"/>
                    </a:ext>
                  </a:extLst>
                </a:gridCol>
              </a:tblGrid>
              <a:tr h="238020">
                <a:tc>
                  <a:txBody>
                    <a:bodyPr/>
                    <a:lstStyle/>
                    <a:p>
                      <a:pPr algn="ctr"/>
                      <a:r>
                        <a:rPr lang="nl-NL" sz="1500"/>
                        <a:t>6 H</a:t>
                      </a:r>
                      <a:r>
                        <a:rPr lang="nl-NL" sz="1500" baseline="-25000">
                          <a:effectLst/>
                        </a:rPr>
                        <a:t>2</a:t>
                      </a:r>
                      <a:r>
                        <a:rPr lang="nl-NL" sz="1500"/>
                        <a:t>O</a:t>
                      </a:r>
                    </a:p>
                  </a:txBody>
                  <a:tcPr marL="78099" marR="78099" marT="39050" marB="3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/>
                        <a:t>+</a:t>
                      </a:r>
                    </a:p>
                  </a:txBody>
                  <a:tcPr marL="78099" marR="78099" marT="39050" marB="3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dirty="0"/>
                        <a:t>6 CO</a:t>
                      </a:r>
                      <a:r>
                        <a:rPr lang="nl-NL" sz="1500" baseline="-25000" dirty="0">
                          <a:effectLst/>
                        </a:rPr>
                        <a:t>2</a:t>
                      </a:r>
                      <a:endParaRPr lang="nl-NL" sz="1500" dirty="0"/>
                    </a:p>
                  </a:txBody>
                  <a:tcPr marL="78099" marR="78099" marT="39050" marB="3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dirty="0"/>
                        <a:t>→</a:t>
                      </a:r>
                    </a:p>
                  </a:txBody>
                  <a:tcPr marL="78099" marR="78099" marT="39050" marB="3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/>
                        <a:t>C</a:t>
                      </a:r>
                      <a:r>
                        <a:rPr lang="nl-NL" sz="1500" baseline="-25000">
                          <a:effectLst/>
                        </a:rPr>
                        <a:t>6</a:t>
                      </a:r>
                      <a:r>
                        <a:rPr lang="nl-NL" sz="1500"/>
                        <a:t>H</a:t>
                      </a:r>
                      <a:r>
                        <a:rPr lang="nl-NL" sz="1500" baseline="-25000">
                          <a:effectLst/>
                        </a:rPr>
                        <a:t>12</a:t>
                      </a:r>
                      <a:r>
                        <a:rPr lang="nl-NL" sz="1500"/>
                        <a:t>O</a:t>
                      </a:r>
                      <a:r>
                        <a:rPr lang="nl-NL" sz="1500" baseline="-25000">
                          <a:effectLst/>
                        </a:rPr>
                        <a:t>6</a:t>
                      </a:r>
                      <a:endParaRPr lang="nl-NL" sz="1500"/>
                    </a:p>
                  </a:txBody>
                  <a:tcPr marL="78099" marR="78099" marT="39050" marB="3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/>
                        <a:t>+</a:t>
                      </a:r>
                    </a:p>
                  </a:txBody>
                  <a:tcPr marL="78099" marR="78099" marT="39050" marB="3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dirty="0"/>
                        <a:t>6 O</a:t>
                      </a:r>
                      <a:r>
                        <a:rPr lang="nl-NL" sz="1500" baseline="-25000" dirty="0">
                          <a:effectLst/>
                        </a:rPr>
                        <a:t>2</a:t>
                      </a:r>
                      <a:endParaRPr lang="nl-NL" sz="1500" dirty="0"/>
                    </a:p>
                  </a:txBody>
                  <a:tcPr marL="78099" marR="78099" marT="39050" marB="3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185487"/>
                  </a:ext>
                </a:extLst>
              </a:tr>
            </a:tbl>
          </a:graphicData>
        </a:graphic>
      </p:graphicFrame>
      <p:sp>
        <p:nvSpPr>
          <p:cNvPr id="10" name="Ovaal 9">
            <a:extLst>
              <a:ext uri="{FF2B5EF4-FFF2-40B4-BE49-F238E27FC236}">
                <a16:creationId xmlns:a16="http://schemas.microsoft.com/office/drawing/2014/main" id="{848662F3-65B3-4FB8-8778-8957D01E7310}"/>
              </a:ext>
            </a:extLst>
          </p:cNvPr>
          <p:cNvSpPr/>
          <p:nvPr/>
        </p:nvSpPr>
        <p:spPr>
          <a:xfrm>
            <a:off x="3253314" y="3012868"/>
            <a:ext cx="773958" cy="4518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5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De </a:t>
            </a:r>
            <a:r>
              <a:rPr lang="en-US" dirty="0" err="1"/>
              <a:t>functies</a:t>
            </a:r>
            <a:r>
              <a:rPr lang="en-US" dirty="0"/>
              <a:t> van water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794387-BD1C-44BF-8E97-2E6989EC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65" y="2514599"/>
            <a:ext cx="4445183" cy="336228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5B4924D-3B31-4EA3-B097-221746CDCE75}"/>
              </a:ext>
            </a:extLst>
          </p:cNvPr>
          <p:cNvSpPr txBox="1"/>
          <p:nvPr/>
        </p:nvSpPr>
        <p:spPr>
          <a:xfrm>
            <a:off x="619924" y="1985027"/>
            <a:ext cx="5262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Transport voedingsstoffen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Temperatuurregeling</a:t>
            </a:r>
          </a:p>
          <a:p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Verdamping (98%)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 Koeling</a:t>
            </a:r>
          </a:p>
          <a:p>
            <a:pPr lvl="1"/>
            <a:endParaRPr lang="nl-NL" sz="2400" dirty="0"/>
          </a:p>
          <a:p>
            <a:pPr lvl="1"/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972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De </a:t>
            </a:r>
            <a:r>
              <a:rPr lang="en-US" dirty="0" err="1"/>
              <a:t>functies</a:t>
            </a:r>
            <a:r>
              <a:rPr lang="en-US" dirty="0"/>
              <a:t> van water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14109B-A4F9-44D6-8A8B-D5AB3496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64" y="1443037"/>
            <a:ext cx="5695950" cy="39719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CB05346-99CB-4CB1-8F4B-FD35E524AB65}"/>
              </a:ext>
            </a:extLst>
          </p:cNvPr>
          <p:cNvSpPr txBox="1"/>
          <p:nvPr/>
        </p:nvSpPr>
        <p:spPr>
          <a:xfrm>
            <a:off x="598020" y="1955577"/>
            <a:ext cx="2435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err="1"/>
              <a:t>Celspanning</a:t>
            </a:r>
            <a:endParaRPr lang="nl-NL" sz="30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Spanning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Stevigheid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4BEB960-A5BC-4EFC-BE8F-44F473B44DF2}"/>
              </a:ext>
            </a:extLst>
          </p:cNvPr>
          <p:cNvSpPr txBox="1"/>
          <p:nvPr/>
        </p:nvSpPr>
        <p:spPr>
          <a:xfrm>
            <a:off x="3530134" y="5595108"/>
            <a:ext cx="6483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Volle spanning      tussenstadium    verdroging</a:t>
            </a:r>
          </a:p>
        </p:txBody>
      </p:sp>
    </p:spTree>
    <p:extLst>
      <p:ext uri="{BB962C8B-B14F-4D97-AF65-F5344CB8AC3E}">
        <p14:creationId xmlns:p14="http://schemas.microsoft.com/office/powerpoint/2010/main" val="3818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De </a:t>
            </a:r>
            <a:r>
              <a:rPr lang="en-US" dirty="0" err="1"/>
              <a:t>functies</a:t>
            </a:r>
            <a:r>
              <a:rPr lang="en-US" dirty="0"/>
              <a:t> van water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A98EFC-1057-4429-8807-B0A4956A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72" y="1663520"/>
            <a:ext cx="77400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Temperatuurregeling</a:t>
            </a:r>
          </a:p>
          <a:p>
            <a:pPr lvl="1"/>
            <a:r>
              <a:rPr lang="nl-NL" dirty="0"/>
              <a:t>Verdamping zorgt voor verkoeling</a:t>
            </a:r>
          </a:p>
          <a:p>
            <a:pPr lvl="1"/>
            <a:r>
              <a:rPr lang="nl-NL" dirty="0"/>
              <a:t>98% opgenomen water verdampt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err="1"/>
              <a:t>Celspanning</a:t>
            </a:r>
            <a:endParaRPr lang="nl-NL" b="1" dirty="0"/>
          </a:p>
          <a:p>
            <a:pPr lvl="1"/>
            <a:r>
              <a:rPr lang="nl-NL" dirty="0"/>
              <a:t>Water draagt bij aan </a:t>
            </a:r>
            <a:r>
              <a:rPr lang="nl-NL" dirty="0" err="1"/>
              <a:t>celspanning</a:t>
            </a:r>
            <a:endParaRPr lang="nl-NL" dirty="0"/>
          </a:p>
          <a:p>
            <a:pPr lvl="1"/>
            <a:r>
              <a:rPr lang="nl-NL" dirty="0"/>
              <a:t>Zorgt voor stevig, gezond en weerbaarder gewas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941AE4-57C9-4209-B9BA-3F35B6C9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64" y="3801084"/>
            <a:ext cx="2961725" cy="22212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5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Waterstromen</a:t>
            </a:r>
            <a:r>
              <a:rPr lang="en-US" dirty="0"/>
              <a:t> in de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960" y="1449506"/>
            <a:ext cx="5294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Wateropname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 </a:t>
            </a:r>
            <a:r>
              <a:rPr lang="en-US" dirty="0" err="1"/>
              <a:t>plaats</a:t>
            </a:r>
            <a:r>
              <a:rPr lang="en-US" dirty="0"/>
              <a:t> door </a:t>
            </a:r>
            <a:r>
              <a:rPr lang="en-US" dirty="0" err="1"/>
              <a:t>worteldruk</a:t>
            </a:r>
            <a:endParaRPr lang="en-US" dirty="0"/>
          </a:p>
          <a:p>
            <a:pPr lvl="1"/>
            <a:r>
              <a:rPr lang="en-US" dirty="0" err="1"/>
              <a:t>Worteldruk</a:t>
            </a:r>
            <a:r>
              <a:rPr lang="en-US" dirty="0"/>
              <a:t> </a:t>
            </a:r>
            <a:r>
              <a:rPr lang="en-US" dirty="0" err="1"/>
              <a:t>ontstaat</a:t>
            </a:r>
            <a:r>
              <a:rPr lang="en-US" dirty="0"/>
              <a:t> door </a:t>
            </a:r>
            <a:r>
              <a:rPr lang="en-US" dirty="0" err="1"/>
              <a:t>verdamping</a:t>
            </a:r>
            <a:r>
              <a:rPr lang="en-US" dirty="0"/>
              <a:t> en </a:t>
            </a:r>
            <a:r>
              <a:rPr lang="en-US" dirty="0" err="1"/>
              <a:t>osmose</a:t>
            </a:r>
            <a:endParaRPr lang="en-US" dirty="0"/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 err="1"/>
              <a:t>Verdamping</a:t>
            </a:r>
            <a:endParaRPr lang="en-US" b="1" dirty="0"/>
          </a:p>
          <a:p>
            <a:pPr lvl="1"/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capilaire</a:t>
            </a:r>
            <a:r>
              <a:rPr lang="en-US" dirty="0"/>
              <a:t> </a:t>
            </a:r>
            <a:r>
              <a:rPr lang="en-US" dirty="0" err="1"/>
              <a:t>werking</a:t>
            </a:r>
            <a:endParaRPr lang="en-US" dirty="0"/>
          </a:p>
          <a:p>
            <a:pPr lvl="1"/>
            <a:r>
              <a:rPr lang="en-US" dirty="0" err="1"/>
              <a:t>Vocht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van </a:t>
            </a:r>
            <a:r>
              <a:rPr lang="en-US" dirty="0" err="1"/>
              <a:t>onderuit</a:t>
            </a:r>
            <a:r>
              <a:rPr lang="en-US" dirty="0"/>
              <a:t> </a:t>
            </a:r>
            <a:r>
              <a:rPr lang="en-US" dirty="0" err="1"/>
              <a:t>omhoog</a:t>
            </a:r>
            <a:r>
              <a:rPr lang="en-US" dirty="0"/>
              <a:t> </a:t>
            </a:r>
            <a:r>
              <a:rPr lang="en-US" dirty="0" err="1"/>
              <a:t>gezogen</a:t>
            </a:r>
            <a:r>
              <a:rPr lang="en-US" dirty="0"/>
              <a:t> door </a:t>
            </a:r>
            <a:r>
              <a:rPr lang="en-US" dirty="0" err="1"/>
              <a:t>verdamping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1026" name="Picture 2" descr="Duurzaam watergebruik in de openluchtgroenteteelt | Departement Landbouw &amp;  Visserij">
            <a:extLst>
              <a:ext uri="{FF2B5EF4-FFF2-40B4-BE49-F238E27FC236}">
                <a16:creationId xmlns:a16="http://schemas.microsoft.com/office/drawing/2014/main" id="{F482820F-A2EB-4732-B158-DF6CAB6F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62" y="1633081"/>
            <a:ext cx="5026675" cy="43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Waterstromen</a:t>
            </a:r>
            <a:r>
              <a:rPr lang="en-US" dirty="0"/>
              <a:t> in de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508529"/>
            <a:ext cx="77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Osmose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Zoutconcentratie</a:t>
            </a:r>
            <a:r>
              <a:rPr lang="en-US" dirty="0"/>
              <a:t> </a:t>
            </a:r>
            <a:r>
              <a:rPr lang="en-US" dirty="0" err="1"/>
              <a:t>zoekt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evenwicht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zoutgehalte</a:t>
            </a:r>
            <a:r>
              <a:rPr lang="en-US" dirty="0"/>
              <a:t> in </a:t>
            </a:r>
            <a:r>
              <a:rPr lang="en-US" dirty="0" err="1"/>
              <a:t>grond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in </a:t>
            </a:r>
            <a:r>
              <a:rPr lang="en-US" dirty="0" err="1"/>
              <a:t>wortels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Water (met het </a:t>
            </a:r>
            <a:r>
              <a:rPr lang="en-US" dirty="0" err="1"/>
              <a:t>zout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meststoffen</a:t>
            </a:r>
            <a:r>
              <a:rPr lang="en-US" dirty="0"/>
              <a:t>) </a:t>
            </a:r>
            <a:r>
              <a:rPr lang="en-US" dirty="0" err="1"/>
              <a:t>wordt</a:t>
            </a:r>
            <a:r>
              <a:rPr lang="en-US" dirty="0"/>
              <a:t> door </a:t>
            </a:r>
            <a:r>
              <a:rPr lang="en-US" dirty="0" err="1"/>
              <a:t>wortels</a:t>
            </a:r>
            <a:r>
              <a:rPr lang="en-US" dirty="0"/>
              <a:t> </a:t>
            </a:r>
            <a:r>
              <a:rPr lang="en-US" dirty="0" err="1"/>
              <a:t>opgenomen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Word </a:t>
            </a:r>
            <a:r>
              <a:rPr lang="en-US" dirty="0" err="1"/>
              <a:t>ook</a:t>
            </a:r>
            <a:r>
              <a:rPr lang="en-US" dirty="0"/>
              <a:t> osmose </a:t>
            </a:r>
            <a:r>
              <a:rPr lang="en-US" dirty="0" err="1"/>
              <a:t>genoemd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l-NL" dirty="0"/>
              <a:t>Water voor de plant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05C647-7282-4965-8EBC-92A37E983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1" y="3260112"/>
            <a:ext cx="4373880" cy="327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9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Sjabloon_KennisKiem" id="{8767236A-B3CC-4A9E-A0C3-AA14A0286F7F}" vid="{377C483F-643A-4D35-8332-C3EAB8FD27B2}"/>
    </a:ext>
  </a:extLst>
</a:theme>
</file>

<file path=ppt/theme/theme2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PP_Sjabloon_KennisKiem</Template>
  <TotalTime>271</TotalTime>
  <Words>586</Words>
  <Application>Microsoft Office PowerPoint</Application>
  <PresentationFormat>Breedbeeld</PresentationFormat>
  <Paragraphs>172</Paragraphs>
  <Slides>16</Slides>
  <Notes>16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Avenir Book</vt:lpstr>
      <vt:lpstr>Calibri</vt:lpstr>
      <vt:lpstr>Calibri Light</vt:lpstr>
      <vt:lpstr>DIN Condensed</vt:lpstr>
      <vt:lpstr>Wingdings</vt:lpstr>
      <vt:lpstr>Aangepast ontwerp</vt:lpstr>
      <vt:lpstr>Achtergroen PP van zone</vt:lpstr>
      <vt:lpstr>Water en watergeefsystemen</vt:lpstr>
      <vt:lpstr>1.1 Water voor de plant</vt:lpstr>
      <vt:lpstr>1.1 Water voor de plant</vt:lpstr>
      <vt:lpstr>1.2 De functies van water</vt:lpstr>
      <vt:lpstr>1.2 De functies van water</vt:lpstr>
      <vt:lpstr>1.2 De functies van water</vt:lpstr>
      <vt:lpstr>1.2 De functies van water</vt:lpstr>
      <vt:lpstr>1.3 Waterstromen in de plant</vt:lpstr>
      <vt:lpstr>1.3 Waterstromen in de plant</vt:lpstr>
      <vt:lpstr>1.3 Waterstromen in de plant</vt:lpstr>
      <vt:lpstr>1.4 Soorten water</vt:lpstr>
      <vt:lpstr>1.4 Soorten water</vt:lpstr>
      <vt:lpstr>1.4 Soorten water</vt:lpstr>
      <vt:lpstr>1.4 Soorten water</vt:lpstr>
      <vt:lpstr>Afsluiting</vt:lpstr>
      <vt:lpstr>1.5 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Kenniskiem module</dc:title>
  <dc:creator>Mathijs Ruhe</dc:creator>
  <cp:lastModifiedBy>Bertus Boer</cp:lastModifiedBy>
  <cp:revision>78</cp:revision>
  <dcterms:created xsi:type="dcterms:W3CDTF">2018-02-15T16:17:22Z</dcterms:created>
  <dcterms:modified xsi:type="dcterms:W3CDTF">2022-01-11T12:15:01Z</dcterms:modified>
</cp:coreProperties>
</file>