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258" r:id="rId5"/>
    <p:sldId id="259" r:id="rId6"/>
    <p:sldId id="338" r:id="rId7"/>
    <p:sldId id="260" r:id="rId8"/>
    <p:sldId id="350" r:id="rId9"/>
    <p:sldId id="313" r:id="rId10"/>
    <p:sldId id="310" r:id="rId11"/>
    <p:sldId id="339" r:id="rId12"/>
    <p:sldId id="353" r:id="rId13"/>
    <p:sldId id="343" r:id="rId14"/>
    <p:sldId id="345" r:id="rId15"/>
    <p:sldId id="346" r:id="rId16"/>
    <p:sldId id="349" r:id="rId17"/>
    <p:sldId id="347" r:id="rId18"/>
    <p:sldId id="344" r:id="rId19"/>
    <p:sldId id="348" r:id="rId20"/>
    <p:sldId id="257" r:id="rId21"/>
    <p:sldId id="322" r:id="rId22"/>
    <p:sldId id="341" r:id="rId23"/>
    <p:sldId id="342" r:id="rId24"/>
    <p:sldId id="352" r:id="rId25"/>
    <p:sldId id="337"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1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F52258-4701-4F95-9BFE-5F6B26562671}" type="datetimeFigureOut">
              <a:rPr lang="nl-NL" smtClean="0"/>
              <a:t>8-12-2021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4A22B0-E865-4117-8290-9A8234052E63}" type="slidenum">
              <a:rPr lang="nl-NL" smtClean="0"/>
              <a:t>‹nr.›</a:t>
            </a:fld>
            <a:endParaRPr lang="nl-NL"/>
          </a:p>
        </p:txBody>
      </p:sp>
    </p:spTree>
    <p:extLst>
      <p:ext uri="{BB962C8B-B14F-4D97-AF65-F5344CB8AC3E}">
        <p14:creationId xmlns:p14="http://schemas.microsoft.com/office/powerpoint/2010/main" val="752885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B250262-8A76-454D-8C61-2D2C7597ED20}" type="slidenum">
              <a:rPr lang="nl-NL" smtClean="0"/>
              <a:t>2</a:t>
            </a:fld>
            <a:endParaRPr lang="nl-NL"/>
          </a:p>
        </p:txBody>
      </p:sp>
    </p:spTree>
    <p:extLst>
      <p:ext uri="{BB962C8B-B14F-4D97-AF65-F5344CB8AC3E}">
        <p14:creationId xmlns:p14="http://schemas.microsoft.com/office/powerpoint/2010/main" val="1040446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B684812-E767-4F97-827D-0B13FE466A73}" type="slidenum">
              <a:rPr lang="nl-NL" smtClean="0"/>
              <a:t>7</a:t>
            </a:fld>
            <a:endParaRPr lang="nl-NL"/>
          </a:p>
        </p:txBody>
      </p:sp>
    </p:spTree>
    <p:extLst>
      <p:ext uri="{BB962C8B-B14F-4D97-AF65-F5344CB8AC3E}">
        <p14:creationId xmlns:p14="http://schemas.microsoft.com/office/powerpoint/2010/main" val="262144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je geen grenzen stelt wordt het een ingewikkeld proces wat niet meer te overzien is. </a:t>
            </a:r>
          </a:p>
          <a:p>
            <a:r>
              <a:rPr lang="nl-NL" dirty="0"/>
              <a:t>Een waterkringloop in een broeikas als systeem, liggen de grenzen bij de broeikas. (ideaal als het wat constant is en er geen uitwisseling met de buitenwereld plaats vind). </a:t>
            </a:r>
          </a:p>
          <a:p>
            <a:endParaRPr lang="nl-NL" dirty="0"/>
          </a:p>
        </p:txBody>
      </p:sp>
      <p:sp>
        <p:nvSpPr>
          <p:cNvPr id="4" name="Tijdelijke aanduiding voor dianummer 3"/>
          <p:cNvSpPr>
            <a:spLocks noGrp="1"/>
          </p:cNvSpPr>
          <p:nvPr>
            <p:ph type="sldNum" sz="quarter" idx="5"/>
          </p:nvPr>
        </p:nvSpPr>
        <p:spPr/>
        <p:txBody>
          <a:bodyPr/>
          <a:lstStyle/>
          <a:p>
            <a:fld id="{93FCA8F5-E7AA-4091-BAD1-A20CAEE891FF}" type="slidenum">
              <a:rPr lang="nl-NL" smtClean="0"/>
              <a:t>18</a:t>
            </a:fld>
            <a:endParaRPr lang="nl-NL"/>
          </a:p>
        </p:txBody>
      </p:sp>
    </p:spTree>
    <p:extLst>
      <p:ext uri="{BB962C8B-B14F-4D97-AF65-F5344CB8AC3E}">
        <p14:creationId xmlns:p14="http://schemas.microsoft.com/office/powerpoint/2010/main" val="430783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Uitwisselen van de voortgang, hoe gaat het ermee waar is iedere groep mee bezig?</a:t>
            </a:r>
          </a:p>
          <a:p>
            <a:r>
              <a:rPr lang="nl-NL" dirty="0"/>
              <a:t>Hebben jullie iets nodig van de andere groep?</a:t>
            </a:r>
          </a:p>
        </p:txBody>
      </p:sp>
      <p:sp>
        <p:nvSpPr>
          <p:cNvPr id="4" name="Tijdelijke aanduiding voor dianummer 3"/>
          <p:cNvSpPr>
            <a:spLocks noGrp="1"/>
          </p:cNvSpPr>
          <p:nvPr>
            <p:ph type="sldNum" sz="quarter" idx="5"/>
          </p:nvPr>
        </p:nvSpPr>
        <p:spPr/>
        <p:txBody>
          <a:bodyPr/>
          <a:lstStyle/>
          <a:p>
            <a:fld id="{D198F64F-ACFB-41E6-B3D5-45987F2468AF}" type="slidenum">
              <a:rPr lang="nl-NL" smtClean="0"/>
              <a:t>20</a:t>
            </a:fld>
            <a:endParaRPr lang="nl-NL"/>
          </a:p>
        </p:txBody>
      </p:sp>
    </p:spTree>
    <p:extLst>
      <p:ext uri="{BB962C8B-B14F-4D97-AF65-F5344CB8AC3E}">
        <p14:creationId xmlns:p14="http://schemas.microsoft.com/office/powerpoint/2010/main" val="1831991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1932495-0198-4408-BB59-C4D009EDAF9D}" type="slidenum">
              <a:rPr lang="nl-NL" smtClean="0"/>
              <a:t>22</a:t>
            </a:fld>
            <a:endParaRPr lang="nl-NL"/>
          </a:p>
        </p:txBody>
      </p:sp>
    </p:spTree>
    <p:extLst>
      <p:ext uri="{BB962C8B-B14F-4D97-AF65-F5344CB8AC3E}">
        <p14:creationId xmlns:p14="http://schemas.microsoft.com/office/powerpoint/2010/main" val="2952506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9F709F3-81CC-4F8E-8542-7CD3EA128C5E}" type="datetimeFigureOut">
              <a:rPr lang="nl-NL" smtClean="0"/>
              <a:t>8-12-2021</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771519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8-12-2021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C709A1B0-6768-47C7-8E14-570385D6950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565208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8-12-2021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982030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8-12-2021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925386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8-12-2021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1419753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8-12-2021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080171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8-12-2021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978619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8-12-2021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831141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8-12-2021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113474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8-12-2021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609115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9F709F3-81CC-4F8E-8542-7CD3EA128C5E}" type="datetimeFigureOut">
              <a:rPr lang="nl-NL" smtClean="0"/>
              <a:t>8-12-2021</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253548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8-12-2021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Tree>
    <p:extLst>
      <p:ext uri="{BB962C8B-B14F-4D97-AF65-F5344CB8AC3E}">
        <p14:creationId xmlns:p14="http://schemas.microsoft.com/office/powerpoint/2010/main" val="2071478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9F709F3-81CC-4F8E-8542-7CD3EA128C5E}" type="datetimeFigureOut">
              <a:rPr lang="nl-NL" smtClean="0"/>
              <a:t>8-12-2021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554225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9F709F3-81CC-4F8E-8542-7CD3EA128C5E}" type="datetimeFigureOut">
              <a:rPr lang="nl-NL" smtClean="0"/>
              <a:t>8-12-2021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679897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8-12-2021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2054968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9F709F3-81CC-4F8E-8542-7CD3EA128C5E}" type="datetimeFigureOut">
              <a:rPr lang="nl-NL" smtClean="0"/>
              <a:t>8-12-2021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132069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9F709F3-81CC-4F8E-8542-7CD3EA128C5E}" type="datetimeFigureOut">
              <a:rPr lang="nl-NL" smtClean="0"/>
              <a:t>8-12-2021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91790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C9F709F3-81CC-4F8E-8542-7CD3EA128C5E}" type="datetimeFigureOut">
              <a:rPr lang="nl-NL" smtClean="0"/>
              <a:t>8-12-2021</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C709A1B0-6768-47C7-8E14-570385D6950E}"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29838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9F709F3-81CC-4F8E-8542-7CD3EA128C5E}" type="datetimeFigureOut">
              <a:rPr lang="nl-NL" smtClean="0"/>
              <a:t>8-12-2021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Tree>
    <p:extLst>
      <p:ext uri="{BB962C8B-B14F-4D97-AF65-F5344CB8AC3E}">
        <p14:creationId xmlns:p14="http://schemas.microsoft.com/office/powerpoint/2010/main" val="23596844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9F709F3-81CC-4F8E-8542-7CD3EA128C5E}" type="datetimeFigureOut">
              <a:rPr lang="nl-NL" smtClean="0"/>
              <a:t>8-12-2021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1222294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9F709F3-81CC-4F8E-8542-7CD3EA128C5E}" type="datetimeFigureOut">
              <a:rPr lang="nl-NL" smtClean="0"/>
              <a:t>8-12-2021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Tree>
    <p:extLst>
      <p:ext uri="{BB962C8B-B14F-4D97-AF65-F5344CB8AC3E}">
        <p14:creationId xmlns:p14="http://schemas.microsoft.com/office/powerpoint/2010/main" val="355165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9F709F3-81CC-4F8E-8542-7CD3EA128C5E}" type="datetimeFigureOut">
              <a:rPr lang="nl-NL" smtClean="0"/>
              <a:t>8-12-2021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571001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C9F709F3-81CC-4F8E-8542-7CD3EA128C5E}" type="datetimeFigureOut">
              <a:rPr lang="nl-NL" smtClean="0"/>
              <a:t>8-12-2021</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0999694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9B3E50-3578-495A-BC7D-735ADCCF598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7D76F2E-F484-43A1-8791-E6729942999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AB6CF32-3E33-4BCC-8F2B-C26E3483FD4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68387F0-637D-47D1-B05F-A4F0C7369A73}"/>
              </a:ext>
            </a:extLst>
          </p:cNvPr>
          <p:cNvSpPr>
            <a:spLocks noGrp="1"/>
          </p:cNvSpPr>
          <p:nvPr>
            <p:ph type="dt" sz="half" idx="10"/>
          </p:nvPr>
        </p:nvSpPr>
        <p:spPr/>
        <p:txBody>
          <a:bodyPr/>
          <a:lstStyle/>
          <a:p>
            <a:fld id="{C9F709F3-81CC-4F8E-8542-7CD3EA128C5E}" type="datetimeFigureOut">
              <a:rPr lang="nl-NL" smtClean="0"/>
              <a:t>8-12-2021</a:t>
            </a:fld>
            <a:endParaRPr lang="nl-NL"/>
          </a:p>
        </p:txBody>
      </p:sp>
      <p:sp>
        <p:nvSpPr>
          <p:cNvPr id="6" name="Tijdelijke aanduiding voor voettekst 5">
            <a:extLst>
              <a:ext uri="{FF2B5EF4-FFF2-40B4-BE49-F238E27FC236}">
                <a16:creationId xmlns:a16="http://schemas.microsoft.com/office/drawing/2014/main" id="{6A004B99-7646-455E-B7E2-6079AF6D52D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6900677-8B99-4F66-BBFB-AF2F7FB60E83}"/>
              </a:ext>
            </a:extLst>
          </p:cNvPr>
          <p:cNvSpPr>
            <a:spLocks noGrp="1"/>
          </p:cNvSpPr>
          <p:nvPr>
            <p:ph type="sldNum" sz="quarter" idx="12"/>
          </p:nvPr>
        </p:nvSpPr>
        <p:spPr/>
        <p:txBody>
          <a:bodyPr/>
          <a:lstStyle/>
          <a:p>
            <a:fld id="{C709A1B0-6768-47C7-8E14-570385D6950E}" type="slidenum">
              <a:rPr lang="nl-NL" smtClean="0"/>
              <a:t>‹nr.›</a:t>
            </a:fld>
            <a:endParaRPr lang="nl-NL"/>
          </a:p>
        </p:txBody>
      </p:sp>
    </p:spTree>
    <p:extLst>
      <p:ext uri="{BB962C8B-B14F-4D97-AF65-F5344CB8AC3E}">
        <p14:creationId xmlns:p14="http://schemas.microsoft.com/office/powerpoint/2010/main" val="4211096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B0D5FE-E705-487D-B07D-0B8BBF01970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98309D2-48DC-4E51-A836-D623C1D81B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02521AF-A533-48C4-9E38-21C580626B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ACF5E57-D277-4EF7-A7A8-4D396467654E}"/>
              </a:ext>
            </a:extLst>
          </p:cNvPr>
          <p:cNvSpPr>
            <a:spLocks noGrp="1"/>
          </p:cNvSpPr>
          <p:nvPr>
            <p:ph type="dt" sz="half" idx="10"/>
          </p:nvPr>
        </p:nvSpPr>
        <p:spPr/>
        <p:txBody>
          <a:bodyPr/>
          <a:lstStyle/>
          <a:p>
            <a:fld id="{C9F709F3-81CC-4F8E-8542-7CD3EA128C5E}" type="datetimeFigureOut">
              <a:rPr lang="nl-NL" smtClean="0"/>
              <a:t>8-12-2021</a:t>
            </a:fld>
            <a:endParaRPr lang="nl-NL"/>
          </a:p>
        </p:txBody>
      </p:sp>
      <p:sp>
        <p:nvSpPr>
          <p:cNvPr id="6" name="Tijdelijke aanduiding voor voettekst 5">
            <a:extLst>
              <a:ext uri="{FF2B5EF4-FFF2-40B4-BE49-F238E27FC236}">
                <a16:creationId xmlns:a16="http://schemas.microsoft.com/office/drawing/2014/main" id="{B490725D-E5A2-470C-880E-2BDBADF2027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4D52A75-BFB1-4E90-B243-7E67DF41A7EE}"/>
              </a:ext>
            </a:extLst>
          </p:cNvPr>
          <p:cNvSpPr>
            <a:spLocks noGrp="1"/>
          </p:cNvSpPr>
          <p:nvPr>
            <p:ph type="sldNum" sz="quarter" idx="12"/>
          </p:nvPr>
        </p:nvSpPr>
        <p:spPr/>
        <p:txBody>
          <a:bodyPr/>
          <a:lstStyle/>
          <a:p>
            <a:fld id="{C709A1B0-6768-47C7-8E14-570385D6950E}" type="slidenum">
              <a:rPr lang="nl-NL" smtClean="0"/>
              <a:t>‹nr.›</a:t>
            </a:fld>
            <a:endParaRPr lang="nl-NL"/>
          </a:p>
        </p:txBody>
      </p:sp>
    </p:spTree>
    <p:extLst>
      <p:ext uri="{BB962C8B-B14F-4D97-AF65-F5344CB8AC3E}">
        <p14:creationId xmlns:p14="http://schemas.microsoft.com/office/powerpoint/2010/main" val="2761114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C9F709F3-81CC-4F8E-8542-7CD3EA128C5E}" type="datetimeFigureOut">
              <a:rPr lang="nl-NL" smtClean="0"/>
              <a:t>8-12-2021</a:t>
            </a:fld>
            <a:endParaRPr lang="nl-NL"/>
          </a:p>
        </p:txBody>
      </p:sp>
    </p:spTree>
    <p:extLst>
      <p:ext uri="{BB962C8B-B14F-4D97-AF65-F5344CB8AC3E}">
        <p14:creationId xmlns:p14="http://schemas.microsoft.com/office/powerpoint/2010/main" val="3700757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8-12-2021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Tree>
    <p:extLst>
      <p:ext uri="{BB962C8B-B14F-4D97-AF65-F5344CB8AC3E}">
        <p14:creationId xmlns:p14="http://schemas.microsoft.com/office/powerpoint/2010/main" val="3609371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8-12-2021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9785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8-12-2021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68566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8-12-2021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078484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8-12-2021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29473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C9F709F3-81CC-4F8E-8542-7CD3EA128C5E}" type="datetimeFigureOut">
              <a:rPr lang="nl-NL" smtClean="0"/>
              <a:t>8-12-2021</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C709A1B0-6768-47C7-8E14-570385D6950E}"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52433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www.youtube.com/watch?v=ysa5OBhXz-Q&amp;t=2s" TargetMode="External"/><Relationship Id="rId1" Type="http://schemas.openxmlformats.org/officeDocument/2006/relationships/slideLayout" Target="../slideLayouts/slideLayout30.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ww.youtube.com/watch?v=pg4qzM5vL9M" TargetMode="External"/><Relationship Id="rId1" Type="http://schemas.openxmlformats.org/officeDocument/2006/relationships/slideLayout" Target="../slideLayouts/slideLayout21.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33F9585F-3BA6-4E67-8D44-1603740BB700}"/>
              </a:ext>
            </a:extLst>
          </p:cNvPr>
          <p:cNvSpPr>
            <a:spLocks noGrp="1"/>
          </p:cNvSpPr>
          <p:nvPr>
            <p:ph type="subTitle" idx="1"/>
          </p:nvPr>
        </p:nvSpPr>
        <p:spPr>
          <a:xfrm>
            <a:off x="374650" y="5155915"/>
            <a:ext cx="7668000" cy="973424"/>
          </a:xfrm>
        </p:spPr>
        <p:txBody>
          <a:bodyPr>
            <a:normAutofit/>
          </a:bodyPr>
          <a:lstStyle/>
          <a:p>
            <a:pPr>
              <a:lnSpc>
                <a:spcPct val="90000"/>
              </a:lnSpc>
              <a:spcAft>
                <a:spcPts val="600"/>
              </a:spcAft>
            </a:pPr>
            <a:r>
              <a:rPr lang="nl-NL" dirty="0"/>
              <a:t>Mijn onderneming</a:t>
            </a:r>
          </a:p>
          <a:p>
            <a:pPr>
              <a:lnSpc>
                <a:spcPct val="90000"/>
              </a:lnSpc>
              <a:spcAft>
                <a:spcPts val="600"/>
              </a:spcAft>
            </a:pPr>
            <a:r>
              <a:rPr lang="nl-NL" dirty="0"/>
              <a:t>Systeemdenken</a:t>
            </a:r>
          </a:p>
        </p:txBody>
      </p:sp>
      <p:sp>
        <p:nvSpPr>
          <p:cNvPr id="2" name="Titel 1">
            <a:extLst>
              <a:ext uri="{FF2B5EF4-FFF2-40B4-BE49-F238E27FC236}">
                <a16:creationId xmlns:a16="http://schemas.microsoft.com/office/drawing/2014/main" id="{8C1D21B8-0EFC-40C1-824A-AA6A5234E331}"/>
              </a:ext>
            </a:extLst>
          </p:cNvPr>
          <p:cNvSpPr>
            <a:spLocks noGrp="1"/>
          </p:cNvSpPr>
          <p:nvPr>
            <p:ph type="ctrTitle"/>
          </p:nvPr>
        </p:nvSpPr>
        <p:spPr>
          <a:xfrm>
            <a:off x="371475" y="2824163"/>
            <a:ext cx="7668000" cy="2082553"/>
          </a:xfrm>
        </p:spPr>
        <p:txBody>
          <a:bodyPr wrap="square" anchor="b">
            <a:normAutofit/>
          </a:bodyPr>
          <a:lstStyle/>
          <a:p>
            <a:r>
              <a:rPr lang="nl-NL" dirty="0"/>
              <a:t>Circulaire economie</a:t>
            </a:r>
          </a:p>
        </p:txBody>
      </p:sp>
    </p:spTree>
    <p:extLst>
      <p:ext uri="{BB962C8B-B14F-4D97-AF65-F5344CB8AC3E}">
        <p14:creationId xmlns:p14="http://schemas.microsoft.com/office/powerpoint/2010/main" val="2364961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D440836-584C-44CB-AC33-E016A8A3E8A9}"/>
              </a:ext>
            </a:extLst>
          </p:cNvPr>
          <p:cNvSpPr>
            <a:spLocks noGrp="1"/>
          </p:cNvSpPr>
          <p:nvPr>
            <p:ph type="title"/>
          </p:nvPr>
        </p:nvSpPr>
        <p:spPr>
          <a:xfrm>
            <a:off x="371476" y="296863"/>
            <a:ext cx="10108030" cy="1160403"/>
          </a:xfrm>
        </p:spPr>
        <p:txBody>
          <a:bodyPr anchor="t">
            <a:normAutofit/>
          </a:bodyPr>
          <a:lstStyle/>
          <a:p>
            <a:r>
              <a:rPr lang="nl-NL" dirty="0"/>
              <a:t>1. Van onderdelen naar het geheel</a:t>
            </a:r>
          </a:p>
        </p:txBody>
      </p:sp>
      <p:sp>
        <p:nvSpPr>
          <p:cNvPr id="7" name="Tijdelijke aanduiding voor tekst 6">
            <a:extLst>
              <a:ext uri="{FF2B5EF4-FFF2-40B4-BE49-F238E27FC236}">
                <a16:creationId xmlns:a16="http://schemas.microsoft.com/office/drawing/2014/main" id="{8DA3D5A5-52D4-4BCD-9F3C-661B365F10AD}"/>
              </a:ext>
            </a:extLst>
          </p:cNvPr>
          <p:cNvSpPr>
            <a:spLocks noGrp="1"/>
          </p:cNvSpPr>
          <p:nvPr>
            <p:ph sz="half" idx="1"/>
          </p:nvPr>
        </p:nvSpPr>
        <p:spPr>
          <a:xfrm>
            <a:off x="838200" y="1825625"/>
            <a:ext cx="5181600" cy="4351338"/>
          </a:xfrm>
        </p:spPr>
        <p:txBody>
          <a:bodyPr>
            <a:normAutofit/>
          </a:bodyPr>
          <a:lstStyle/>
          <a:p>
            <a:pPr>
              <a:spcAft>
                <a:spcPts val="600"/>
              </a:spcAft>
            </a:pPr>
            <a:r>
              <a:rPr lang="nl-NL"/>
              <a:t>Het hele systeem heeft eigenschappen die niet zijn terug te vinden in individuele onderdelen van het systeem</a:t>
            </a:r>
          </a:p>
        </p:txBody>
      </p:sp>
      <p:pic>
        <p:nvPicPr>
          <p:cNvPr id="2050" name="Picture 2" descr="Het belang van bomen">
            <a:extLst>
              <a:ext uri="{FF2B5EF4-FFF2-40B4-BE49-F238E27FC236}">
                <a16:creationId xmlns:a16="http://schemas.microsoft.com/office/drawing/2014/main" id="{0AAC9A1E-48C2-438D-8A75-A441B3AA273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297653" y="1825625"/>
            <a:ext cx="4930694" cy="4351338"/>
          </a:xfrm>
          <a:prstGeom prst="rect">
            <a:avLst/>
          </a:prstGeom>
          <a:solidFill>
            <a:srgbClr val="FFFFFF"/>
          </a:solidFill>
        </p:spPr>
      </p:pic>
    </p:spTree>
    <p:extLst>
      <p:ext uri="{BB962C8B-B14F-4D97-AF65-F5344CB8AC3E}">
        <p14:creationId xmlns:p14="http://schemas.microsoft.com/office/powerpoint/2010/main" val="1066812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Ecosystem Relationships - SUMI giri 8th grade science">
            <a:extLst>
              <a:ext uri="{FF2B5EF4-FFF2-40B4-BE49-F238E27FC236}">
                <a16:creationId xmlns:a16="http://schemas.microsoft.com/office/drawing/2014/main" id="{9EB19B82-6667-446E-955F-63D57956DE6D}"/>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1757" r="1756" b="-1"/>
          <a:stretch/>
        </p:blipFill>
        <p:spPr bwMode="auto">
          <a:xfrm>
            <a:off x="371475" y="1700213"/>
            <a:ext cx="5656454" cy="3913188"/>
          </a:xfrm>
          <a:prstGeom prst="rect">
            <a:avLst/>
          </a:prstGeom>
          <a:solidFill>
            <a:srgbClr val="FFFFFF"/>
          </a:solidFill>
        </p:spPr>
      </p:pic>
      <p:sp>
        <p:nvSpPr>
          <p:cNvPr id="7" name="Tijdelijke aanduiding voor tekst 6">
            <a:extLst>
              <a:ext uri="{FF2B5EF4-FFF2-40B4-BE49-F238E27FC236}">
                <a16:creationId xmlns:a16="http://schemas.microsoft.com/office/drawing/2014/main" id="{8DA3D5A5-52D4-4BCD-9F3C-661B365F10AD}"/>
              </a:ext>
            </a:extLst>
          </p:cNvPr>
          <p:cNvSpPr>
            <a:spLocks noGrp="1"/>
          </p:cNvSpPr>
          <p:nvPr>
            <p:ph type="body" sz="quarter" idx="13"/>
          </p:nvPr>
        </p:nvSpPr>
        <p:spPr>
          <a:xfrm>
            <a:off x="6175376" y="1700212"/>
            <a:ext cx="4823846" cy="4429125"/>
          </a:xfrm>
        </p:spPr>
        <p:txBody>
          <a:bodyPr>
            <a:normAutofit/>
          </a:bodyPr>
          <a:lstStyle/>
          <a:p>
            <a:pPr>
              <a:spcAft>
                <a:spcPts val="600"/>
              </a:spcAft>
            </a:pPr>
            <a:r>
              <a:rPr lang="nl-NL" dirty="0"/>
              <a:t>Een ecosysteem is geen collectie van soorten maar een gemeenschap. Een gemeenschap bestaat uit onderdelen, netwerken en relaties. Bij systeemdenken gaat het om het bestuderen van netwerken tussen relaties.</a:t>
            </a:r>
          </a:p>
        </p:txBody>
      </p:sp>
      <p:sp>
        <p:nvSpPr>
          <p:cNvPr id="6" name="Titel 5">
            <a:extLst>
              <a:ext uri="{FF2B5EF4-FFF2-40B4-BE49-F238E27FC236}">
                <a16:creationId xmlns:a16="http://schemas.microsoft.com/office/drawing/2014/main" id="{5D440836-584C-44CB-AC33-E016A8A3E8A9}"/>
              </a:ext>
            </a:extLst>
          </p:cNvPr>
          <p:cNvSpPr>
            <a:spLocks noGrp="1"/>
          </p:cNvSpPr>
          <p:nvPr>
            <p:ph type="title"/>
          </p:nvPr>
        </p:nvSpPr>
        <p:spPr>
          <a:xfrm>
            <a:off x="371476" y="296863"/>
            <a:ext cx="11437745" cy="1160403"/>
          </a:xfrm>
        </p:spPr>
        <p:txBody>
          <a:bodyPr anchor="t">
            <a:normAutofit/>
          </a:bodyPr>
          <a:lstStyle/>
          <a:p>
            <a:r>
              <a:rPr lang="nl-NL" dirty="0"/>
              <a:t>2. Van objecten naar relaties</a:t>
            </a:r>
          </a:p>
        </p:txBody>
      </p:sp>
    </p:spTree>
    <p:extLst>
      <p:ext uri="{BB962C8B-B14F-4D97-AF65-F5344CB8AC3E}">
        <p14:creationId xmlns:p14="http://schemas.microsoft.com/office/powerpoint/2010/main" val="3680485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D440836-584C-44CB-AC33-E016A8A3E8A9}"/>
              </a:ext>
            </a:extLst>
          </p:cNvPr>
          <p:cNvSpPr>
            <a:spLocks noGrp="1"/>
          </p:cNvSpPr>
          <p:nvPr>
            <p:ph type="title"/>
          </p:nvPr>
        </p:nvSpPr>
        <p:spPr/>
        <p:txBody>
          <a:bodyPr/>
          <a:lstStyle/>
          <a:p>
            <a:r>
              <a:rPr lang="nl-NL" sz="3200" dirty="0"/>
              <a:t>3. Van objectieve kennis naar contextuele kennis</a:t>
            </a:r>
          </a:p>
        </p:txBody>
      </p:sp>
      <p:sp>
        <p:nvSpPr>
          <p:cNvPr id="7" name="Tijdelijke aanduiding voor tekst 6">
            <a:extLst>
              <a:ext uri="{FF2B5EF4-FFF2-40B4-BE49-F238E27FC236}">
                <a16:creationId xmlns:a16="http://schemas.microsoft.com/office/drawing/2014/main" id="{8DA3D5A5-52D4-4BCD-9F3C-661B365F10AD}"/>
              </a:ext>
            </a:extLst>
          </p:cNvPr>
          <p:cNvSpPr>
            <a:spLocks noGrp="1"/>
          </p:cNvSpPr>
          <p:nvPr>
            <p:ph type="body" sz="quarter" idx="13"/>
          </p:nvPr>
        </p:nvSpPr>
        <p:spPr/>
        <p:txBody>
          <a:bodyPr/>
          <a:lstStyle/>
          <a:p>
            <a:r>
              <a:rPr lang="nl-NL" dirty="0"/>
              <a:t>Als je de aandacht richt op het geheel in plaats van de onderdelen verandert je denken van analytisch naar contextueel. </a:t>
            </a:r>
          </a:p>
          <a:p>
            <a:r>
              <a:rPr lang="nl-NL" dirty="0"/>
              <a:t>De eigenschappen van het geheel kun je alleen snappen met de context van het geheel. Iets uitleggen in de context betekent dat je het uitleg in haar omgeving. </a:t>
            </a:r>
          </a:p>
          <a:p>
            <a:r>
              <a:rPr lang="nl-NL" dirty="0"/>
              <a:t>Systeemdenken is denken in omgeving.</a:t>
            </a:r>
          </a:p>
        </p:txBody>
      </p:sp>
      <p:sp>
        <p:nvSpPr>
          <p:cNvPr id="9" name="Tijdelijke aanduiding voor tekst 8">
            <a:extLst>
              <a:ext uri="{FF2B5EF4-FFF2-40B4-BE49-F238E27FC236}">
                <a16:creationId xmlns:a16="http://schemas.microsoft.com/office/drawing/2014/main" id="{6E5989A2-849E-455F-A616-8D1CEF7E8AE8}"/>
              </a:ext>
            </a:extLst>
          </p:cNvPr>
          <p:cNvSpPr>
            <a:spLocks noGrp="1"/>
          </p:cNvSpPr>
          <p:nvPr>
            <p:ph type="body" sz="quarter" idx="15"/>
          </p:nvPr>
        </p:nvSpPr>
        <p:spPr/>
        <p:txBody>
          <a:bodyPr/>
          <a:lstStyle/>
          <a:p>
            <a:endParaRPr lang="nl-NL"/>
          </a:p>
        </p:txBody>
      </p:sp>
      <p:pic>
        <p:nvPicPr>
          <p:cNvPr id="3076" name="Picture 4" descr="Biofilie toevoegen aan je winkelervaring | RetailDetail">
            <a:extLst>
              <a:ext uri="{FF2B5EF4-FFF2-40B4-BE49-F238E27FC236}">
                <a16:creationId xmlns:a16="http://schemas.microsoft.com/office/drawing/2014/main" id="{EC2E731F-1E31-4422-AD01-CE1DA2AFDF6A}"/>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8636" r="1863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448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DF95993C-B42C-423D-A8CA-84D05F56F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755" y="0"/>
            <a:ext cx="1076483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tekst 4">
            <a:extLst>
              <a:ext uri="{FF2B5EF4-FFF2-40B4-BE49-F238E27FC236}">
                <a16:creationId xmlns:a16="http://schemas.microsoft.com/office/drawing/2014/main" id="{8A1A87E5-5FF2-4B6B-9A11-074BC0017204}"/>
              </a:ext>
            </a:extLst>
          </p:cNvPr>
          <p:cNvSpPr>
            <a:spLocks noGrp="1"/>
          </p:cNvSpPr>
          <p:nvPr>
            <p:ph type="body" sz="quarter" idx="15"/>
          </p:nvPr>
        </p:nvSpPr>
        <p:spPr/>
        <p:txBody>
          <a:bodyPr/>
          <a:lstStyle/>
          <a:p>
            <a:endParaRPr lang="nl-NL"/>
          </a:p>
        </p:txBody>
      </p:sp>
      <p:sp>
        <p:nvSpPr>
          <p:cNvPr id="8" name="Tekstvak 7">
            <a:extLst>
              <a:ext uri="{FF2B5EF4-FFF2-40B4-BE49-F238E27FC236}">
                <a16:creationId xmlns:a16="http://schemas.microsoft.com/office/drawing/2014/main" id="{AA713520-606D-43D9-8115-C77ED424165B}"/>
              </a:ext>
            </a:extLst>
          </p:cNvPr>
          <p:cNvSpPr txBox="1"/>
          <p:nvPr/>
        </p:nvSpPr>
        <p:spPr>
          <a:xfrm rot="16200000">
            <a:off x="-2545761" y="3017607"/>
            <a:ext cx="6149590" cy="769441"/>
          </a:xfrm>
          <a:prstGeom prst="rect">
            <a:avLst/>
          </a:prstGeom>
          <a:noFill/>
        </p:spPr>
        <p:txBody>
          <a:bodyPr wrap="square">
            <a:spAutoFit/>
          </a:bodyPr>
          <a:lstStyle/>
          <a:p>
            <a:r>
              <a:rPr lang="nl-NL" sz="4400" b="0" i="0" dirty="0" err="1">
                <a:solidFill>
                  <a:srgbClr val="002060"/>
                </a:solidFill>
                <a:effectLst/>
                <a:latin typeface="Roboto Slab"/>
              </a:rPr>
              <a:t>Biophilic</a:t>
            </a:r>
            <a:r>
              <a:rPr lang="nl-NL" sz="4400" b="0" i="0" dirty="0">
                <a:solidFill>
                  <a:srgbClr val="002060"/>
                </a:solidFill>
                <a:effectLst/>
                <a:latin typeface="Roboto Slab"/>
              </a:rPr>
              <a:t> Design</a:t>
            </a:r>
            <a:endParaRPr lang="nl-NL" sz="4400" dirty="0">
              <a:solidFill>
                <a:srgbClr val="002060"/>
              </a:solidFill>
            </a:endParaRPr>
          </a:p>
        </p:txBody>
      </p:sp>
    </p:spTree>
    <p:extLst>
      <p:ext uri="{BB962C8B-B14F-4D97-AF65-F5344CB8AC3E}">
        <p14:creationId xmlns:p14="http://schemas.microsoft.com/office/powerpoint/2010/main" val="330282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zwerm vogels — Stockfoto © dusan964 #5421384">
            <a:extLst>
              <a:ext uri="{FF2B5EF4-FFF2-40B4-BE49-F238E27FC236}">
                <a16:creationId xmlns:a16="http://schemas.microsoft.com/office/drawing/2014/main" id="{F6B2DC9D-6080-4136-98D1-74C98D661837}"/>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t="25128" r="-1" b="25126"/>
          <a:stretch/>
        </p:blipFill>
        <p:spPr bwMode="auto">
          <a:xfrm>
            <a:off x="371474" y="1700213"/>
            <a:ext cx="11437745" cy="2859087"/>
          </a:xfrm>
          <a:prstGeom prst="rect">
            <a:avLst/>
          </a:prstGeom>
          <a:noFill/>
        </p:spPr>
      </p:pic>
      <p:sp>
        <p:nvSpPr>
          <p:cNvPr id="7" name="Tijdelijke aanduiding voor tekst 6">
            <a:extLst>
              <a:ext uri="{FF2B5EF4-FFF2-40B4-BE49-F238E27FC236}">
                <a16:creationId xmlns:a16="http://schemas.microsoft.com/office/drawing/2014/main" id="{8DA3D5A5-52D4-4BCD-9F3C-661B365F10AD}"/>
              </a:ext>
            </a:extLst>
          </p:cNvPr>
          <p:cNvSpPr>
            <a:spLocks noGrp="1"/>
          </p:cNvSpPr>
          <p:nvPr>
            <p:ph type="body" sz="quarter" idx="13"/>
          </p:nvPr>
        </p:nvSpPr>
        <p:spPr>
          <a:xfrm>
            <a:off x="371475" y="4721300"/>
            <a:ext cx="11437745" cy="1408037"/>
          </a:xfrm>
        </p:spPr>
        <p:txBody>
          <a:bodyPr>
            <a:normAutofit/>
          </a:bodyPr>
          <a:lstStyle/>
          <a:p>
            <a:pPr marL="342900" indent="-342900">
              <a:spcAft>
                <a:spcPts val="600"/>
              </a:spcAft>
              <a:buFont typeface="Arial" panose="020B0604020202020204" pitchFamily="34" charset="0"/>
              <a:buChar char="•"/>
            </a:pPr>
            <a:r>
              <a:rPr lang="nl-NL" b="0" dirty="0"/>
              <a:t>Vaak wordt gezegd/gedacht dat alleen die zaken die kunnen worden gemeten en gekwantificeerd er echt toe doen én kunnen worden uitgedrukt in wetenschappelijke modellen. </a:t>
            </a:r>
          </a:p>
          <a:p>
            <a:pPr marL="342900" indent="-342900">
              <a:spcAft>
                <a:spcPts val="600"/>
              </a:spcAft>
              <a:buFont typeface="Arial" panose="020B0604020202020204" pitchFamily="34" charset="0"/>
              <a:buChar char="•"/>
            </a:pPr>
            <a:r>
              <a:rPr lang="nl-NL" b="0" dirty="0"/>
              <a:t>Relaties en de context kunnen niet met een liniaal worden gemeten of worden geplaatst in een schaal</a:t>
            </a:r>
          </a:p>
        </p:txBody>
      </p:sp>
      <p:sp>
        <p:nvSpPr>
          <p:cNvPr id="6" name="Titel 5">
            <a:extLst>
              <a:ext uri="{FF2B5EF4-FFF2-40B4-BE49-F238E27FC236}">
                <a16:creationId xmlns:a16="http://schemas.microsoft.com/office/drawing/2014/main" id="{5D440836-584C-44CB-AC33-E016A8A3E8A9}"/>
              </a:ext>
            </a:extLst>
          </p:cNvPr>
          <p:cNvSpPr>
            <a:spLocks noGrp="1"/>
          </p:cNvSpPr>
          <p:nvPr>
            <p:ph type="title"/>
          </p:nvPr>
        </p:nvSpPr>
        <p:spPr>
          <a:xfrm>
            <a:off x="371476" y="296863"/>
            <a:ext cx="11437745" cy="1160403"/>
          </a:xfrm>
        </p:spPr>
        <p:txBody>
          <a:bodyPr anchor="t">
            <a:normAutofit/>
          </a:bodyPr>
          <a:lstStyle/>
          <a:p>
            <a:r>
              <a:rPr lang="nl-NL"/>
              <a:t>4. Van kwantiteit naar kwaliteit</a:t>
            </a:r>
          </a:p>
        </p:txBody>
      </p:sp>
    </p:spTree>
    <p:extLst>
      <p:ext uri="{BB962C8B-B14F-4D97-AF65-F5344CB8AC3E}">
        <p14:creationId xmlns:p14="http://schemas.microsoft.com/office/powerpoint/2010/main" val="3028200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D440836-584C-44CB-AC33-E016A8A3E8A9}"/>
              </a:ext>
            </a:extLst>
          </p:cNvPr>
          <p:cNvSpPr>
            <a:spLocks noGrp="1"/>
          </p:cNvSpPr>
          <p:nvPr>
            <p:ph type="title"/>
          </p:nvPr>
        </p:nvSpPr>
        <p:spPr>
          <a:xfrm>
            <a:off x="839788" y="457200"/>
            <a:ext cx="3932237" cy="1600200"/>
          </a:xfrm>
        </p:spPr>
        <p:txBody>
          <a:bodyPr anchor="b">
            <a:normAutofit/>
          </a:bodyPr>
          <a:lstStyle/>
          <a:p>
            <a:r>
              <a:rPr lang="nl-NL" dirty="0"/>
              <a:t>5. Van structuur naar proces</a:t>
            </a:r>
          </a:p>
        </p:txBody>
      </p:sp>
      <p:pic>
        <p:nvPicPr>
          <p:cNvPr id="4098" name="Picture 2" descr="Pin on Darwin- evolution theory">
            <a:extLst>
              <a:ext uri="{FF2B5EF4-FFF2-40B4-BE49-F238E27FC236}">
                <a16:creationId xmlns:a16="http://schemas.microsoft.com/office/drawing/2014/main" id="{8F17AAE0-1ECC-4D2D-98C8-46046190459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5260878" y="987425"/>
            <a:ext cx="6016820" cy="4873625"/>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tekst 6">
            <a:extLst>
              <a:ext uri="{FF2B5EF4-FFF2-40B4-BE49-F238E27FC236}">
                <a16:creationId xmlns:a16="http://schemas.microsoft.com/office/drawing/2014/main" id="{8DA3D5A5-52D4-4BCD-9F3C-661B365F10AD}"/>
              </a:ext>
            </a:extLst>
          </p:cNvPr>
          <p:cNvSpPr>
            <a:spLocks noGrp="1"/>
          </p:cNvSpPr>
          <p:nvPr>
            <p:ph type="body" sz="half" idx="2"/>
          </p:nvPr>
        </p:nvSpPr>
        <p:spPr>
          <a:xfrm>
            <a:off x="839788" y="2592474"/>
            <a:ext cx="3932237" cy="3276513"/>
          </a:xfrm>
        </p:spPr>
        <p:txBody>
          <a:bodyPr>
            <a:normAutofit/>
          </a:bodyPr>
          <a:lstStyle/>
          <a:p>
            <a:pPr marL="342900" indent="-342900">
              <a:spcAft>
                <a:spcPts val="600"/>
              </a:spcAft>
              <a:buFont typeface="Arial" panose="020B0604020202020204" pitchFamily="34" charset="0"/>
              <a:buChar char="•"/>
            </a:pPr>
            <a:r>
              <a:rPr lang="nl-NL" sz="2000" dirty="0"/>
              <a:t>Levende systemen ontwikkelen en evolueren</a:t>
            </a:r>
          </a:p>
          <a:p>
            <a:pPr marL="342900" indent="-342900">
              <a:spcAft>
                <a:spcPts val="600"/>
              </a:spcAft>
              <a:buFont typeface="Arial" panose="020B0604020202020204" pitchFamily="34" charset="0"/>
              <a:buChar char="•"/>
            </a:pPr>
            <a:endParaRPr lang="nl-NL" sz="2000" dirty="0"/>
          </a:p>
          <a:p>
            <a:pPr marL="342900" indent="-342900">
              <a:spcAft>
                <a:spcPts val="600"/>
              </a:spcAft>
              <a:buFont typeface="Arial" panose="020B0604020202020204" pitchFamily="34" charset="0"/>
              <a:buChar char="•"/>
            </a:pPr>
            <a:r>
              <a:rPr lang="nl-NL" sz="2000" dirty="0"/>
              <a:t>Dit is direct verbonden met het begrijpen van vernieuwing, verandering en transformatie</a:t>
            </a:r>
          </a:p>
        </p:txBody>
      </p:sp>
    </p:spTree>
    <p:extLst>
      <p:ext uri="{BB962C8B-B14F-4D97-AF65-F5344CB8AC3E}">
        <p14:creationId xmlns:p14="http://schemas.microsoft.com/office/powerpoint/2010/main" val="2953752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D440836-584C-44CB-AC33-E016A8A3E8A9}"/>
              </a:ext>
            </a:extLst>
          </p:cNvPr>
          <p:cNvSpPr>
            <a:spLocks noGrp="1"/>
          </p:cNvSpPr>
          <p:nvPr>
            <p:ph type="title"/>
          </p:nvPr>
        </p:nvSpPr>
        <p:spPr>
          <a:xfrm>
            <a:off x="371476" y="296863"/>
            <a:ext cx="10108030" cy="1160403"/>
          </a:xfrm>
        </p:spPr>
        <p:txBody>
          <a:bodyPr anchor="t">
            <a:normAutofit/>
          </a:bodyPr>
          <a:lstStyle/>
          <a:p>
            <a:r>
              <a:rPr lang="nl-NL"/>
              <a:t>6. Van inhoud naar patronen</a:t>
            </a:r>
          </a:p>
        </p:txBody>
      </p:sp>
      <p:sp>
        <p:nvSpPr>
          <p:cNvPr id="7" name="Tijdelijke aanduiding voor tekst 6">
            <a:extLst>
              <a:ext uri="{FF2B5EF4-FFF2-40B4-BE49-F238E27FC236}">
                <a16:creationId xmlns:a16="http://schemas.microsoft.com/office/drawing/2014/main" id="{8DA3D5A5-52D4-4BCD-9F3C-661B365F10AD}"/>
              </a:ext>
            </a:extLst>
          </p:cNvPr>
          <p:cNvSpPr>
            <a:spLocks noGrp="1"/>
          </p:cNvSpPr>
          <p:nvPr>
            <p:ph sz="half" idx="1"/>
          </p:nvPr>
        </p:nvSpPr>
        <p:spPr>
          <a:xfrm>
            <a:off x="838200" y="1825625"/>
            <a:ext cx="5181600" cy="4351338"/>
          </a:xfrm>
        </p:spPr>
        <p:txBody>
          <a:bodyPr>
            <a:normAutofit/>
          </a:bodyPr>
          <a:lstStyle/>
          <a:p>
            <a:pPr>
              <a:spcAft>
                <a:spcPts val="600"/>
              </a:spcAft>
            </a:pPr>
            <a:r>
              <a:rPr lang="nl-NL" dirty="0"/>
              <a:t>Als je relaties in beeld brengt ontdek je dat bepaalde relaties veelvuldig voorkomen. De zogenoemde patronen.  </a:t>
            </a:r>
            <a:endParaRPr lang="nl-NL"/>
          </a:p>
          <a:p>
            <a:pPr>
              <a:spcAft>
                <a:spcPts val="600"/>
              </a:spcAft>
            </a:pPr>
            <a:endParaRPr lang="nl-NL"/>
          </a:p>
          <a:p>
            <a:pPr>
              <a:spcAft>
                <a:spcPts val="600"/>
              </a:spcAft>
            </a:pPr>
            <a:r>
              <a:rPr lang="nl-NL" dirty="0"/>
              <a:t>Door te snappen hoe een patroon in een natuurlijk of sociaal systeem werkt helpt dit ons patronen in andere systemen te begrijpen.</a:t>
            </a:r>
            <a:endParaRPr lang="nl-NL"/>
          </a:p>
          <a:p>
            <a:pPr>
              <a:spcAft>
                <a:spcPts val="600"/>
              </a:spcAft>
            </a:pPr>
            <a:endParaRPr lang="nl-NL"/>
          </a:p>
          <a:p>
            <a:pPr>
              <a:spcAft>
                <a:spcPts val="600"/>
              </a:spcAft>
            </a:pPr>
            <a:r>
              <a:rPr lang="nl-NL" dirty="0"/>
              <a:t>Bijvoorbeeld kan het inzicht in energiestromen in ecosystemen inzicht geven in de manier waarop informatiestromen invloed hebben op sociale systemen.</a:t>
            </a:r>
            <a:endParaRPr lang="nl-NL"/>
          </a:p>
          <a:p>
            <a:pPr>
              <a:spcAft>
                <a:spcPts val="600"/>
              </a:spcAft>
            </a:pPr>
            <a:endParaRPr lang="nl-NL"/>
          </a:p>
          <a:p>
            <a:pPr>
              <a:spcAft>
                <a:spcPts val="600"/>
              </a:spcAft>
            </a:pPr>
            <a:endParaRPr lang="nl-NL"/>
          </a:p>
        </p:txBody>
      </p:sp>
      <p:pic>
        <p:nvPicPr>
          <p:cNvPr id="1026" name="Picture 2" descr="Energy and Energy Transfer Lesson: How is energy at work ...">
            <a:extLst>
              <a:ext uri="{FF2B5EF4-FFF2-40B4-BE49-F238E27FC236}">
                <a16:creationId xmlns:a16="http://schemas.microsoft.com/office/drawing/2014/main" id="{ADB4084D-ECB1-4920-9BD2-B8F6A10533F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72200" y="1999901"/>
            <a:ext cx="5181600" cy="4002786"/>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615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0CA195-0842-491F-8DA3-22F31B6B2D09}"/>
              </a:ext>
            </a:extLst>
          </p:cNvPr>
          <p:cNvSpPr>
            <a:spLocks noGrp="1"/>
          </p:cNvSpPr>
          <p:nvPr>
            <p:ph type="title"/>
          </p:nvPr>
        </p:nvSpPr>
        <p:spPr>
          <a:xfrm>
            <a:off x="371476" y="296863"/>
            <a:ext cx="5645148" cy="1160403"/>
          </a:xfrm>
        </p:spPr>
        <p:txBody>
          <a:bodyPr anchor="t">
            <a:normAutofit/>
          </a:bodyPr>
          <a:lstStyle/>
          <a:p>
            <a:r>
              <a:rPr lang="nl-NL" sz="2800" dirty="0"/>
              <a:t>3. Kenmerk systeemdenken</a:t>
            </a:r>
          </a:p>
        </p:txBody>
      </p:sp>
      <p:sp>
        <p:nvSpPr>
          <p:cNvPr id="3" name="Tijdelijke aanduiding voor inhoud 2">
            <a:extLst>
              <a:ext uri="{FF2B5EF4-FFF2-40B4-BE49-F238E27FC236}">
                <a16:creationId xmlns:a16="http://schemas.microsoft.com/office/drawing/2014/main" id="{9FE8200A-495B-449B-AC00-7E5D471725E8}"/>
              </a:ext>
            </a:extLst>
          </p:cNvPr>
          <p:cNvSpPr>
            <a:spLocks noGrp="1"/>
          </p:cNvSpPr>
          <p:nvPr>
            <p:ph sz="half" idx="1"/>
          </p:nvPr>
        </p:nvSpPr>
        <p:spPr>
          <a:xfrm>
            <a:off x="838200" y="1825625"/>
            <a:ext cx="5181600" cy="4351338"/>
          </a:xfrm>
        </p:spPr>
        <p:txBody>
          <a:bodyPr>
            <a:normAutofit/>
          </a:bodyPr>
          <a:lstStyle/>
          <a:p>
            <a:pPr marL="0" indent="0">
              <a:lnSpc>
                <a:spcPct val="90000"/>
              </a:lnSpc>
              <a:spcAft>
                <a:spcPts val="600"/>
              </a:spcAft>
              <a:buNone/>
            </a:pPr>
            <a:r>
              <a:rPr lang="nl-NL" sz="1700" b="1" dirty="0">
                <a:effectLst/>
              </a:rPr>
              <a:t>Hoe: </a:t>
            </a:r>
            <a:r>
              <a:rPr lang="nl-NL" sz="1700" b="0" dirty="0"/>
              <a:t>Duo’s</a:t>
            </a:r>
            <a:br>
              <a:rPr lang="nl-NL" sz="1700" dirty="0"/>
            </a:br>
            <a:r>
              <a:rPr lang="nl-NL" sz="1700" b="1" dirty="0">
                <a:effectLst/>
              </a:rPr>
              <a:t>Hulp</a:t>
            </a:r>
            <a:r>
              <a:rPr lang="nl-NL" sz="1700" dirty="0">
                <a:effectLst/>
              </a:rPr>
              <a:t>: </a:t>
            </a:r>
            <a:r>
              <a:rPr lang="nl-NL" sz="1700" b="0" dirty="0">
                <a:effectLst/>
              </a:rPr>
              <a:t>Internet</a:t>
            </a:r>
            <a:br>
              <a:rPr lang="nl-NL" sz="1700" dirty="0"/>
            </a:br>
            <a:r>
              <a:rPr lang="nl-NL" sz="1700" b="1" dirty="0">
                <a:effectLst/>
              </a:rPr>
              <a:t>Uitkomst:</a:t>
            </a:r>
            <a:r>
              <a:rPr lang="nl-NL" sz="1700" dirty="0">
                <a:effectLst/>
              </a:rPr>
              <a:t> </a:t>
            </a:r>
            <a:r>
              <a:rPr lang="nl-NL" sz="1700" b="0" dirty="0">
                <a:effectLst/>
              </a:rPr>
              <a:t>korte presentaties over één </a:t>
            </a:r>
            <a:r>
              <a:rPr lang="nl-NL" sz="1700" dirty="0"/>
              <a:t>kenmerk van systeemdenken.</a:t>
            </a:r>
            <a:br>
              <a:rPr lang="nl-NL" sz="1700" b="0" dirty="0">
                <a:effectLst/>
              </a:rPr>
            </a:br>
            <a:r>
              <a:rPr lang="nl-NL" sz="1700" b="1" dirty="0">
                <a:effectLst/>
              </a:rPr>
              <a:t>Tijd:</a:t>
            </a:r>
            <a:r>
              <a:rPr lang="nl-NL" sz="1700" dirty="0">
                <a:effectLst/>
              </a:rPr>
              <a:t> </a:t>
            </a:r>
            <a:r>
              <a:rPr lang="nl-NL" sz="1700" b="0" dirty="0">
                <a:effectLst/>
              </a:rPr>
              <a:t>20 -30 minuten, plus 5 minuten presenteren</a:t>
            </a:r>
            <a:br>
              <a:rPr lang="nl-NL" sz="1700" dirty="0">
                <a:effectLst/>
              </a:rPr>
            </a:br>
            <a:r>
              <a:rPr lang="nl-NL" sz="1700" b="1" dirty="0">
                <a:effectLst/>
              </a:rPr>
              <a:t>Wat:  </a:t>
            </a:r>
            <a:r>
              <a:rPr lang="nl-NL" sz="1700" b="0" dirty="0">
                <a:effectLst/>
              </a:rPr>
              <a:t>Ga op zoek naar een voorbeeld uit de documentaire </a:t>
            </a:r>
            <a:r>
              <a:rPr lang="nl-NL" sz="1700" dirty="0"/>
              <a:t>aan de hand waarvan je je kenmerk van systeemdenken kunt uitleggen. </a:t>
            </a:r>
          </a:p>
          <a:p>
            <a:pPr marL="0" indent="0">
              <a:lnSpc>
                <a:spcPct val="90000"/>
              </a:lnSpc>
              <a:spcAft>
                <a:spcPts val="600"/>
              </a:spcAft>
              <a:buNone/>
            </a:pPr>
            <a:r>
              <a:rPr lang="nl-NL" sz="1700" dirty="0"/>
              <a:t>Zoek naast het voorbeeld uit de documentaire ook een voorbeeld in de stad</a:t>
            </a:r>
            <a:endParaRPr lang="nl-NL" sz="1700" dirty="0">
              <a:effectLst/>
            </a:endParaRPr>
          </a:p>
          <a:p>
            <a:pPr marL="0" indent="0">
              <a:lnSpc>
                <a:spcPct val="90000"/>
              </a:lnSpc>
              <a:spcAft>
                <a:spcPts val="600"/>
              </a:spcAft>
              <a:buNone/>
            </a:pPr>
            <a:r>
              <a:rPr lang="nl-NL" sz="1700" dirty="0">
                <a:effectLst/>
              </a:rPr>
              <a:t>Let erop deel de gemaakte presentatie met de docent zodat deze verwerkt kan worden in deze </a:t>
            </a:r>
            <a:r>
              <a:rPr lang="nl-NL" sz="1700" dirty="0" err="1">
                <a:effectLst/>
              </a:rPr>
              <a:t>powerpoint</a:t>
            </a:r>
            <a:br>
              <a:rPr lang="nl-NL" sz="1700" dirty="0">
                <a:effectLst/>
              </a:rPr>
            </a:br>
            <a:endParaRPr lang="nl-NL" sz="1700" dirty="0">
              <a:effectLst/>
            </a:endParaRPr>
          </a:p>
        </p:txBody>
      </p:sp>
      <p:sp>
        <p:nvSpPr>
          <p:cNvPr id="5" name="Tijdelijke aanduiding voor inhoud 4">
            <a:extLst>
              <a:ext uri="{FF2B5EF4-FFF2-40B4-BE49-F238E27FC236}">
                <a16:creationId xmlns:a16="http://schemas.microsoft.com/office/drawing/2014/main" id="{E6FF4BF2-E860-46B7-B182-6611770167E5}"/>
              </a:ext>
            </a:extLst>
          </p:cNvPr>
          <p:cNvSpPr>
            <a:spLocks noGrp="1"/>
          </p:cNvSpPr>
          <p:nvPr>
            <p:ph sz="half" idx="2"/>
          </p:nvPr>
        </p:nvSpPr>
        <p:spPr/>
        <p:txBody>
          <a:bodyPr/>
          <a:lstStyle/>
          <a:p>
            <a:endParaRPr lang="nl-NL" dirty="0"/>
          </a:p>
        </p:txBody>
      </p:sp>
      <p:pic>
        <p:nvPicPr>
          <p:cNvPr id="7" name="Tijdelijke aanduiding voor afbeelding 2">
            <a:hlinkClick r:id="rId2"/>
            <a:extLst>
              <a:ext uri="{FF2B5EF4-FFF2-40B4-BE49-F238E27FC236}">
                <a16:creationId xmlns:a16="http://schemas.microsoft.com/office/drawing/2014/main" id="{D58BC513-F924-4A7C-8BD1-C2A053DAD1E5}"/>
              </a:ext>
            </a:extLst>
          </p:cNvPr>
          <p:cNvPicPr>
            <a:picLocks noChangeAspect="1"/>
          </p:cNvPicPr>
          <p:nvPr/>
        </p:nvPicPr>
        <p:blipFill>
          <a:blip r:embed="rId3">
            <a:extLst>
              <a:ext uri="{28A0092B-C50C-407E-A947-70E740481C1C}">
                <a14:useLocalDpi xmlns:a14="http://schemas.microsoft.com/office/drawing/2010/main" val="0"/>
              </a:ext>
            </a:extLst>
          </a:blip>
          <a:srcRect l="17017" r="17017"/>
          <a:stretch>
            <a:fillRect/>
          </a:stretch>
        </p:blipFill>
        <p:spPr>
          <a:xfrm>
            <a:off x="6175377" y="0"/>
            <a:ext cx="6016622" cy="6858000"/>
          </a:xfrm>
          <a:prstGeom prst="rect">
            <a:avLst/>
          </a:prstGeom>
        </p:spPr>
      </p:pic>
      <p:pic>
        <p:nvPicPr>
          <p:cNvPr id="8" name="Picture 4" descr="ClickToView_Button - Westside Foundation">
            <a:hlinkClick r:id="rId2"/>
            <a:extLst>
              <a:ext uri="{FF2B5EF4-FFF2-40B4-BE49-F238E27FC236}">
                <a16:creationId xmlns:a16="http://schemas.microsoft.com/office/drawing/2014/main" id="{7CB2E0EA-8DF7-4985-A9FC-BD8D4D1273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0847" y="90016"/>
            <a:ext cx="914401"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078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A02DB7-C427-4F42-8675-62E3416BC47D}"/>
              </a:ext>
            </a:extLst>
          </p:cNvPr>
          <p:cNvSpPr>
            <a:spLocks noGrp="1"/>
          </p:cNvSpPr>
          <p:nvPr>
            <p:ph type="title"/>
          </p:nvPr>
        </p:nvSpPr>
        <p:spPr>
          <a:xfrm>
            <a:off x="711127" y="331786"/>
            <a:ext cx="7112189" cy="800100"/>
          </a:xfrm>
        </p:spPr>
        <p:txBody>
          <a:bodyPr/>
          <a:lstStyle/>
          <a:p>
            <a:r>
              <a:rPr lang="nl-NL" dirty="0"/>
              <a:t>Systeemdenken cruciaal voor circulaire economie</a:t>
            </a:r>
          </a:p>
        </p:txBody>
      </p:sp>
      <p:pic>
        <p:nvPicPr>
          <p:cNvPr id="6" name="Tijdelijke aanduiding voor inhoud 5">
            <a:extLst>
              <a:ext uri="{FF2B5EF4-FFF2-40B4-BE49-F238E27FC236}">
                <a16:creationId xmlns:a16="http://schemas.microsoft.com/office/drawing/2014/main" id="{E8DA13D6-B2B6-44DE-A945-B60BC607227F}"/>
              </a:ext>
            </a:extLst>
          </p:cNvPr>
          <p:cNvPicPr>
            <a:picLocks noGrp="1" noChangeAspect="1"/>
          </p:cNvPicPr>
          <p:nvPr>
            <p:ph idx="1"/>
          </p:nvPr>
        </p:nvPicPr>
        <p:blipFill rotWithShape="1">
          <a:blip r:embed="rId3"/>
          <a:srcRect l="65533" t="40088" r="13334" b="11610"/>
          <a:stretch/>
        </p:blipFill>
        <p:spPr>
          <a:xfrm>
            <a:off x="5015880" y="1435101"/>
            <a:ext cx="6841134" cy="4691063"/>
          </a:xfrm>
        </p:spPr>
      </p:pic>
      <p:sp>
        <p:nvSpPr>
          <p:cNvPr id="4" name="Tijdelijke aanduiding voor tekst 3">
            <a:extLst>
              <a:ext uri="{FF2B5EF4-FFF2-40B4-BE49-F238E27FC236}">
                <a16:creationId xmlns:a16="http://schemas.microsoft.com/office/drawing/2014/main" id="{6230A0D5-901B-4F6A-8284-6562DA514A21}"/>
              </a:ext>
            </a:extLst>
          </p:cNvPr>
          <p:cNvSpPr>
            <a:spLocks noGrp="1"/>
          </p:cNvSpPr>
          <p:nvPr>
            <p:ph type="body" sz="half" idx="2"/>
          </p:nvPr>
        </p:nvSpPr>
        <p:spPr/>
        <p:txBody>
          <a:bodyPr/>
          <a:lstStyle/>
          <a:p>
            <a:r>
              <a:rPr lang="nl-NL" b="1" dirty="0"/>
              <a:t>Systeemtheorie</a:t>
            </a:r>
            <a:r>
              <a:rPr lang="nl-NL" dirty="0"/>
              <a:t> – een samenhangend geheel van interacterende factoren in een begrensd stukje.</a:t>
            </a:r>
          </a:p>
          <a:p>
            <a:endParaRPr lang="nl-NL" dirty="0"/>
          </a:p>
          <a:p>
            <a:r>
              <a:rPr lang="nl-NL" dirty="0"/>
              <a:t>Die begrensde stukken noemen we de </a:t>
            </a:r>
            <a:r>
              <a:rPr lang="nl-NL" b="1" dirty="0"/>
              <a:t>systeemgrenzen</a:t>
            </a:r>
            <a:r>
              <a:rPr lang="nl-NL" dirty="0"/>
              <a:t>.</a:t>
            </a:r>
          </a:p>
          <a:p>
            <a:endParaRPr lang="nl-NL" dirty="0"/>
          </a:p>
          <a:p>
            <a:r>
              <a:rPr lang="nl-NL" dirty="0"/>
              <a:t>Een relatiediagram geeft simpel het proces weer van lineaire en een circulaire proces.</a:t>
            </a:r>
          </a:p>
          <a:p>
            <a:endParaRPr lang="nl-NL" dirty="0"/>
          </a:p>
          <a:p>
            <a:r>
              <a:rPr lang="nl-NL" dirty="0"/>
              <a:t>Grenzen hangen samen met het niveau waarop je het bekijkt (</a:t>
            </a:r>
            <a:r>
              <a:rPr lang="nl-NL" dirty="0" err="1"/>
              <a:t>aggregatie-niveau</a:t>
            </a:r>
            <a:r>
              <a:rPr lang="nl-NL" dirty="0"/>
              <a:t>) </a:t>
            </a:r>
          </a:p>
        </p:txBody>
      </p:sp>
    </p:spTree>
    <p:extLst>
      <p:ext uri="{BB962C8B-B14F-4D97-AF65-F5344CB8AC3E}">
        <p14:creationId xmlns:p14="http://schemas.microsoft.com/office/powerpoint/2010/main" val="616011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5981C5-DE8C-4794-B8E6-1EE437B8EDED}"/>
              </a:ext>
            </a:extLst>
          </p:cNvPr>
          <p:cNvSpPr>
            <a:spLocks noGrp="1"/>
          </p:cNvSpPr>
          <p:nvPr>
            <p:ph type="ctrTitle"/>
          </p:nvPr>
        </p:nvSpPr>
        <p:spPr/>
        <p:txBody>
          <a:bodyPr/>
          <a:lstStyle/>
          <a:p>
            <a:r>
              <a:rPr lang="nl-NL" dirty="0"/>
              <a:t>Project ‘Koffiebeker’</a:t>
            </a:r>
          </a:p>
        </p:txBody>
      </p:sp>
    </p:spTree>
    <p:extLst>
      <p:ext uri="{BB962C8B-B14F-4D97-AF65-F5344CB8AC3E}">
        <p14:creationId xmlns:p14="http://schemas.microsoft.com/office/powerpoint/2010/main" val="290717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BC410B-4BA8-48DA-AC46-4838388B87EE}"/>
              </a:ext>
            </a:extLst>
          </p:cNvPr>
          <p:cNvSpPr>
            <a:spLocks noGrp="1"/>
          </p:cNvSpPr>
          <p:nvPr>
            <p:ph type="title"/>
          </p:nvPr>
        </p:nvSpPr>
        <p:spPr/>
        <p:txBody>
          <a:bodyPr/>
          <a:lstStyle/>
          <a:p>
            <a:r>
              <a:rPr lang="nl-NL" dirty="0"/>
              <a:t>Periode overzicht</a:t>
            </a:r>
          </a:p>
        </p:txBody>
      </p:sp>
      <p:graphicFrame>
        <p:nvGraphicFramePr>
          <p:cNvPr id="9" name="Tabel 9">
            <a:extLst>
              <a:ext uri="{FF2B5EF4-FFF2-40B4-BE49-F238E27FC236}">
                <a16:creationId xmlns:a16="http://schemas.microsoft.com/office/drawing/2014/main" id="{58263304-E62C-4776-8421-AAF3A9E924AD}"/>
              </a:ext>
            </a:extLst>
          </p:cNvPr>
          <p:cNvGraphicFramePr>
            <a:graphicFrameLocks noGrp="1"/>
          </p:cNvGraphicFramePr>
          <p:nvPr>
            <p:ph idx="1"/>
            <p:extLst>
              <p:ext uri="{D42A27DB-BD31-4B8C-83A1-F6EECF244321}">
                <p14:modId xmlns:p14="http://schemas.microsoft.com/office/powerpoint/2010/main" val="2278209021"/>
              </p:ext>
            </p:extLst>
          </p:nvPr>
        </p:nvGraphicFramePr>
        <p:xfrm>
          <a:off x="212723" y="1389380"/>
          <a:ext cx="6742713" cy="4572000"/>
        </p:xfrm>
        <a:graphic>
          <a:graphicData uri="http://schemas.openxmlformats.org/drawingml/2006/table">
            <a:tbl>
              <a:tblPr firstRow="1" bandRow="1">
                <a:tableStyleId>{073A0DAA-6AF3-43AB-8588-CEC1D06C72B9}</a:tableStyleId>
              </a:tblPr>
              <a:tblGrid>
                <a:gridCol w="1043322">
                  <a:extLst>
                    <a:ext uri="{9D8B030D-6E8A-4147-A177-3AD203B41FA5}">
                      <a16:colId xmlns:a16="http://schemas.microsoft.com/office/drawing/2014/main" val="1616475657"/>
                    </a:ext>
                  </a:extLst>
                </a:gridCol>
                <a:gridCol w="3685367">
                  <a:extLst>
                    <a:ext uri="{9D8B030D-6E8A-4147-A177-3AD203B41FA5}">
                      <a16:colId xmlns:a16="http://schemas.microsoft.com/office/drawing/2014/main" val="3999504125"/>
                    </a:ext>
                  </a:extLst>
                </a:gridCol>
                <a:gridCol w="2014024">
                  <a:extLst>
                    <a:ext uri="{9D8B030D-6E8A-4147-A177-3AD203B41FA5}">
                      <a16:colId xmlns:a16="http://schemas.microsoft.com/office/drawing/2014/main" val="924182445"/>
                    </a:ext>
                  </a:extLst>
                </a:gridCol>
              </a:tblGrid>
              <a:tr h="355971">
                <a:tc>
                  <a:txBody>
                    <a:bodyPr/>
                    <a:lstStyle/>
                    <a:p>
                      <a:r>
                        <a:rPr lang="nl-NL" dirty="0"/>
                        <a:t>Week</a:t>
                      </a:r>
                    </a:p>
                  </a:txBody>
                  <a:tcPr/>
                </a:tc>
                <a:tc>
                  <a:txBody>
                    <a:bodyPr/>
                    <a:lstStyle/>
                    <a:p>
                      <a:r>
                        <a:rPr lang="nl-NL" dirty="0"/>
                        <a:t>Onderwerp</a:t>
                      </a:r>
                    </a:p>
                  </a:txBody>
                  <a:tcPr/>
                </a:tc>
                <a:tc>
                  <a:txBody>
                    <a:bodyPr/>
                    <a:lstStyle/>
                    <a:p>
                      <a:r>
                        <a:rPr lang="nl-NL" dirty="0"/>
                        <a:t>Datum</a:t>
                      </a:r>
                    </a:p>
                  </a:txBody>
                  <a:tcPr/>
                </a:tc>
                <a:extLst>
                  <a:ext uri="{0D108BD9-81ED-4DB2-BD59-A6C34878D82A}">
                    <a16:rowId xmlns:a16="http://schemas.microsoft.com/office/drawing/2014/main" val="3320247383"/>
                  </a:ext>
                </a:extLst>
              </a:tr>
              <a:tr h="355971">
                <a:tc>
                  <a:txBody>
                    <a:bodyPr/>
                    <a:lstStyle/>
                    <a:p>
                      <a:r>
                        <a:rPr lang="nl-NL" dirty="0"/>
                        <a:t>1</a:t>
                      </a:r>
                    </a:p>
                  </a:txBody>
                  <a:tcPr/>
                </a:tc>
                <a:tc>
                  <a:txBody>
                    <a:bodyPr/>
                    <a:lstStyle/>
                    <a:p>
                      <a:r>
                        <a:rPr lang="nl-NL" dirty="0"/>
                        <a:t>Introductie specialisatie</a:t>
                      </a:r>
                    </a:p>
                    <a:p>
                      <a:r>
                        <a:rPr lang="nl-NL" dirty="0"/>
                        <a:t>R-strategie</a:t>
                      </a:r>
                    </a:p>
                  </a:txBody>
                  <a:tcPr/>
                </a:tc>
                <a:tc>
                  <a:txBody>
                    <a:bodyPr/>
                    <a:lstStyle/>
                    <a:p>
                      <a:r>
                        <a:rPr lang="nl-NL" dirty="0"/>
                        <a:t>15-11</a:t>
                      </a:r>
                    </a:p>
                  </a:txBody>
                  <a:tcPr/>
                </a:tc>
                <a:extLst>
                  <a:ext uri="{0D108BD9-81ED-4DB2-BD59-A6C34878D82A}">
                    <a16:rowId xmlns:a16="http://schemas.microsoft.com/office/drawing/2014/main" val="3390899482"/>
                  </a:ext>
                </a:extLst>
              </a:tr>
              <a:tr h="509800">
                <a:tc>
                  <a:txBody>
                    <a:bodyPr/>
                    <a:lstStyle/>
                    <a:p>
                      <a:r>
                        <a:rPr lang="nl-NL" b="0" dirty="0"/>
                        <a:t>2</a:t>
                      </a:r>
                    </a:p>
                  </a:txBody>
                  <a:tcPr/>
                </a:tc>
                <a:tc>
                  <a:txBody>
                    <a:bodyPr/>
                    <a:lstStyle/>
                    <a:p>
                      <a:r>
                        <a:rPr lang="nl-NL" b="0" dirty="0"/>
                        <a:t>Uitganspunten circulaire economie</a:t>
                      </a:r>
                    </a:p>
                  </a:txBody>
                  <a:tcPr/>
                </a:tc>
                <a:tc>
                  <a:txBody>
                    <a:bodyPr/>
                    <a:lstStyle/>
                    <a:p>
                      <a:r>
                        <a:rPr lang="nl-NL" dirty="0"/>
                        <a:t>22-11</a:t>
                      </a:r>
                    </a:p>
                  </a:txBody>
                  <a:tcPr/>
                </a:tc>
                <a:extLst>
                  <a:ext uri="{0D108BD9-81ED-4DB2-BD59-A6C34878D82A}">
                    <a16:rowId xmlns:a16="http://schemas.microsoft.com/office/drawing/2014/main" val="3072080638"/>
                  </a:ext>
                </a:extLst>
              </a:tr>
              <a:tr h="355971">
                <a:tc>
                  <a:txBody>
                    <a:bodyPr/>
                    <a:lstStyle/>
                    <a:p>
                      <a:r>
                        <a:rPr lang="nl-NL" dirty="0"/>
                        <a:t>3</a:t>
                      </a:r>
                    </a:p>
                  </a:txBody>
                  <a:tcPr/>
                </a:tc>
                <a:tc>
                  <a:txBody>
                    <a:bodyPr/>
                    <a:lstStyle/>
                    <a:p>
                      <a:r>
                        <a:rPr lang="nl-NL" dirty="0"/>
                        <a:t>Hernieuwbare energie</a:t>
                      </a:r>
                    </a:p>
                  </a:txBody>
                  <a:tcPr/>
                </a:tc>
                <a:tc>
                  <a:txBody>
                    <a:bodyPr/>
                    <a:lstStyle/>
                    <a:p>
                      <a:r>
                        <a:rPr lang="nl-NL" dirty="0"/>
                        <a:t>29-11</a:t>
                      </a:r>
                    </a:p>
                  </a:txBody>
                  <a:tcPr/>
                </a:tc>
                <a:extLst>
                  <a:ext uri="{0D108BD9-81ED-4DB2-BD59-A6C34878D82A}">
                    <a16:rowId xmlns:a16="http://schemas.microsoft.com/office/drawing/2014/main" val="2063592790"/>
                  </a:ext>
                </a:extLst>
              </a:tr>
              <a:tr h="355971">
                <a:tc>
                  <a:txBody>
                    <a:bodyPr/>
                    <a:lstStyle/>
                    <a:p>
                      <a:r>
                        <a:rPr lang="nl-NL" dirty="0"/>
                        <a:t>4</a:t>
                      </a:r>
                    </a:p>
                  </a:txBody>
                  <a:tcPr/>
                </a:tc>
                <a:tc>
                  <a:txBody>
                    <a:bodyPr/>
                    <a:lstStyle/>
                    <a:p>
                      <a:r>
                        <a:rPr lang="nl-NL" dirty="0"/>
                        <a:t>Systeemdenken</a:t>
                      </a:r>
                    </a:p>
                  </a:txBody>
                  <a:tcPr/>
                </a:tc>
                <a:tc>
                  <a:txBody>
                    <a:bodyPr/>
                    <a:lstStyle/>
                    <a:p>
                      <a:r>
                        <a:rPr lang="nl-NL" dirty="0"/>
                        <a:t>6-12</a:t>
                      </a:r>
                    </a:p>
                  </a:txBody>
                  <a:tcPr/>
                </a:tc>
                <a:extLst>
                  <a:ext uri="{0D108BD9-81ED-4DB2-BD59-A6C34878D82A}">
                    <a16:rowId xmlns:a16="http://schemas.microsoft.com/office/drawing/2014/main" val="3447836521"/>
                  </a:ext>
                </a:extLst>
              </a:tr>
              <a:tr h="355971">
                <a:tc>
                  <a:txBody>
                    <a:bodyPr/>
                    <a:lstStyle/>
                    <a:p>
                      <a:r>
                        <a:rPr lang="nl-NL" dirty="0"/>
                        <a:t>5</a:t>
                      </a:r>
                    </a:p>
                  </a:txBody>
                  <a:tcPr/>
                </a:tc>
                <a:tc>
                  <a:txBody>
                    <a:bodyPr/>
                    <a:lstStyle/>
                    <a:p>
                      <a:r>
                        <a:rPr lang="nl-NL" i="0" dirty="0"/>
                        <a:t>Businessmodellen??</a:t>
                      </a:r>
                    </a:p>
                  </a:txBody>
                  <a:tcPr/>
                </a:tc>
                <a:tc>
                  <a:txBody>
                    <a:bodyPr/>
                    <a:lstStyle/>
                    <a:p>
                      <a:r>
                        <a:rPr lang="nl-NL" dirty="0"/>
                        <a:t>13-12</a:t>
                      </a:r>
                    </a:p>
                  </a:txBody>
                  <a:tcPr/>
                </a:tc>
                <a:extLst>
                  <a:ext uri="{0D108BD9-81ED-4DB2-BD59-A6C34878D82A}">
                    <a16:rowId xmlns:a16="http://schemas.microsoft.com/office/drawing/2014/main" val="2280175249"/>
                  </a:ext>
                </a:extLst>
              </a:tr>
              <a:tr h="355971">
                <a:tc>
                  <a:txBody>
                    <a:bodyPr/>
                    <a:lstStyle/>
                    <a:p>
                      <a:r>
                        <a:rPr lang="nl-NL" dirty="0">
                          <a:solidFill>
                            <a:srgbClr val="FF0000"/>
                          </a:solidFill>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solidFill>
                            <a:srgbClr val="FF0000"/>
                          </a:solidFill>
                        </a:rPr>
                        <a:t>Kerst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rgbClr val="FF0000"/>
                          </a:solidFill>
                        </a:rPr>
                        <a:t>20-12</a:t>
                      </a:r>
                    </a:p>
                  </a:txBody>
                  <a:tcPr/>
                </a:tc>
                <a:extLst>
                  <a:ext uri="{0D108BD9-81ED-4DB2-BD59-A6C34878D82A}">
                    <a16:rowId xmlns:a16="http://schemas.microsoft.com/office/drawing/2014/main" val="3297281177"/>
                  </a:ext>
                </a:extLst>
              </a:tr>
              <a:tr h="355971">
                <a:tc>
                  <a:txBody>
                    <a:bodyPr/>
                    <a:lstStyle/>
                    <a:p>
                      <a:r>
                        <a:rPr lang="nl-NL" dirty="0"/>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0" dirty="0"/>
                        <a:t>Waardeketen en waardes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20-12</a:t>
                      </a:r>
                    </a:p>
                  </a:txBody>
                  <a:tcPr/>
                </a:tc>
                <a:extLst>
                  <a:ext uri="{0D108BD9-81ED-4DB2-BD59-A6C34878D82A}">
                    <a16:rowId xmlns:a16="http://schemas.microsoft.com/office/drawing/2014/main" val="3263428967"/>
                  </a:ext>
                </a:extLst>
              </a:tr>
              <a:tr h="355971">
                <a:tc>
                  <a:txBody>
                    <a:bodyPr/>
                    <a:lstStyle/>
                    <a:p>
                      <a:r>
                        <a:rPr lang="nl-NL" dirty="0"/>
                        <a:t>8</a:t>
                      </a:r>
                    </a:p>
                  </a:txBody>
                  <a:tcPr/>
                </a:tc>
                <a:tc>
                  <a:txBody>
                    <a:bodyPr/>
                    <a:lstStyle/>
                    <a:p>
                      <a:r>
                        <a:rPr lang="nl-NL" dirty="0"/>
                        <a:t>Potentie en wet- en regelgeving</a:t>
                      </a:r>
                    </a:p>
                  </a:txBody>
                  <a:tcPr/>
                </a:tc>
                <a:tc>
                  <a:txBody>
                    <a:bodyPr/>
                    <a:lstStyle/>
                    <a:p>
                      <a:r>
                        <a:rPr lang="nl-NL" dirty="0"/>
                        <a:t>17-01</a:t>
                      </a:r>
                    </a:p>
                  </a:txBody>
                  <a:tcPr/>
                </a:tc>
                <a:extLst>
                  <a:ext uri="{0D108BD9-81ED-4DB2-BD59-A6C34878D82A}">
                    <a16:rowId xmlns:a16="http://schemas.microsoft.com/office/drawing/2014/main" val="3065796129"/>
                  </a:ext>
                </a:extLst>
              </a:tr>
              <a:tr h="355971">
                <a:tc>
                  <a:txBody>
                    <a:bodyPr/>
                    <a:lstStyle/>
                    <a:p>
                      <a:r>
                        <a:rPr lang="nl-NL" dirty="0"/>
                        <a:t>9</a:t>
                      </a:r>
                    </a:p>
                  </a:txBody>
                  <a:tcPr/>
                </a:tc>
                <a:tc>
                  <a:txBody>
                    <a:bodyPr/>
                    <a:lstStyle/>
                    <a:p>
                      <a:r>
                        <a:rPr lang="nl-NL" dirty="0"/>
                        <a:t>Herhaling</a:t>
                      </a:r>
                    </a:p>
                  </a:txBody>
                  <a:tcPr/>
                </a:tc>
                <a:tc>
                  <a:txBody>
                    <a:bodyPr/>
                    <a:lstStyle/>
                    <a:p>
                      <a:r>
                        <a:rPr lang="nl-NL" dirty="0"/>
                        <a:t>24-01</a:t>
                      </a:r>
                    </a:p>
                  </a:txBody>
                  <a:tcPr/>
                </a:tc>
                <a:extLst>
                  <a:ext uri="{0D108BD9-81ED-4DB2-BD59-A6C34878D82A}">
                    <a16:rowId xmlns:a16="http://schemas.microsoft.com/office/drawing/2014/main" val="342935320"/>
                  </a:ext>
                </a:extLst>
              </a:tr>
              <a:tr h="355971">
                <a:tc>
                  <a:txBody>
                    <a:bodyPr/>
                    <a:lstStyle/>
                    <a:p>
                      <a:r>
                        <a:rPr lang="nl-NL" dirty="0"/>
                        <a:t>10</a:t>
                      </a:r>
                    </a:p>
                  </a:txBody>
                  <a:tcPr/>
                </a:tc>
                <a:tc>
                  <a:txBody>
                    <a:bodyPr/>
                    <a:lstStyle/>
                    <a:p>
                      <a:r>
                        <a:rPr lang="nl-NL" dirty="0"/>
                        <a:t>Kennistoets</a:t>
                      </a:r>
                    </a:p>
                  </a:txBody>
                  <a:tcPr/>
                </a:tc>
                <a:tc>
                  <a:txBody>
                    <a:bodyPr/>
                    <a:lstStyle/>
                    <a:p>
                      <a:endParaRPr lang="nl-NL" dirty="0"/>
                    </a:p>
                  </a:txBody>
                  <a:tcPr/>
                </a:tc>
                <a:extLst>
                  <a:ext uri="{0D108BD9-81ED-4DB2-BD59-A6C34878D82A}">
                    <a16:rowId xmlns:a16="http://schemas.microsoft.com/office/drawing/2014/main" val="1833824953"/>
                  </a:ext>
                </a:extLst>
              </a:tr>
            </a:tbl>
          </a:graphicData>
        </a:graphic>
      </p:graphicFrame>
      <p:sp>
        <p:nvSpPr>
          <p:cNvPr id="7" name="Tijdelijke aanduiding voor tekst 6">
            <a:extLst>
              <a:ext uri="{FF2B5EF4-FFF2-40B4-BE49-F238E27FC236}">
                <a16:creationId xmlns:a16="http://schemas.microsoft.com/office/drawing/2014/main" id="{2D4EE476-38EB-4B6F-9749-B4F7BB54D3E0}"/>
              </a:ext>
            </a:extLst>
          </p:cNvPr>
          <p:cNvSpPr>
            <a:spLocks noGrp="1"/>
          </p:cNvSpPr>
          <p:nvPr>
            <p:ph type="body" sz="quarter" idx="14"/>
          </p:nvPr>
        </p:nvSpPr>
        <p:spPr/>
        <p:txBody>
          <a:bodyPr/>
          <a:lstStyle/>
          <a:p>
            <a:endParaRPr lang="nl-NL"/>
          </a:p>
        </p:txBody>
      </p:sp>
      <p:cxnSp>
        <p:nvCxnSpPr>
          <p:cNvPr id="11" name="Rechte verbindingslijn 10">
            <a:extLst>
              <a:ext uri="{FF2B5EF4-FFF2-40B4-BE49-F238E27FC236}">
                <a16:creationId xmlns:a16="http://schemas.microsoft.com/office/drawing/2014/main" id="{4D08CBF0-A19A-435B-828B-7B7D6862A2ED}"/>
              </a:ext>
            </a:extLst>
          </p:cNvPr>
          <p:cNvCxnSpPr>
            <a:cxnSpLocks/>
          </p:cNvCxnSpPr>
          <p:nvPr/>
        </p:nvCxnSpPr>
        <p:spPr>
          <a:xfrm>
            <a:off x="150579" y="4493159"/>
            <a:ext cx="6742713" cy="0"/>
          </a:xfrm>
          <a:prstGeom prst="line">
            <a:avLst/>
          </a:prstGeom>
        </p:spPr>
        <p:style>
          <a:lnRef idx="3">
            <a:schemeClr val="accent1"/>
          </a:lnRef>
          <a:fillRef idx="0">
            <a:schemeClr val="accent1"/>
          </a:fillRef>
          <a:effectRef idx="2">
            <a:schemeClr val="accent1"/>
          </a:effectRef>
          <a:fontRef idx="minor">
            <a:schemeClr val="tx1"/>
          </a:fontRef>
        </p:style>
      </p:cxnSp>
      <p:pic>
        <p:nvPicPr>
          <p:cNvPr id="7170" name="Picture 2" descr="Circulaire economie - Hogeschool Rotterdam">
            <a:extLst>
              <a:ext uri="{FF2B5EF4-FFF2-40B4-BE49-F238E27FC236}">
                <a16:creationId xmlns:a16="http://schemas.microsoft.com/office/drawing/2014/main" id="{B8C5AC83-1AEA-41FA-9BE0-F15BE5F12073}"/>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940" t="-53855" r="27768" b="-48280"/>
          <a:stretch/>
        </p:blipFill>
        <p:spPr bwMode="auto">
          <a:xfrm>
            <a:off x="7620941" y="974955"/>
            <a:ext cx="4019701" cy="458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670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31D1FA-640D-4018-9004-166E56F530BD}"/>
              </a:ext>
            </a:extLst>
          </p:cNvPr>
          <p:cNvSpPr>
            <a:spLocks noGrp="1"/>
          </p:cNvSpPr>
          <p:nvPr>
            <p:ph type="title"/>
          </p:nvPr>
        </p:nvSpPr>
        <p:spPr/>
        <p:txBody>
          <a:bodyPr/>
          <a:lstStyle/>
          <a:p>
            <a:r>
              <a:rPr lang="nl-NL" dirty="0"/>
              <a:t>3. Project koffiebeker </a:t>
            </a:r>
          </a:p>
        </p:txBody>
      </p:sp>
      <p:sp>
        <p:nvSpPr>
          <p:cNvPr id="3" name="Tijdelijke aanduiding voor inhoud 2">
            <a:extLst>
              <a:ext uri="{FF2B5EF4-FFF2-40B4-BE49-F238E27FC236}">
                <a16:creationId xmlns:a16="http://schemas.microsoft.com/office/drawing/2014/main" id="{A9CE3F4E-479D-43C0-BCA7-6144C853F673}"/>
              </a:ext>
            </a:extLst>
          </p:cNvPr>
          <p:cNvSpPr>
            <a:spLocks noGrp="1"/>
          </p:cNvSpPr>
          <p:nvPr>
            <p:ph sz="half" idx="1"/>
          </p:nvPr>
        </p:nvSpPr>
        <p:spPr>
          <a:xfrm>
            <a:off x="838200" y="1825625"/>
            <a:ext cx="5181600" cy="501939"/>
          </a:xfrm>
        </p:spPr>
        <p:txBody>
          <a:bodyPr/>
          <a:lstStyle/>
          <a:p>
            <a:pPr marL="0" indent="0">
              <a:buNone/>
            </a:pPr>
            <a:r>
              <a:rPr lang="nl-NL" b="1" dirty="0"/>
              <a:t>Circulaire spoelbak</a:t>
            </a:r>
          </a:p>
          <a:p>
            <a:pPr marL="0" indent="0">
              <a:buNone/>
            </a:pPr>
            <a:endParaRPr lang="nl-NL" dirty="0"/>
          </a:p>
        </p:txBody>
      </p:sp>
      <p:sp>
        <p:nvSpPr>
          <p:cNvPr id="4" name="Tijdelijke aanduiding voor inhoud 3">
            <a:extLst>
              <a:ext uri="{FF2B5EF4-FFF2-40B4-BE49-F238E27FC236}">
                <a16:creationId xmlns:a16="http://schemas.microsoft.com/office/drawing/2014/main" id="{1E9FD014-0A26-4450-BAD7-12B088E10584}"/>
              </a:ext>
            </a:extLst>
          </p:cNvPr>
          <p:cNvSpPr>
            <a:spLocks noGrp="1"/>
          </p:cNvSpPr>
          <p:nvPr>
            <p:ph sz="half" idx="2"/>
          </p:nvPr>
        </p:nvSpPr>
        <p:spPr>
          <a:xfrm>
            <a:off x="6172200" y="1825625"/>
            <a:ext cx="5181600" cy="418811"/>
          </a:xfrm>
        </p:spPr>
        <p:txBody>
          <a:bodyPr/>
          <a:lstStyle/>
          <a:p>
            <a:pPr marL="0" indent="0">
              <a:buNone/>
            </a:pPr>
            <a:r>
              <a:rPr lang="nl-NL" b="1" dirty="0"/>
              <a:t>Workshop </a:t>
            </a:r>
            <a:r>
              <a:rPr lang="nl-NL" b="1" dirty="0" err="1"/>
              <a:t>costumize</a:t>
            </a:r>
            <a:r>
              <a:rPr lang="nl-NL" b="1" dirty="0"/>
              <a:t> studio-T mok</a:t>
            </a:r>
          </a:p>
          <a:p>
            <a:pPr marL="0" indent="0">
              <a:buNone/>
            </a:pPr>
            <a:endParaRPr lang="nl-NL" dirty="0"/>
          </a:p>
        </p:txBody>
      </p:sp>
      <p:pic>
        <p:nvPicPr>
          <p:cNvPr id="3074" name="Picture 2" descr="VIPP | De patiënt meer inzicht in zijn eigen zorg">
            <a:extLst>
              <a:ext uri="{FF2B5EF4-FFF2-40B4-BE49-F238E27FC236}">
                <a16:creationId xmlns:a16="http://schemas.microsoft.com/office/drawing/2014/main" id="{95E9106F-1887-4917-BCCB-AF0190FD9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3616" y="2520662"/>
            <a:ext cx="7143750"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007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0CBA877-6586-40BB-89E6-ACEC228D5A1E}"/>
              </a:ext>
            </a:extLst>
          </p:cNvPr>
          <p:cNvSpPr>
            <a:spLocks noGrp="1"/>
          </p:cNvSpPr>
          <p:nvPr>
            <p:ph type="subTitle" idx="1"/>
          </p:nvPr>
        </p:nvSpPr>
        <p:spPr/>
        <p:txBody>
          <a:bodyPr/>
          <a:lstStyle/>
          <a:p>
            <a:r>
              <a:rPr lang="nl-NL" dirty="0"/>
              <a:t>Over grenzen en grenzeloosheid…..</a:t>
            </a:r>
          </a:p>
        </p:txBody>
      </p:sp>
      <p:sp>
        <p:nvSpPr>
          <p:cNvPr id="2" name="Titel 1">
            <a:extLst>
              <a:ext uri="{FF2B5EF4-FFF2-40B4-BE49-F238E27FC236}">
                <a16:creationId xmlns:a16="http://schemas.microsoft.com/office/drawing/2014/main" id="{3D0A0120-B095-465A-B80D-02F3ED78BDE0}"/>
              </a:ext>
            </a:extLst>
          </p:cNvPr>
          <p:cNvSpPr>
            <a:spLocks noGrp="1"/>
          </p:cNvSpPr>
          <p:nvPr>
            <p:ph type="ctrTitle"/>
          </p:nvPr>
        </p:nvSpPr>
        <p:spPr/>
        <p:txBody>
          <a:bodyPr/>
          <a:lstStyle/>
          <a:p>
            <a:r>
              <a:rPr lang="nl-NL" dirty="0"/>
              <a:t>Stijn en de sterren </a:t>
            </a:r>
          </a:p>
        </p:txBody>
      </p:sp>
      <p:pic>
        <p:nvPicPr>
          <p:cNvPr id="5122" name="Picture 2" descr="Wat is het heelal? - Spacepage">
            <a:hlinkClick r:id="rId2"/>
            <a:extLst>
              <a:ext uri="{FF2B5EF4-FFF2-40B4-BE49-F238E27FC236}">
                <a16:creationId xmlns:a16="http://schemas.microsoft.com/office/drawing/2014/main" id="{137AC48D-B4A5-42E6-B0E9-175FCB1933F2}"/>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lickToView_Button - Westside Foundation">
            <a:hlinkClick r:id="rId2"/>
            <a:extLst>
              <a:ext uri="{FF2B5EF4-FFF2-40B4-BE49-F238E27FC236}">
                <a16:creationId xmlns:a16="http://schemas.microsoft.com/office/drawing/2014/main" id="{3C9E1702-66FF-4A21-BE9D-B41BBC2508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8187" y="2366962"/>
            <a:ext cx="914401"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562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35F1B9C-3ABB-4D4E-AA90-528D4904DB68}"/>
              </a:ext>
            </a:extLst>
          </p:cNvPr>
          <p:cNvSpPr>
            <a:spLocks noGrp="1"/>
          </p:cNvSpPr>
          <p:nvPr>
            <p:ph type="title"/>
          </p:nvPr>
        </p:nvSpPr>
        <p:spPr>
          <a:xfrm>
            <a:off x="371476" y="296863"/>
            <a:ext cx="10108030" cy="1160403"/>
          </a:xfrm>
        </p:spPr>
        <p:txBody>
          <a:bodyPr anchor="t">
            <a:normAutofit/>
          </a:bodyPr>
          <a:lstStyle/>
          <a:p>
            <a:r>
              <a:rPr lang="nl-NL" dirty="0"/>
              <a:t>Aan het einde van de dag</a:t>
            </a:r>
          </a:p>
        </p:txBody>
      </p:sp>
      <p:pic>
        <p:nvPicPr>
          <p:cNvPr id="7" name="Afbeelding 6">
            <a:extLst>
              <a:ext uri="{FF2B5EF4-FFF2-40B4-BE49-F238E27FC236}">
                <a16:creationId xmlns:a16="http://schemas.microsoft.com/office/drawing/2014/main" id="{05E1812E-5644-404E-A19F-9963EFBFB624}"/>
              </a:ext>
            </a:extLst>
          </p:cNvPr>
          <p:cNvPicPr>
            <a:picLocks noChangeAspect="1"/>
          </p:cNvPicPr>
          <p:nvPr/>
        </p:nvPicPr>
        <p:blipFill>
          <a:blip r:embed="rId3"/>
          <a:stretch>
            <a:fillRect/>
          </a:stretch>
        </p:blipFill>
        <p:spPr>
          <a:xfrm>
            <a:off x="609600" y="1890999"/>
            <a:ext cx="5384800" cy="3944366"/>
          </a:xfrm>
          <a:prstGeom prst="rect">
            <a:avLst/>
          </a:prstGeom>
          <a:noFill/>
        </p:spPr>
      </p:pic>
      <p:sp>
        <p:nvSpPr>
          <p:cNvPr id="6" name="Tijdelijke aanduiding voor inhoud 4">
            <a:extLst>
              <a:ext uri="{FF2B5EF4-FFF2-40B4-BE49-F238E27FC236}">
                <a16:creationId xmlns:a16="http://schemas.microsoft.com/office/drawing/2014/main" id="{927E947D-FFB5-4E7B-A694-50C25C3186AC}"/>
              </a:ext>
            </a:extLst>
          </p:cNvPr>
          <p:cNvSpPr>
            <a:spLocks noGrp="1"/>
          </p:cNvSpPr>
          <p:nvPr>
            <p:ph sz="half" idx="1"/>
          </p:nvPr>
        </p:nvSpPr>
        <p:spPr>
          <a:xfrm>
            <a:off x="6197600" y="1600200"/>
            <a:ext cx="5384800" cy="4525963"/>
          </a:xfrm>
        </p:spPr>
        <p:txBody>
          <a:bodyPr>
            <a:normAutofit/>
          </a:bodyPr>
          <a:lstStyle/>
          <a:p>
            <a:pPr>
              <a:buFont typeface="Wingdings" panose="05000000000000000000" pitchFamily="2" charset="2"/>
              <a:buChar char="ü"/>
            </a:pPr>
            <a:r>
              <a:rPr lang="nl-NL" dirty="0"/>
              <a:t>Je kan uitleggen wat systeemdenken is</a:t>
            </a:r>
          </a:p>
          <a:p>
            <a:pPr>
              <a:buFont typeface="Wingdings" panose="05000000000000000000" pitchFamily="2" charset="2"/>
              <a:buChar char="ü"/>
            </a:pPr>
            <a:r>
              <a:rPr lang="nl-NL" dirty="0"/>
              <a:t>Je kan de zes stappen van systeemdenken</a:t>
            </a:r>
          </a:p>
          <a:p>
            <a:pPr>
              <a:buFont typeface="Wingdings" panose="05000000000000000000" pitchFamily="2" charset="2"/>
              <a:buChar char="ü"/>
            </a:pPr>
            <a:r>
              <a:rPr lang="nl-NL" dirty="0"/>
              <a:t>Je kan voorbeelden van systeemdenken benoemen</a:t>
            </a:r>
          </a:p>
          <a:p>
            <a:pPr>
              <a:buFont typeface="Wingdings" panose="05000000000000000000" pitchFamily="2" charset="2"/>
              <a:buChar char="ü"/>
            </a:pPr>
            <a:endParaRPr lang="nl-NL" dirty="0"/>
          </a:p>
          <a:p>
            <a:pPr>
              <a:buFont typeface="Wingdings" panose="05000000000000000000" pitchFamily="2" charset="2"/>
              <a:buChar char="ü"/>
            </a:pPr>
            <a:endParaRPr lang="nl-NL" dirty="0"/>
          </a:p>
        </p:txBody>
      </p:sp>
    </p:spTree>
    <p:extLst>
      <p:ext uri="{BB962C8B-B14F-4D97-AF65-F5344CB8AC3E}">
        <p14:creationId xmlns:p14="http://schemas.microsoft.com/office/powerpoint/2010/main" val="2528951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80E7B3-87FA-4493-92B2-9790018E6AB4}"/>
              </a:ext>
            </a:extLst>
          </p:cNvPr>
          <p:cNvSpPr>
            <a:spLocks noGrp="1"/>
          </p:cNvSpPr>
          <p:nvPr>
            <p:ph type="title"/>
          </p:nvPr>
        </p:nvSpPr>
        <p:spPr/>
        <p:txBody>
          <a:bodyPr/>
          <a:lstStyle/>
          <a:p>
            <a:r>
              <a:rPr lang="nl-NL" dirty="0"/>
              <a:t>Vandaag </a:t>
            </a:r>
          </a:p>
        </p:txBody>
      </p:sp>
      <p:sp>
        <p:nvSpPr>
          <p:cNvPr id="5" name="Tijdelijke aanduiding voor inhoud 4">
            <a:extLst>
              <a:ext uri="{FF2B5EF4-FFF2-40B4-BE49-F238E27FC236}">
                <a16:creationId xmlns:a16="http://schemas.microsoft.com/office/drawing/2014/main" id="{599893E1-B7DA-4988-AA10-5F62527FCEEE}"/>
              </a:ext>
            </a:extLst>
          </p:cNvPr>
          <p:cNvSpPr>
            <a:spLocks noGrp="1"/>
          </p:cNvSpPr>
          <p:nvPr>
            <p:ph idx="1"/>
          </p:nvPr>
        </p:nvSpPr>
        <p:spPr/>
        <p:txBody>
          <a:bodyPr/>
          <a:lstStyle/>
          <a:p>
            <a:r>
              <a:rPr lang="nl-NL" dirty="0"/>
              <a:t>Terug naar vorige week</a:t>
            </a:r>
          </a:p>
          <a:p>
            <a:r>
              <a:rPr lang="nl-NL" dirty="0"/>
              <a:t>Systeemdenken</a:t>
            </a:r>
          </a:p>
          <a:p>
            <a:r>
              <a:rPr lang="nl-NL" dirty="0"/>
              <a:t>Project koffiebeker</a:t>
            </a:r>
          </a:p>
          <a:p>
            <a:pPr marL="933750" lvl="1" indent="-285750">
              <a:buFontTx/>
              <a:buChar char="-"/>
            </a:pPr>
            <a:r>
              <a:rPr lang="nl-NL" dirty="0"/>
              <a:t>Circulaire spoelbak</a:t>
            </a:r>
          </a:p>
          <a:p>
            <a:pPr marL="933750" lvl="1" indent="-285750">
              <a:buFontTx/>
              <a:buChar char="-"/>
            </a:pPr>
            <a:r>
              <a:rPr lang="nl-NL" dirty="0"/>
              <a:t>Workshop </a:t>
            </a:r>
            <a:r>
              <a:rPr lang="nl-NL" dirty="0" err="1"/>
              <a:t>costumize</a:t>
            </a:r>
            <a:r>
              <a:rPr lang="nl-NL" dirty="0"/>
              <a:t> studio-T mok</a:t>
            </a:r>
          </a:p>
        </p:txBody>
      </p:sp>
      <p:sp>
        <p:nvSpPr>
          <p:cNvPr id="7" name="Tijdelijke aanduiding voor tekst 6">
            <a:extLst>
              <a:ext uri="{FF2B5EF4-FFF2-40B4-BE49-F238E27FC236}">
                <a16:creationId xmlns:a16="http://schemas.microsoft.com/office/drawing/2014/main" id="{926DECFE-A6AD-40B1-A6A7-7ADFC1A0D7D2}"/>
              </a:ext>
            </a:extLst>
          </p:cNvPr>
          <p:cNvSpPr>
            <a:spLocks noGrp="1"/>
          </p:cNvSpPr>
          <p:nvPr>
            <p:ph type="body" sz="quarter" idx="14"/>
          </p:nvPr>
        </p:nvSpPr>
        <p:spPr/>
        <p:txBody>
          <a:bodyPr/>
          <a:lstStyle/>
          <a:p>
            <a:endParaRPr lang="nl-NL"/>
          </a:p>
        </p:txBody>
      </p:sp>
      <p:pic>
        <p:nvPicPr>
          <p:cNvPr id="8" name="Picture 2" descr="Systeemdenken - Wikipedia">
            <a:extLst>
              <a:ext uri="{FF2B5EF4-FFF2-40B4-BE49-F238E27FC236}">
                <a16:creationId xmlns:a16="http://schemas.microsoft.com/office/drawing/2014/main" id="{9C991EF8-AA43-42F8-B9B6-2E271CC9EFF7}"/>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6134" r="6134"/>
          <a:stretch>
            <a:fillRect/>
          </a:stretch>
        </p:blipFill>
        <p:spPr bwMode="auto">
          <a:xfrm>
            <a:off x="6175375" y="0"/>
            <a:ext cx="6016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760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D9584CA9-D59E-41F0-AB09-621D92F4AE3E}"/>
              </a:ext>
            </a:extLst>
          </p:cNvPr>
          <p:cNvSpPr>
            <a:spLocks noGrp="1"/>
          </p:cNvSpPr>
          <p:nvPr>
            <p:ph type="body" sz="quarter" idx="13"/>
          </p:nvPr>
        </p:nvSpPr>
        <p:spPr>
          <a:xfrm>
            <a:off x="1135830" y="1132479"/>
            <a:ext cx="3875010" cy="3957296"/>
          </a:xfrm>
        </p:spPr>
        <p:txBody>
          <a:bodyPr/>
          <a:lstStyle/>
          <a:p>
            <a:pPr>
              <a:buFont typeface="Wingdings" panose="05000000000000000000" pitchFamily="2" charset="2"/>
              <a:buChar char="ü"/>
            </a:pPr>
            <a:r>
              <a:rPr lang="nl-NL" dirty="0"/>
              <a:t>Je kan verschillende vormen van hernieuwbare energie benoemen</a:t>
            </a:r>
          </a:p>
          <a:p>
            <a:pPr>
              <a:buFont typeface="Wingdings" panose="05000000000000000000" pitchFamily="2" charset="2"/>
              <a:buChar char="ü"/>
            </a:pPr>
            <a:r>
              <a:rPr lang="nl-NL" dirty="0"/>
              <a:t>Je kan voordelen benoemen van de verschillende soorten hernieuwbare energie</a:t>
            </a:r>
          </a:p>
          <a:p>
            <a:pPr>
              <a:buFont typeface="Wingdings" panose="05000000000000000000" pitchFamily="2" charset="2"/>
              <a:buChar char="ü"/>
            </a:pPr>
            <a:r>
              <a:rPr lang="nl-NL" dirty="0"/>
              <a:t>Je kan nadelen benoemen van de verschillende soorten hernieuwbare energie</a:t>
            </a:r>
          </a:p>
        </p:txBody>
      </p:sp>
      <p:sp>
        <p:nvSpPr>
          <p:cNvPr id="2" name="Titel 1">
            <a:extLst>
              <a:ext uri="{FF2B5EF4-FFF2-40B4-BE49-F238E27FC236}">
                <a16:creationId xmlns:a16="http://schemas.microsoft.com/office/drawing/2014/main" id="{B588EAD3-64C7-4F75-940A-41633D786B72}"/>
              </a:ext>
            </a:extLst>
          </p:cNvPr>
          <p:cNvSpPr>
            <a:spLocks noGrp="1"/>
          </p:cNvSpPr>
          <p:nvPr>
            <p:ph type="title"/>
          </p:nvPr>
        </p:nvSpPr>
        <p:spPr/>
        <p:txBody>
          <a:bodyPr/>
          <a:lstStyle/>
          <a:p>
            <a:r>
              <a:rPr lang="nl-NL" dirty="0"/>
              <a:t>1. Vorige week</a:t>
            </a:r>
          </a:p>
        </p:txBody>
      </p:sp>
      <p:pic>
        <p:nvPicPr>
          <p:cNvPr id="8" name="Afbeelding 7">
            <a:extLst>
              <a:ext uri="{FF2B5EF4-FFF2-40B4-BE49-F238E27FC236}">
                <a16:creationId xmlns:a16="http://schemas.microsoft.com/office/drawing/2014/main" id="{F7CAC957-2F35-40E5-94AF-3E38217D939B}"/>
              </a:ext>
            </a:extLst>
          </p:cNvPr>
          <p:cNvPicPr>
            <a:picLocks noChangeAspect="1"/>
          </p:cNvPicPr>
          <p:nvPr/>
        </p:nvPicPr>
        <p:blipFill rotWithShape="1">
          <a:blip r:embed="rId2"/>
          <a:srcRect l="31573" t="27957" r="12903" b="17419"/>
          <a:stretch/>
        </p:blipFill>
        <p:spPr>
          <a:xfrm>
            <a:off x="5437177" y="1625628"/>
            <a:ext cx="6517698" cy="3606744"/>
          </a:xfrm>
          <a:prstGeom prst="rect">
            <a:avLst/>
          </a:prstGeom>
        </p:spPr>
      </p:pic>
    </p:spTree>
    <p:extLst>
      <p:ext uri="{BB962C8B-B14F-4D97-AF65-F5344CB8AC3E}">
        <p14:creationId xmlns:p14="http://schemas.microsoft.com/office/powerpoint/2010/main" val="4001898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88DA0D9-A58E-4CA5-AD3F-82ADDC9989C9}"/>
              </a:ext>
            </a:extLst>
          </p:cNvPr>
          <p:cNvSpPr>
            <a:spLocks noGrp="1"/>
          </p:cNvSpPr>
          <p:nvPr>
            <p:ph type="title"/>
          </p:nvPr>
        </p:nvSpPr>
        <p:spPr>
          <a:xfrm>
            <a:off x="371476" y="296863"/>
            <a:ext cx="10108030" cy="1160403"/>
          </a:xfrm>
        </p:spPr>
        <p:txBody>
          <a:bodyPr anchor="t">
            <a:normAutofit/>
          </a:bodyPr>
          <a:lstStyle/>
          <a:p>
            <a:r>
              <a:rPr lang="nl-NL" dirty="0"/>
              <a:t>Blauwe energie</a:t>
            </a:r>
          </a:p>
        </p:txBody>
      </p:sp>
      <p:pic>
        <p:nvPicPr>
          <p:cNvPr id="1026" name="Picture 2" descr="blue energy, blauwe energie, omgekeerde osmose ...">
            <a:extLst>
              <a:ext uri="{FF2B5EF4-FFF2-40B4-BE49-F238E27FC236}">
                <a16:creationId xmlns:a16="http://schemas.microsoft.com/office/drawing/2014/main" id="{EE052A85-577E-469F-82BF-DF7130B1AF74}"/>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6536" r="6535" b="-1"/>
          <a:stretch/>
        </p:blipFill>
        <p:spPr bwMode="auto">
          <a:xfrm>
            <a:off x="838200" y="1825625"/>
            <a:ext cx="5181600"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5D7FE8B-E602-4778-BA75-483091A537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389" r="31858" b="2"/>
          <a:stretch/>
        </p:blipFill>
        <p:spPr bwMode="auto">
          <a:xfrm>
            <a:off x="6592613" y="1741543"/>
            <a:ext cx="5181600" cy="4351338"/>
          </a:xfrm>
          <a:prstGeom prst="rect">
            <a:avLst/>
          </a:prstGeom>
          <a:solidFill>
            <a:srgbClr val="FFFFFF"/>
          </a:solidFill>
        </p:spPr>
      </p:pic>
    </p:spTree>
    <p:extLst>
      <p:ext uri="{BB962C8B-B14F-4D97-AF65-F5344CB8AC3E}">
        <p14:creationId xmlns:p14="http://schemas.microsoft.com/office/powerpoint/2010/main" val="3167506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35F1B9C-3ABB-4D4E-AA90-528D4904DB68}"/>
              </a:ext>
            </a:extLst>
          </p:cNvPr>
          <p:cNvSpPr>
            <a:spLocks noGrp="1"/>
          </p:cNvSpPr>
          <p:nvPr>
            <p:ph type="title"/>
          </p:nvPr>
        </p:nvSpPr>
        <p:spPr>
          <a:xfrm>
            <a:off x="609600" y="274638"/>
            <a:ext cx="10972800" cy="1143000"/>
          </a:xfrm>
        </p:spPr>
        <p:txBody>
          <a:bodyPr anchor="ctr">
            <a:normAutofit/>
          </a:bodyPr>
          <a:lstStyle/>
          <a:p>
            <a:r>
              <a:rPr lang="nl-NL" dirty="0"/>
              <a:t>Leerdoelen</a:t>
            </a:r>
          </a:p>
        </p:txBody>
      </p:sp>
      <p:sp>
        <p:nvSpPr>
          <p:cNvPr id="5" name="Tijdelijke aanduiding voor inhoud 4">
            <a:extLst>
              <a:ext uri="{FF2B5EF4-FFF2-40B4-BE49-F238E27FC236}">
                <a16:creationId xmlns:a16="http://schemas.microsoft.com/office/drawing/2014/main" id="{CFC39D62-B32F-4A9C-9CCF-C91F5A1CF170}"/>
              </a:ext>
            </a:extLst>
          </p:cNvPr>
          <p:cNvSpPr>
            <a:spLocks noGrp="1"/>
          </p:cNvSpPr>
          <p:nvPr>
            <p:ph sz="half" idx="1"/>
          </p:nvPr>
        </p:nvSpPr>
        <p:spPr>
          <a:xfrm>
            <a:off x="6197600" y="1600201"/>
            <a:ext cx="5384800" cy="4525963"/>
          </a:xfrm>
        </p:spPr>
        <p:txBody>
          <a:bodyPr>
            <a:normAutofit/>
          </a:bodyPr>
          <a:lstStyle/>
          <a:p>
            <a:pPr>
              <a:buFont typeface="Wingdings" panose="05000000000000000000" pitchFamily="2" charset="2"/>
              <a:buChar char="ü"/>
            </a:pPr>
            <a:r>
              <a:rPr lang="nl-NL" dirty="0"/>
              <a:t>Je kan uitleggen wat systeemdenken is</a:t>
            </a:r>
          </a:p>
          <a:p>
            <a:pPr>
              <a:buFont typeface="Wingdings" panose="05000000000000000000" pitchFamily="2" charset="2"/>
              <a:buChar char="ü"/>
            </a:pPr>
            <a:r>
              <a:rPr lang="nl-NL" dirty="0"/>
              <a:t>Je kan de zes stappen van systeemdenken</a:t>
            </a:r>
          </a:p>
          <a:p>
            <a:pPr>
              <a:buFont typeface="Wingdings" panose="05000000000000000000" pitchFamily="2" charset="2"/>
              <a:buChar char="ü"/>
            </a:pPr>
            <a:r>
              <a:rPr lang="nl-NL" dirty="0"/>
              <a:t>Je kan voorbeelden van systeemdenken benoemen</a:t>
            </a:r>
          </a:p>
          <a:p>
            <a:pPr>
              <a:buFont typeface="Wingdings" panose="05000000000000000000" pitchFamily="2" charset="2"/>
              <a:buChar char="ü"/>
            </a:pPr>
            <a:endParaRPr lang="nl-NL" dirty="0"/>
          </a:p>
          <a:p>
            <a:pPr>
              <a:buFont typeface="Wingdings" panose="05000000000000000000" pitchFamily="2" charset="2"/>
              <a:buChar char="ü"/>
            </a:pPr>
            <a:endParaRPr lang="nl-NL" dirty="0"/>
          </a:p>
        </p:txBody>
      </p:sp>
      <p:pic>
        <p:nvPicPr>
          <p:cNvPr id="2" name="Afbeelding 1">
            <a:extLst>
              <a:ext uri="{FF2B5EF4-FFF2-40B4-BE49-F238E27FC236}">
                <a16:creationId xmlns:a16="http://schemas.microsoft.com/office/drawing/2014/main" id="{260BBC75-AC44-490F-9365-FE849D831608}"/>
              </a:ext>
            </a:extLst>
          </p:cNvPr>
          <p:cNvPicPr>
            <a:picLocks noChangeAspect="1"/>
          </p:cNvPicPr>
          <p:nvPr/>
        </p:nvPicPr>
        <p:blipFill>
          <a:blip r:embed="rId2"/>
          <a:stretch>
            <a:fillRect/>
          </a:stretch>
        </p:blipFill>
        <p:spPr>
          <a:xfrm>
            <a:off x="1129097" y="1441257"/>
            <a:ext cx="4440195" cy="4843849"/>
          </a:xfrm>
          <a:prstGeom prst="rect">
            <a:avLst/>
          </a:prstGeom>
        </p:spPr>
      </p:pic>
    </p:spTree>
    <p:extLst>
      <p:ext uri="{BB962C8B-B14F-4D97-AF65-F5344CB8AC3E}">
        <p14:creationId xmlns:p14="http://schemas.microsoft.com/office/powerpoint/2010/main" val="664617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CB0838-EEAE-417A-8855-CD40C470D8AE}"/>
              </a:ext>
            </a:extLst>
          </p:cNvPr>
          <p:cNvSpPr>
            <a:spLocks noGrp="1"/>
          </p:cNvSpPr>
          <p:nvPr>
            <p:ph type="title"/>
          </p:nvPr>
        </p:nvSpPr>
        <p:spPr>
          <a:xfrm>
            <a:off x="488732" y="273051"/>
            <a:ext cx="4414344" cy="641350"/>
          </a:xfrm>
        </p:spPr>
        <p:txBody>
          <a:bodyPr/>
          <a:lstStyle/>
          <a:p>
            <a:r>
              <a:rPr lang="nl-NL" dirty="0"/>
              <a:t>3. systeemdenken</a:t>
            </a:r>
          </a:p>
        </p:txBody>
      </p:sp>
      <p:sp>
        <p:nvSpPr>
          <p:cNvPr id="4" name="Tijdelijke aanduiding voor tekst 3">
            <a:extLst>
              <a:ext uri="{FF2B5EF4-FFF2-40B4-BE49-F238E27FC236}">
                <a16:creationId xmlns:a16="http://schemas.microsoft.com/office/drawing/2014/main" id="{EC6D79EE-C048-4E26-94B4-262013CA867F}"/>
              </a:ext>
            </a:extLst>
          </p:cNvPr>
          <p:cNvSpPr>
            <a:spLocks noGrp="1"/>
          </p:cNvSpPr>
          <p:nvPr>
            <p:ph type="body" sz="half" idx="2"/>
          </p:nvPr>
        </p:nvSpPr>
        <p:spPr>
          <a:xfrm>
            <a:off x="609601" y="1435101"/>
            <a:ext cx="4157132" cy="4691063"/>
          </a:xfrm>
        </p:spPr>
        <p:txBody>
          <a:bodyPr/>
          <a:lstStyle/>
          <a:p>
            <a:pPr fontAlgn="base"/>
            <a:r>
              <a:rPr lang="nl-NL" sz="1800" dirty="0">
                <a:solidFill>
                  <a:srgbClr val="444444"/>
                </a:solidFill>
              </a:rPr>
              <a:t>Iedere actor in de economie (bedrijf, persoon, organisme) is verbonden met andere actoren. </a:t>
            </a:r>
          </a:p>
          <a:p>
            <a:pPr fontAlgn="base"/>
            <a:r>
              <a:rPr lang="nl-NL" sz="1800" dirty="0">
                <a:solidFill>
                  <a:srgbClr val="444444"/>
                </a:solidFill>
              </a:rPr>
              <a:t>Dit vormt samen een netwerk waarin de acties van een speler invloed hebben op andere spelers. </a:t>
            </a:r>
          </a:p>
          <a:p>
            <a:pPr fontAlgn="base"/>
            <a:endParaRPr lang="nl-NL" sz="1800" dirty="0">
              <a:solidFill>
                <a:srgbClr val="444444"/>
              </a:solidFill>
            </a:endParaRPr>
          </a:p>
          <a:p>
            <a:pPr fontAlgn="base"/>
            <a:endParaRPr lang="nl-NL" sz="1800" dirty="0">
              <a:solidFill>
                <a:srgbClr val="444444"/>
              </a:solidFill>
            </a:endParaRPr>
          </a:p>
          <a:p>
            <a:pPr fontAlgn="base"/>
            <a:r>
              <a:rPr lang="nl-NL" sz="1800" dirty="0">
                <a:solidFill>
                  <a:srgbClr val="444444"/>
                </a:solidFill>
              </a:rPr>
              <a:t>korte én lange termijn consequenties in keuzes die gemaakt worden.</a:t>
            </a:r>
            <a:endParaRPr lang="nl-NL" sz="1800" dirty="0"/>
          </a:p>
          <a:p>
            <a:endParaRPr lang="nl-NL" dirty="0"/>
          </a:p>
        </p:txBody>
      </p:sp>
      <p:pic>
        <p:nvPicPr>
          <p:cNvPr id="7" name="Picture 2" descr="Systeemdenken - Wikipedia">
            <a:extLst>
              <a:ext uri="{FF2B5EF4-FFF2-40B4-BE49-F238E27FC236}">
                <a16:creationId xmlns:a16="http://schemas.microsoft.com/office/drawing/2014/main" id="{D3CE2F65-C661-4B63-8C9B-A36133030B6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48275" y="273050"/>
            <a:ext cx="5853113" cy="585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393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C6D6511-B057-4341-A3B6-A71F080C9239}"/>
              </a:ext>
            </a:extLst>
          </p:cNvPr>
          <p:cNvSpPr>
            <a:spLocks noGrp="1"/>
          </p:cNvSpPr>
          <p:nvPr>
            <p:ph type="title"/>
          </p:nvPr>
        </p:nvSpPr>
        <p:spPr/>
        <p:txBody>
          <a:bodyPr/>
          <a:lstStyle/>
          <a:p>
            <a:r>
              <a:rPr lang="nl-NL" dirty="0"/>
              <a:t>Systeemdenken </a:t>
            </a:r>
          </a:p>
        </p:txBody>
      </p:sp>
      <p:sp>
        <p:nvSpPr>
          <p:cNvPr id="6" name="Tijdelijke aanduiding voor tekst 5">
            <a:extLst>
              <a:ext uri="{FF2B5EF4-FFF2-40B4-BE49-F238E27FC236}">
                <a16:creationId xmlns:a16="http://schemas.microsoft.com/office/drawing/2014/main" id="{047E3008-18C5-48BF-A880-327E9C31B32D}"/>
              </a:ext>
            </a:extLst>
          </p:cNvPr>
          <p:cNvSpPr>
            <a:spLocks noGrp="1"/>
          </p:cNvSpPr>
          <p:nvPr>
            <p:ph type="body" sz="quarter" idx="13"/>
          </p:nvPr>
        </p:nvSpPr>
        <p:spPr/>
        <p:txBody>
          <a:bodyPr/>
          <a:lstStyle/>
          <a:p>
            <a:pPr marL="0" indent="0">
              <a:buNone/>
            </a:pPr>
            <a:r>
              <a:rPr lang="nl-NL" sz="1800" dirty="0"/>
              <a:t>Is een wetenschappelijke benadering die tracht overzicht van het geheel te behouden, in plaats van zich te concentreren op afzonderlijke onderdelen zonder te overwegen welke rol deze delen in het groter geheel spelen. </a:t>
            </a:r>
          </a:p>
          <a:p>
            <a:endParaRPr lang="nl-NL" sz="1800" dirty="0"/>
          </a:p>
          <a:p>
            <a:pPr marL="0" indent="0">
              <a:buNone/>
            </a:pPr>
            <a:r>
              <a:rPr lang="nl-NL" sz="1800" dirty="0"/>
              <a:t>Bijvoorbeeld een ecosysteem, of onze hormoon huishouding</a:t>
            </a:r>
          </a:p>
          <a:p>
            <a:pPr marL="0" indent="0">
              <a:buNone/>
            </a:pPr>
            <a:endParaRPr lang="nl-NL" dirty="0"/>
          </a:p>
          <a:p>
            <a:pPr marL="0" indent="0">
              <a:buNone/>
            </a:pPr>
            <a:r>
              <a:rPr lang="nl-NL" sz="1800" dirty="0"/>
              <a:t>Ofwel: Een verzameling dingen die invloed hebben op elkaar.</a:t>
            </a:r>
          </a:p>
          <a:p>
            <a:pPr marL="0" indent="0">
              <a:buNone/>
            </a:pPr>
            <a:endParaRPr lang="nl-NL" sz="1800" dirty="0"/>
          </a:p>
          <a:p>
            <a:pPr marL="0" indent="0">
              <a:buNone/>
            </a:pPr>
            <a:r>
              <a:rPr lang="nl-NL" dirty="0"/>
              <a:t>Systeemdenken vereist denken in: </a:t>
            </a:r>
          </a:p>
          <a:p>
            <a:r>
              <a:rPr lang="nl-NL" sz="1800" dirty="0"/>
              <a:t>Relaties</a:t>
            </a:r>
          </a:p>
          <a:p>
            <a:r>
              <a:rPr lang="nl-NL" dirty="0"/>
              <a:t>Verbindingen </a:t>
            </a:r>
          </a:p>
          <a:p>
            <a:r>
              <a:rPr lang="nl-NL" sz="1800" dirty="0"/>
              <a:t>Context </a:t>
            </a:r>
          </a:p>
          <a:p>
            <a:pPr marL="0" indent="0">
              <a:buNone/>
            </a:pPr>
            <a:endParaRPr lang="nl-NL" dirty="0"/>
          </a:p>
        </p:txBody>
      </p:sp>
      <p:pic>
        <p:nvPicPr>
          <p:cNvPr id="3" name="Tijdelijke aanduiding voor afbeelding 2">
            <a:extLst>
              <a:ext uri="{FF2B5EF4-FFF2-40B4-BE49-F238E27FC236}">
                <a16:creationId xmlns:a16="http://schemas.microsoft.com/office/drawing/2014/main" id="{A5796B82-E373-49CB-B03A-357DAA981526}"/>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400" r="400" b="162"/>
          <a:stretch/>
        </p:blipFill>
        <p:spPr>
          <a:xfrm>
            <a:off x="6152767" y="728662"/>
            <a:ext cx="5656454" cy="5491268"/>
          </a:xfrm>
        </p:spPr>
      </p:pic>
      <p:sp>
        <p:nvSpPr>
          <p:cNvPr id="8" name="Tijdelijke aanduiding voor tekst 7">
            <a:extLst>
              <a:ext uri="{FF2B5EF4-FFF2-40B4-BE49-F238E27FC236}">
                <a16:creationId xmlns:a16="http://schemas.microsoft.com/office/drawing/2014/main" id="{03C84F8D-41F0-47D4-AD9D-CE2BE2EE6773}"/>
              </a:ext>
            </a:extLst>
          </p:cNvPr>
          <p:cNvSpPr>
            <a:spLocks noGrp="1"/>
          </p:cNvSpPr>
          <p:nvPr>
            <p:ph type="body" sz="quarter" idx="16"/>
          </p:nvPr>
        </p:nvSpPr>
        <p:spPr/>
        <p:txBody>
          <a:bodyPr/>
          <a:lstStyle/>
          <a:p>
            <a:r>
              <a:rPr lang="nl-NL" dirty="0"/>
              <a:t>]</a:t>
            </a:r>
          </a:p>
        </p:txBody>
      </p:sp>
    </p:spTree>
    <p:extLst>
      <p:ext uri="{BB962C8B-B14F-4D97-AF65-F5344CB8AC3E}">
        <p14:creationId xmlns:p14="http://schemas.microsoft.com/office/powerpoint/2010/main" val="548235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709D5B-F38B-48BC-9CB6-971F4E1F6E33}"/>
              </a:ext>
            </a:extLst>
          </p:cNvPr>
          <p:cNvSpPr>
            <a:spLocks noGrp="1"/>
          </p:cNvSpPr>
          <p:nvPr>
            <p:ph type="title"/>
          </p:nvPr>
        </p:nvSpPr>
        <p:spPr>
          <a:xfrm>
            <a:off x="839788" y="457200"/>
            <a:ext cx="3932237" cy="1600200"/>
          </a:xfrm>
        </p:spPr>
        <p:txBody>
          <a:bodyPr anchor="b">
            <a:normAutofit/>
          </a:bodyPr>
          <a:lstStyle/>
          <a:p>
            <a:r>
              <a:rPr lang="nl-NL" dirty="0"/>
              <a:t>Systeemdenken</a:t>
            </a:r>
          </a:p>
        </p:txBody>
      </p:sp>
      <p:pic>
        <p:nvPicPr>
          <p:cNvPr id="2050" name="Picture 2">
            <a:extLst>
              <a:ext uri="{FF2B5EF4-FFF2-40B4-BE49-F238E27FC236}">
                <a16:creationId xmlns:a16="http://schemas.microsoft.com/office/drawing/2014/main" id="{CBB5A134-EB8C-424E-B9E4-522A2299AB8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83188" y="1881187"/>
            <a:ext cx="6172200" cy="308610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3" name="Tijdelijke aanduiding voor tekst 2">
            <a:extLst>
              <a:ext uri="{FF2B5EF4-FFF2-40B4-BE49-F238E27FC236}">
                <a16:creationId xmlns:a16="http://schemas.microsoft.com/office/drawing/2014/main" id="{A3A7A18A-C626-4290-BDC7-4D7204305233}"/>
              </a:ext>
            </a:extLst>
          </p:cNvPr>
          <p:cNvSpPr>
            <a:spLocks noGrp="1"/>
          </p:cNvSpPr>
          <p:nvPr>
            <p:ph type="body" sz="half" idx="2"/>
          </p:nvPr>
        </p:nvSpPr>
        <p:spPr>
          <a:xfrm>
            <a:off x="839788" y="2057400"/>
            <a:ext cx="3932237" cy="3811588"/>
          </a:xfrm>
        </p:spPr>
        <p:txBody>
          <a:bodyPr>
            <a:normAutofit/>
          </a:bodyPr>
          <a:lstStyle/>
          <a:p>
            <a:pPr>
              <a:spcAft>
                <a:spcPts val="600"/>
              </a:spcAft>
            </a:pPr>
            <a:r>
              <a:rPr lang="nl-NL" dirty="0"/>
              <a:t>Geeft handvatten om integraal vraagstukken aan te pakken</a:t>
            </a:r>
          </a:p>
          <a:p>
            <a:pPr>
              <a:spcAft>
                <a:spcPts val="600"/>
              </a:spcAft>
            </a:pPr>
            <a:endParaRPr lang="nl-NL" dirty="0"/>
          </a:p>
          <a:p>
            <a:pPr>
              <a:spcAft>
                <a:spcPts val="600"/>
              </a:spcAft>
            </a:pPr>
            <a:r>
              <a:rPr lang="nl-NL" dirty="0"/>
              <a:t>Men beschouwt het gedrag van een systeem niet als een simpele keten van oorzaak-gevolgrelaties, maar als het samenspel van op elkaar inwerkende deelsystemen.</a:t>
            </a:r>
          </a:p>
          <a:p>
            <a:pPr>
              <a:spcAft>
                <a:spcPts val="600"/>
              </a:spcAft>
            </a:pPr>
            <a:endParaRPr lang="nl-NL" b="1" dirty="0"/>
          </a:p>
          <a:p>
            <a:pPr>
              <a:spcAft>
                <a:spcPts val="600"/>
              </a:spcAft>
            </a:pPr>
            <a:r>
              <a:rPr lang="nl-NL" b="1" dirty="0"/>
              <a:t>We behandelen 6 kenmerken van systeemdenken</a:t>
            </a:r>
          </a:p>
          <a:p>
            <a:pPr>
              <a:spcAft>
                <a:spcPts val="600"/>
              </a:spcAft>
            </a:pPr>
            <a:endParaRPr lang="nl-NL" dirty="0"/>
          </a:p>
        </p:txBody>
      </p:sp>
    </p:spTree>
    <p:extLst>
      <p:ext uri="{BB962C8B-B14F-4D97-AF65-F5344CB8AC3E}">
        <p14:creationId xmlns:p14="http://schemas.microsoft.com/office/powerpoint/2010/main" val="2960350005"/>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 id="{96AF11D6-F62E-490E-B1A9-4741B18CE908}" vid="{3EAC1E87-1642-4EC5-836B-DED2D775096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3" ma:contentTypeDescription="Een nieuw document maken." ma:contentTypeScope="" ma:versionID="bd0271150be9f8e9bec974e355b2f8a7">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59377b08247893b8b844217c25199b5d"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9D8CFB-4EB1-4BC7-A36F-BC38A7CE78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4F2D84-1A36-48A0-8B61-D526F4B1190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4E32C13-AEEB-4D78-8739-F0DCD56E59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200</TotalTime>
  <Words>813</Words>
  <Application>Microsoft Office PowerPoint</Application>
  <PresentationFormat>Breedbeeld</PresentationFormat>
  <Paragraphs>129</Paragraphs>
  <Slides>22</Slides>
  <Notes>5</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22</vt:i4>
      </vt:variant>
    </vt:vector>
  </HeadingPairs>
  <TitlesOfParts>
    <vt:vector size="28" baseType="lpstr">
      <vt:lpstr>Arial</vt:lpstr>
      <vt:lpstr>Arial Black</vt:lpstr>
      <vt:lpstr>Calibri</vt:lpstr>
      <vt:lpstr>Roboto Slab</vt:lpstr>
      <vt:lpstr>Wingdings</vt:lpstr>
      <vt:lpstr>Yuverta</vt:lpstr>
      <vt:lpstr>Circulaire economie</vt:lpstr>
      <vt:lpstr>Periode overzicht</vt:lpstr>
      <vt:lpstr>Vandaag </vt:lpstr>
      <vt:lpstr>1. Vorige week</vt:lpstr>
      <vt:lpstr>Blauwe energie</vt:lpstr>
      <vt:lpstr>Leerdoelen</vt:lpstr>
      <vt:lpstr>3. systeemdenken</vt:lpstr>
      <vt:lpstr>Systeemdenken </vt:lpstr>
      <vt:lpstr>Systeemdenken</vt:lpstr>
      <vt:lpstr>1. Van onderdelen naar het geheel</vt:lpstr>
      <vt:lpstr>2. Van objecten naar relaties</vt:lpstr>
      <vt:lpstr>3. Van objectieve kennis naar contextuele kennis</vt:lpstr>
      <vt:lpstr>PowerPoint-presentatie</vt:lpstr>
      <vt:lpstr>4. Van kwantiteit naar kwaliteit</vt:lpstr>
      <vt:lpstr>5. Van structuur naar proces</vt:lpstr>
      <vt:lpstr>6. Van inhoud naar patronen</vt:lpstr>
      <vt:lpstr>3. Kenmerk systeemdenken</vt:lpstr>
      <vt:lpstr>Systeemdenken cruciaal voor circulaire economie</vt:lpstr>
      <vt:lpstr>Project ‘Koffiebeker’</vt:lpstr>
      <vt:lpstr>3. Project koffiebeker </vt:lpstr>
      <vt:lpstr>Stijn en de sterren </vt:lpstr>
      <vt:lpstr>Aan het einde van de 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Stijn Weijermars</cp:lastModifiedBy>
  <cp:revision>3</cp:revision>
  <dcterms:created xsi:type="dcterms:W3CDTF">2021-11-30T13:57:54Z</dcterms:created>
  <dcterms:modified xsi:type="dcterms:W3CDTF">2021-12-08T20:15:52Z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