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7" r:id="rId2"/>
    <p:sldId id="323" r:id="rId3"/>
    <p:sldId id="324" r:id="rId4"/>
    <p:sldId id="357" r:id="rId5"/>
    <p:sldId id="322" r:id="rId6"/>
    <p:sldId id="344" r:id="rId7"/>
    <p:sldId id="345" r:id="rId8"/>
    <p:sldId id="346" r:id="rId9"/>
    <p:sldId id="353" r:id="rId10"/>
    <p:sldId id="347" r:id="rId11"/>
    <p:sldId id="348" r:id="rId12"/>
    <p:sldId id="354" r:id="rId13"/>
    <p:sldId id="349" r:id="rId14"/>
    <p:sldId id="355" r:id="rId15"/>
    <p:sldId id="356" r:id="rId16"/>
    <p:sldId id="318" r:id="rId17"/>
  </p:sldIdLst>
  <p:sldSz cx="9144000" cy="6858000" type="screen4x3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FFFF66"/>
    <a:srgbClr val="1C1C1C"/>
    <a:srgbClr val="FFD44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Stijl, gemiddeld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D5ABB26-0587-4C30-8999-92F81FD0307C}" styleName="Geen stijl, gee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204" y="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EC4D98-0836-4AFA-B795-2B68E140022D}" type="datetimeFigureOut">
              <a:rPr lang="nl-NL" smtClean="0"/>
              <a:t>7-12-2021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C24F18-8BDB-46A8-A187-D7300A31315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683441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ln w="38100" cap="rnd" cmpd="sng">
            <a:solidFill>
              <a:schemeClr val="bg1"/>
            </a:solidFill>
          </a:ln>
        </p:spPr>
        <p:txBody>
          <a:bodyPr/>
          <a:lstStyle/>
          <a:p>
            <a:r>
              <a:rPr lang="nl-NL" dirty="0"/>
              <a:t>Klik om de stijl te bewerken</a:t>
            </a:r>
            <a:endParaRPr lang="en-GB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000">
                <a:latin typeface="Candara" panose="020E050203030302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000">
                <a:latin typeface="Candara" panose="020E050203030302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sz="2000">
                <a:latin typeface="Candara" panose="020E050203030302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2000">
                <a:latin typeface="Candara" panose="020E050203030302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sz="2000">
                <a:latin typeface="Candara" panose="020E050203030302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en-GB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AB902-15E9-4F86-AF14-2320F0C9AB4F}" type="datetimeFigureOut">
              <a:rPr lang="en-GB" smtClean="0"/>
              <a:t>07/12/2021</a:t>
            </a:fld>
            <a:endParaRPr lang="en-GB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37A17-43AC-4702-9102-63CAD151EBCF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84280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GB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AB902-15E9-4F86-AF14-2320F0C9AB4F}" type="datetimeFigureOut">
              <a:rPr lang="en-GB" smtClean="0"/>
              <a:t>07/12/2021</a:t>
            </a:fld>
            <a:endParaRPr lang="en-GB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37A17-43AC-4702-9102-63CAD151EBCF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560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/>
              <a:t>Klik om de stijl te bewerken</a:t>
            </a:r>
            <a:endParaRPr lang="en-GB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AB902-15E9-4F86-AF14-2320F0C9AB4F}" type="datetimeFigureOut">
              <a:rPr lang="en-GB" smtClean="0"/>
              <a:t>07/12/2021</a:t>
            </a:fld>
            <a:endParaRPr lang="en-GB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37A17-43AC-4702-9102-63CAD151EBCF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62566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en-GB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ondertitelstijl van het model te bewerken</a:t>
            </a:r>
            <a:endParaRPr lang="en-GB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AB902-15E9-4F86-AF14-2320F0C9AB4F}" type="datetimeFigureOut">
              <a:rPr lang="en-GB" smtClean="0"/>
              <a:t>07/12/2021</a:t>
            </a:fld>
            <a:endParaRPr lang="en-GB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37A17-43AC-4702-9102-63CAD151EBCF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61740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Klik om de stijl te bewerken</a:t>
            </a:r>
            <a:endParaRPr lang="en-GB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AB902-15E9-4F86-AF14-2320F0C9AB4F}" type="datetimeFigureOut">
              <a:rPr lang="en-GB" smtClean="0"/>
              <a:t>07/12/2021</a:t>
            </a:fld>
            <a:endParaRPr lang="en-GB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37A17-43AC-4702-9102-63CAD151EBCF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75774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GB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AB902-15E9-4F86-AF14-2320F0C9AB4F}" type="datetimeFigureOut">
              <a:rPr lang="en-GB" smtClean="0"/>
              <a:t>07/12/2021</a:t>
            </a:fld>
            <a:endParaRPr lang="en-GB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37A17-43AC-4702-9102-63CAD151EBCF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19171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  <a:endParaRPr lang="en-GB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AB902-15E9-4F86-AF14-2320F0C9AB4F}" type="datetimeFigureOut">
              <a:rPr lang="en-GB" smtClean="0"/>
              <a:t>07/12/2021</a:t>
            </a:fld>
            <a:endParaRPr lang="en-GB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37A17-43AC-4702-9102-63CAD151EBCF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07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GB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AB902-15E9-4F86-AF14-2320F0C9AB4F}" type="datetimeFigureOut">
              <a:rPr lang="en-GB" smtClean="0"/>
              <a:t>07/12/2021</a:t>
            </a:fld>
            <a:endParaRPr lang="en-GB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37A17-43AC-4702-9102-63CAD151EBCF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65448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AB902-15E9-4F86-AF14-2320F0C9AB4F}" type="datetimeFigureOut">
              <a:rPr lang="en-GB" smtClean="0"/>
              <a:t>07/12/2021</a:t>
            </a:fld>
            <a:endParaRPr lang="en-GB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37A17-43AC-4702-9102-63CAD151EBCF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37454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  <a:endParaRPr lang="en-GB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AB902-15E9-4F86-AF14-2320F0C9AB4F}" type="datetimeFigureOut">
              <a:rPr lang="en-GB" smtClean="0"/>
              <a:t>07/12/2021</a:t>
            </a:fld>
            <a:endParaRPr lang="en-GB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37A17-43AC-4702-9102-63CAD151EBCF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22812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  <a:endParaRPr lang="en-GB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AB902-15E9-4F86-AF14-2320F0C9AB4F}" type="datetimeFigureOut">
              <a:rPr lang="en-GB" smtClean="0"/>
              <a:t>07/12/2021</a:t>
            </a:fld>
            <a:endParaRPr lang="en-GB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37A17-43AC-4702-9102-63CAD151EBCF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91453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323528" y="188640"/>
            <a:ext cx="8568952" cy="6552728"/>
          </a:xfrm>
          <a:prstGeom prst="rect">
            <a:avLst/>
          </a:prstGeom>
          <a:solidFill>
            <a:srgbClr val="FFD44B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>
              <a:latin typeface="Candara" panose="020E0502030303020204" pitchFamily="34" charset="0"/>
            </a:endParaRPr>
          </a:p>
        </p:txBody>
      </p:sp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de stijl te bewerken</a:t>
            </a:r>
            <a:endParaRPr lang="en-GB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412776"/>
            <a:ext cx="8229600" cy="51125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en-GB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000">
                <a:solidFill>
                  <a:schemeClr val="tx1">
                    <a:tint val="75000"/>
                  </a:schemeClr>
                </a:solidFill>
                <a:latin typeface="Candara" panose="020E0502030303020204" pitchFamily="34" charset="0"/>
              </a:defRPr>
            </a:lvl1pPr>
          </a:lstStyle>
          <a:p>
            <a:fld id="{08BAB902-15E9-4F86-AF14-2320F0C9AB4F}" type="datetimeFigureOut">
              <a:rPr lang="en-GB" smtClean="0"/>
              <a:pPr/>
              <a:t>07/12/2021</a:t>
            </a:fld>
            <a:endParaRPr lang="en-GB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000">
                <a:solidFill>
                  <a:schemeClr val="tx1">
                    <a:tint val="75000"/>
                  </a:schemeClr>
                </a:solidFill>
                <a:latin typeface="Candara" panose="020E0502030303020204" pitchFamily="34" charset="0"/>
              </a:defRPr>
            </a:lvl1pPr>
          </a:lstStyle>
          <a:p>
            <a:endParaRPr lang="en-GB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chemeClr val="tx1">
                    <a:tint val="75000"/>
                  </a:schemeClr>
                </a:solidFill>
                <a:latin typeface="Candara" panose="020E0502030303020204" pitchFamily="34" charset="0"/>
              </a:defRPr>
            </a:lvl1pPr>
          </a:lstStyle>
          <a:p>
            <a:fld id="{0FD37A17-43AC-4702-9102-63CAD151EBCF}" type="slidenum">
              <a:rPr lang="en-GB" smtClean="0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12385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49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2800" b="1" kern="1200">
          <a:solidFill>
            <a:schemeClr val="tx1"/>
          </a:solidFill>
          <a:latin typeface="Candara" panose="020E0502030303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85000"/>
              <a:lumOff val="15000"/>
            </a:schemeClr>
          </a:solidFill>
          <a:latin typeface="Candara" panose="020E0502030303020204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>
              <a:lumMod val="85000"/>
              <a:lumOff val="15000"/>
            </a:schemeClr>
          </a:solidFill>
          <a:latin typeface="Candara" panose="020E0502030303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85000"/>
              <a:lumOff val="15000"/>
            </a:schemeClr>
          </a:solidFill>
          <a:latin typeface="Candara" panose="020E0502030303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>
              <a:lumMod val="85000"/>
              <a:lumOff val="15000"/>
            </a:schemeClr>
          </a:solidFill>
          <a:latin typeface="Candara" panose="020E0502030303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>
              <a:lumMod val="85000"/>
              <a:lumOff val="15000"/>
            </a:schemeClr>
          </a:solidFill>
          <a:latin typeface="Candara" panose="020E0502030303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Timeline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412776"/>
            <a:ext cx="4258816" cy="5112568"/>
          </a:xfrm>
        </p:spPr>
        <p:txBody>
          <a:bodyPr>
            <a:normAutofit/>
          </a:bodyPr>
          <a:lstStyle/>
          <a:p>
            <a:endParaRPr lang="nl-NL" dirty="0">
              <a:latin typeface="Candara" panose="020E0502030303020204" pitchFamily="34" charset="0"/>
            </a:endParaRPr>
          </a:p>
          <a:p>
            <a:endParaRPr lang="en-GB" dirty="0">
              <a:latin typeface="Candara" panose="020E0502030303020204" pitchFamily="34" charset="0"/>
            </a:endParaRPr>
          </a:p>
          <a:p>
            <a:endParaRPr lang="en-GB" dirty="0"/>
          </a:p>
          <a:p>
            <a:r>
              <a:rPr lang="en-GB" dirty="0">
                <a:latin typeface="Candara" panose="020E0502030303020204" pitchFamily="34" charset="0"/>
              </a:rPr>
              <a:t>Preparation Oral Exam</a:t>
            </a:r>
          </a:p>
          <a:p>
            <a:endParaRPr lang="en-GB" dirty="0">
              <a:latin typeface="Candara" panose="020E0502030303020204" pitchFamily="34" charset="0"/>
            </a:endParaRPr>
          </a:p>
          <a:p>
            <a:r>
              <a:rPr lang="nl-NL" dirty="0">
                <a:latin typeface="Candara" panose="020E0502030303020204" pitchFamily="34" charset="0"/>
              </a:rPr>
              <a:t>Oral </a:t>
            </a:r>
            <a:r>
              <a:rPr lang="nl-NL" dirty="0" err="1">
                <a:latin typeface="Candara" panose="020E0502030303020204" pitchFamily="34" charset="0"/>
              </a:rPr>
              <a:t>exams</a:t>
            </a:r>
            <a:endParaRPr lang="nl-NL" dirty="0">
              <a:latin typeface="Candara" panose="020E0502030303020204" pitchFamily="34" charset="0"/>
            </a:endParaRPr>
          </a:p>
          <a:p>
            <a:endParaRPr lang="en-GB" dirty="0">
              <a:latin typeface="Candara" panose="020E0502030303020204" pitchFamily="34" charset="0"/>
            </a:endParaRPr>
          </a:p>
          <a:p>
            <a:r>
              <a:rPr lang="en-GB" dirty="0">
                <a:latin typeface="Candara" panose="020E0502030303020204" pitchFamily="34" charset="0"/>
              </a:rPr>
              <a:t>Grammar: </a:t>
            </a:r>
            <a:r>
              <a:rPr lang="en-GB" dirty="0" err="1">
                <a:latin typeface="Candara" panose="020E0502030303020204" pitchFamily="34" charset="0"/>
              </a:rPr>
              <a:t>Comparisson</a:t>
            </a:r>
            <a:endParaRPr lang="en-GB" dirty="0">
              <a:latin typeface="Candara" panose="020E0502030303020204" pitchFamily="34" charset="0"/>
            </a:endParaRPr>
          </a:p>
          <a:p>
            <a:endParaRPr lang="en-GB" dirty="0"/>
          </a:p>
          <a:p>
            <a:r>
              <a:rPr lang="en-GB" dirty="0"/>
              <a:t>Work from book</a:t>
            </a:r>
            <a:endParaRPr lang="en-GB" dirty="0">
              <a:latin typeface="Candara" panose="020E0502030303020204" pitchFamily="34" charset="0"/>
            </a:endParaRPr>
          </a:p>
          <a:p>
            <a:pPr marL="0" indent="0">
              <a:buNone/>
            </a:pPr>
            <a:endParaRPr lang="en-GB" dirty="0">
              <a:latin typeface="Candara" panose="020E0502030303020204" pitchFamily="34" charset="0"/>
            </a:endParaRPr>
          </a:p>
          <a:p>
            <a:pPr marL="0" indent="0">
              <a:buNone/>
            </a:pPr>
            <a:endParaRPr lang="nl-NL" dirty="0">
              <a:latin typeface="Candara" panose="020E0502030303020204" pitchFamily="34" charset="0"/>
            </a:endParaRPr>
          </a:p>
        </p:txBody>
      </p:sp>
      <p:pic>
        <p:nvPicPr>
          <p:cNvPr id="6" name="Afbeelding 5" descr="Afbeelding met tekst, kat, huiskat&#10;&#10;Automatisch gegenereerde beschrijving">
            <a:extLst>
              <a:ext uri="{FF2B5EF4-FFF2-40B4-BE49-F238E27FC236}">
                <a16:creationId xmlns:a16="http://schemas.microsoft.com/office/drawing/2014/main" id="{35BE1CF3-9EA9-4E47-9448-B9166F6AE1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9545" y="2473000"/>
            <a:ext cx="3437255" cy="29921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170560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Grammar: </a:t>
            </a:r>
            <a:r>
              <a:rPr lang="en-GB" dirty="0" err="1"/>
              <a:t>Comparisson</a:t>
            </a:r>
            <a:endParaRPr lang="en-GB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b="1" dirty="0">
                <a:solidFill>
                  <a:srgbClr val="FFFF00"/>
                </a:solidFill>
              </a:rPr>
              <a:t>Quiet</a:t>
            </a:r>
          </a:p>
          <a:p>
            <a:pPr marL="0" indent="0">
              <a:buNone/>
            </a:pPr>
            <a:endParaRPr lang="en-GB" i="1"/>
          </a:p>
          <a:p>
            <a:pPr marL="0" indent="0">
              <a:buNone/>
            </a:pPr>
            <a:endParaRPr lang="en-GB" i="1" dirty="0"/>
          </a:p>
          <a:p>
            <a:pPr marL="0" indent="0">
              <a:buNone/>
            </a:pPr>
            <a:endParaRPr lang="en-GB" i="1" dirty="0"/>
          </a:p>
          <a:p>
            <a:pPr marL="0" indent="0">
              <a:buNone/>
            </a:pPr>
            <a:endParaRPr lang="en-GB" i="1" dirty="0"/>
          </a:p>
          <a:p>
            <a:pPr marL="0" indent="0">
              <a:buNone/>
            </a:pPr>
            <a:endParaRPr lang="en-GB" i="1" dirty="0"/>
          </a:p>
          <a:p>
            <a:pPr marL="0" indent="0">
              <a:buNone/>
            </a:pPr>
            <a:endParaRPr lang="en-GB" i="1" dirty="0"/>
          </a:p>
          <a:p>
            <a:pPr marL="0" indent="0">
              <a:buNone/>
            </a:pPr>
            <a:r>
              <a:rPr lang="en-GB" i="1" dirty="0"/>
              <a:t>						</a:t>
            </a:r>
            <a:endParaRPr lang="en-GB" dirty="0"/>
          </a:p>
          <a:p>
            <a:pPr marL="0" indent="0">
              <a:buNone/>
            </a:pPr>
            <a:r>
              <a:rPr lang="en-GB" i="1" dirty="0"/>
              <a:t>						</a:t>
            </a:r>
            <a:r>
              <a:rPr lang="en-GB" i="1" dirty="0" err="1"/>
              <a:t>Overtreffende</a:t>
            </a:r>
            <a:r>
              <a:rPr lang="en-GB" i="1" dirty="0"/>
              <a:t> trap</a:t>
            </a:r>
          </a:p>
          <a:p>
            <a:pPr marL="0" indent="0">
              <a:buNone/>
            </a:pPr>
            <a:r>
              <a:rPr lang="en-GB" i="1" dirty="0"/>
              <a:t>			          	</a:t>
            </a:r>
            <a:r>
              <a:rPr lang="en-GB" dirty="0"/>
              <a:t>		</a:t>
            </a:r>
            <a:r>
              <a:rPr lang="en-GB" i="1" dirty="0"/>
              <a:t>Superlative degree</a:t>
            </a:r>
            <a:endParaRPr lang="en-GB" dirty="0"/>
          </a:p>
          <a:p>
            <a:pPr marL="0" indent="0">
              <a:buNone/>
            </a:pPr>
            <a:r>
              <a:rPr lang="en-GB" dirty="0"/>
              <a:t>			</a:t>
            </a:r>
            <a:r>
              <a:rPr lang="en-GB" i="1" dirty="0"/>
              <a:t> </a:t>
            </a:r>
            <a:r>
              <a:rPr lang="en-GB" i="1" dirty="0" err="1"/>
              <a:t>Vergrotende</a:t>
            </a:r>
            <a:r>
              <a:rPr lang="en-GB" i="1" dirty="0"/>
              <a:t> trap </a:t>
            </a:r>
            <a:r>
              <a:rPr lang="en-GB" dirty="0"/>
              <a:t>	</a:t>
            </a:r>
          </a:p>
          <a:p>
            <a:pPr marL="0" indent="0">
              <a:buNone/>
            </a:pPr>
            <a:r>
              <a:rPr lang="en-GB" dirty="0"/>
              <a:t>			</a:t>
            </a:r>
            <a:r>
              <a:rPr lang="en-GB" i="1" dirty="0"/>
              <a:t>Comparative degree</a:t>
            </a:r>
            <a:endParaRPr lang="en-GB" dirty="0"/>
          </a:p>
          <a:p>
            <a:pPr marL="0" indent="0">
              <a:buNone/>
            </a:pPr>
            <a:r>
              <a:rPr lang="en-GB" i="1" dirty="0"/>
              <a:t>Basis (</a:t>
            </a:r>
            <a:r>
              <a:rPr lang="en-GB" i="1" dirty="0" err="1"/>
              <a:t>stellende</a:t>
            </a:r>
            <a:r>
              <a:rPr lang="en-GB" i="1" dirty="0"/>
              <a:t>) trap</a:t>
            </a:r>
          </a:p>
          <a:p>
            <a:pPr marL="0" indent="0">
              <a:buNone/>
            </a:pPr>
            <a:r>
              <a:rPr lang="en-GB" i="1" dirty="0"/>
              <a:t>Positive degree</a:t>
            </a:r>
          </a:p>
          <a:p>
            <a:pPr marL="0" indent="0">
              <a:buNone/>
            </a:pPr>
            <a:r>
              <a:rPr lang="en-GB" i="1" dirty="0"/>
              <a:t>	</a:t>
            </a:r>
            <a:r>
              <a:rPr lang="en-GB" b="1" dirty="0">
                <a:solidFill>
                  <a:srgbClr val="FFFF00"/>
                </a:solidFill>
              </a:rPr>
              <a:t>Quiet		Quieter / More Quiet	Quietest / Most Quiet</a:t>
            </a:r>
          </a:p>
        </p:txBody>
      </p:sp>
      <p:cxnSp>
        <p:nvCxnSpPr>
          <p:cNvPr id="5" name="Rechte verbindingslijn 4"/>
          <p:cNvCxnSpPr/>
          <p:nvPr/>
        </p:nvCxnSpPr>
        <p:spPr>
          <a:xfrm>
            <a:off x="539552" y="5229200"/>
            <a:ext cx="216024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Rechte verbindingslijn 7"/>
          <p:cNvCxnSpPr/>
          <p:nvPr/>
        </p:nvCxnSpPr>
        <p:spPr>
          <a:xfrm flipV="1">
            <a:off x="2699792" y="4581128"/>
            <a:ext cx="0" cy="64807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Rechte verbindingslijn 8"/>
          <p:cNvCxnSpPr/>
          <p:nvPr/>
        </p:nvCxnSpPr>
        <p:spPr>
          <a:xfrm>
            <a:off x="2699792" y="4543563"/>
            <a:ext cx="288032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Rechte verbindingslijn 10"/>
          <p:cNvCxnSpPr/>
          <p:nvPr/>
        </p:nvCxnSpPr>
        <p:spPr>
          <a:xfrm>
            <a:off x="5580112" y="3789040"/>
            <a:ext cx="266429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Rechte verbindingslijn 12"/>
          <p:cNvCxnSpPr/>
          <p:nvPr/>
        </p:nvCxnSpPr>
        <p:spPr>
          <a:xfrm flipV="1">
            <a:off x="5568080" y="3789040"/>
            <a:ext cx="12032" cy="75452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 descr="Sometimes it's just better to be quiet | Very Funny Pics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4" t="3226" r="6000" b="22370"/>
          <a:stretch/>
        </p:blipFill>
        <p:spPr bwMode="auto">
          <a:xfrm>
            <a:off x="674668" y="2826629"/>
            <a:ext cx="1707934" cy="2330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Be very, very quiet... : funny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04" t="9540" r="13442" b="26889"/>
          <a:stretch/>
        </p:blipFill>
        <p:spPr bwMode="auto">
          <a:xfrm>
            <a:off x="2838355" y="2420888"/>
            <a:ext cx="2566908" cy="1978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The Deserted Desert – INCIT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59" r="7765"/>
          <a:stretch/>
        </p:blipFill>
        <p:spPr bwMode="auto">
          <a:xfrm>
            <a:off x="5724128" y="1628800"/>
            <a:ext cx="2475674" cy="201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5" name="Rechte verbindingslijn 14"/>
          <p:cNvCxnSpPr/>
          <p:nvPr/>
        </p:nvCxnSpPr>
        <p:spPr>
          <a:xfrm>
            <a:off x="3851920" y="6453336"/>
            <a:ext cx="216024" cy="0"/>
          </a:xfrm>
          <a:prstGeom prst="line">
            <a:avLst/>
          </a:prstGeom>
          <a:ln w="857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Rechte verbindingslijn 15"/>
          <p:cNvCxnSpPr/>
          <p:nvPr/>
        </p:nvCxnSpPr>
        <p:spPr>
          <a:xfrm>
            <a:off x="4283968" y="6451503"/>
            <a:ext cx="576064" cy="0"/>
          </a:xfrm>
          <a:prstGeom prst="line">
            <a:avLst/>
          </a:prstGeom>
          <a:ln w="857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Rechte verbindingslijn 17"/>
          <p:cNvCxnSpPr/>
          <p:nvPr/>
        </p:nvCxnSpPr>
        <p:spPr>
          <a:xfrm>
            <a:off x="6660232" y="6440705"/>
            <a:ext cx="288032" cy="0"/>
          </a:xfrm>
          <a:prstGeom prst="line">
            <a:avLst/>
          </a:prstGeom>
          <a:ln w="857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Rechte verbindingslijn 19"/>
          <p:cNvCxnSpPr/>
          <p:nvPr/>
        </p:nvCxnSpPr>
        <p:spPr>
          <a:xfrm>
            <a:off x="7164288" y="6440705"/>
            <a:ext cx="504056" cy="0"/>
          </a:xfrm>
          <a:prstGeom prst="line">
            <a:avLst/>
          </a:prstGeom>
          <a:ln w="857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1566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Grammar: </a:t>
            </a:r>
            <a:r>
              <a:rPr lang="en-GB" dirty="0" err="1"/>
              <a:t>Comparisson</a:t>
            </a:r>
            <a:endParaRPr lang="en-GB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b="1" dirty="0">
                <a:solidFill>
                  <a:srgbClr val="FFFF00"/>
                </a:solidFill>
              </a:rPr>
              <a:t>Powerful</a:t>
            </a:r>
          </a:p>
          <a:p>
            <a:pPr marL="0" indent="0">
              <a:buNone/>
            </a:pPr>
            <a:endParaRPr lang="en-GB" i="1" dirty="0"/>
          </a:p>
          <a:p>
            <a:pPr marL="0" indent="0">
              <a:buNone/>
            </a:pPr>
            <a:endParaRPr lang="en-GB" i="1" dirty="0"/>
          </a:p>
          <a:p>
            <a:pPr marL="0" indent="0">
              <a:buNone/>
            </a:pPr>
            <a:endParaRPr lang="en-GB" i="1" dirty="0"/>
          </a:p>
          <a:p>
            <a:pPr marL="0" indent="0">
              <a:buNone/>
            </a:pPr>
            <a:endParaRPr lang="en-GB" i="1" dirty="0"/>
          </a:p>
          <a:p>
            <a:pPr marL="0" indent="0">
              <a:buNone/>
            </a:pPr>
            <a:endParaRPr lang="en-GB" i="1" dirty="0"/>
          </a:p>
          <a:p>
            <a:pPr marL="0" indent="0">
              <a:buNone/>
            </a:pPr>
            <a:endParaRPr lang="en-GB" i="1" dirty="0"/>
          </a:p>
          <a:p>
            <a:pPr marL="0" indent="0">
              <a:buNone/>
            </a:pPr>
            <a:r>
              <a:rPr lang="en-GB" i="1" dirty="0"/>
              <a:t>						</a:t>
            </a:r>
            <a:endParaRPr lang="en-GB" dirty="0"/>
          </a:p>
          <a:p>
            <a:pPr marL="0" indent="0">
              <a:buNone/>
            </a:pPr>
            <a:r>
              <a:rPr lang="en-GB" i="1" dirty="0"/>
              <a:t>						</a:t>
            </a:r>
            <a:r>
              <a:rPr lang="en-GB" i="1" dirty="0" err="1"/>
              <a:t>Overtreffende</a:t>
            </a:r>
            <a:r>
              <a:rPr lang="en-GB" i="1" dirty="0"/>
              <a:t> trap</a:t>
            </a:r>
          </a:p>
          <a:p>
            <a:pPr marL="0" indent="0">
              <a:buNone/>
            </a:pPr>
            <a:r>
              <a:rPr lang="en-GB" i="1" dirty="0"/>
              <a:t>			          	</a:t>
            </a:r>
            <a:r>
              <a:rPr lang="en-GB" dirty="0"/>
              <a:t>		</a:t>
            </a:r>
            <a:r>
              <a:rPr lang="en-GB" i="1" dirty="0"/>
              <a:t>Superlative degree</a:t>
            </a:r>
            <a:endParaRPr lang="en-GB" dirty="0"/>
          </a:p>
          <a:p>
            <a:pPr marL="0" indent="0">
              <a:buNone/>
            </a:pPr>
            <a:r>
              <a:rPr lang="en-GB" dirty="0"/>
              <a:t>			</a:t>
            </a:r>
            <a:r>
              <a:rPr lang="en-GB" i="1" dirty="0"/>
              <a:t> </a:t>
            </a:r>
            <a:r>
              <a:rPr lang="en-GB" i="1" dirty="0" err="1"/>
              <a:t>Vergrotende</a:t>
            </a:r>
            <a:r>
              <a:rPr lang="en-GB" i="1" dirty="0"/>
              <a:t> trap </a:t>
            </a:r>
            <a:r>
              <a:rPr lang="en-GB" dirty="0"/>
              <a:t>	</a:t>
            </a:r>
          </a:p>
          <a:p>
            <a:pPr marL="0" indent="0">
              <a:buNone/>
            </a:pPr>
            <a:r>
              <a:rPr lang="en-GB" dirty="0"/>
              <a:t>			</a:t>
            </a:r>
            <a:r>
              <a:rPr lang="en-GB" i="1" dirty="0"/>
              <a:t>Comparative degree</a:t>
            </a:r>
            <a:endParaRPr lang="en-GB" dirty="0"/>
          </a:p>
          <a:p>
            <a:pPr marL="0" indent="0">
              <a:buNone/>
            </a:pPr>
            <a:r>
              <a:rPr lang="en-GB" i="1" dirty="0"/>
              <a:t>Basis (</a:t>
            </a:r>
            <a:r>
              <a:rPr lang="en-GB" i="1" dirty="0" err="1"/>
              <a:t>stellende</a:t>
            </a:r>
            <a:r>
              <a:rPr lang="en-GB" i="1" dirty="0"/>
              <a:t>) trap</a:t>
            </a:r>
          </a:p>
          <a:p>
            <a:pPr marL="0" indent="0">
              <a:buNone/>
            </a:pPr>
            <a:r>
              <a:rPr lang="en-GB" i="1" dirty="0"/>
              <a:t>Positive degree</a:t>
            </a:r>
          </a:p>
          <a:p>
            <a:pPr marL="0" indent="0">
              <a:buNone/>
            </a:pPr>
            <a:r>
              <a:rPr lang="en-GB" b="1" dirty="0">
                <a:solidFill>
                  <a:srgbClr val="FFFF00"/>
                </a:solidFill>
              </a:rPr>
              <a:t>     Powerful		More powerful		Most powerful</a:t>
            </a:r>
          </a:p>
        </p:txBody>
      </p:sp>
      <p:cxnSp>
        <p:nvCxnSpPr>
          <p:cNvPr id="5" name="Rechte verbindingslijn 4"/>
          <p:cNvCxnSpPr/>
          <p:nvPr/>
        </p:nvCxnSpPr>
        <p:spPr>
          <a:xfrm>
            <a:off x="539552" y="5229200"/>
            <a:ext cx="216024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Rechte verbindingslijn 7"/>
          <p:cNvCxnSpPr/>
          <p:nvPr/>
        </p:nvCxnSpPr>
        <p:spPr>
          <a:xfrm flipV="1">
            <a:off x="2699792" y="4581128"/>
            <a:ext cx="0" cy="64807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Rechte verbindingslijn 8"/>
          <p:cNvCxnSpPr/>
          <p:nvPr/>
        </p:nvCxnSpPr>
        <p:spPr>
          <a:xfrm>
            <a:off x="2699792" y="4543563"/>
            <a:ext cx="288032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Rechte verbindingslijn 10"/>
          <p:cNvCxnSpPr/>
          <p:nvPr/>
        </p:nvCxnSpPr>
        <p:spPr>
          <a:xfrm>
            <a:off x="5580112" y="3789040"/>
            <a:ext cx="266429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Rechte verbindingslijn 12"/>
          <p:cNvCxnSpPr/>
          <p:nvPr/>
        </p:nvCxnSpPr>
        <p:spPr>
          <a:xfrm flipV="1">
            <a:off x="5568080" y="3789040"/>
            <a:ext cx="12032" cy="75452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08" r="16986"/>
          <a:stretch/>
        </p:blipFill>
        <p:spPr bwMode="auto">
          <a:xfrm>
            <a:off x="617824" y="3212975"/>
            <a:ext cx="2003696" cy="1787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99" r="19792"/>
          <a:stretch/>
        </p:blipFill>
        <p:spPr bwMode="auto">
          <a:xfrm>
            <a:off x="2920316" y="2012026"/>
            <a:ext cx="2439271" cy="2429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" name="Rechte verbindingslijn 13"/>
          <p:cNvCxnSpPr/>
          <p:nvPr/>
        </p:nvCxnSpPr>
        <p:spPr>
          <a:xfrm flipH="1">
            <a:off x="3275856" y="6453336"/>
            <a:ext cx="576064" cy="0"/>
          </a:xfrm>
          <a:prstGeom prst="line">
            <a:avLst/>
          </a:prstGeom>
          <a:ln w="857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Rechte verbindingslijn 14"/>
          <p:cNvCxnSpPr/>
          <p:nvPr/>
        </p:nvCxnSpPr>
        <p:spPr>
          <a:xfrm flipH="1">
            <a:off x="6012160" y="6453336"/>
            <a:ext cx="576064" cy="0"/>
          </a:xfrm>
          <a:prstGeom prst="line">
            <a:avLst/>
          </a:prstGeom>
          <a:ln w="857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8792B825-52C2-4FA6-8278-5B606B891BC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2575" y="1318517"/>
            <a:ext cx="1815574" cy="2420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49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Grammar: </a:t>
            </a:r>
            <a:r>
              <a:rPr lang="en-GB" dirty="0" err="1"/>
              <a:t>Comparisson</a:t>
            </a:r>
            <a:endParaRPr lang="en-GB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b="1" dirty="0">
                <a:solidFill>
                  <a:srgbClr val="FFFF00"/>
                </a:solidFill>
              </a:rPr>
              <a:t>Difficult</a:t>
            </a:r>
          </a:p>
          <a:p>
            <a:pPr marL="0" indent="0">
              <a:buNone/>
            </a:pPr>
            <a:endParaRPr lang="en-GB" i="1" dirty="0"/>
          </a:p>
          <a:p>
            <a:pPr marL="0" indent="0">
              <a:buNone/>
            </a:pPr>
            <a:endParaRPr lang="en-GB" i="1" dirty="0"/>
          </a:p>
          <a:p>
            <a:pPr marL="0" indent="0">
              <a:buNone/>
            </a:pPr>
            <a:endParaRPr lang="en-GB" i="1" dirty="0"/>
          </a:p>
          <a:p>
            <a:pPr marL="0" indent="0">
              <a:buNone/>
            </a:pPr>
            <a:endParaRPr lang="en-GB" i="1" dirty="0"/>
          </a:p>
          <a:p>
            <a:pPr marL="0" indent="0">
              <a:buNone/>
            </a:pPr>
            <a:endParaRPr lang="en-GB" i="1" dirty="0"/>
          </a:p>
          <a:p>
            <a:pPr marL="0" indent="0">
              <a:buNone/>
            </a:pPr>
            <a:endParaRPr lang="en-GB" i="1" dirty="0"/>
          </a:p>
          <a:p>
            <a:pPr marL="0" indent="0">
              <a:buNone/>
            </a:pPr>
            <a:r>
              <a:rPr lang="en-GB" i="1" dirty="0"/>
              <a:t>						</a:t>
            </a:r>
            <a:endParaRPr lang="en-GB" dirty="0"/>
          </a:p>
          <a:p>
            <a:pPr marL="0" indent="0">
              <a:buNone/>
            </a:pPr>
            <a:r>
              <a:rPr lang="en-GB" i="1" dirty="0"/>
              <a:t>						</a:t>
            </a:r>
            <a:r>
              <a:rPr lang="en-GB" i="1" dirty="0" err="1"/>
              <a:t>Overtreffende</a:t>
            </a:r>
            <a:r>
              <a:rPr lang="en-GB" i="1" dirty="0"/>
              <a:t> trap</a:t>
            </a:r>
          </a:p>
          <a:p>
            <a:pPr marL="0" indent="0">
              <a:buNone/>
            </a:pPr>
            <a:r>
              <a:rPr lang="en-GB" i="1" dirty="0"/>
              <a:t>			          	</a:t>
            </a:r>
            <a:r>
              <a:rPr lang="en-GB" dirty="0"/>
              <a:t>		</a:t>
            </a:r>
            <a:r>
              <a:rPr lang="en-GB" i="1" dirty="0"/>
              <a:t>Superlative degree</a:t>
            </a:r>
            <a:endParaRPr lang="en-GB" dirty="0"/>
          </a:p>
          <a:p>
            <a:pPr marL="0" indent="0">
              <a:buNone/>
            </a:pPr>
            <a:r>
              <a:rPr lang="en-GB" dirty="0"/>
              <a:t>			</a:t>
            </a:r>
            <a:r>
              <a:rPr lang="en-GB" i="1" dirty="0"/>
              <a:t> </a:t>
            </a:r>
            <a:r>
              <a:rPr lang="en-GB" i="1" dirty="0" err="1"/>
              <a:t>Vergrotende</a:t>
            </a:r>
            <a:r>
              <a:rPr lang="en-GB" i="1" dirty="0"/>
              <a:t> trap </a:t>
            </a:r>
            <a:r>
              <a:rPr lang="en-GB" dirty="0"/>
              <a:t>	</a:t>
            </a:r>
          </a:p>
          <a:p>
            <a:pPr marL="0" indent="0">
              <a:buNone/>
            </a:pPr>
            <a:r>
              <a:rPr lang="en-GB" dirty="0"/>
              <a:t>			</a:t>
            </a:r>
            <a:r>
              <a:rPr lang="en-GB" i="1" dirty="0"/>
              <a:t>Comparative degree</a:t>
            </a:r>
            <a:endParaRPr lang="en-GB" dirty="0"/>
          </a:p>
          <a:p>
            <a:pPr marL="0" indent="0">
              <a:buNone/>
            </a:pPr>
            <a:r>
              <a:rPr lang="en-GB" i="1" dirty="0"/>
              <a:t>Basis (</a:t>
            </a:r>
            <a:r>
              <a:rPr lang="en-GB" i="1" dirty="0" err="1"/>
              <a:t>stellende</a:t>
            </a:r>
            <a:r>
              <a:rPr lang="en-GB" i="1" dirty="0"/>
              <a:t>) trap</a:t>
            </a:r>
          </a:p>
          <a:p>
            <a:pPr marL="0" indent="0">
              <a:buNone/>
            </a:pPr>
            <a:r>
              <a:rPr lang="en-GB" i="1" dirty="0"/>
              <a:t>Positive degree</a:t>
            </a:r>
          </a:p>
          <a:p>
            <a:pPr marL="0" indent="0">
              <a:buNone/>
            </a:pPr>
            <a:r>
              <a:rPr lang="en-GB" b="1" dirty="0">
                <a:solidFill>
                  <a:srgbClr val="FFFF00"/>
                </a:solidFill>
              </a:rPr>
              <a:t>     Difficult		More difficult		   Most difficult</a:t>
            </a:r>
          </a:p>
        </p:txBody>
      </p:sp>
      <p:cxnSp>
        <p:nvCxnSpPr>
          <p:cNvPr id="5" name="Rechte verbindingslijn 4"/>
          <p:cNvCxnSpPr/>
          <p:nvPr/>
        </p:nvCxnSpPr>
        <p:spPr>
          <a:xfrm>
            <a:off x="539552" y="5229200"/>
            <a:ext cx="216024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Rechte verbindingslijn 7"/>
          <p:cNvCxnSpPr/>
          <p:nvPr/>
        </p:nvCxnSpPr>
        <p:spPr>
          <a:xfrm flipV="1">
            <a:off x="2699792" y="4581128"/>
            <a:ext cx="0" cy="64807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Rechte verbindingslijn 8"/>
          <p:cNvCxnSpPr/>
          <p:nvPr/>
        </p:nvCxnSpPr>
        <p:spPr>
          <a:xfrm>
            <a:off x="2699792" y="4543563"/>
            <a:ext cx="288032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Rechte verbindingslijn 10"/>
          <p:cNvCxnSpPr/>
          <p:nvPr/>
        </p:nvCxnSpPr>
        <p:spPr>
          <a:xfrm>
            <a:off x="5580112" y="3789040"/>
            <a:ext cx="266429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Rechte verbindingslijn 12"/>
          <p:cNvCxnSpPr/>
          <p:nvPr/>
        </p:nvCxnSpPr>
        <p:spPr>
          <a:xfrm flipV="1">
            <a:off x="5568080" y="3789040"/>
            <a:ext cx="12032" cy="75452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8" name="Picture 2" descr="TEACHERS BE LIKE WAIT TILITS QUIET Yes | Be Like Meme on ME.M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1" r="3095" b="11365"/>
          <a:stretch/>
        </p:blipFill>
        <p:spPr bwMode="auto">
          <a:xfrm>
            <a:off x="5936070" y="1376772"/>
            <a:ext cx="2160240" cy="2304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4" descr="Finishing homework the day it's due go go go! #success - Black kid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0" name="Afbeelding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3784" y="1959528"/>
            <a:ext cx="2441796" cy="2441796"/>
          </a:xfrm>
          <a:prstGeom prst="rect">
            <a:avLst/>
          </a:prstGeom>
        </p:spPr>
      </p:pic>
      <p:pic>
        <p:nvPicPr>
          <p:cNvPr id="12" name="Afbeelding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9017" y="2840707"/>
            <a:ext cx="1996866" cy="2244477"/>
          </a:xfrm>
          <a:prstGeom prst="rect">
            <a:avLst/>
          </a:prstGeom>
        </p:spPr>
      </p:pic>
      <p:cxnSp>
        <p:nvCxnSpPr>
          <p:cNvPr id="17" name="Rechte verbindingslijn 16"/>
          <p:cNvCxnSpPr/>
          <p:nvPr/>
        </p:nvCxnSpPr>
        <p:spPr>
          <a:xfrm flipH="1">
            <a:off x="3275856" y="6496617"/>
            <a:ext cx="576064" cy="0"/>
          </a:xfrm>
          <a:prstGeom prst="line">
            <a:avLst/>
          </a:prstGeom>
          <a:ln w="857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Rechte verbindingslijn 17"/>
          <p:cNvCxnSpPr/>
          <p:nvPr/>
        </p:nvCxnSpPr>
        <p:spPr>
          <a:xfrm flipH="1">
            <a:off x="6156176" y="6488550"/>
            <a:ext cx="576064" cy="0"/>
          </a:xfrm>
          <a:prstGeom prst="line">
            <a:avLst/>
          </a:prstGeom>
          <a:ln w="857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068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Grammar: </a:t>
            </a:r>
            <a:r>
              <a:rPr lang="en-GB" dirty="0" err="1"/>
              <a:t>Comparisson</a:t>
            </a:r>
            <a:endParaRPr lang="en-GB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GB" b="1" dirty="0"/>
              <a:t>Degrees of comparison</a:t>
            </a:r>
            <a:r>
              <a:rPr lang="en-GB" dirty="0"/>
              <a:t>	</a:t>
            </a:r>
          </a:p>
          <a:p>
            <a:pPr marL="0" indent="0">
              <a:buNone/>
            </a:pPr>
            <a:r>
              <a:rPr lang="en-GB" i="1" dirty="0"/>
              <a:t>					</a:t>
            </a:r>
            <a:r>
              <a:rPr lang="en-GB" i="1" dirty="0">
                <a:solidFill>
                  <a:srgbClr val="FFFF00"/>
                </a:solidFill>
              </a:rPr>
              <a:t>        </a:t>
            </a:r>
            <a:r>
              <a:rPr lang="en-GB" sz="1600" b="1" i="1" dirty="0">
                <a:solidFill>
                  <a:srgbClr val="FFFF00"/>
                </a:solidFill>
              </a:rPr>
              <a:t>Oldest / Prettiest / Most powerful</a:t>
            </a:r>
          </a:p>
          <a:p>
            <a:pPr marL="0" indent="0">
              <a:buNone/>
            </a:pPr>
            <a:r>
              <a:rPr lang="en-GB" sz="1600" i="1" dirty="0"/>
              <a:t>		</a:t>
            </a:r>
          </a:p>
          <a:p>
            <a:pPr marL="0" indent="0">
              <a:buNone/>
            </a:pPr>
            <a:r>
              <a:rPr lang="en-GB" sz="1600" i="1" dirty="0"/>
              <a:t>		         </a:t>
            </a:r>
            <a:r>
              <a:rPr lang="en-GB" sz="1600" b="1" i="1" dirty="0">
                <a:solidFill>
                  <a:srgbClr val="FFFF00"/>
                </a:solidFill>
              </a:rPr>
              <a:t>Older / Prettier / More powerful</a:t>
            </a:r>
            <a:r>
              <a:rPr lang="en-GB" sz="1600" i="1" dirty="0"/>
              <a:t>	 </a:t>
            </a:r>
            <a:r>
              <a:rPr lang="en-GB" sz="1600" i="1" dirty="0" err="1"/>
              <a:t>Overtreffende</a:t>
            </a:r>
            <a:r>
              <a:rPr lang="en-GB" sz="1600" i="1" dirty="0"/>
              <a:t> trap </a:t>
            </a:r>
          </a:p>
          <a:p>
            <a:pPr marL="0" indent="0">
              <a:buNone/>
            </a:pPr>
            <a:r>
              <a:rPr lang="en-GB" sz="1600" i="1" dirty="0"/>
              <a:t>						 Superlative degree 	</a:t>
            </a:r>
          </a:p>
          <a:p>
            <a:pPr marL="0" indent="0">
              <a:buNone/>
            </a:pPr>
            <a:r>
              <a:rPr lang="en-GB" sz="1600" i="1" dirty="0"/>
              <a:t>			</a:t>
            </a:r>
            <a:r>
              <a:rPr lang="en-GB" sz="1600" i="1" dirty="0" err="1"/>
              <a:t>Vergrotende</a:t>
            </a:r>
            <a:r>
              <a:rPr lang="en-GB" sz="1600" i="1" dirty="0"/>
              <a:t> trap </a:t>
            </a:r>
            <a:endParaRPr lang="en-GB" sz="1600" dirty="0"/>
          </a:p>
          <a:p>
            <a:pPr marL="0" indent="0">
              <a:buNone/>
            </a:pPr>
            <a:r>
              <a:rPr lang="en-GB" sz="1600" i="1" dirty="0"/>
              <a:t>    </a:t>
            </a:r>
            <a:r>
              <a:rPr lang="en-GB" sz="1600" b="1" i="1" dirty="0">
                <a:solidFill>
                  <a:srgbClr val="FFFF00"/>
                </a:solidFill>
              </a:rPr>
              <a:t>Old / Pretty / Powerful  </a:t>
            </a:r>
            <a:r>
              <a:rPr lang="en-GB" sz="1600" i="1" dirty="0"/>
              <a:t>	 Comparative degree 		</a:t>
            </a:r>
            <a:r>
              <a:rPr lang="en-GB" sz="1600" dirty="0"/>
              <a:t>	</a:t>
            </a:r>
            <a:r>
              <a:rPr lang="en-GB" sz="1600" i="1" dirty="0"/>
              <a:t> </a:t>
            </a:r>
            <a:r>
              <a:rPr lang="en-GB" sz="1600" dirty="0"/>
              <a:t>	</a:t>
            </a:r>
          </a:p>
          <a:p>
            <a:pPr marL="0" indent="0">
              <a:buNone/>
            </a:pPr>
            <a:endParaRPr lang="en-GB" sz="1600" i="1" dirty="0"/>
          </a:p>
          <a:p>
            <a:pPr marL="0" indent="0">
              <a:buNone/>
            </a:pPr>
            <a:r>
              <a:rPr lang="en-GB" sz="1600" i="1" dirty="0"/>
              <a:t>Basis (</a:t>
            </a:r>
            <a:r>
              <a:rPr lang="en-GB" sz="1600" i="1" dirty="0" err="1"/>
              <a:t>stellende</a:t>
            </a:r>
            <a:r>
              <a:rPr lang="en-GB" sz="1600" i="1" dirty="0"/>
              <a:t>) trap</a:t>
            </a:r>
          </a:p>
          <a:p>
            <a:pPr marL="0" indent="0">
              <a:buNone/>
            </a:pPr>
            <a:r>
              <a:rPr lang="en-GB" sz="1600" i="1" dirty="0"/>
              <a:t>Positive degree</a:t>
            </a:r>
          </a:p>
          <a:p>
            <a:pPr marL="0" indent="0">
              <a:buNone/>
            </a:pPr>
            <a:endParaRPr lang="en-GB" sz="1600" i="1" dirty="0"/>
          </a:p>
          <a:p>
            <a:pPr marL="0" indent="0">
              <a:buNone/>
            </a:pPr>
            <a:endParaRPr lang="en-GB" sz="1600" i="1" dirty="0"/>
          </a:p>
        </p:txBody>
      </p:sp>
      <p:cxnSp>
        <p:nvCxnSpPr>
          <p:cNvPr id="5" name="Rechte verbindingslijn 4"/>
          <p:cNvCxnSpPr/>
          <p:nvPr/>
        </p:nvCxnSpPr>
        <p:spPr>
          <a:xfrm>
            <a:off x="521504" y="3679486"/>
            <a:ext cx="216024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Rechte verbindingslijn 7"/>
          <p:cNvCxnSpPr/>
          <p:nvPr/>
        </p:nvCxnSpPr>
        <p:spPr>
          <a:xfrm flipV="1">
            <a:off x="2683278" y="3031414"/>
            <a:ext cx="0" cy="64807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Rechte verbindingslijn 8"/>
          <p:cNvCxnSpPr/>
          <p:nvPr/>
        </p:nvCxnSpPr>
        <p:spPr>
          <a:xfrm>
            <a:off x="2681744" y="3031414"/>
            <a:ext cx="288032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Rechte verbindingslijn 10"/>
          <p:cNvCxnSpPr>
            <a:cxnSpLocks/>
          </p:cNvCxnSpPr>
          <p:nvPr/>
        </p:nvCxnSpPr>
        <p:spPr>
          <a:xfrm>
            <a:off x="5568080" y="2276872"/>
            <a:ext cx="282034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Rechte verbindingslijn 12"/>
          <p:cNvCxnSpPr/>
          <p:nvPr/>
        </p:nvCxnSpPr>
        <p:spPr>
          <a:xfrm flipV="1">
            <a:off x="5562064" y="2276891"/>
            <a:ext cx="12032" cy="75452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" name="Tabel 3">
            <a:extLst>
              <a:ext uri="{FF2B5EF4-FFF2-40B4-BE49-F238E27FC236}">
                <a16:creationId xmlns:a16="http://schemas.microsoft.com/office/drawing/2014/main" id="{3E3F64EC-48AF-4A27-9D5B-134D825222D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7390118"/>
              </p:ext>
            </p:extLst>
          </p:nvPr>
        </p:nvGraphicFramePr>
        <p:xfrm>
          <a:off x="528400" y="4854768"/>
          <a:ext cx="8292073" cy="983742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1404737">
                  <a:extLst>
                    <a:ext uri="{9D8B030D-6E8A-4147-A177-3AD203B41FA5}">
                      <a16:colId xmlns:a16="http://schemas.microsoft.com/office/drawing/2014/main" val="3555117753"/>
                    </a:ext>
                  </a:extLst>
                </a:gridCol>
                <a:gridCol w="928502">
                  <a:extLst>
                    <a:ext uri="{9D8B030D-6E8A-4147-A177-3AD203B41FA5}">
                      <a16:colId xmlns:a16="http://schemas.microsoft.com/office/drawing/2014/main" val="1751109505"/>
                    </a:ext>
                  </a:extLst>
                </a:gridCol>
                <a:gridCol w="2844225">
                  <a:extLst>
                    <a:ext uri="{9D8B030D-6E8A-4147-A177-3AD203B41FA5}">
                      <a16:colId xmlns:a16="http://schemas.microsoft.com/office/drawing/2014/main" val="2840684705"/>
                    </a:ext>
                  </a:extLst>
                </a:gridCol>
                <a:gridCol w="3114609">
                  <a:extLst>
                    <a:ext uri="{9D8B030D-6E8A-4147-A177-3AD203B41FA5}">
                      <a16:colId xmlns:a16="http://schemas.microsoft.com/office/drawing/2014/main" val="42217591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nl-NL" sz="1600" dirty="0">
                          <a:effectLst/>
                          <a:latin typeface="Candara" panose="020E0502030303020204" pitchFamily="34" charset="0"/>
                        </a:rPr>
                        <a:t>3(+) </a:t>
                      </a:r>
                      <a:r>
                        <a:rPr lang="nl-NL" sz="1000" dirty="0">
                          <a:effectLst/>
                          <a:latin typeface="Candara" panose="020E0502030303020204" pitchFamily="34" charset="0"/>
                        </a:rPr>
                        <a:t>Lettergrepen</a:t>
                      </a:r>
                      <a:endParaRPr lang="nl-NL" sz="1000" dirty="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nl-NL" sz="1600" dirty="0">
                          <a:effectLst/>
                          <a:latin typeface="Candara" panose="020E0502030303020204" pitchFamily="34" charset="0"/>
                        </a:rPr>
                        <a:t>word</a:t>
                      </a:r>
                      <a:endParaRPr lang="nl-NL" sz="1600" dirty="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nl-NL" sz="1600" dirty="0">
                          <a:solidFill>
                            <a:srgbClr val="FF0000"/>
                          </a:solidFill>
                          <a:effectLst/>
                          <a:latin typeface="Candara" panose="020E0502030303020204" pitchFamily="34" charset="0"/>
                        </a:rPr>
                        <a:t>more</a:t>
                      </a:r>
                      <a:r>
                        <a:rPr lang="nl-NL" sz="1600" dirty="0">
                          <a:effectLst/>
                          <a:latin typeface="Candara" panose="020E0502030303020204" pitchFamily="34" charset="0"/>
                        </a:rPr>
                        <a:t> + word</a:t>
                      </a:r>
                      <a:endParaRPr lang="nl-NL" sz="1600" dirty="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nl-NL" sz="1600" dirty="0" err="1">
                          <a:solidFill>
                            <a:srgbClr val="FF0000"/>
                          </a:solidFill>
                          <a:effectLst/>
                          <a:latin typeface="Candara" panose="020E0502030303020204" pitchFamily="34" charset="0"/>
                        </a:rPr>
                        <a:t>the</a:t>
                      </a:r>
                      <a:r>
                        <a:rPr lang="nl-NL" sz="1600" dirty="0">
                          <a:solidFill>
                            <a:srgbClr val="FF0000"/>
                          </a:solidFill>
                          <a:effectLst/>
                          <a:latin typeface="Candara" panose="020E0502030303020204" pitchFamily="34" charset="0"/>
                        </a:rPr>
                        <a:t> + most </a:t>
                      </a:r>
                      <a:r>
                        <a:rPr lang="nl-NL" sz="1600" dirty="0">
                          <a:effectLst/>
                          <a:latin typeface="Candara" panose="020E0502030303020204" pitchFamily="34" charset="0"/>
                        </a:rPr>
                        <a:t>+ word</a:t>
                      </a:r>
                      <a:endParaRPr lang="nl-NL" sz="1600" dirty="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9927609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nl-NL" sz="1600" dirty="0">
                          <a:effectLst/>
                          <a:latin typeface="Candara" panose="020E0502030303020204" pitchFamily="34" charset="0"/>
                        </a:rPr>
                        <a:t>2 </a:t>
                      </a:r>
                      <a:r>
                        <a:rPr lang="nl-NL" sz="1000" dirty="0">
                          <a:effectLst/>
                          <a:latin typeface="Candara" panose="020E0502030303020204" pitchFamily="34" charset="0"/>
                        </a:rPr>
                        <a:t>Lettergrepen</a:t>
                      </a:r>
                      <a:endParaRPr lang="nl-NL" sz="1000" dirty="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nl-NL" sz="1600" dirty="0">
                          <a:effectLst/>
                          <a:latin typeface="Candara" panose="020E0502030303020204" pitchFamily="34" charset="0"/>
                        </a:rPr>
                        <a:t>word</a:t>
                      </a:r>
                      <a:endParaRPr lang="nl-NL" sz="1600" dirty="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nl-NL" sz="1600" dirty="0">
                          <a:solidFill>
                            <a:srgbClr val="FF0000"/>
                          </a:solidFill>
                          <a:effectLst/>
                          <a:latin typeface="Candara" panose="020E0502030303020204" pitchFamily="34" charset="0"/>
                        </a:rPr>
                        <a:t>more</a:t>
                      </a:r>
                      <a:r>
                        <a:rPr lang="nl-NL" sz="1600" dirty="0">
                          <a:effectLst/>
                          <a:latin typeface="Candara" panose="020E0502030303020204" pitchFamily="34" charset="0"/>
                        </a:rPr>
                        <a:t> + word / word + </a:t>
                      </a:r>
                      <a:r>
                        <a:rPr lang="nl-NL" sz="1600" dirty="0">
                          <a:solidFill>
                            <a:srgbClr val="FF0000"/>
                          </a:solidFill>
                          <a:effectLst/>
                          <a:latin typeface="Candara" panose="020E0502030303020204" pitchFamily="34" charset="0"/>
                        </a:rPr>
                        <a:t>er</a:t>
                      </a:r>
                      <a:endParaRPr lang="nl-NL" sz="1600" dirty="0">
                        <a:solidFill>
                          <a:srgbClr val="FF0000"/>
                        </a:solidFill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600" dirty="0">
                          <a:solidFill>
                            <a:srgbClr val="FF0000"/>
                          </a:solidFill>
                          <a:effectLst/>
                          <a:latin typeface="Candara" panose="020E0502030303020204" pitchFamily="34" charset="0"/>
                        </a:rPr>
                        <a:t>the + most </a:t>
                      </a:r>
                      <a:r>
                        <a:rPr lang="en-US" sz="1600" dirty="0">
                          <a:effectLst/>
                          <a:latin typeface="Candara" panose="020E0502030303020204" pitchFamily="34" charset="0"/>
                        </a:rPr>
                        <a:t>+ word / </a:t>
                      </a:r>
                      <a:r>
                        <a:rPr lang="en-US" sz="1600" dirty="0">
                          <a:solidFill>
                            <a:srgbClr val="FF0000"/>
                          </a:solidFill>
                          <a:effectLst/>
                          <a:latin typeface="Candara" panose="020E0502030303020204" pitchFamily="34" charset="0"/>
                        </a:rPr>
                        <a:t>the</a:t>
                      </a:r>
                      <a:r>
                        <a:rPr lang="en-US" sz="1600" dirty="0">
                          <a:effectLst/>
                          <a:latin typeface="Candara" panose="020E0502030303020204" pitchFamily="34" charset="0"/>
                        </a:rPr>
                        <a:t> word +</a:t>
                      </a:r>
                      <a:r>
                        <a:rPr lang="en-US" sz="1600" dirty="0">
                          <a:solidFill>
                            <a:srgbClr val="FF0000"/>
                          </a:solidFill>
                          <a:effectLst/>
                          <a:latin typeface="Candara" panose="020E0502030303020204" pitchFamily="34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FF0000"/>
                          </a:solidFill>
                          <a:effectLst/>
                          <a:latin typeface="Candara" panose="020E0502030303020204" pitchFamily="34" charset="0"/>
                        </a:rPr>
                        <a:t>est</a:t>
                      </a:r>
                      <a:endParaRPr lang="nl-NL" sz="1600" dirty="0">
                        <a:solidFill>
                          <a:srgbClr val="FF0000"/>
                        </a:solidFill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73108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nl-NL" sz="1600" dirty="0">
                          <a:effectLst/>
                          <a:latin typeface="Candara" panose="020E0502030303020204" pitchFamily="34" charset="0"/>
                        </a:rPr>
                        <a:t>1 </a:t>
                      </a:r>
                      <a:r>
                        <a:rPr lang="nl-NL" sz="1000" dirty="0">
                          <a:effectLst/>
                          <a:latin typeface="Candara" panose="020E0502030303020204" pitchFamily="34" charset="0"/>
                        </a:rPr>
                        <a:t>Lettergreep</a:t>
                      </a:r>
                      <a:endParaRPr lang="nl-NL" sz="1000" dirty="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nl-NL" sz="1600">
                          <a:effectLst/>
                          <a:latin typeface="Candara" panose="020E0502030303020204" pitchFamily="34" charset="0"/>
                        </a:rPr>
                        <a:t>word</a:t>
                      </a:r>
                      <a:endParaRPr lang="nl-NL" sz="1600"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nl-NL" sz="1600" dirty="0">
                          <a:solidFill>
                            <a:schemeClr val="tx1"/>
                          </a:solidFill>
                          <a:effectLst/>
                          <a:latin typeface="Candara" panose="020E0502030303020204" pitchFamily="34" charset="0"/>
                        </a:rPr>
                        <a:t>word</a:t>
                      </a:r>
                      <a:r>
                        <a:rPr lang="nl-NL" sz="1600" dirty="0">
                          <a:effectLst/>
                          <a:latin typeface="Candara" panose="020E0502030303020204" pitchFamily="34" charset="0"/>
                        </a:rPr>
                        <a:t> + </a:t>
                      </a:r>
                      <a:r>
                        <a:rPr lang="nl-NL" sz="1600" dirty="0">
                          <a:solidFill>
                            <a:srgbClr val="FF0000"/>
                          </a:solidFill>
                          <a:effectLst/>
                          <a:latin typeface="Candara" panose="020E0502030303020204" pitchFamily="34" charset="0"/>
                        </a:rPr>
                        <a:t>er</a:t>
                      </a:r>
                      <a:endParaRPr lang="nl-NL" sz="1600" dirty="0">
                        <a:solidFill>
                          <a:srgbClr val="FF0000"/>
                        </a:solidFill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600" dirty="0">
                          <a:solidFill>
                            <a:srgbClr val="FF0000"/>
                          </a:solidFill>
                          <a:effectLst/>
                          <a:latin typeface="Candara" panose="020E0502030303020204" pitchFamily="34" charset="0"/>
                        </a:rPr>
                        <a:t>the</a:t>
                      </a:r>
                      <a:r>
                        <a:rPr lang="en-US" sz="1600" dirty="0">
                          <a:effectLst/>
                          <a:latin typeface="Candara" panose="020E0502030303020204" pitchFamily="34" charset="0"/>
                        </a:rPr>
                        <a:t> </a:t>
                      </a:r>
                      <a:r>
                        <a:rPr lang="nl-NL" sz="1600" dirty="0">
                          <a:effectLst/>
                          <a:latin typeface="Candara" panose="020E0502030303020204" pitchFamily="34" charset="0"/>
                        </a:rPr>
                        <a:t>+ word + </a:t>
                      </a:r>
                      <a:r>
                        <a:rPr lang="nl-NL" sz="1600" dirty="0" err="1">
                          <a:solidFill>
                            <a:srgbClr val="FF0000"/>
                          </a:solidFill>
                          <a:effectLst/>
                          <a:latin typeface="Candara" panose="020E0502030303020204" pitchFamily="34" charset="0"/>
                        </a:rPr>
                        <a:t>est</a:t>
                      </a:r>
                      <a:endParaRPr lang="nl-NL" sz="1600" dirty="0">
                        <a:solidFill>
                          <a:srgbClr val="FF0000"/>
                        </a:solidFill>
                        <a:effectLst/>
                        <a:latin typeface="Candara" panose="020E05020303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7188455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258902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Grammar: </a:t>
            </a:r>
            <a:r>
              <a:rPr lang="en-GB" dirty="0" err="1"/>
              <a:t>Comparisson</a:t>
            </a:r>
            <a:endParaRPr lang="en-GB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b="1" dirty="0"/>
              <a:t>Exceptions to the rule</a:t>
            </a:r>
          </a:p>
          <a:p>
            <a:pPr marL="0" indent="0">
              <a:buNone/>
            </a:pPr>
            <a:r>
              <a:rPr lang="en-GB" i="1" dirty="0" err="1"/>
              <a:t>Uitzonderingen</a:t>
            </a:r>
            <a:r>
              <a:rPr lang="en-GB" i="1" dirty="0"/>
              <a:t> op de regel</a:t>
            </a:r>
          </a:p>
          <a:p>
            <a:r>
              <a:rPr lang="en-GB" i="1" dirty="0"/>
              <a:t>good – better – the best</a:t>
            </a:r>
          </a:p>
          <a:p>
            <a:r>
              <a:rPr lang="en-GB" i="1" dirty="0"/>
              <a:t>bad – worse – the worst</a:t>
            </a:r>
          </a:p>
          <a:p>
            <a:r>
              <a:rPr lang="en-GB" i="1" dirty="0"/>
              <a:t>far – farther – the farthest</a:t>
            </a:r>
          </a:p>
          <a:p>
            <a:r>
              <a:rPr lang="en-GB" i="1" dirty="0"/>
              <a:t>little – less – the least</a:t>
            </a:r>
          </a:p>
          <a:p>
            <a:r>
              <a:rPr lang="en-GB" i="1" dirty="0"/>
              <a:t>many – more – the most</a:t>
            </a:r>
          </a:p>
        </p:txBody>
      </p:sp>
      <p:pic>
        <p:nvPicPr>
          <p:cNvPr id="4" name="Picture 2" descr="Bad, Worse, The Worst... by stefanoravizza - Meme Center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73" t="13784" b="1234"/>
          <a:stretch/>
        </p:blipFill>
        <p:spPr bwMode="auto">
          <a:xfrm>
            <a:off x="6012160" y="1412776"/>
            <a:ext cx="2577926" cy="5112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fbeelding 4"/>
          <p:cNvPicPr>
            <a:picLocks noChangeAspect="1"/>
          </p:cNvPicPr>
          <p:nvPr/>
        </p:nvPicPr>
        <p:blipFill rotWithShape="1">
          <a:blip r:embed="rId3"/>
          <a:srcRect t="27273" b="29533"/>
          <a:stretch/>
        </p:blipFill>
        <p:spPr>
          <a:xfrm>
            <a:off x="611561" y="4234387"/>
            <a:ext cx="5303886" cy="2290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075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Grammar: </a:t>
            </a:r>
            <a:r>
              <a:rPr lang="en-GB" dirty="0" err="1"/>
              <a:t>Comparisson</a:t>
            </a:r>
            <a:endParaRPr lang="en-GB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412776"/>
            <a:ext cx="5410944" cy="5112568"/>
          </a:xfrm>
        </p:spPr>
        <p:txBody>
          <a:bodyPr/>
          <a:lstStyle/>
          <a:p>
            <a:pPr marL="0" indent="0">
              <a:buNone/>
            </a:pPr>
            <a:endParaRPr lang="en-GB" b="1" dirty="0"/>
          </a:p>
          <a:p>
            <a:pPr marL="0" indent="0">
              <a:buNone/>
            </a:pPr>
            <a:r>
              <a:rPr lang="en-GB" b="1" dirty="0"/>
              <a:t>Worksheet</a:t>
            </a:r>
          </a:p>
          <a:p>
            <a:r>
              <a:rPr lang="en-GB" dirty="0"/>
              <a:t>Make assignments A + B</a:t>
            </a:r>
          </a:p>
          <a:p>
            <a:r>
              <a:rPr lang="en-GB" dirty="0"/>
              <a:t>Make assignment C = only for level 3 + 4</a:t>
            </a:r>
          </a:p>
          <a:p>
            <a:endParaRPr lang="en-GB" dirty="0"/>
          </a:p>
          <a:p>
            <a:r>
              <a:rPr lang="en-GB" dirty="0"/>
              <a:t>Let’s check the answers</a:t>
            </a:r>
          </a:p>
          <a:p>
            <a:endParaRPr lang="en-GB" dirty="0"/>
          </a:p>
          <a:p>
            <a:r>
              <a:rPr lang="en-GB" dirty="0"/>
              <a:t>Make assignment D</a:t>
            </a:r>
          </a:p>
          <a:p>
            <a:r>
              <a:rPr lang="en-GB" dirty="0"/>
              <a:t>Let’s check the answers</a:t>
            </a:r>
          </a:p>
          <a:p>
            <a:endParaRPr lang="en-GB" dirty="0"/>
          </a:p>
          <a:p>
            <a:r>
              <a:rPr lang="en-GB" dirty="0"/>
              <a:t>Need more practice? Check the video on </a:t>
            </a:r>
            <a:r>
              <a:rPr lang="en-GB" dirty="0" err="1"/>
              <a:t>Wikiwijs</a:t>
            </a:r>
            <a:endParaRPr lang="en-GB" dirty="0"/>
          </a:p>
          <a:p>
            <a:endParaRPr lang="en-GB" dirty="0"/>
          </a:p>
        </p:txBody>
      </p:sp>
      <p:pic>
        <p:nvPicPr>
          <p:cNvPr id="4" name="Picture 2" descr="Bad, Worse, The Worst... by stefanoravizza - Meme Center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73" t="13784" b="1234"/>
          <a:stretch/>
        </p:blipFill>
        <p:spPr bwMode="auto">
          <a:xfrm>
            <a:off x="6012160" y="1412776"/>
            <a:ext cx="2577926" cy="5112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16113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Work on your own</a:t>
            </a: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6125" y="1412875"/>
            <a:ext cx="5111750" cy="511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343661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1CE6E320-95A6-4593-998A-DDADAA75EBD4}"/>
              </a:ext>
            </a:extLst>
          </p:cNvPr>
          <p:cNvSpPr>
            <a:spLocks noGrp="1"/>
          </p:cNvSpPr>
          <p:nvPr>
            <p:ph type="title"/>
          </p:nvPr>
        </p:nvSpPr>
        <p:spPr>
          <a:ln w="28575">
            <a:solidFill>
              <a:schemeClr val="bg1"/>
            </a:solidFill>
          </a:ln>
        </p:spPr>
        <p:txBody>
          <a:bodyPr/>
          <a:lstStyle/>
          <a:p>
            <a:r>
              <a:rPr lang="en-GB" dirty="0"/>
              <a:t>Preparation</a:t>
            </a:r>
            <a:r>
              <a:rPr lang="nl-NL" dirty="0"/>
              <a:t> Oral </a:t>
            </a:r>
            <a:r>
              <a:rPr lang="nl-NL" dirty="0" err="1"/>
              <a:t>Exam</a:t>
            </a:r>
            <a:endParaRPr lang="nl-NL" dirty="0"/>
          </a:p>
        </p:txBody>
      </p:sp>
      <p:sp>
        <p:nvSpPr>
          <p:cNvPr id="5" name="Tijdelijke aanduiding voor inhoud 4">
            <a:extLst>
              <a:ext uri="{FF2B5EF4-FFF2-40B4-BE49-F238E27FC236}">
                <a16:creationId xmlns:a16="http://schemas.microsoft.com/office/drawing/2014/main" id="{6A30F825-49EC-4B37-ABAC-963485A6F9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394720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nl-NL" sz="1600" b="1" dirty="0" err="1"/>
              <a:t>Main</a:t>
            </a:r>
            <a:r>
              <a:rPr lang="nl-NL" sz="1600" b="1" dirty="0"/>
              <a:t> information</a:t>
            </a:r>
          </a:p>
          <a:p>
            <a:r>
              <a:rPr lang="nl-NL" sz="1600" dirty="0"/>
              <a:t>Time</a:t>
            </a:r>
          </a:p>
          <a:p>
            <a:pPr lvl="1"/>
            <a:r>
              <a:rPr lang="nl-NL" sz="1600" dirty="0"/>
              <a:t>Level 2: 4 – 6 minutes</a:t>
            </a:r>
          </a:p>
          <a:p>
            <a:pPr lvl="1"/>
            <a:r>
              <a:rPr lang="nl-NL" sz="1600" dirty="0"/>
              <a:t>Level 3: 5 – 7 minutes</a:t>
            </a:r>
          </a:p>
          <a:p>
            <a:pPr lvl="1"/>
            <a:r>
              <a:rPr lang="nl-NL" sz="1600" dirty="0"/>
              <a:t>Level 4: 6 – 8 minutes</a:t>
            </a:r>
          </a:p>
          <a:p>
            <a:endParaRPr lang="nl-NL" sz="1600" dirty="0"/>
          </a:p>
          <a:p>
            <a:r>
              <a:rPr lang="nl-NL" sz="1600" dirty="0"/>
              <a:t>Topic: </a:t>
            </a:r>
            <a:r>
              <a:rPr lang="nl-NL" sz="1600" dirty="0" err="1"/>
              <a:t>Your</a:t>
            </a:r>
            <a:r>
              <a:rPr lang="nl-NL" sz="1600" dirty="0"/>
              <a:t> </a:t>
            </a:r>
            <a:r>
              <a:rPr lang="nl-NL" sz="1600" dirty="0" err="1"/>
              <a:t>internship</a:t>
            </a:r>
            <a:endParaRPr lang="nl-NL" sz="1600" dirty="0"/>
          </a:p>
          <a:p>
            <a:endParaRPr lang="nl-NL" sz="1600" dirty="0"/>
          </a:p>
          <a:p>
            <a:r>
              <a:rPr lang="nl-NL" sz="1600" dirty="0" err="1"/>
              <a:t>Materials</a:t>
            </a:r>
            <a:endParaRPr lang="nl-NL" sz="1600" dirty="0"/>
          </a:p>
          <a:p>
            <a:pPr lvl="1"/>
            <a:r>
              <a:rPr lang="nl-NL" sz="1600" dirty="0" err="1"/>
              <a:t>Powerpoint</a:t>
            </a:r>
            <a:endParaRPr lang="nl-NL" sz="1600" dirty="0"/>
          </a:p>
          <a:p>
            <a:pPr lvl="1"/>
            <a:r>
              <a:rPr lang="nl-NL" sz="1600" dirty="0"/>
              <a:t>Pictures</a:t>
            </a:r>
          </a:p>
          <a:p>
            <a:pPr lvl="1"/>
            <a:r>
              <a:rPr lang="nl-NL" sz="1600" dirty="0" err="1"/>
              <a:t>Other</a:t>
            </a:r>
            <a:r>
              <a:rPr lang="nl-NL" sz="1600" dirty="0"/>
              <a:t> </a:t>
            </a:r>
            <a:r>
              <a:rPr lang="nl-NL" sz="1600" dirty="0" err="1"/>
              <a:t>things</a:t>
            </a:r>
            <a:endParaRPr lang="nl-NL" sz="1600" dirty="0"/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308AF166-8310-4F7A-A487-DE04D078D5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851920" y="1600200"/>
            <a:ext cx="483488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600" b="1" dirty="0"/>
              <a:t>When</a:t>
            </a:r>
          </a:p>
          <a:p>
            <a:r>
              <a:rPr lang="en-GB" sz="1600" dirty="0"/>
              <a:t>Choose a date</a:t>
            </a:r>
          </a:p>
          <a:p>
            <a:r>
              <a:rPr lang="en-GB" sz="1600" dirty="0"/>
              <a:t>Delayed = resit</a:t>
            </a:r>
          </a:p>
          <a:p>
            <a:endParaRPr lang="en-GB" sz="1600" dirty="0"/>
          </a:p>
          <a:p>
            <a:pPr marL="0" indent="0">
              <a:buNone/>
            </a:pPr>
            <a:r>
              <a:rPr lang="en-GB" sz="1600" b="1" dirty="0"/>
              <a:t>What to do</a:t>
            </a:r>
            <a:endParaRPr lang="en-GB" sz="1600" dirty="0"/>
          </a:p>
          <a:p>
            <a:r>
              <a:rPr lang="en-GB" sz="1600" dirty="0"/>
              <a:t>Make mind map</a:t>
            </a:r>
          </a:p>
          <a:p>
            <a:r>
              <a:rPr lang="en-GB" sz="1600" dirty="0"/>
              <a:t>Make </a:t>
            </a:r>
            <a:r>
              <a:rPr lang="en-GB" sz="1600" dirty="0" err="1"/>
              <a:t>powerpoint</a:t>
            </a:r>
            <a:endParaRPr lang="en-GB" sz="1600" dirty="0"/>
          </a:p>
          <a:p>
            <a:r>
              <a:rPr lang="en-GB" sz="1600" dirty="0"/>
              <a:t>Create wordlist </a:t>
            </a:r>
          </a:p>
          <a:p>
            <a:r>
              <a:rPr lang="en-GB" sz="1600" dirty="0"/>
              <a:t>Ask each other for help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B2E49182-8788-4D6D-8C93-5C555C84C5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6096" y="4435856"/>
            <a:ext cx="3250704" cy="2164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6818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1CE6E320-95A6-4593-998A-DDADAA75EBD4}"/>
              </a:ext>
            </a:extLst>
          </p:cNvPr>
          <p:cNvSpPr>
            <a:spLocks noGrp="1"/>
          </p:cNvSpPr>
          <p:nvPr>
            <p:ph type="title"/>
          </p:nvPr>
        </p:nvSpPr>
        <p:spPr>
          <a:ln w="28575">
            <a:solidFill>
              <a:schemeClr val="bg1"/>
            </a:solidFill>
          </a:ln>
        </p:spPr>
        <p:txBody>
          <a:bodyPr/>
          <a:lstStyle/>
          <a:p>
            <a:r>
              <a:rPr lang="nl-NL" dirty="0"/>
              <a:t>Oral </a:t>
            </a:r>
            <a:r>
              <a:rPr lang="nl-NL" dirty="0" err="1"/>
              <a:t>Exam</a:t>
            </a:r>
            <a:r>
              <a:rPr lang="nl-NL" dirty="0"/>
              <a:t> DV22A</a:t>
            </a:r>
          </a:p>
        </p:txBody>
      </p:sp>
      <p:sp>
        <p:nvSpPr>
          <p:cNvPr id="5" name="Tijdelijke aanduiding voor inhoud 4">
            <a:extLst>
              <a:ext uri="{FF2B5EF4-FFF2-40B4-BE49-F238E27FC236}">
                <a16:creationId xmlns:a16="http://schemas.microsoft.com/office/drawing/2014/main" id="{6A30F825-49EC-4B37-ABAC-963485A6F9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29600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nl-NL" sz="2000" dirty="0"/>
          </a:p>
          <a:p>
            <a:pPr marL="0" indent="0">
              <a:buNone/>
            </a:pPr>
            <a:r>
              <a:rPr lang="nl-NL" sz="2000" b="1" dirty="0"/>
              <a:t>Planning</a:t>
            </a:r>
          </a:p>
          <a:p>
            <a:pPr marL="0" indent="0">
              <a:buNone/>
            </a:pPr>
            <a:endParaRPr lang="nl-NL" sz="2000" dirty="0"/>
          </a:p>
          <a:p>
            <a:pPr marL="0" indent="0">
              <a:buNone/>
            </a:pPr>
            <a:r>
              <a:rPr lang="nl-NL" sz="2000" b="1" dirty="0"/>
              <a:t>Week 	Date	Person</a:t>
            </a:r>
          </a:p>
          <a:p>
            <a:pPr marL="0" indent="0">
              <a:buNone/>
            </a:pPr>
            <a:r>
              <a:rPr lang="nl-NL" sz="2000" dirty="0"/>
              <a:t>3	7-12	Lars A., Demi, Indy</a:t>
            </a:r>
          </a:p>
          <a:p>
            <a:pPr marL="0" indent="0">
              <a:buNone/>
            </a:pPr>
            <a:r>
              <a:rPr lang="nl-NL" sz="2000" dirty="0"/>
              <a:t>4	14-12	</a:t>
            </a:r>
            <a:r>
              <a:rPr lang="nl-NL" sz="2000" dirty="0" err="1"/>
              <a:t>Oliwia</a:t>
            </a:r>
            <a:r>
              <a:rPr lang="nl-NL" sz="2000" dirty="0"/>
              <a:t>, Gijs, Iris</a:t>
            </a:r>
          </a:p>
          <a:p>
            <a:pPr marL="0" indent="0">
              <a:buNone/>
            </a:pPr>
            <a:r>
              <a:rPr lang="nl-NL" sz="2000" dirty="0"/>
              <a:t>5	21-12	Romy, Sanne</a:t>
            </a:r>
          </a:p>
          <a:p>
            <a:pPr marL="0" indent="0">
              <a:buNone/>
            </a:pPr>
            <a:r>
              <a:rPr lang="nl-NL" sz="2000" dirty="0"/>
              <a:t>6	11-1	Roos, Floortje	</a:t>
            </a:r>
            <a:r>
              <a:rPr lang="nl-NL" sz="2000" b="1" dirty="0"/>
              <a:t>Mind </a:t>
            </a:r>
            <a:r>
              <a:rPr lang="nl-NL" sz="2000" b="1" dirty="0" err="1"/>
              <a:t>this</a:t>
            </a:r>
            <a:r>
              <a:rPr lang="nl-NL" sz="2000" b="1" dirty="0"/>
              <a:t>: </a:t>
            </a:r>
            <a:r>
              <a:rPr lang="nl-NL" sz="2000" b="1" dirty="0" err="1"/>
              <a:t>Listening</a:t>
            </a:r>
            <a:r>
              <a:rPr lang="nl-NL" sz="2000" b="1" dirty="0"/>
              <a:t> test!</a:t>
            </a:r>
          </a:p>
          <a:p>
            <a:pPr marL="0" indent="0">
              <a:buNone/>
            </a:pPr>
            <a:r>
              <a:rPr lang="nl-NL" sz="2000" dirty="0"/>
              <a:t>7	18-1	Lars, </a:t>
            </a:r>
            <a:r>
              <a:rPr lang="nl-NL" sz="2000" dirty="0" err="1"/>
              <a:t>Roksana</a:t>
            </a:r>
            <a:r>
              <a:rPr lang="nl-NL" sz="2000" dirty="0"/>
              <a:t>, Kimberly	</a:t>
            </a:r>
          </a:p>
        </p:txBody>
      </p:sp>
    </p:spTree>
    <p:extLst>
      <p:ext uri="{BB962C8B-B14F-4D97-AF65-F5344CB8AC3E}">
        <p14:creationId xmlns:p14="http://schemas.microsoft.com/office/powerpoint/2010/main" val="9867752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1CE6E320-95A6-4593-998A-DDADAA75EBD4}"/>
              </a:ext>
            </a:extLst>
          </p:cNvPr>
          <p:cNvSpPr>
            <a:spLocks noGrp="1"/>
          </p:cNvSpPr>
          <p:nvPr>
            <p:ph type="title"/>
          </p:nvPr>
        </p:nvSpPr>
        <p:spPr>
          <a:ln w="28575">
            <a:solidFill>
              <a:schemeClr val="bg1"/>
            </a:solidFill>
          </a:ln>
        </p:spPr>
        <p:txBody>
          <a:bodyPr/>
          <a:lstStyle/>
          <a:p>
            <a:r>
              <a:rPr lang="nl-NL" dirty="0"/>
              <a:t>Oral </a:t>
            </a:r>
            <a:r>
              <a:rPr lang="nl-NL" dirty="0" err="1"/>
              <a:t>Exam</a:t>
            </a:r>
            <a:r>
              <a:rPr lang="nl-NL" dirty="0"/>
              <a:t> DV22B / HO22</a:t>
            </a:r>
          </a:p>
        </p:txBody>
      </p:sp>
      <p:sp>
        <p:nvSpPr>
          <p:cNvPr id="5" name="Tijdelijke aanduiding voor inhoud 4">
            <a:extLst>
              <a:ext uri="{FF2B5EF4-FFF2-40B4-BE49-F238E27FC236}">
                <a16:creationId xmlns:a16="http://schemas.microsoft.com/office/drawing/2014/main" id="{6A30F825-49EC-4B37-ABAC-963485A6F9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29600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nl-NL" sz="2000" dirty="0"/>
          </a:p>
          <a:p>
            <a:pPr marL="0" indent="0">
              <a:buNone/>
            </a:pPr>
            <a:r>
              <a:rPr lang="nl-NL" sz="2000" b="1" dirty="0"/>
              <a:t>Planning</a:t>
            </a:r>
          </a:p>
          <a:p>
            <a:pPr marL="0" indent="0">
              <a:buNone/>
            </a:pPr>
            <a:endParaRPr lang="nl-NL" sz="2000" dirty="0"/>
          </a:p>
          <a:p>
            <a:pPr marL="0" indent="0">
              <a:buNone/>
            </a:pPr>
            <a:r>
              <a:rPr lang="nl-NL" sz="2000" b="1" dirty="0"/>
              <a:t>Week 	Date	Person</a:t>
            </a:r>
          </a:p>
          <a:p>
            <a:pPr marL="0" indent="0">
              <a:buNone/>
            </a:pPr>
            <a:r>
              <a:rPr lang="nl-NL" sz="2000" dirty="0"/>
              <a:t>3	9-12	Ties, Martijn</a:t>
            </a:r>
          </a:p>
          <a:p>
            <a:pPr marL="0" indent="0">
              <a:buNone/>
            </a:pPr>
            <a:r>
              <a:rPr lang="nl-NL" sz="2000" dirty="0"/>
              <a:t>4	16-12	Angela, </a:t>
            </a:r>
            <a:r>
              <a:rPr lang="nl-NL" sz="2000" dirty="0" err="1"/>
              <a:t>Thyler</a:t>
            </a:r>
            <a:endParaRPr lang="nl-NL" sz="2000" dirty="0"/>
          </a:p>
          <a:p>
            <a:pPr marL="0" indent="0">
              <a:buNone/>
            </a:pPr>
            <a:r>
              <a:rPr lang="nl-NL" sz="2000" dirty="0"/>
              <a:t>5	23-12	Alicia, Niels</a:t>
            </a:r>
          </a:p>
          <a:p>
            <a:pPr marL="0" indent="0">
              <a:buNone/>
            </a:pPr>
            <a:r>
              <a:rPr lang="nl-NL" sz="2000" dirty="0"/>
              <a:t>6	13-1	- 	</a:t>
            </a:r>
            <a:endParaRPr lang="nl-NL" sz="2000" b="1" dirty="0"/>
          </a:p>
          <a:p>
            <a:pPr marL="0" indent="0">
              <a:buNone/>
            </a:pPr>
            <a:r>
              <a:rPr lang="nl-NL" sz="2000" dirty="0"/>
              <a:t>7	20-1	Pim, Indy </a:t>
            </a:r>
            <a:r>
              <a:rPr lang="nl-NL" sz="2000" b="1" dirty="0"/>
              <a:t>Mind </a:t>
            </a:r>
            <a:r>
              <a:rPr lang="nl-NL" sz="2000" b="1" dirty="0" err="1"/>
              <a:t>this</a:t>
            </a:r>
            <a:r>
              <a:rPr lang="nl-NL" sz="2000" b="1" dirty="0"/>
              <a:t>: </a:t>
            </a:r>
            <a:r>
              <a:rPr lang="nl-NL" sz="2000" b="1" dirty="0" err="1"/>
              <a:t>Listening</a:t>
            </a:r>
            <a:r>
              <a:rPr lang="nl-NL" sz="2000" b="1" dirty="0"/>
              <a:t> test! </a:t>
            </a:r>
            <a:r>
              <a:rPr lang="nl-NL" sz="2000" dirty="0"/>
              <a:t>	</a:t>
            </a:r>
          </a:p>
          <a:p>
            <a:pPr marL="0" indent="0">
              <a:buNone/>
            </a:pPr>
            <a:r>
              <a:rPr lang="nl-NL" sz="2000" dirty="0"/>
              <a:t>8	27-1	Rosa, Anouk, Britt</a:t>
            </a:r>
          </a:p>
          <a:p>
            <a:pPr marL="0" indent="0">
              <a:buNone/>
            </a:pPr>
            <a:r>
              <a:rPr lang="nl-NL" sz="2000" dirty="0"/>
              <a:t>9	3-2	Ashley, Lara</a:t>
            </a:r>
            <a:r>
              <a:rPr lang="nl-NL" sz="2000"/>
              <a:t>, Esmee</a:t>
            </a:r>
            <a:endParaRPr lang="nl-NL" sz="2000" dirty="0"/>
          </a:p>
          <a:p>
            <a:pPr marL="0" indent="0">
              <a:buNone/>
            </a:pPr>
            <a:r>
              <a:rPr lang="nl-NL" sz="2000" dirty="0"/>
              <a:t>10	10-2	</a:t>
            </a:r>
            <a:r>
              <a:rPr lang="nl-NL" sz="2000" b="1" dirty="0"/>
              <a:t>TEST UNIT 6 VOCAB+GRAMMAR + WRITING</a:t>
            </a:r>
            <a:endParaRPr lang="nl-NL" sz="2000" dirty="0"/>
          </a:p>
        </p:txBody>
      </p:sp>
    </p:spTree>
    <p:extLst>
      <p:ext uri="{BB962C8B-B14F-4D97-AF65-F5344CB8AC3E}">
        <p14:creationId xmlns:p14="http://schemas.microsoft.com/office/powerpoint/2010/main" val="40176087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Grammar: </a:t>
            </a:r>
            <a:r>
              <a:rPr lang="en-GB" dirty="0" err="1"/>
              <a:t>Comparisson</a:t>
            </a:r>
            <a:endParaRPr lang="en-GB" dirty="0"/>
          </a:p>
        </p:txBody>
      </p:sp>
      <p:sp>
        <p:nvSpPr>
          <p:cNvPr id="5" name="Tijdelijke aanduiding voor inhoud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	BIG		             BIGGER			BIGGEST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b="1" dirty="0" err="1"/>
              <a:t>Comparisson</a:t>
            </a:r>
            <a:r>
              <a:rPr lang="en-GB" b="1" dirty="0"/>
              <a:t>: </a:t>
            </a:r>
            <a:r>
              <a:rPr lang="en-GB" b="1" dirty="0" err="1"/>
              <a:t>Vergelijken</a:t>
            </a:r>
            <a:endParaRPr lang="en-GB" b="1" dirty="0"/>
          </a:p>
          <a:p>
            <a:r>
              <a:rPr lang="en-GB" dirty="0"/>
              <a:t>Mostly very easy </a:t>
            </a:r>
            <a:r>
              <a:rPr lang="en-GB" i="1" dirty="0"/>
              <a:t>(</a:t>
            </a:r>
            <a:r>
              <a:rPr lang="en-GB" i="1" dirty="0" err="1"/>
              <a:t>Voor</a:t>
            </a:r>
            <a:r>
              <a:rPr lang="en-GB" i="1" dirty="0"/>
              <a:t> het </a:t>
            </a:r>
            <a:r>
              <a:rPr lang="en-GB" i="1" dirty="0" err="1"/>
              <a:t>grootste</a:t>
            </a:r>
            <a:r>
              <a:rPr lang="en-GB" i="1" dirty="0"/>
              <a:t> </a:t>
            </a:r>
            <a:r>
              <a:rPr lang="en-GB" i="1" dirty="0" err="1"/>
              <a:t>deel</a:t>
            </a:r>
            <a:r>
              <a:rPr lang="en-GB" i="1" dirty="0"/>
              <a:t> heel </a:t>
            </a:r>
            <a:r>
              <a:rPr lang="en-GB" i="1" dirty="0" err="1"/>
              <a:t>makkelijk</a:t>
            </a:r>
            <a:r>
              <a:rPr lang="en-GB" i="1" dirty="0"/>
              <a:t>)</a:t>
            </a:r>
            <a:endParaRPr lang="en-GB" dirty="0"/>
          </a:p>
          <a:p>
            <a:r>
              <a:rPr lang="en-GB" dirty="0"/>
              <a:t>Just a few exceptions </a:t>
            </a:r>
            <a:r>
              <a:rPr lang="en-GB" i="1" dirty="0"/>
              <a:t>(Maar </a:t>
            </a:r>
            <a:r>
              <a:rPr lang="en-GB" i="1" dirty="0" err="1"/>
              <a:t>een</a:t>
            </a:r>
            <a:r>
              <a:rPr lang="en-GB" i="1" dirty="0"/>
              <a:t> </a:t>
            </a:r>
            <a:r>
              <a:rPr lang="en-GB" i="1" dirty="0" err="1"/>
              <a:t>paar</a:t>
            </a:r>
            <a:r>
              <a:rPr lang="en-GB" i="1" dirty="0"/>
              <a:t> </a:t>
            </a:r>
            <a:r>
              <a:rPr lang="en-GB" i="1" dirty="0" err="1"/>
              <a:t>uitzonderingen</a:t>
            </a:r>
            <a:r>
              <a:rPr lang="en-GB" i="1" dirty="0"/>
              <a:t>)</a:t>
            </a:r>
            <a:endParaRPr lang="en-GB" dirty="0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 rotWithShape="1">
          <a:blip r:embed="rId2"/>
          <a:srcRect l="7711" r="11338"/>
          <a:stretch/>
        </p:blipFill>
        <p:spPr>
          <a:xfrm>
            <a:off x="395536" y="1762293"/>
            <a:ext cx="2376265" cy="1920280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5816" y="1762293"/>
            <a:ext cx="2880320" cy="1924054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 rotWithShape="1">
          <a:blip r:embed="rId4"/>
          <a:srcRect l="3587" r="4166"/>
          <a:stretch/>
        </p:blipFill>
        <p:spPr>
          <a:xfrm>
            <a:off x="5940151" y="1762293"/>
            <a:ext cx="2880321" cy="192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4572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Grammar: </a:t>
            </a:r>
            <a:r>
              <a:rPr lang="en-GB" dirty="0" err="1"/>
              <a:t>Comparisson</a:t>
            </a:r>
            <a:endParaRPr lang="en-GB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endParaRPr lang="en-GB" i="1" dirty="0"/>
          </a:p>
          <a:p>
            <a:pPr marL="0" indent="0">
              <a:buNone/>
            </a:pPr>
            <a:endParaRPr lang="en-GB" i="1" dirty="0"/>
          </a:p>
          <a:p>
            <a:pPr marL="0" indent="0">
              <a:buNone/>
            </a:pPr>
            <a:endParaRPr lang="en-GB" i="1" dirty="0"/>
          </a:p>
          <a:p>
            <a:pPr marL="0" indent="0">
              <a:buNone/>
            </a:pPr>
            <a:endParaRPr lang="en-GB" i="1" dirty="0"/>
          </a:p>
          <a:p>
            <a:pPr marL="0" indent="0">
              <a:buNone/>
            </a:pPr>
            <a:endParaRPr lang="en-GB" i="1" dirty="0"/>
          </a:p>
          <a:p>
            <a:pPr marL="0" indent="0">
              <a:buNone/>
            </a:pPr>
            <a:endParaRPr lang="en-GB" i="1" dirty="0"/>
          </a:p>
          <a:p>
            <a:pPr marL="0" indent="0">
              <a:buNone/>
            </a:pPr>
            <a:r>
              <a:rPr lang="en-GB" i="1" dirty="0"/>
              <a:t>						            </a:t>
            </a:r>
          </a:p>
          <a:p>
            <a:pPr marL="0" indent="0">
              <a:buNone/>
            </a:pPr>
            <a:r>
              <a:rPr lang="en-GB" dirty="0"/>
              <a:t>						          </a:t>
            </a:r>
            <a:r>
              <a:rPr lang="en-GB" dirty="0" err="1"/>
              <a:t>Mooist</a:t>
            </a:r>
            <a:endParaRPr lang="en-GB" dirty="0"/>
          </a:p>
          <a:p>
            <a:pPr marL="0" indent="0">
              <a:buNone/>
            </a:pPr>
            <a:r>
              <a:rPr lang="en-GB" i="1" dirty="0"/>
              <a:t>						</a:t>
            </a:r>
            <a:r>
              <a:rPr lang="en-GB" i="1" dirty="0" err="1"/>
              <a:t>Overtreffende</a:t>
            </a:r>
            <a:r>
              <a:rPr lang="en-GB" i="1" dirty="0"/>
              <a:t> trap</a:t>
            </a:r>
          </a:p>
          <a:p>
            <a:pPr marL="0" indent="0">
              <a:buNone/>
            </a:pPr>
            <a:r>
              <a:rPr lang="en-GB" i="1" dirty="0"/>
              <a:t>			          </a:t>
            </a:r>
            <a:r>
              <a:rPr lang="en-GB" dirty="0" err="1"/>
              <a:t>Mooier</a:t>
            </a:r>
            <a:r>
              <a:rPr lang="en-GB" dirty="0"/>
              <a:t>		</a:t>
            </a:r>
            <a:r>
              <a:rPr lang="en-GB" i="1" dirty="0"/>
              <a:t>Superlative degree</a:t>
            </a:r>
            <a:endParaRPr lang="en-GB" dirty="0"/>
          </a:p>
          <a:p>
            <a:pPr marL="0" indent="0">
              <a:buNone/>
            </a:pPr>
            <a:r>
              <a:rPr lang="en-GB" dirty="0"/>
              <a:t>			</a:t>
            </a:r>
            <a:r>
              <a:rPr lang="en-GB" i="1" dirty="0"/>
              <a:t> </a:t>
            </a:r>
            <a:r>
              <a:rPr lang="en-GB" i="1" dirty="0" err="1"/>
              <a:t>Vergrotende</a:t>
            </a:r>
            <a:r>
              <a:rPr lang="en-GB" i="1" dirty="0"/>
              <a:t> trap </a:t>
            </a:r>
            <a:r>
              <a:rPr lang="en-GB" dirty="0"/>
              <a:t>	</a:t>
            </a:r>
          </a:p>
          <a:p>
            <a:pPr marL="0" indent="0">
              <a:buNone/>
            </a:pPr>
            <a:r>
              <a:rPr lang="en-GB" dirty="0"/>
              <a:t>	</a:t>
            </a:r>
            <a:r>
              <a:rPr lang="en-GB" dirty="0" err="1"/>
              <a:t>Mooi</a:t>
            </a:r>
            <a:r>
              <a:rPr lang="en-GB" dirty="0"/>
              <a:t>		</a:t>
            </a:r>
            <a:r>
              <a:rPr lang="en-GB" i="1" dirty="0"/>
              <a:t>Comparative degree</a:t>
            </a:r>
            <a:endParaRPr lang="en-GB" dirty="0"/>
          </a:p>
          <a:p>
            <a:pPr marL="0" indent="0">
              <a:buNone/>
            </a:pPr>
            <a:r>
              <a:rPr lang="en-GB" i="1" dirty="0"/>
              <a:t>Basis (</a:t>
            </a:r>
            <a:r>
              <a:rPr lang="en-GB" i="1" dirty="0" err="1"/>
              <a:t>stellende</a:t>
            </a:r>
            <a:r>
              <a:rPr lang="en-GB" i="1" dirty="0"/>
              <a:t>) trap</a:t>
            </a:r>
          </a:p>
          <a:p>
            <a:pPr marL="0" indent="0">
              <a:buNone/>
            </a:pPr>
            <a:r>
              <a:rPr lang="en-GB" i="1" dirty="0"/>
              <a:t>Positive degree</a:t>
            </a:r>
          </a:p>
        </p:txBody>
      </p:sp>
      <p:cxnSp>
        <p:nvCxnSpPr>
          <p:cNvPr id="5" name="Rechte verbindingslijn 4"/>
          <p:cNvCxnSpPr/>
          <p:nvPr/>
        </p:nvCxnSpPr>
        <p:spPr>
          <a:xfrm>
            <a:off x="539552" y="5085184"/>
            <a:ext cx="216024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Rechte verbindingslijn 7"/>
          <p:cNvCxnSpPr/>
          <p:nvPr/>
        </p:nvCxnSpPr>
        <p:spPr>
          <a:xfrm flipV="1">
            <a:off x="2699792" y="4437112"/>
            <a:ext cx="0" cy="64807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Rechte verbindingslijn 8"/>
          <p:cNvCxnSpPr/>
          <p:nvPr/>
        </p:nvCxnSpPr>
        <p:spPr>
          <a:xfrm>
            <a:off x="2699792" y="4437112"/>
            <a:ext cx="288032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Rechte verbindingslijn 10"/>
          <p:cNvCxnSpPr/>
          <p:nvPr/>
        </p:nvCxnSpPr>
        <p:spPr>
          <a:xfrm>
            <a:off x="5580112" y="3789040"/>
            <a:ext cx="266429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Rechte verbindingslijn 12"/>
          <p:cNvCxnSpPr>
            <a:cxnSpLocks/>
          </p:cNvCxnSpPr>
          <p:nvPr/>
        </p:nvCxnSpPr>
        <p:spPr>
          <a:xfrm flipV="1">
            <a:off x="5572137" y="3789041"/>
            <a:ext cx="7975" cy="64807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487" y="3578234"/>
            <a:ext cx="1782019" cy="1176133"/>
          </a:xfrm>
          <a:prstGeom prst="rect">
            <a:avLst/>
          </a:prstGeom>
        </p:spPr>
      </p:pic>
      <p:pic>
        <p:nvPicPr>
          <p:cNvPr id="2050" name="Picture 2" descr="Dit zijn de vijf mooiste stranden van Frankrij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0053" y="2276872"/>
            <a:ext cx="2687786" cy="1791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uba: op naar de mooiste stranden ter wereld | Bespaar tot 70% op ..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438288"/>
            <a:ext cx="2664296" cy="1852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68500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Grammar: </a:t>
            </a:r>
            <a:r>
              <a:rPr lang="en-GB" dirty="0" err="1"/>
              <a:t>Comparisson</a:t>
            </a:r>
            <a:endParaRPr lang="en-GB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b="1" dirty="0">
                <a:solidFill>
                  <a:srgbClr val="FFFF00"/>
                </a:solidFill>
              </a:rPr>
              <a:t>Slow</a:t>
            </a:r>
            <a:r>
              <a:rPr lang="en-GB" i="1" dirty="0"/>
              <a:t>						Sloth (o.003 m/h)</a:t>
            </a:r>
          </a:p>
          <a:p>
            <a:pPr marL="0" indent="0">
              <a:buNone/>
            </a:pPr>
            <a:r>
              <a:rPr lang="en-GB" i="1" dirty="0"/>
              <a:t>		           Garden snail (0,03 m/h)</a:t>
            </a:r>
          </a:p>
          <a:p>
            <a:pPr marL="0" indent="0">
              <a:buNone/>
            </a:pPr>
            <a:endParaRPr lang="en-GB" i="1" dirty="0"/>
          </a:p>
          <a:p>
            <a:pPr marL="0" indent="0">
              <a:buNone/>
            </a:pPr>
            <a:endParaRPr lang="en-GB" i="1" dirty="0"/>
          </a:p>
          <a:p>
            <a:pPr marL="0" indent="0">
              <a:buNone/>
            </a:pPr>
            <a:r>
              <a:rPr lang="en-GB" i="1" dirty="0"/>
              <a:t>     Starfish (o,o6)</a:t>
            </a:r>
          </a:p>
          <a:p>
            <a:pPr marL="0" indent="0">
              <a:buNone/>
            </a:pPr>
            <a:endParaRPr lang="en-GB" i="1" dirty="0"/>
          </a:p>
          <a:p>
            <a:pPr marL="0" indent="0">
              <a:buNone/>
            </a:pPr>
            <a:r>
              <a:rPr lang="en-GB" i="1" dirty="0"/>
              <a:t>						</a:t>
            </a:r>
            <a:endParaRPr lang="en-GB" dirty="0"/>
          </a:p>
          <a:p>
            <a:pPr marL="0" indent="0">
              <a:buNone/>
            </a:pPr>
            <a:r>
              <a:rPr lang="en-GB" i="1" dirty="0"/>
              <a:t>						</a:t>
            </a:r>
            <a:r>
              <a:rPr lang="en-GB" i="1" dirty="0" err="1"/>
              <a:t>Overtreffende</a:t>
            </a:r>
            <a:r>
              <a:rPr lang="en-GB" i="1" dirty="0"/>
              <a:t> trap</a:t>
            </a:r>
          </a:p>
          <a:p>
            <a:pPr marL="0" indent="0">
              <a:buNone/>
            </a:pPr>
            <a:r>
              <a:rPr lang="en-GB" i="1" dirty="0"/>
              <a:t>			          	</a:t>
            </a:r>
            <a:r>
              <a:rPr lang="en-GB" dirty="0"/>
              <a:t>		</a:t>
            </a:r>
            <a:r>
              <a:rPr lang="en-GB" i="1" dirty="0"/>
              <a:t>Superlative degree</a:t>
            </a:r>
            <a:endParaRPr lang="en-GB" dirty="0"/>
          </a:p>
          <a:p>
            <a:pPr marL="0" indent="0">
              <a:buNone/>
            </a:pPr>
            <a:r>
              <a:rPr lang="en-GB" dirty="0"/>
              <a:t>			</a:t>
            </a:r>
            <a:r>
              <a:rPr lang="en-GB" i="1" dirty="0"/>
              <a:t> </a:t>
            </a:r>
            <a:r>
              <a:rPr lang="en-GB" i="1" dirty="0" err="1"/>
              <a:t>Vergrotende</a:t>
            </a:r>
            <a:r>
              <a:rPr lang="en-GB" i="1" dirty="0"/>
              <a:t> trap </a:t>
            </a:r>
            <a:r>
              <a:rPr lang="en-GB" dirty="0"/>
              <a:t>	</a:t>
            </a:r>
          </a:p>
          <a:p>
            <a:pPr marL="0" indent="0">
              <a:buNone/>
            </a:pPr>
            <a:r>
              <a:rPr lang="en-GB" dirty="0"/>
              <a:t>			</a:t>
            </a:r>
            <a:r>
              <a:rPr lang="en-GB" i="1" dirty="0"/>
              <a:t>Comparative degree</a:t>
            </a:r>
            <a:endParaRPr lang="en-GB" dirty="0"/>
          </a:p>
          <a:p>
            <a:pPr marL="0" indent="0">
              <a:buNone/>
            </a:pPr>
            <a:r>
              <a:rPr lang="en-GB" i="1" dirty="0"/>
              <a:t>Basis (</a:t>
            </a:r>
            <a:r>
              <a:rPr lang="en-GB" i="1" dirty="0" err="1"/>
              <a:t>stellende</a:t>
            </a:r>
            <a:r>
              <a:rPr lang="en-GB" i="1" dirty="0"/>
              <a:t>) trap</a:t>
            </a:r>
          </a:p>
          <a:p>
            <a:pPr marL="0" indent="0">
              <a:buNone/>
            </a:pPr>
            <a:r>
              <a:rPr lang="en-GB" i="1" dirty="0"/>
              <a:t>Positive degree</a:t>
            </a:r>
          </a:p>
          <a:p>
            <a:pPr marL="0" indent="0">
              <a:buNone/>
            </a:pPr>
            <a:r>
              <a:rPr lang="en-GB" i="1" dirty="0">
                <a:solidFill>
                  <a:srgbClr val="FFFF00"/>
                </a:solidFill>
              </a:rPr>
              <a:t>   </a:t>
            </a:r>
          </a:p>
          <a:p>
            <a:pPr marL="0" indent="0">
              <a:buNone/>
            </a:pPr>
            <a:r>
              <a:rPr lang="en-GB" b="1" dirty="0">
                <a:solidFill>
                  <a:srgbClr val="FFFF00"/>
                </a:solidFill>
              </a:rPr>
              <a:t>Slow				Slower			Slowest</a:t>
            </a:r>
          </a:p>
        </p:txBody>
      </p:sp>
      <p:cxnSp>
        <p:nvCxnSpPr>
          <p:cNvPr id="5" name="Rechte verbindingslijn 4"/>
          <p:cNvCxnSpPr/>
          <p:nvPr/>
        </p:nvCxnSpPr>
        <p:spPr>
          <a:xfrm>
            <a:off x="539552" y="5085184"/>
            <a:ext cx="216024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Rechte verbindingslijn 7"/>
          <p:cNvCxnSpPr/>
          <p:nvPr/>
        </p:nvCxnSpPr>
        <p:spPr>
          <a:xfrm flipV="1">
            <a:off x="2699792" y="4437112"/>
            <a:ext cx="0" cy="64807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Rechte verbindingslijn 8"/>
          <p:cNvCxnSpPr/>
          <p:nvPr/>
        </p:nvCxnSpPr>
        <p:spPr>
          <a:xfrm>
            <a:off x="2699792" y="4437112"/>
            <a:ext cx="288032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Rechte verbindingslijn 10"/>
          <p:cNvCxnSpPr/>
          <p:nvPr/>
        </p:nvCxnSpPr>
        <p:spPr>
          <a:xfrm>
            <a:off x="5580112" y="3789040"/>
            <a:ext cx="266429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Rechte verbindingslijn 12"/>
          <p:cNvCxnSpPr>
            <a:cxnSpLocks/>
          </p:cNvCxnSpPr>
          <p:nvPr/>
        </p:nvCxnSpPr>
        <p:spPr>
          <a:xfrm flipH="1" flipV="1">
            <a:off x="5580112" y="3789041"/>
            <a:ext cx="8682" cy="64807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3944" y="1916832"/>
            <a:ext cx="2590463" cy="1731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63" r="12422"/>
          <a:stretch/>
        </p:blipFill>
        <p:spPr bwMode="auto">
          <a:xfrm>
            <a:off x="638037" y="3159199"/>
            <a:ext cx="1963270" cy="1853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46" t="-1" r="8405" b="5206"/>
          <a:stretch/>
        </p:blipFill>
        <p:spPr bwMode="auto">
          <a:xfrm>
            <a:off x="3002226" y="2195955"/>
            <a:ext cx="2437571" cy="208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Rechte verbindingslijn 5"/>
          <p:cNvCxnSpPr/>
          <p:nvPr/>
        </p:nvCxnSpPr>
        <p:spPr>
          <a:xfrm>
            <a:off x="4716016" y="6453336"/>
            <a:ext cx="216024" cy="0"/>
          </a:xfrm>
          <a:prstGeom prst="line">
            <a:avLst/>
          </a:prstGeom>
          <a:ln w="857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Rechte verbindingslijn 14"/>
          <p:cNvCxnSpPr/>
          <p:nvPr/>
        </p:nvCxnSpPr>
        <p:spPr>
          <a:xfrm>
            <a:off x="7452320" y="6453336"/>
            <a:ext cx="360040" cy="0"/>
          </a:xfrm>
          <a:prstGeom prst="line">
            <a:avLst/>
          </a:prstGeom>
          <a:ln w="857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3237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Grammar: </a:t>
            </a:r>
            <a:r>
              <a:rPr lang="en-GB" dirty="0" err="1"/>
              <a:t>Comparisson</a:t>
            </a:r>
            <a:endParaRPr lang="en-GB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b="1" dirty="0">
                <a:solidFill>
                  <a:srgbClr val="FFFF00"/>
                </a:solidFill>
              </a:rPr>
              <a:t>Old</a:t>
            </a:r>
          </a:p>
          <a:p>
            <a:pPr marL="0" indent="0">
              <a:buNone/>
            </a:pPr>
            <a:endParaRPr lang="en-GB" i="1" dirty="0"/>
          </a:p>
          <a:p>
            <a:pPr marL="0" indent="0">
              <a:buNone/>
            </a:pPr>
            <a:endParaRPr lang="en-GB" i="1" dirty="0"/>
          </a:p>
          <a:p>
            <a:pPr marL="0" indent="0">
              <a:buNone/>
            </a:pPr>
            <a:endParaRPr lang="en-GB" i="1" dirty="0"/>
          </a:p>
          <a:p>
            <a:pPr marL="0" indent="0">
              <a:buNone/>
            </a:pPr>
            <a:endParaRPr lang="en-GB" i="1" dirty="0"/>
          </a:p>
          <a:p>
            <a:pPr marL="0" indent="0">
              <a:buNone/>
            </a:pPr>
            <a:endParaRPr lang="en-GB" i="1" dirty="0"/>
          </a:p>
          <a:p>
            <a:pPr marL="0" indent="0">
              <a:buNone/>
            </a:pPr>
            <a:r>
              <a:rPr lang="en-GB" i="1" dirty="0"/>
              <a:t>						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i="1" dirty="0"/>
              <a:t>						</a:t>
            </a:r>
            <a:r>
              <a:rPr lang="en-GB" i="1" dirty="0" err="1"/>
              <a:t>Overtreffende</a:t>
            </a:r>
            <a:r>
              <a:rPr lang="en-GB" i="1" dirty="0"/>
              <a:t> trap</a:t>
            </a:r>
          </a:p>
          <a:p>
            <a:pPr marL="0" indent="0">
              <a:buNone/>
            </a:pPr>
            <a:r>
              <a:rPr lang="en-GB" i="1" dirty="0"/>
              <a:t>			          	</a:t>
            </a:r>
            <a:r>
              <a:rPr lang="en-GB" dirty="0"/>
              <a:t>		</a:t>
            </a:r>
            <a:r>
              <a:rPr lang="en-GB" i="1" dirty="0"/>
              <a:t>Superlative degree</a:t>
            </a:r>
            <a:endParaRPr lang="en-GB" dirty="0"/>
          </a:p>
          <a:p>
            <a:pPr marL="0" indent="0">
              <a:buNone/>
            </a:pPr>
            <a:r>
              <a:rPr lang="en-GB" dirty="0"/>
              <a:t>			</a:t>
            </a:r>
            <a:r>
              <a:rPr lang="en-GB" i="1" dirty="0"/>
              <a:t> </a:t>
            </a:r>
            <a:r>
              <a:rPr lang="en-GB" i="1" dirty="0" err="1"/>
              <a:t>Vergrotende</a:t>
            </a:r>
            <a:r>
              <a:rPr lang="en-GB" i="1" dirty="0"/>
              <a:t> trap </a:t>
            </a:r>
            <a:r>
              <a:rPr lang="en-GB" dirty="0"/>
              <a:t>	</a:t>
            </a:r>
          </a:p>
          <a:p>
            <a:pPr marL="0" indent="0">
              <a:buNone/>
            </a:pPr>
            <a:r>
              <a:rPr lang="en-GB" dirty="0"/>
              <a:t>			</a:t>
            </a:r>
            <a:r>
              <a:rPr lang="en-GB" i="1" dirty="0"/>
              <a:t>Comparative degree</a:t>
            </a:r>
            <a:endParaRPr lang="en-GB" dirty="0"/>
          </a:p>
          <a:p>
            <a:pPr marL="0" indent="0">
              <a:buNone/>
            </a:pPr>
            <a:r>
              <a:rPr lang="en-GB" i="1" dirty="0"/>
              <a:t>Basis (</a:t>
            </a:r>
            <a:r>
              <a:rPr lang="en-GB" i="1" dirty="0" err="1"/>
              <a:t>stellende</a:t>
            </a:r>
            <a:r>
              <a:rPr lang="en-GB" i="1" dirty="0"/>
              <a:t>) trap</a:t>
            </a:r>
          </a:p>
          <a:p>
            <a:pPr marL="0" indent="0">
              <a:buNone/>
            </a:pPr>
            <a:r>
              <a:rPr lang="en-GB" i="1" dirty="0"/>
              <a:t>Positive degree</a:t>
            </a:r>
          </a:p>
          <a:p>
            <a:pPr marL="0" indent="0">
              <a:buNone/>
            </a:pPr>
            <a:r>
              <a:rPr lang="en-GB" b="1" dirty="0">
                <a:solidFill>
                  <a:srgbClr val="FFFF00"/>
                </a:solidFill>
              </a:rPr>
              <a:t>Old				Older			Oldest</a:t>
            </a:r>
          </a:p>
        </p:txBody>
      </p:sp>
      <p:cxnSp>
        <p:nvCxnSpPr>
          <p:cNvPr id="5" name="Rechte verbindingslijn 4"/>
          <p:cNvCxnSpPr/>
          <p:nvPr/>
        </p:nvCxnSpPr>
        <p:spPr>
          <a:xfrm>
            <a:off x="539552" y="5229200"/>
            <a:ext cx="216024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Rechte verbindingslijn 7"/>
          <p:cNvCxnSpPr/>
          <p:nvPr/>
        </p:nvCxnSpPr>
        <p:spPr>
          <a:xfrm flipV="1">
            <a:off x="2699792" y="4581128"/>
            <a:ext cx="0" cy="64807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Rechte verbindingslijn 8"/>
          <p:cNvCxnSpPr/>
          <p:nvPr/>
        </p:nvCxnSpPr>
        <p:spPr>
          <a:xfrm>
            <a:off x="2699792" y="4543563"/>
            <a:ext cx="288032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Rechte verbindingslijn 10"/>
          <p:cNvCxnSpPr/>
          <p:nvPr/>
        </p:nvCxnSpPr>
        <p:spPr>
          <a:xfrm>
            <a:off x="5580112" y="3789040"/>
            <a:ext cx="266429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Rechte verbindingslijn 12"/>
          <p:cNvCxnSpPr/>
          <p:nvPr/>
        </p:nvCxnSpPr>
        <p:spPr>
          <a:xfrm flipV="1">
            <a:off x="5568080" y="3789040"/>
            <a:ext cx="12032" cy="75452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082" y="1988840"/>
            <a:ext cx="1729740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06" r="28647"/>
          <a:stretch/>
        </p:blipFill>
        <p:spPr bwMode="auto">
          <a:xfrm>
            <a:off x="711995" y="2522215"/>
            <a:ext cx="1815353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698517"/>
            <a:ext cx="2664296" cy="1776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2" name="Rechte verbindingslijn 11"/>
          <p:cNvCxnSpPr/>
          <p:nvPr/>
        </p:nvCxnSpPr>
        <p:spPr>
          <a:xfrm>
            <a:off x="4572000" y="6453336"/>
            <a:ext cx="216024" cy="0"/>
          </a:xfrm>
          <a:prstGeom prst="line">
            <a:avLst/>
          </a:prstGeom>
          <a:ln w="857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Rechte verbindingslijn 13"/>
          <p:cNvCxnSpPr/>
          <p:nvPr/>
        </p:nvCxnSpPr>
        <p:spPr>
          <a:xfrm>
            <a:off x="7308304" y="6453336"/>
            <a:ext cx="360040" cy="40"/>
          </a:xfrm>
          <a:prstGeom prst="line">
            <a:avLst/>
          </a:prstGeom>
          <a:ln w="857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50442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Grammar: </a:t>
            </a:r>
            <a:r>
              <a:rPr lang="en-GB" dirty="0" err="1"/>
              <a:t>Comparisson</a:t>
            </a:r>
            <a:endParaRPr lang="en-GB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b="1" dirty="0">
                <a:solidFill>
                  <a:srgbClr val="FFFF00"/>
                </a:solidFill>
              </a:rPr>
              <a:t>Pretty</a:t>
            </a:r>
          </a:p>
          <a:p>
            <a:pPr marL="0" indent="0">
              <a:buNone/>
            </a:pPr>
            <a:r>
              <a:rPr lang="en-GB" i="1" dirty="0"/>
              <a:t>(according to 50 Cent)</a:t>
            </a:r>
          </a:p>
          <a:p>
            <a:pPr marL="0" indent="0">
              <a:buNone/>
            </a:pPr>
            <a:endParaRPr lang="en-GB" i="1" dirty="0"/>
          </a:p>
          <a:p>
            <a:pPr marL="0" indent="0">
              <a:buNone/>
            </a:pPr>
            <a:endParaRPr lang="en-GB" i="1" dirty="0"/>
          </a:p>
          <a:p>
            <a:pPr marL="0" indent="0">
              <a:buNone/>
            </a:pPr>
            <a:endParaRPr lang="en-GB" i="1" dirty="0"/>
          </a:p>
          <a:p>
            <a:pPr marL="0" indent="0">
              <a:buNone/>
            </a:pPr>
            <a:endParaRPr lang="en-GB" i="1" dirty="0"/>
          </a:p>
          <a:p>
            <a:pPr marL="0" indent="0">
              <a:buNone/>
            </a:pPr>
            <a:endParaRPr lang="en-GB" i="1" dirty="0"/>
          </a:p>
          <a:p>
            <a:pPr marL="0" indent="0">
              <a:buNone/>
            </a:pPr>
            <a:r>
              <a:rPr lang="en-GB" i="1" dirty="0"/>
              <a:t>						</a:t>
            </a:r>
            <a:endParaRPr lang="en-GB" dirty="0"/>
          </a:p>
          <a:p>
            <a:pPr marL="0" indent="0">
              <a:buNone/>
            </a:pPr>
            <a:r>
              <a:rPr lang="en-GB" i="1" dirty="0"/>
              <a:t>						</a:t>
            </a:r>
            <a:r>
              <a:rPr lang="en-GB" i="1" dirty="0" err="1"/>
              <a:t>Overtreffende</a:t>
            </a:r>
            <a:r>
              <a:rPr lang="en-GB" i="1" dirty="0"/>
              <a:t> trap</a:t>
            </a:r>
          </a:p>
          <a:p>
            <a:pPr marL="0" indent="0">
              <a:buNone/>
            </a:pPr>
            <a:r>
              <a:rPr lang="en-GB" i="1" dirty="0"/>
              <a:t>			          	</a:t>
            </a:r>
            <a:r>
              <a:rPr lang="en-GB" dirty="0"/>
              <a:t>		</a:t>
            </a:r>
            <a:r>
              <a:rPr lang="en-GB" i="1" dirty="0"/>
              <a:t>Superlative degree</a:t>
            </a:r>
            <a:endParaRPr lang="en-GB" dirty="0"/>
          </a:p>
          <a:p>
            <a:pPr marL="0" indent="0">
              <a:buNone/>
            </a:pPr>
            <a:r>
              <a:rPr lang="en-GB" dirty="0"/>
              <a:t>			</a:t>
            </a:r>
            <a:r>
              <a:rPr lang="en-GB" i="1" dirty="0"/>
              <a:t> </a:t>
            </a:r>
            <a:r>
              <a:rPr lang="en-GB" i="1" dirty="0" err="1"/>
              <a:t>Vergrotende</a:t>
            </a:r>
            <a:r>
              <a:rPr lang="en-GB" i="1" dirty="0"/>
              <a:t> trap </a:t>
            </a:r>
            <a:r>
              <a:rPr lang="en-GB" dirty="0"/>
              <a:t>	</a:t>
            </a:r>
          </a:p>
          <a:p>
            <a:pPr marL="0" indent="0">
              <a:buNone/>
            </a:pPr>
            <a:r>
              <a:rPr lang="en-GB" dirty="0"/>
              <a:t>			</a:t>
            </a:r>
            <a:r>
              <a:rPr lang="en-GB" i="1" dirty="0"/>
              <a:t>Comparative degree</a:t>
            </a:r>
            <a:endParaRPr lang="en-GB" dirty="0"/>
          </a:p>
          <a:p>
            <a:pPr marL="0" indent="0">
              <a:buNone/>
            </a:pPr>
            <a:r>
              <a:rPr lang="en-GB" i="1" dirty="0"/>
              <a:t>Basis (</a:t>
            </a:r>
            <a:r>
              <a:rPr lang="en-GB" i="1" dirty="0" err="1"/>
              <a:t>stellende</a:t>
            </a:r>
            <a:r>
              <a:rPr lang="en-GB" i="1" dirty="0"/>
              <a:t>) trap</a:t>
            </a:r>
          </a:p>
          <a:p>
            <a:pPr marL="0" indent="0">
              <a:buNone/>
            </a:pPr>
            <a:r>
              <a:rPr lang="en-GB" i="1" dirty="0"/>
              <a:t>Positive degree</a:t>
            </a:r>
          </a:p>
          <a:p>
            <a:pPr marL="0" indent="0">
              <a:buNone/>
            </a:pPr>
            <a:r>
              <a:rPr lang="en-GB" i="1" dirty="0"/>
              <a:t>	</a:t>
            </a:r>
            <a:r>
              <a:rPr lang="en-GB" b="1" dirty="0">
                <a:solidFill>
                  <a:srgbClr val="FFFF00"/>
                </a:solidFill>
              </a:rPr>
              <a:t>Pretty			Prettier			Prettiest</a:t>
            </a:r>
          </a:p>
        </p:txBody>
      </p:sp>
      <p:cxnSp>
        <p:nvCxnSpPr>
          <p:cNvPr id="5" name="Rechte verbindingslijn 4"/>
          <p:cNvCxnSpPr/>
          <p:nvPr/>
        </p:nvCxnSpPr>
        <p:spPr>
          <a:xfrm>
            <a:off x="539552" y="5229200"/>
            <a:ext cx="216024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Rechte verbindingslijn 7"/>
          <p:cNvCxnSpPr/>
          <p:nvPr/>
        </p:nvCxnSpPr>
        <p:spPr>
          <a:xfrm flipV="1">
            <a:off x="2699792" y="4581128"/>
            <a:ext cx="0" cy="64807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Rechte verbindingslijn 8"/>
          <p:cNvCxnSpPr/>
          <p:nvPr/>
        </p:nvCxnSpPr>
        <p:spPr>
          <a:xfrm>
            <a:off x="2699792" y="4543563"/>
            <a:ext cx="288032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Rechte verbindingslijn 10"/>
          <p:cNvCxnSpPr/>
          <p:nvPr/>
        </p:nvCxnSpPr>
        <p:spPr>
          <a:xfrm>
            <a:off x="5580112" y="3789040"/>
            <a:ext cx="266429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Rechte verbindingslijn 12"/>
          <p:cNvCxnSpPr/>
          <p:nvPr/>
        </p:nvCxnSpPr>
        <p:spPr>
          <a:xfrm flipV="1">
            <a:off x="5568080" y="3789040"/>
            <a:ext cx="12032" cy="75452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7083" y="1412776"/>
            <a:ext cx="1930354" cy="2193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12" y="3586669"/>
            <a:ext cx="1950720" cy="1463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63" r="15958"/>
          <a:stretch/>
        </p:blipFill>
        <p:spPr bwMode="auto">
          <a:xfrm>
            <a:off x="3059832" y="2194217"/>
            <a:ext cx="2351313" cy="2199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2" name="Rechte verbindingslijn 11"/>
          <p:cNvCxnSpPr/>
          <p:nvPr/>
        </p:nvCxnSpPr>
        <p:spPr>
          <a:xfrm>
            <a:off x="7517397" y="6453336"/>
            <a:ext cx="360040" cy="0"/>
          </a:xfrm>
          <a:prstGeom prst="line">
            <a:avLst/>
          </a:prstGeom>
          <a:ln w="857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Rechte verbindingslijn 13"/>
          <p:cNvCxnSpPr/>
          <p:nvPr/>
        </p:nvCxnSpPr>
        <p:spPr>
          <a:xfrm>
            <a:off x="4716016" y="6453336"/>
            <a:ext cx="288032" cy="8273"/>
          </a:xfrm>
          <a:prstGeom prst="line">
            <a:avLst/>
          </a:prstGeom>
          <a:ln w="857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1668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1341</TotalTime>
  <Words>881</Words>
  <Application>Microsoft Office PowerPoint</Application>
  <PresentationFormat>Diavoorstelling (4:3)</PresentationFormat>
  <Paragraphs>225</Paragraphs>
  <Slides>16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16</vt:i4>
      </vt:variant>
    </vt:vector>
  </HeadingPairs>
  <TitlesOfParts>
    <vt:vector size="20" baseType="lpstr">
      <vt:lpstr>Arial</vt:lpstr>
      <vt:lpstr>Calibri</vt:lpstr>
      <vt:lpstr>Candara</vt:lpstr>
      <vt:lpstr>Kantoorthema</vt:lpstr>
      <vt:lpstr>Timeline</vt:lpstr>
      <vt:lpstr>Preparation Oral Exam</vt:lpstr>
      <vt:lpstr>Oral Exam DV22A</vt:lpstr>
      <vt:lpstr>Oral Exam DV22B / HO22</vt:lpstr>
      <vt:lpstr>Grammar: Comparisson</vt:lpstr>
      <vt:lpstr>Grammar: Comparisson</vt:lpstr>
      <vt:lpstr>Grammar: Comparisson</vt:lpstr>
      <vt:lpstr>Grammar: Comparisson</vt:lpstr>
      <vt:lpstr>Grammar: Comparisson</vt:lpstr>
      <vt:lpstr>Grammar: Comparisson</vt:lpstr>
      <vt:lpstr>Grammar: Comparisson</vt:lpstr>
      <vt:lpstr>Grammar: Comparisson</vt:lpstr>
      <vt:lpstr>Grammar: Comparisson</vt:lpstr>
      <vt:lpstr>Grammar: Comparisson</vt:lpstr>
      <vt:lpstr>Grammar: Comparisson</vt:lpstr>
      <vt:lpstr>Work on your own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E.A.M. Kuindersma</dc:creator>
  <cp:lastModifiedBy>Ellen Kuindersma</cp:lastModifiedBy>
  <cp:revision>71</cp:revision>
  <dcterms:created xsi:type="dcterms:W3CDTF">2017-08-29T19:23:49Z</dcterms:created>
  <dcterms:modified xsi:type="dcterms:W3CDTF">2021-12-07T09:32:06Z</dcterms:modified>
</cp:coreProperties>
</file>