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323" r:id="rId3"/>
    <p:sldId id="324" r:id="rId4"/>
    <p:sldId id="325" r:id="rId5"/>
    <p:sldId id="322" r:id="rId6"/>
    <p:sldId id="344" r:id="rId7"/>
    <p:sldId id="345" r:id="rId8"/>
    <p:sldId id="346" r:id="rId9"/>
    <p:sldId id="353" r:id="rId10"/>
    <p:sldId id="347" r:id="rId11"/>
    <p:sldId id="348" r:id="rId12"/>
    <p:sldId id="354" r:id="rId13"/>
    <p:sldId id="349" r:id="rId14"/>
    <p:sldId id="355" r:id="rId15"/>
    <p:sldId id="356" r:id="rId16"/>
    <p:sldId id="318" r:id="rId1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66"/>
    <a:srgbClr val="1C1C1C"/>
    <a:srgbClr val="FFD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20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C4D98-0836-4AFA-B795-2B68E140022D}" type="datetimeFigureOut">
              <a:rPr lang="nl-NL" smtClean="0"/>
              <a:t>6-12-2021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24F18-8BDB-46A8-A187-D7300A313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8344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ap="rnd" cmpd="sng">
            <a:solidFill>
              <a:schemeClr val="bg1"/>
            </a:solidFill>
          </a:ln>
        </p:spPr>
        <p:txBody>
          <a:bodyPr/>
          <a:lstStyle/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06/12/2021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428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06/12/2021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6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06/12/2021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25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06/12/2021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174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06/12/2021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577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06/12/2021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91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06/12/2021</a:t>
            </a:fld>
            <a:endParaRPr lang="en-GB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06/12/2021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544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06/12/2021</a:t>
            </a:fld>
            <a:endParaRPr lang="en-GB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74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06/12/2021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281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06/12/2021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145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323528" y="188640"/>
            <a:ext cx="8568952" cy="6552728"/>
          </a:xfrm>
          <a:prstGeom prst="rect">
            <a:avLst/>
          </a:prstGeom>
          <a:solidFill>
            <a:srgbClr val="FFD44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latin typeface="Candara" panose="020E0502030303020204" pitchFamily="34" charset="0"/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229600" cy="511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08BAB902-15E9-4F86-AF14-2320F0C9AB4F}" type="datetimeFigureOut">
              <a:rPr lang="en-GB" smtClean="0"/>
              <a:pPr/>
              <a:t>06/12/2021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0FD37A17-43AC-4702-9102-63CAD151EBCF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23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Candara" panose="020E0502030303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Candara" panose="020E0502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Candara" panose="020E0502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Candara" panose="020E0502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Candara" panose="020E0502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Timeline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6"/>
            <a:ext cx="4258816" cy="5112568"/>
          </a:xfrm>
        </p:spPr>
        <p:txBody>
          <a:bodyPr>
            <a:normAutofit/>
          </a:bodyPr>
          <a:lstStyle/>
          <a:p>
            <a:endParaRPr lang="nl-NL" dirty="0">
              <a:latin typeface="Candara" panose="020E0502030303020204" pitchFamily="34" charset="0"/>
            </a:endParaRPr>
          </a:p>
          <a:p>
            <a:endParaRPr lang="en-GB" dirty="0">
              <a:latin typeface="Candara" panose="020E0502030303020204" pitchFamily="34" charset="0"/>
            </a:endParaRPr>
          </a:p>
          <a:p>
            <a:endParaRPr lang="en-GB" dirty="0"/>
          </a:p>
          <a:p>
            <a:r>
              <a:rPr lang="en-GB" dirty="0">
                <a:latin typeface="Candara" panose="020E0502030303020204" pitchFamily="34" charset="0"/>
              </a:rPr>
              <a:t>Preparation Oral Exam</a:t>
            </a:r>
          </a:p>
          <a:p>
            <a:endParaRPr lang="en-GB" dirty="0">
              <a:latin typeface="Candara" panose="020E0502030303020204" pitchFamily="34" charset="0"/>
            </a:endParaRPr>
          </a:p>
          <a:p>
            <a:r>
              <a:rPr lang="nl-NL" dirty="0">
                <a:latin typeface="Candara" panose="020E0502030303020204" pitchFamily="34" charset="0"/>
              </a:rPr>
              <a:t>Oral </a:t>
            </a:r>
            <a:r>
              <a:rPr lang="nl-NL" dirty="0" err="1">
                <a:latin typeface="Candara" panose="020E0502030303020204" pitchFamily="34" charset="0"/>
              </a:rPr>
              <a:t>exams</a:t>
            </a:r>
            <a:endParaRPr lang="nl-NL" dirty="0">
              <a:latin typeface="Candara" panose="020E0502030303020204" pitchFamily="34" charset="0"/>
            </a:endParaRPr>
          </a:p>
          <a:p>
            <a:endParaRPr lang="en-GB" dirty="0">
              <a:latin typeface="Candara" panose="020E0502030303020204" pitchFamily="34" charset="0"/>
            </a:endParaRPr>
          </a:p>
          <a:p>
            <a:r>
              <a:rPr lang="en-GB" dirty="0">
                <a:latin typeface="Candara" panose="020E0502030303020204" pitchFamily="34" charset="0"/>
              </a:rPr>
              <a:t>Grammar: </a:t>
            </a:r>
            <a:r>
              <a:rPr lang="en-GB" dirty="0" err="1">
                <a:latin typeface="Candara" panose="020E0502030303020204" pitchFamily="34" charset="0"/>
              </a:rPr>
              <a:t>Comparisson</a:t>
            </a:r>
            <a:endParaRPr lang="en-GB" dirty="0">
              <a:latin typeface="Candara" panose="020E0502030303020204" pitchFamily="34" charset="0"/>
            </a:endParaRPr>
          </a:p>
          <a:p>
            <a:endParaRPr lang="en-GB" dirty="0"/>
          </a:p>
          <a:p>
            <a:r>
              <a:rPr lang="en-GB" dirty="0"/>
              <a:t>Work from book</a:t>
            </a:r>
            <a:endParaRPr lang="en-GB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GB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nl-NL" dirty="0">
              <a:latin typeface="Candara" panose="020E0502030303020204" pitchFamily="34" charset="0"/>
            </a:endParaRPr>
          </a:p>
        </p:txBody>
      </p:sp>
      <p:pic>
        <p:nvPicPr>
          <p:cNvPr id="6" name="Afbeelding 5" descr="Afbeelding met tekst, kat, huiskat&#10;&#10;Automatisch gegenereerde beschrijving">
            <a:extLst>
              <a:ext uri="{FF2B5EF4-FFF2-40B4-BE49-F238E27FC236}">
                <a16:creationId xmlns:a16="http://schemas.microsoft.com/office/drawing/2014/main" id="{35BE1CF3-9EA9-4E47-9448-B9166F6AE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545" y="2473000"/>
            <a:ext cx="3437255" cy="2992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056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Grammar: </a:t>
            </a:r>
            <a:r>
              <a:rPr lang="en-GB" dirty="0" err="1"/>
              <a:t>Comparisson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Quiet</a:t>
            </a:r>
          </a:p>
          <a:p>
            <a:pPr marL="0" indent="0">
              <a:buNone/>
            </a:pPr>
            <a:endParaRPr lang="en-GB" i="1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i="1" dirty="0"/>
              <a:t>	</a:t>
            </a:r>
            <a:r>
              <a:rPr lang="en-GB" b="1" dirty="0">
                <a:solidFill>
                  <a:srgbClr val="FFFF00"/>
                </a:solidFill>
              </a:rPr>
              <a:t>Quiet		Quieter / More Quiet	Quietest / Most Quiet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ometimes it's just better to be quiet | Very Funny Pic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3226" r="6000" b="22370"/>
          <a:stretch/>
        </p:blipFill>
        <p:spPr bwMode="auto">
          <a:xfrm>
            <a:off x="674668" y="2826629"/>
            <a:ext cx="1707934" cy="233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e very, very quiet... : funn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4" t="9540" r="13442" b="26889"/>
          <a:stretch/>
        </p:blipFill>
        <p:spPr bwMode="auto">
          <a:xfrm>
            <a:off x="2838355" y="2420888"/>
            <a:ext cx="2566908" cy="197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e Deserted Desert – INCIT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9" r="7765"/>
          <a:stretch/>
        </p:blipFill>
        <p:spPr bwMode="auto">
          <a:xfrm>
            <a:off x="5724128" y="1628800"/>
            <a:ext cx="247567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Rechte verbindingslijn 14"/>
          <p:cNvCxnSpPr/>
          <p:nvPr/>
        </p:nvCxnSpPr>
        <p:spPr>
          <a:xfrm>
            <a:off x="3851920" y="6453336"/>
            <a:ext cx="21602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4283968" y="6451503"/>
            <a:ext cx="57606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>
            <a:off x="6660232" y="6440705"/>
            <a:ext cx="288032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/>
          <p:cNvCxnSpPr/>
          <p:nvPr/>
        </p:nvCxnSpPr>
        <p:spPr>
          <a:xfrm>
            <a:off x="7164288" y="6440705"/>
            <a:ext cx="504056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6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Grammar: </a:t>
            </a:r>
            <a:r>
              <a:rPr lang="en-GB" dirty="0" err="1"/>
              <a:t>Comparisson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Powerful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     Powerful		More powerful		Most powerful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8" r="16986"/>
          <a:stretch/>
        </p:blipFill>
        <p:spPr bwMode="auto">
          <a:xfrm>
            <a:off x="617824" y="3212975"/>
            <a:ext cx="2003696" cy="178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9" r="19792"/>
          <a:stretch/>
        </p:blipFill>
        <p:spPr bwMode="auto">
          <a:xfrm>
            <a:off x="2920316" y="2012026"/>
            <a:ext cx="2439271" cy="242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Rechte verbindingslijn 13"/>
          <p:cNvCxnSpPr/>
          <p:nvPr/>
        </p:nvCxnSpPr>
        <p:spPr>
          <a:xfrm flipH="1">
            <a:off x="3275856" y="6453336"/>
            <a:ext cx="57606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 flipH="1">
            <a:off x="6012160" y="6453336"/>
            <a:ext cx="57606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792B825-52C2-4FA6-8278-5B606B891B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75" y="1318517"/>
            <a:ext cx="1815574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Grammar: </a:t>
            </a:r>
            <a:r>
              <a:rPr lang="en-GB" dirty="0" err="1"/>
              <a:t>Comparisson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Difficult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     Difficult		More difficult		   Most difficult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TEACHERS BE LIKE WAIT TILITS QUIET Yes | Be Like Meme on ME.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r="3095" b="11365"/>
          <a:stretch/>
        </p:blipFill>
        <p:spPr bwMode="auto">
          <a:xfrm>
            <a:off x="5936070" y="1376772"/>
            <a:ext cx="2160240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Finishing homework the day it's due go go go! #success - Black kid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784" y="1959528"/>
            <a:ext cx="2441796" cy="244179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17" y="2840707"/>
            <a:ext cx="1996866" cy="2244477"/>
          </a:xfrm>
          <a:prstGeom prst="rect">
            <a:avLst/>
          </a:prstGeom>
        </p:spPr>
      </p:pic>
      <p:cxnSp>
        <p:nvCxnSpPr>
          <p:cNvPr id="17" name="Rechte verbindingslijn 16"/>
          <p:cNvCxnSpPr/>
          <p:nvPr/>
        </p:nvCxnSpPr>
        <p:spPr>
          <a:xfrm flipH="1">
            <a:off x="3275856" y="6496617"/>
            <a:ext cx="57606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 flipH="1">
            <a:off x="6156176" y="6488550"/>
            <a:ext cx="57606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6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Grammar: </a:t>
            </a:r>
            <a:r>
              <a:rPr lang="en-GB" dirty="0" err="1"/>
              <a:t>Comparisson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/>
              <a:t>Degrees of comparison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i="1" dirty="0"/>
              <a:t>					</a:t>
            </a:r>
            <a:r>
              <a:rPr lang="en-GB" i="1" dirty="0">
                <a:solidFill>
                  <a:srgbClr val="FFFF00"/>
                </a:solidFill>
              </a:rPr>
              <a:t>        </a:t>
            </a:r>
            <a:r>
              <a:rPr lang="en-GB" sz="1600" b="1" i="1" dirty="0">
                <a:solidFill>
                  <a:srgbClr val="FFFF00"/>
                </a:solidFill>
              </a:rPr>
              <a:t>Oldest / Prettiest / Most powerful</a:t>
            </a:r>
          </a:p>
          <a:p>
            <a:pPr marL="0" indent="0">
              <a:buNone/>
            </a:pPr>
            <a:r>
              <a:rPr lang="en-GB" sz="1600" i="1" dirty="0"/>
              <a:t>		</a:t>
            </a:r>
          </a:p>
          <a:p>
            <a:pPr marL="0" indent="0">
              <a:buNone/>
            </a:pPr>
            <a:r>
              <a:rPr lang="en-GB" sz="1600" i="1" dirty="0"/>
              <a:t>		         </a:t>
            </a:r>
            <a:r>
              <a:rPr lang="en-GB" sz="1600" b="1" i="1" dirty="0">
                <a:solidFill>
                  <a:srgbClr val="FFFF00"/>
                </a:solidFill>
              </a:rPr>
              <a:t>Older / Prettier / More powerful</a:t>
            </a:r>
            <a:r>
              <a:rPr lang="en-GB" sz="1600" i="1" dirty="0"/>
              <a:t>	 </a:t>
            </a:r>
            <a:r>
              <a:rPr lang="en-GB" sz="1600" i="1" dirty="0" err="1"/>
              <a:t>Overtreffende</a:t>
            </a:r>
            <a:r>
              <a:rPr lang="en-GB" sz="1600" i="1" dirty="0"/>
              <a:t> trap </a:t>
            </a:r>
          </a:p>
          <a:p>
            <a:pPr marL="0" indent="0">
              <a:buNone/>
            </a:pPr>
            <a:r>
              <a:rPr lang="en-GB" sz="1600" i="1" dirty="0"/>
              <a:t>						 Superlative degree 	</a:t>
            </a:r>
          </a:p>
          <a:p>
            <a:pPr marL="0" indent="0">
              <a:buNone/>
            </a:pPr>
            <a:r>
              <a:rPr lang="en-GB" sz="1600" i="1" dirty="0"/>
              <a:t>			</a:t>
            </a:r>
            <a:r>
              <a:rPr lang="en-GB" sz="1600" i="1" dirty="0" err="1"/>
              <a:t>Vergrotende</a:t>
            </a:r>
            <a:r>
              <a:rPr lang="en-GB" sz="1600" i="1" dirty="0"/>
              <a:t> trap </a:t>
            </a:r>
            <a:endParaRPr lang="en-GB" sz="1600" dirty="0"/>
          </a:p>
          <a:p>
            <a:pPr marL="0" indent="0">
              <a:buNone/>
            </a:pPr>
            <a:r>
              <a:rPr lang="en-GB" sz="1600" i="1" dirty="0"/>
              <a:t>    </a:t>
            </a:r>
            <a:r>
              <a:rPr lang="en-GB" sz="1600" b="1" i="1" dirty="0">
                <a:solidFill>
                  <a:srgbClr val="FFFF00"/>
                </a:solidFill>
              </a:rPr>
              <a:t>Old / Pretty / Powerful  </a:t>
            </a:r>
            <a:r>
              <a:rPr lang="en-GB" sz="1600" i="1" dirty="0"/>
              <a:t>	 Comparative degree 		</a:t>
            </a:r>
            <a:r>
              <a:rPr lang="en-GB" sz="1600" dirty="0"/>
              <a:t>	</a:t>
            </a:r>
            <a:r>
              <a:rPr lang="en-GB" sz="1600" i="1" dirty="0"/>
              <a:t> </a:t>
            </a:r>
            <a:r>
              <a:rPr lang="en-GB" sz="1600" dirty="0"/>
              <a:t>	</a:t>
            </a:r>
          </a:p>
          <a:p>
            <a:pPr marL="0" indent="0">
              <a:buNone/>
            </a:pPr>
            <a:endParaRPr lang="en-GB" sz="1600" i="1" dirty="0"/>
          </a:p>
          <a:p>
            <a:pPr marL="0" indent="0">
              <a:buNone/>
            </a:pPr>
            <a:r>
              <a:rPr lang="en-GB" sz="1600" i="1" dirty="0"/>
              <a:t>Basis (</a:t>
            </a:r>
            <a:r>
              <a:rPr lang="en-GB" sz="1600" i="1" dirty="0" err="1"/>
              <a:t>stellende</a:t>
            </a:r>
            <a:r>
              <a:rPr lang="en-GB" sz="1600" i="1" dirty="0"/>
              <a:t>) trap</a:t>
            </a:r>
          </a:p>
          <a:p>
            <a:pPr marL="0" indent="0">
              <a:buNone/>
            </a:pPr>
            <a:r>
              <a:rPr lang="en-GB" sz="1600" i="1" dirty="0"/>
              <a:t>Positive degree</a:t>
            </a:r>
          </a:p>
          <a:p>
            <a:pPr marL="0" indent="0">
              <a:buNone/>
            </a:pPr>
            <a:endParaRPr lang="en-GB" sz="1600" i="1" dirty="0"/>
          </a:p>
          <a:p>
            <a:pPr marL="0" indent="0">
              <a:buNone/>
            </a:pPr>
            <a:endParaRPr lang="en-GB" sz="1600" i="1" dirty="0"/>
          </a:p>
        </p:txBody>
      </p:sp>
      <p:cxnSp>
        <p:nvCxnSpPr>
          <p:cNvPr id="5" name="Rechte verbindingslijn 4"/>
          <p:cNvCxnSpPr/>
          <p:nvPr/>
        </p:nvCxnSpPr>
        <p:spPr>
          <a:xfrm>
            <a:off x="521504" y="3679486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83278" y="3031414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81744" y="3031414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>
            <a:cxnSpLocks/>
          </p:cNvCxnSpPr>
          <p:nvPr/>
        </p:nvCxnSpPr>
        <p:spPr>
          <a:xfrm>
            <a:off x="5568080" y="2276872"/>
            <a:ext cx="28203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2064" y="2276891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3E3F64EC-48AF-4A27-9D5B-134D82522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390118"/>
              </p:ext>
            </p:extLst>
          </p:nvPr>
        </p:nvGraphicFramePr>
        <p:xfrm>
          <a:off x="528400" y="4854768"/>
          <a:ext cx="8292073" cy="98374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04737">
                  <a:extLst>
                    <a:ext uri="{9D8B030D-6E8A-4147-A177-3AD203B41FA5}">
                      <a16:colId xmlns:a16="http://schemas.microsoft.com/office/drawing/2014/main" val="3555117753"/>
                    </a:ext>
                  </a:extLst>
                </a:gridCol>
                <a:gridCol w="928502">
                  <a:extLst>
                    <a:ext uri="{9D8B030D-6E8A-4147-A177-3AD203B41FA5}">
                      <a16:colId xmlns:a16="http://schemas.microsoft.com/office/drawing/2014/main" val="1751109505"/>
                    </a:ext>
                  </a:extLst>
                </a:gridCol>
                <a:gridCol w="2844225">
                  <a:extLst>
                    <a:ext uri="{9D8B030D-6E8A-4147-A177-3AD203B41FA5}">
                      <a16:colId xmlns:a16="http://schemas.microsoft.com/office/drawing/2014/main" val="2840684705"/>
                    </a:ext>
                  </a:extLst>
                </a:gridCol>
                <a:gridCol w="3114609">
                  <a:extLst>
                    <a:ext uri="{9D8B030D-6E8A-4147-A177-3AD203B41FA5}">
                      <a16:colId xmlns:a16="http://schemas.microsoft.com/office/drawing/2014/main" val="42217591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>
                          <a:effectLst/>
                          <a:latin typeface="Candara" panose="020E0502030303020204" pitchFamily="34" charset="0"/>
                        </a:rPr>
                        <a:t>3(+) </a:t>
                      </a:r>
                      <a:r>
                        <a:rPr lang="nl-NL" sz="1000" dirty="0">
                          <a:effectLst/>
                          <a:latin typeface="Candara" panose="020E0502030303020204" pitchFamily="34" charset="0"/>
                        </a:rPr>
                        <a:t>Lettergrepen</a:t>
                      </a:r>
                      <a:endParaRPr lang="nl-NL" sz="10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>
                          <a:effectLst/>
                          <a:latin typeface="Candara" panose="020E0502030303020204" pitchFamily="34" charset="0"/>
                        </a:rPr>
                        <a:t>word</a:t>
                      </a:r>
                      <a:endParaRPr lang="nl-NL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more</a:t>
                      </a:r>
                      <a:r>
                        <a:rPr lang="nl-NL" sz="1600" dirty="0">
                          <a:effectLst/>
                          <a:latin typeface="Candara" panose="020E0502030303020204" pitchFamily="34" charset="0"/>
                        </a:rPr>
                        <a:t> + word</a:t>
                      </a:r>
                      <a:endParaRPr lang="nl-NL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 err="1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the</a:t>
                      </a:r>
                      <a:r>
                        <a:rPr lang="nl-NL" sz="1600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 + most </a:t>
                      </a:r>
                      <a:r>
                        <a:rPr lang="nl-NL" sz="1600" dirty="0">
                          <a:effectLst/>
                          <a:latin typeface="Candara" panose="020E0502030303020204" pitchFamily="34" charset="0"/>
                        </a:rPr>
                        <a:t>+ word</a:t>
                      </a:r>
                      <a:endParaRPr lang="nl-NL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92760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>
                          <a:effectLst/>
                          <a:latin typeface="Candara" panose="020E0502030303020204" pitchFamily="34" charset="0"/>
                        </a:rPr>
                        <a:t>2 </a:t>
                      </a:r>
                      <a:r>
                        <a:rPr lang="nl-NL" sz="1000" dirty="0">
                          <a:effectLst/>
                          <a:latin typeface="Candara" panose="020E0502030303020204" pitchFamily="34" charset="0"/>
                        </a:rPr>
                        <a:t>Lettergrepen</a:t>
                      </a:r>
                      <a:endParaRPr lang="nl-NL" sz="10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>
                          <a:effectLst/>
                          <a:latin typeface="Candara" panose="020E0502030303020204" pitchFamily="34" charset="0"/>
                        </a:rPr>
                        <a:t>word</a:t>
                      </a:r>
                      <a:endParaRPr lang="nl-NL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more</a:t>
                      </a:r>
                      <a:r>
                        <a:rPr lang="nl-NL" sz="1600" dirty="0">
                          <a:effectLst/>
                          <a:latin typeface="Candara" panose="020E0502030303020204" pitchFamily="34" charset="0"/>
                        </a:rPr>
                        <a:t> + word / word + </a:t>
                      </a:r>
                      <a:r>
                        <a:rPr lang="nl-NL" sz="1600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er</a:t>
                      </a:r>
                      <a:endParaRPr lang="nl-NL" sz="1600" dirty="0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the + most </a:t>
                      </a:r>
                      <a:r>
                        <a:rPr lang="en-US" sz="1600" dirty="0">
                          <a:effectLst/>
                          <a:latin typeface="Candara" panose="020E0502030303020204" pitchFamily="34" charset="0"/>
                        </a:rPr>
                        <a:t>+ word /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the</a:t>
                      </a:r>
                      <a:r>
                        <a:rPr lang="en-US" sz="1600" dirty="0">
                          <a:effectLst/>
                          <a:latin typeface="Candara" panose="020E0502030303020204" pitchFamily="34" charset="0"/>
                        </a:rPr>
                        <a:t> word +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est</a:t>
                      </a:r>
                      <a:endParaRPr lang="nl-NL" sz="1600" dirty="0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310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>
                          <a:effectLst/>
                          <a:latin typeface="Candara" panose="020E0502030303020204" pitchFamily="34" charset="0"/>
                        </a:rPr>
                        <a:t>1 </a:t>
                      </a:r>
                      <a:r>
                        <a:rPr lang="nl-NL" sz="1000" dirty="0">
                          <a:effectLst/>
                          <a:latin typeface="Candara" panose="020E0502030303020204" pitchFamily="34" charset="0"/>
                        </a:rPr>
                        <a:t>Lettergreep</a:t>
                      </a:r>
                      <a:endParaRPr lang="nl-NL" sz="10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>
                          <a:effectLst/>
                          <a:latin typeface="Candara" panose="020E0502030303020204" pitchFamily="34" charset="0"/>
                        </a:rPr>
                        <a:t>word</a:t>
                      </a:r>
                      <a:endParaRPr lang="nl-NL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word</a:t>
                      </a:r>
                      <a:r>
                        <a:rPr lang="nl-NL" sz="1600" dirty="0">
                          <a:effectLst/>
                          <a:latin typeface="Candara" panose="020E0502030303020204" pitchFamily="34" charset="0"/>
                        </a:rPr>
                        <a:t> + </a:t>
                      </a:r>
                      <a:r>
                        <a:rPr lang="nl-NL" sz="1600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er</a:t>
                      </a:r>
                      <a:endParaRPr lang="nl-NL" sz="1600" dirty="0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the</a:t>
                      </a:r>
                      <a:r>
                        <a:rPr lang="en-US" sz="1600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nl-NL" sz="1600" dirty="0">
                          <a:effectLst/>
                          <a:latin typeface="Candara" panose="020E0502030303020204" pitchFamily="34" charset="0"/>
                        </a:rPr>
                        <a:t>+ word + </a:t>
                      </a:r>
                      <a:r>
                        <a:rPr lang="nl-NL" sz="1600" dirty="0" err="1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est</a:t>
                      </a:r>
                      <a:endParaRPr lang="nl-NL" sz="1600" dirty="0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1884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5890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Grammar: </a:t>
            </a:r>
            <a:r>
              <a:rPr lang="en-GB" dirty="0" err="1"/>
              <a:t>Comparisson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Exceptions to the rule</a:t>
            </a:r>
          </a:p>
          <a:p>
            <a:pPr marL="0" indent="0">
              <a:buNone/>
            </a:pPr>
            <a:r>
              <a:rPr lang="en-GB" i="1" dirty="0" err="1"/>
              <a:t>Uitzonderingen</a:t>
            </a:r>
            <a:r>
              <a:rPr lang="en-GB" i="1" dirty="0"/>
              <a:t> op de regel</a:t>
            </a:r>
          </a:p>
          <a:p>
            <a:r>
              <a:rPr lang="en-GB" i="1" dirty="0"/>
              <a:t>good – better – the best</a:t>
            </a:r>
          </a:p>
          <a:p>
            <a:r>
              <a:rPr lang="en-GB" i="1" dirty="0"/>
              <a:t>bad – worse – the worst</a:t>
            </a:r>
          </a:p>
          <a:p>
            <a:r>
              <a:rPr lang="en-GB" i="1" dirty="0"/>
              <a:t>far – farther – the farthest</a:t>
            </a:r>
          </a:p>
          <a:p>
            <a:r>
              <a:rPr lang="en-GB" i="1" dirty="0"/>
              <a:t>little – less – the least</a:t>
            </a:r>
          </a:p>
          <a:p>
            <a:r>
              <a:rPr lang="en-GB" i="1" dirty="0"/>
              <a:t>many – more – the most</a:t>
            </a:r>
          </a:p>
        </p:txBody>
      </p:sp>
      <p:pic>
        <p:nvPicPr>
          <p:cNvPr id="4" name="Picture 2" descr="Bad, Worse, The Worst... by stefanoravizza - Meme Cen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13784" b="1234"/>
          <a:stretch/>
        </p:blipFill>
        <p:spPr bwMode="auto">
          <a:xfrm>
            <a:off x="6012160" y="1412776"/>
            <a:ext cx="2577926" cy="511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t="27273" b="29533"/>
          <a:stretch/>
        </p:blipFill>
        <p:spPr>
          <a:xfrm>
            <a:off x="611561" y="4234387"/>
            <a:ext cx="5303886" cy="229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7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Grammar: </a:t>
            </a:r>
            <a:r>
              <a:rPr lang="en-GB" dirty="0" err="1"/>
              <a:t>Comparisson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6"/>
            <a:ext cx="5410944" cy="5112568"/>
          </a:xfrm>
        </p:spPr>
        <p:txBody>
          <a:bodyPr/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Worksheet</a:t>
            </a:r>
          </a:p>
          <a:p>
            <a:r>
              <a:rPr lang="en-GB" dirty="0"/>
              <a:t>Make assignments A + B</a:t>
            </a:r>
          </a:p>
          <a:p>
            <a:r>
              <a:rPr lang="en-GB" dirty="0"/>
              <a:t>Make assignment C = only for level 3 + 4</a:t>
            </a:r>
          </a:p>
          <a:p>
            <a:endParaRPr lang="en-GB" dirty="0"/>
          </a:p>
          <a:p>
            <a:r>
              <a:rPr lang="en-GB" dirty="0"/>
              <a:t>Let’s check the answers</a:t>
            </a:r>
          </a:p>
          <a:p>
            <a:endParaRPr lang="en-GB" dirty="0"/>
          </a:p>
          <a:p>
            <a:r>
              <a:rPr lang="en-GB" dirty="0"/>
              <a:t>Make assignment D</a:t>
            </a:r>
          </a:p>
          <a:p>
            <a:r>
              <a:rPr lang="en-GB" dirty="0"/>
              <a:t>Let’s check the answers</a:t>
            </a:r>
          </a:p>
          <a:p>
            <a:endParaRPr lang="en-GB" dirty="0"/>
          </a:p>
          <a:p>
            <a:r>
              <a:rPr lang="en-GB" dirty="0"/>
              <a:t>Need more practice? Check the video on </a:t>
            </a:r>
            <a:r>
              <a:rPr lang="en-GB" dirty="0" err="1"/>
              <a:t>Wikiwijs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2" descr="Bad, Worse, The Worst... by stefanoravizza - Meme Cen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13784" b="1234"/>
          <a:stretch/>
        </p:blipFill>
        <p:spPr bwMode="auto">
          <a:xfrm>
            <a:off x="6012160" y="1412776"/>
            <a:ext cx="2577926" cy="511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611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 on your own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1412875"/>
            <a:ext cx="51117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366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E6E320-95A6-4593-998A-DDADAA75EBD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GB" dirty="0"/>
              <a:t>Preparation</a:t>
            </a:r>
            <a:r>
              <a:rPr lang="nl-NL" dirty="0"/>
              <a:t> Oral </a:t>
            </a:r>
            <a:r>
              <a:rPr lang="nl-NL" dirty="0" err="1"/>
              <a:t>Exam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A30F825-49EC-4B37-ABAC-963485A6F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39472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b="1" dirty="0" err="1"/>
              <a:t>Main</a:t>
            </a:r>
            <a:r>
              <a:rPr lang="nl-NL" sz="1600" b="1" dirty="0"/>
              <a:t> information</a:t>
            </a:r>
          </a:p>
          <a:p>
            <a:r>
              <a:rPr lang="nl-NL" sz="1600" dirty="0"/>
              <a:t>Time</a:t>
            </a:r>
          </a:p>
          <a:p>
            <a:pPr lvl="1"/>
            <a:r>
              <a:rPr lang="nl-NL" sz="1600" dirty="0"/>
              <a:t>Level 2: 4 – 6 minutes</a:t>
            </a:r>
          </a:p>
          <a:p>
            <a:pPr lvl="1"/>
            <a:r>
              <a:rPr lang="nl-NL" sz="1600" dirty="0"/>
              <a:t>Level 3: 5 – 7 minutes</a:t>
            </a:r>
          </a:p>
          <a:p>
            <a:pPr lvl="1"/>
            <a:r>
              <a:rPr lang="nl-NL" sz="1600" dirty="0"/>
              <a:t>Level 4: 6 – 8 minutes</a:t>
            </a:r>
          </a:p>
          <a:p>
            <a:endParaRPr lang="nl-NL" sz="1600" dirty="0"/>
          </a:p>
          <a:p>
            <a:r>
              <a:rPr lang="nl-NL" sz="1600" dirty="0"/>
              <a:t>Topic: </a:t>
            </a:r>
            <a:r>
              <a:rPr lang="nl-NL" sz="1600" dirty="0" err="1"/>
              <a:t>Your</a:t>
            </a:r>
            <a:r>
              <a:rPr lang="nl-NL" sz="1600" dirty="0"/>
              <a:t> </a:t>
            </a:r>
            <a:r>
              <a:rPr lang="nl-NL" sz="1600" dirty="0" err="1"/>
              <a:t>internship</a:t>
            </a:r>
            <a:endParaRPr lang="nl-NL" sz="1600" dirty="0"/>
          </a:p>
          <a:p>
            <a:endParaRPr lang="nl-NL" sz="1600" dirty="0"/>
          </a:p>
          <a:p>
            <a:r>
              <a:rPr lang="nl-NL" sz="1600" dirty="0" err="1"/>
              <a:t>Materials</a:t>
            </a:r>
            <a:endParaRPr lang="nl-NL" sz="1600" dirty="0"/>
          </a:p>
          <a:p>
            <a:pPr lvl="1"/>
            <a:r>
              <a:rPr lang="nl-NL" sz="1600" dirty="0" err="1"/>
              <a:t>Powerpoint</a:t>
            </a:r>
            <a:endParaRPr lang="nl-NL" sz="1600" dirty="0"/>
          </a:p>
          <a:p>
            <a:pPr lvl="1"/>
            <a:r>
              <a:rPr lang="nl-NL" sz="1600" dirty="0"/>
              <a:t>Pictures</a:t>
            </a:r>
          </a:p>
          <a:p>
            <a:pPr lvl="1"/>
            <a:r>
              <a:rPr lang="nl-NL" sz="1600" dirty="0" err="1"/>
              <a:t>Other</a:t>
            </a:r>
            <a:r>
              <a:rPr lang="nl-NL" sz="1600" dirty="0"/>
              <a:t> </a:t>
            </a:r>
            <a:r>
              <a:rPr lang="nl-NL" sz="1600" dirty="0" err="1"/>
              <a:t>things</a:t>
            </a:r>
            <a:endParaRPr lang="nl-NL" sz="1600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08AF166-8310-4F7A-A487-DE04D078D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1920" y="1600200"/>
            <a:ext cx="48348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/>
              <a:t>When</a:t>
            </a:r>
          </a:p>
          <a:p>
            <a:r>
              <a:rPr lang="en-GB" sz="1600" dirty="0"/>
              <a:t>Choose a date</a:t>
            </a:r>
          </a:p>
          <a:p>
            <a:r>
              <a:rPr lang="en-GB" sz="1600" dirty="0"/>
              <a:t>Delayed = resit</a:t>
            </a:r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/>
              <a:t>What to do</a:t>
            </a:r>
            <a:endParaRPr lang="en-GB" sz="1600" dirty="0"/>
          </a:p>
          <a:p>
            <a:r>
              <a:rPr lang="en-GB" sz="1600" dirty="0"/>
              <a:t>Make mind map</a:t>
            </a:r>
          </a:p>
          <a:p>
            <a:r>
              <a:rPr lang="en-GB" sz="1600" dirty="0"/>
              <a:t>Make </a:t>
            </a:r>
            <a:r>
              <a:rPr lang="en-GB" sz="1600" dirty="0" err="1"/>
              <a:t>powerpoint</a:t>
            </a:r>
            <a:endParaRPr lang="en-GB" sz="1600" dirty="0"/>
          </a:p>
          <a:p>
            <a:r>
              <a:rPr lang="en-GB" sz="1600" dirty="0"/>
              <a:t>Create wordlist </a:t>
            </a:r>
          </a:p>
          <a:p>
            <a:r>
              <a:rPr lang="en-GB" sz="1600" dirty="0"/>
              <a:t>Ask each other for help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2E49182-8788-4D6D-8C93-5C555C84C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4435856"/>
            <a:ext cx="3250704" cy="216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81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E6E320-95A6-4593-998A-DDADAA75EBD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nl-NL" dirty="0"/>
              <a:t>Oral </a:t>
            </a:r>
            <a:r>
              <a:rPr lang="nl-NL" dirty="0" err="1"/>
              <a:t>Exam</a:t>
            </a:r>
            <a:r>
              <a:rPr lang="nl-NL" dirty="0"/>
              <a:t> DV22A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A30F825-49EC-4B37-ABAC-963485A6F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b="1" dirty="0"/>
              <a:t>Planning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b="1" dirty="0"/>
              <a:t>Week 	Date	Person</a:t>
            </a:r>
          </a:p>
          <a:p>
            <a:pPr marL="0" indent="0">
              <a:buNone/>
            </a:pPr>
            <a:r>
              <a:rPr lang="nl-NL" sz="2000" dirty="0"/>
              <a:t>3	7-12	Lars A., Demi, Indy</a:t>
            </a:r>
          </a:p>
          <a:p>
            <a:pPr marL="0" indent="0">
              <a:buNone/>
            </a:pPr>
            <a:r>
              <a:rPr lang="nl-NL" sz="2000" dirty="0"/>
              <a:t>4	14-12	</a:t>
            </a:r>
            <a:r>
              <a:rPr lang="nl-NL" sz="2000" dirty="0" err="1"/>
              <a:t>Oliwia</a:t>
            </a:r>
            <a:r>
              <a:rPr lang="nl-NL" sz="2000" dirty="0"/>
              <a:t>, Gijs, Iris</a:t>
            </a:r>
          </a:p>
          <a:p>
            <a:pPr marL="0" indent="0">
              <a:buNone/>
            </a:pPr>
            <a:r>
              <a:rPr lang="nl-NL" sz="2000" dirty="0"/>
              <a:t>5	21-12	Romy, Sanne</a:t>
            </a:r>
          </a:p>
          <a:p>
            <a:pPr marL="0" indent="0">
              <a:buNone/>
            </a:pPr>
            <a:r>
              <a:rPr lang="nl-NL" sz="2000" dirty="0"/>
              <a:t>6	11-1	Roos, Floortje	</a:t>
            </a:r>
            <a:r>
              <a:rPr lang="nl-NL" sz="2000" b="1" dirty="0"/>
              <a:t>Mind </a:t>
            </a:r>
            <a:r>
              <a:rPr lang="nl-NL" sz="2000" b="1" dirty="0" err="1"/>
              <a:t>this</a:t>
            </a:r>
            <a:r>
              <a:rPr lang="nl-NL" sz="2000" b="1" dirty="0"/>
              <a:t>: </a:t>
            </a:r>
            <a:r>
              <a:rPr lang="nl-NL" sz="2000" b="1" dirty="0" err="1"/>
              <a:t>Listening</a:t>
            </a:r>
            <a:r>
              <a:rPr lang="nl-NL" sz="2000" b="1" dirty="0"/>
              <a:t> test!</a:t>
            </a:r>
          </a:p>
          <a:p>
            <a:pPr marL="0" indent="0">
              <a:buNone/>
            </a:pPr>
            <a:r>
              <a:rPr lang="nl-NL" sz="2000" dirty="0"/>
              <a:t>7	18-1	Lars, </a:t>
            </a:r>
            <a:r>
              <a:rPr lang="nl-NL" sz="2000" dirty="0" err="1"/>
              <a:t>Roksana</a:t>
            </a:r>
            <a:r>
              <a:rPr lang="nl-NL" sz="2000" dirty="0"/>
              <a:t>, Kimberly	</a:t>
            </a:r>
          </a:p>
        </p:txBody>
      </p:sp>
    </p:spTree>
    <p:extLst>
      <p:ext uri="{BB962C8B-B14F-4D97-AF65-F5344CB8AC3E}">
        <p14:creationId xmlns:p14="http://schemas.microsoft.com/office/powerpoint/2010/main" val="986775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E6E320-95A6-4593-998A-DDADAA75EBD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nl-NL" dirty="0"/>
              <a:t>Oral </a:t>
            </a:r>
            <a:r>
              <a:rPr lang="nl-NL" dirty="0" err="1"/>
              <a:t>Exam</a:t>
            </a:r>
            <a:r>
              <a:rPr lang="nl-NL" dirty="0"/>
              <a:t> DV22B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A30F825-49EC-4B37-ABAC-963485A6F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b="1" dirty="0"/>
              <a:t>Planning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b="1" dirty="0"/>
              <a:t>Week 	Date	Person</a:t>
            </a:r>
          </a:p>
          <a:p>
            <a:pPr marL="0" indent="0">
              <a:buNone/>
            </a:pPr>
            <a:r>
              <a:rPr lang="nl-NL" sz="2000" dirty="0"/>
              <a:t>3	7-12	Lars A., Demi, Indy</a:t>
            </a:r>
          </a:p>
          <a:p>
            <a:pPr marL="0" indent="0">
              <a:buNone/>
            </a:pPr>
            <a:r>
              <a:rPr lang="nl-NL" sz="2000" dirty="0"/>
              <a:t>4	14-12	</a:t>
            </a:r>
            <a:r>
              <a:rPr lang="nl-NL" sz="2000" dirty="0" err="1"/>
              <a:t>Oliwia</a:t>
            </a:r>
            <a:r>
              <a:rPr lang="nl-NL" sz="2000" dirty="0"/>
              <a:t>, Gijs, Iris</a:t>
            </a:r>
          </a:p>
          <a:p>
            <a:pPr marL="0" indent="0">
              <a:buNone/>
            </a:pPr>
            <a:r>
              <a:rPr lang="nl-NL" sz="2000" dirty="0"/>
              <a:t>5	21-12	Romy, Sanne</a:t>
            </a:r>
          </a:p>
          <a:p>
            <a:pPr marL="0" indent="0">
              <a:buNone/>
            </a:pPr>
            <a:r>
              <a:rPr lang="nl-NL" sz="2000" dirty="0"/>
              <a:t>6	11-1	Roos, Floortje	</a:t>
            </a:r>
            <a:r>
              <a:rPr lang="nl-NL" sz="2000" b="1" dirty="0"/>
              <a:t>Mind </a:t>
            </a:r>
            <a:r>
              <a:rPr lang="nl-NL" sz="2000" b="1" dirty="0" err="1"/>
              <a:t>this</a:t>
            </a:r>
            <a:r>
              <a:rPr lang="nl-NL" sz="2000" b="1" dirty="0"/>
              <a:t>: </a:t>
            </a:r>
            <a:r>
              <a:rPr lang="nl-NL" sz="2000" b="1" dirty="0" err="1"/>
              <a:t>Listening</a:t>
            </a:r>
            <a:r>
              <a:rPr lang="nl-NL" sz="2000" b="1" dirty="0"/>
              <a:t> test!</a:t>
            </a:r>
          </a:p>
          <a:p>
            <a:pPr marL="0" indent="0">
              <a:buNone/>
            </a:pPr>
            <a:r>
              <a:rPr lang="nl-NL" sz="2000" dirty="0"/>
              <a:t>7	18-1	Lars, </a:t>
            </a:r>
            <a:r>
              <a:rPr lang="nl-NL" sz="2000" dirty="0" err="1"/>
              <a:t>Roksana</a:t>
            </a:r>
            <a:r>
              <a:rPr lang="nl-NL" sz="2000" dirty="0"/>
              <a:t>, Kimberly	</a:t>
            </a:r>
          </a:p>
        </p:txBody>
      </p:sp>
    </p:spTree>
    <p:extLst>
      <p:ext uri="{BB962C8B-B14F-4D97-AF65-F5344CB8AC3E}">
        <p14:creationId xmlns:p14="http://schemas.microsoft.com/office/powerpoint/2010/main" val="281796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Grammar: </a:t>
            </a:r>
            <a:r>
              <a:rPr lang="en-GB" dirty="0" err="1"/>
              <a:t>Comparisson</a:t>
            </a:r>
            <a:endParaRPr lang="en-GB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BIG		             BIGGER			BIGGEST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 err="1"/>
              <a:t>Comparisson</a:t>
            </a:r>
            <a:r>
              <a:rPr lang="en-GB" b="1" dirty="0"/>
              <a:t>: </a:t>
            </a:r>
            <a:r>
              <a:rPr lang="en-GB" b="1" dirty="0" err="1"/>
              <a:t>Vergelijken</a:t>
            </a:r>
            <a:endParaRPr lang="en-GB" b="1" dirty="0"/>
          </a:p>
          <a:p>
            <a:r>
              <a:rPr lang="en-GB" dirty="0"/>
              <a:t>Mostly very easy </a:t>
            </a:r>
            <a:r>
              <a:rPr lang="en-GB" i="1" dirty="0"/>
              <a:t>(</a:t>
            </a:r>
            <a:r>
              <a:rPr lang="en-GB" i="1" dirty="0" err="1"/>
              <a:t>Voor</a:t>
            </a:r>
            <a:r>
              <a:rPr lang="en-GB" i="1" dirty="0"/>
              <a:t> het </a:t>
            </a:r>
            <a:r>
              <a:rPr lang="en-GB" i="1" dirty="0" err="1"/>
              <a:t>grootste</a:t>
            </a:r>
            <a:r>
              <a:rPr lang="en-GB" i="1" dirty="0"/>
              <a:t> </a:t>
            </a:r>
            <a:r>
              <a:rPr lang="en-GB" i="1" dirty="0" err="1"/>
              <a:t>deel</a:t>
            </a:r>
            <a:r>
              <a:rPr lang="en-GB" i="1" dirty="0"/>
              <a:t> heel </a:t>
            </a:r>
            <a:r>
              <a:rPr lang="en-GB" i="1" dirty="0" err="1"/>
              <a:t>makkelijk</a:t>
            </a:r>
            <a:r>
              <a:rPr lang="en-GB" i="1" dirty="0"/>
              <a:t>)</a:t>
            </a:r>
            <a:endParaRPr lang="en-GB" dirty="0"/>
          </a:p>
          <a:p>
            <a:r>
              <a:rPr lang="en-GB" dirty="0"/>
              <a:t>Just a few exceptions </a:t>
            </a:r>
            <a:r>
              <a:rPr lang="en-GB" i="1" dirty="0"/>
              <a:t>(Maar </a:t>
            </a:r>
            <a:r>
              <a:rPr lang="en-GB" i="1" dirty="0" err="1"/>
              <a:t>een</a:t>
            </a:r>
            <a:r>
              <a:rPr lang="en-GB" i="1" dirty="0"/>
              <a:t> </a:t>
            </a:r>
            <a:r>
              <a:rPr lang="en-GB" i="1" dirty="0" err="1"/>
              <a:t>paar</a:t>
            </a:r>
            <a:r>
              <a:rPr lang="en-GB" i="1" dirty="0"/>
              <a:t> </a:t>
            </a:r>
            <a:r>
              <a:rPr lang="en-GB" i="1" dirty="0" err="1"/>
              <a:t>uitzonderingen</a:t>
            </a:r>
            <a:r>
              <a:rPr lang="en-GB" i="1" dirty="0"/>
              <a:t>)</a:t>
            </a:r>
            <a:endParaRPr lang="en-GB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7711" r="11338"/>
          <a:stretch/>
        </p:blipFill>
        <p:spPr>
          <a:xfrm>
            <a:off x="395536" y="1762293"/>
            <a:ext cx="2376265" cy="192028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762293"/>
            <a:ext cx="2880320" cy="192405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/>
          <a:srcRect l="3587" r="4166"/>
          <a:stretch/>
        </p:blipFill>
        <p:spPr>
          <a:xfrm>
            <a:off x="5940151" y="1762293"/>
            <a:ext cx="2880321" cy="19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57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Grammar: </a:t>
            </a:r>
            <a:r>
              <a:rPr lang="en-GB" dirty="0" err="1"/>
              <a:t>Comparisson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            </a:t>
            </a:r>
          </a:p>
          <a:p>
            <a:pPr marL="0" indent="0">
              <a:buNone/>
            </a:pPr>
            <a:r>
              <a:rPr lang="en-GB" dirty="0"/>
              <a:t>						          </a:t>
            </a:r>
            <a:r>
              <a:rPr lang="en-GB" dirty="0" err="1"/>
              <a:t>Mooist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</a:t>
            </a:r>
            <a:r>
              <a:rPr lang="en-GB" dirty="0" err="1"/>
              <a:t>Mooier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Mooi</a:t>
            </a:r>
            <a:r>
              <a:rPr lang="en-GB" dirty="0"/>
              <a:t>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085184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437112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437112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>
            <a:cxnSpLocks/>
          </p:cNvCxnSpPr>
          <p:nvPr/>
        </p:nvCxnSpPr>
        <p:spPr>
          <a:xfrm flipV="1">
            <a:off x="5572137" y="3789041"/>
            <a:ext cx="7975" cy="6480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87" y="3578234"/>
            <a:ext cx="1782019" cy="1176133"/>
          </a:xfrm>
          <a:prstGeom prst="rect">
            <a:avLst/>
          </a:prstGeom>
        </p:spPr>
      </p:pic>
      <p:pic>
        <p:nvPicPr>
          <p:cNvPr id="2050" name="Picture 2" descr="Dit zijn de vijf mooiste stranden van Frankrij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53" y="2276872"/>
            <a:ext cx="2687786" cy="179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uba: op naar de mooiste stranden ter wereld | Bespaar tot 70% op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38288"/>
            <a:ext cx="2664296" cy="185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850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Grammar: </a:t>
            </a:r>
            <a:r>
              <a:rPr lang="en-GB" dirty="0" err="1"/>
              <a:t>Comparisson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Slow</a:t>
            </a:r>
            <a:r>
              <a:rPr lang="en-GB" i="1" dirty="0"/>
              <a:t>						Sloth (o.003 m/h)</a:t>
            </a:r>
          </a:p>
          <a:p>
            <a:pPr marL="0" indent="0">
              <a:buNone/>
            </a:pPr>
            <a:r>
              <a:rPr lang="en-GB" i="1" dirty="0"/>
              <a:t>		           Garden snail (0,03 m/h)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     Starfish (o,o6)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i="1" dirty="0">
                <a:solidFill>
                  <a:srgbClr val="FFFF00"/>
                </a:solidFill>
              </a:rPr>
              <a:t>   </a:t>
            </a:r>
          </a:p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Slow				Slower			Slowest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085184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437112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437112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>
            <a:cxnSpLocks/>
          </p:cNvCxnSpPr>
          <p:nvPr/>
        </p:nvCxnSpPr>
        <p:spPr>
          <a:xfrm flipH="1" flipV="1">
            <a:off x="5580112" y="3789041"/>
            <a:ext cx="8682" cy="6480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44" y="1916832"/>
            <a:ext cx="2590463" cy="173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3" r="12422"/>
          <a:stretch/>
        </p:blipFill>
        <p:spPr bwMode="auto">
          <a:xfrm>
            <a:off x="638037" y="3159199"/>
            <a:ext cx="1963270" cy="185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t="-1" r="8405" b="5206"/>
          <a:stretch/>
        </p:blipFill>
        <p:spPr bwMode="auto">
          <a:xfrm>
            <a:off x="3002226" y="2195955"/>
            <a:ext cx="2437571" cy="208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echte verbindingslijn 5"/>
          <p:cNvCxnSpPr/>
          <p:nvPr/>
        </p:nvCxnSpPr>
        <p:spPr>
          <a:xfrm>
            <a:off x="4716016" y="6453336"/>
            <a:ext cx="21602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7452320" y="6453336"/>
            <a:ext cx="36004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23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Grammar: </a:t>
            </a:r>
            <a:r>
              <a:rPr lang="en-GB" dirty="0" err="1"/>
              <a:t>Comparisson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Old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Old				Older			Oldest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82" y="1988840"/>
            <a:ext cx="172974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6" r="28647"/>
          <a:stretch/>
        </p:blipFill>
        <p:spPr bwMode="auto">
          <a:xfrm>
            <a:off x="711995" y="2522215"/>
            <a:ext cx="1815353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98517"/>
            <a:ext cx="2664296" cy="177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Rechte verbindingslijn 11"/>
          <p:cNvCxnSpPr/>
          <p:nvPr/>
        </p:nvCxnSpPr>
        <p:spPr>
          <a:xfrm>
            <a:off x="4572000" y="6453336"/>
            <a:ext cx="21602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7308304" y="6453336"/>
            <a:ext cx="360040" cy="4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44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Grammar: </a:t>
            </a:r>
            <a:r>
              <a:rPr lang="en-GB" dirty="0" err="1"/>
              <a:t>Comparisson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Pretty</a:t>
            </a:r>
          </a:p>
          <a:p>
            <a:pPr marL="0" indent="0">
              <a:buNone/>
            </a:pPr>
            <a:r>
              <a:rPr lang="en-GB" i="1" dirty="0"/>
              <a:t>(according to 50 Cent)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i="1" dirty="0"/>
              <a:t>	</a:t>
            </a:r>
            <a:r>
              <a:rPr lang="en-GB" b="1" dirty="0">
                <a:solidFill>
                  <a:srgbClr val="FFFF00"/>
                </a:solidFill>
              </a:rPr>
              <a:t>Pretty			Prettier			Prettiest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083" y="1412776"/>
            <a:ext cx="1930354" cy="21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12" y="3586669"/>
            <a:ext cx="1950720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r="15958"/>
          <a:stretch/>
        </p:blipFill>
        <p:spPr bwMode="auto">
          <a:xfrm>
            <a:off x="3059832" y="2194217"/>
            <a:ext cx="2351313" cy="219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Rechte verbindingslijn 11"/>
          <p:cNvCxnSpPr/>
          <p:nvPr/>
        </p:nvCxnSpPr>
        <p:spPr>
          <a:xfrm>
            <a:off x="7517397" y="6453336"/>
            <a:ext cx="36004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4716016" y="6453336"/>
            <a:ext cx="288032" cy="8273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66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</TotalTime>
  <Words>858</Words>
  <Application>Microsoft Office PowerPoint</Application>
  <PresentationFormat>Diavoorstelling (4:3)</PresentationFormat>
  <Paragraphs>222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Candara</vt:lpstr>
      <vt:lpstr>Kantoorthema</vt:lpstr>
      <vt:lpstr>Timeline</vt:lpstr>
      <vt:lpstr>Preparation Oral Exam</vt:lpstr>
      <vt:lpstr>Oral Exam DV22A</vt:lpstr>
      <vt:lpstr>Oral Exam DV22B</vt:lpstr>
      <vt:lpstr>Grammar: Comparisson</vt:lpstr>
      <vt:lpstr>Grammar: Comparisson</vt:lpstr>
      <vt:lpstr>Grammar: Comparisson</vt:lpstr>
      <vt:lpstr>Grammar: Comparisson</vt:lpstr>
      <vt:lpstr>Grammar: Comparisson</vt:lpstr>
      <vt:lpstr>Grammar: Comparisson</vt:lpstr>
      <vt:lpstr>Grammar: Comparisson</vt:lpstr>
      <vt:lpstr>Grammar: Comparisson</vt:lpstr>
      <vt:lpstr>Grammar: Comparisson</vt:lpstr>
      <vt:lpstr>Grammar: Comparisson</vt:lpstr>
      <vt:lpstr>Grammar: Comparisson</vt:lpstr>
      <vt:lpstr>Work on your own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E.A.M. Kuindersma</dc:creator>
  <cp:lastModifiedBy>Ellen Kuindersma</cp:lastModifiedBy>
  <cp:revision>69</cp:revision>
  <dcterms:created xsi:type="dcterms:W3CDTF">2017-08-29T19:23:49Z</dcterms:created>
  <dcterms:modified xsi:type="dcterms:W3CDTF">2021-12-06T03:27:50Z</dcterms:modified>
</cp:coreProperties>
</file>