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3"/>
  </p:notesMasterIdLst>
  <p:sldIdLst>
    <p:sldId id="256" r:id="rId2"/>
    <p:sldId id="257" r:id="rId3"/>
    <p:sldId id="313" r:id="rId4"/>
    <p:sldId id="311" r:id="rId5"/>
    <p:sldId id="286" r:id="rId6"/>
    <p:sldId id="324" r:id="rId7"/>
    <p:sldId id="323" r:id="rId8"/>
    <p:sldId id="304" r:id="rId9"/>
    <p:sldId id="308" r:id="rId10"/>
    <p:sldId id="309" r:id="rId11"/>
    <p:sldId id="310" r:id="rId12"/>
    <p:sldId id="315" r:id="rId13"/>
    <p:sldId id="325" r:id="rId14"/>
    <p:sldId id="326" r:id="rId15"/>
    <p:sldId id="317" r:id="rId16"/>
    <p:sldId id="312" r:id="rId17"/>
    <p:sldId id="327" r:id="rId18"/>
    <p:sldId id="306" r:id="rId19"/>
    <p:sldId id="328" r:id="rId20"/>
    <p:sldId id="307" r:id="rId21"/>
    <p:sldId id="329" r:id="rId22"/>
    <p:sldId id="330" r:id="rId23"/>
    <p:sldId id="332" r:id="rId24"/>
    <p:sldId id="331" r:id="rId25"/>
    <p:sldId id="322" r:id="rId26"/>
    <p:sldId id="333" r:id="rId27"/>
    <p:sldId id="314" r:id="rId28"/>
    <p:sldId id="318" r:id="rId29"/>
    <p:sldId id="334" r:id="rId30"/>
    <p:sldId id="336" r:id="rId31"/>
    <p:sldId id="337" r:id="rId3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60681D-318E-4F65-9D68-BBC2FF9A45DE}" v="183" dt="2021-11-25T12:45:09.054"/>
  </p1510:revLst>
</p1510:revInfo>
</file>

<file path=ppt/tableStyles.xml><?xml version="1.0" encoding="utf-8"?>
<a:tblStyleLst xmlns:a="http://schemas.openxmlformats.org/drawingml/2006/main" def="{5C22544A-7EE6-4342-B048-85BDC9FD1C3A}">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Stijl, thema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16" autoAdjust="0"/>
    <p:restoredTop sz="67714" autoAdjust="0"/>
  </p:normalViewPr>
  <p:slideViewPr>
    <p:cSldViewPr snapToGrid="0">
      <p:cViewPr varScale="1">
        <p:scale>
          <a:sx n="53" d="100"/>
          <a:sy n="53" d="100"/>
        </p:scale>
        <p:origin x="384" y="4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5d7c516b-9dcd-41a8-99d3-54425d29895b" providerId="ADAL" clId="{BF60681D-318E-4F65-9D68-BBC2FF9A45DE}"/>
    <pc:docChg chg="undo custSel addSld delSld modSld sldOrd">
      <pc:chgData name="Gerjan de Ruiter" userId="5d7c516b-9dcd-41a8-99d3-54425d29895b" providerId="ADAL" clId="{BF60681D-318E-4F65-9D68-BBC2FF9A45DE}" dt="2021-11-25T12:45:14.741" v="831" actId="12"/>
      <pc:docMkLst>
        <pc:docMk/>
      </pc:docMkLst>
      <pc:sldChg chg="modSp add">
        <pc:chgData name="Gerjan de Ruiter" userId="5d7c516b-9dcd-41a8-99d3-54425d29895b" providerId="ADAL" clId="{BF60681D-318E-4F65-9D68-BBC2FF9A45DE}" dt="2021-11-25T07:40:42.546" v="158"/>
        <pc:sldMkLst>
          <pc:docMk/>
          <pc:sldMk cId="2552551538" sldId="256"/>
        </pc:sldMkLst>
        <pc:spChg chg="mod">
          <ac:chgData name="Gerjan de Ruiter" userId="5d7c516b-9dcd-41a8-99d3-54425d29895b" providerId="ADAL" clId="{BF60681D-318E-4F65-9D68-BBC2FF9A45DE}" dt="2021-11-25T07:40:42.546" v="158"/>
          <ac:spMkLst>
            <pc:docMk/>
            <pc:sldMk cId="2552551538" sldId="256"/>
            <ac:spMk id="2" creationId="{C0689209-4E28-4B9E-8DE2-57B804886BB5}"/>
          </ac:spMkLst>
        </pc:spChg>
        <pc:spChg chg="mod">
          <ac:chgData name="Gerjan de Ruiter" userId="5d7c516b-9dcd-41a8-99d3-54425d29895b" providerId="ADAL" clId="{BF60681D-318E-4F65-9D68-BBC2FF9A45DE}" dt="2021-11-25T07:40:42.546" v="158"/>
          <ac:spMkLst>
            <pc:docMk/>
            <pc:sldMk cId="2552551538" sldId="256"/>
            <ac:spMk id="3" creationId="{F57CE931-EB18-400D-8DEC-821C7A3752B0}"/>
          </ac:spMkLst>
        </pc:spChg>
      </pc:sldChg>
      <pc:sldChg chg="modSp add mod">
        <pc:chgData name="Gerjan de Ruiter" userId="5d7c516b-9dcd-41a8-99d3-54425d29895b" providerId="ADAL" clId="{BF60681D-318E-4F65-9D68-BBC2FF9A45DE}" dt="2021-11-25T12:35:01.876" v="558" actId="20577"/>
        <pc:sldMkLst>
          <pc:docMk/>
          <pc:sldMk cId="1455760885" sldId="257"/>
        </pc:sldMkLst>
        <pc:spChg chg="mod">
          <ac:chgData name="Gerjan de Ruiter" userId="5d7c516b-9dcd-41a8-99d3-54425d29895b" providerId="ADAL" clId="{BF60681D-318E-4F65-9D68-BBC2FF9A45DE}" dt="2021-11-25T07:40:42.546" v="158"/>
          <ac:spMkLst>
            <pc:docMk/>
            <pc:sldMk cId="1455760885" sldId="257"/>
            <ac:spMk id="4" creationId="{E280E7B3-87FA-4493-92B2-9790018E6AB4}"/>
          </ac:spMkLst>
        </pc:spChg>
        <pc:spChg chg="mod">
          <ac:chgData name="Gerjan de Ruiter" userId="5d7c516b-9dcd-41a8-99d3-54425d29895b" providerId="ADAL" clId="{BF60681D-318E-4F65-9D68-BBC2FF9A45DE}" dt="2021-11-25T12:35:01.876" v="558" actId="20577"/>
          <ac:spMkLst>
            <pc:docMk/>
            <pc:sldMk cId="1455760885" sldId="257"/>
            <ac:spMk id="5" creationId="{599893E1-B7DA-4988-AA10-5F62527FCEEE}"/>
          </ac:spMkLst>
        </pc:spChg>
        <pc:spChg chg="mod">
          <ac:chgData name="Gerjan de Ruiter" userId="5d7c516b-9dcd-41a8-99d3-54425d29895b" providerId="ADAL" clId="{BF60681D-318E-4F65-9D68-BBC2FF9A45DE}" dt="2021-11-25T07:40:42.546" v="158"/>
          <ac:spMkLst>
            <pc:docMk/>
            <pc:sldMk cId="1455760885" sldId="257"/>
            <ac:spMk id="7" creationId="{926DECFE-A6AD-40B1-A6A7-7ADFC1A0D7D2}"/>
          </ac:spMkLst>
        </pc:spChg>
      </pc:sldChg>
      <pc:sldChg chg="modSp add del mod">
        <pc:chgData name="Gerjan de Ruiter" userId="5d7c516b-9dcd-41a8-99d3-54425d29895b" providerId="ADAL" clId="{BF60681D-318E-4F65-9D68-BBC2FF9A45DE}" dt="2021-11-25T12:36:02.532" v="777" actId="6549"/>
        <pc:sldMkLst>
          <pc:docMk/>
          <pc:sldMk cId="4115647851" sldId="286"/>
        </pc:sldMkLst>
        <pc:spChg chg="mod">
          <ac:chgData name="Gerjan de Ruiter" userId="5d7c516b-9dcd-41a8-99d3-54425d29895b" providerId="ADAL" clId="{BF60681D-318E-4F65-9D68-BBC2FF9A45DE}" dt="2021-11-25T07:37:20.626" v="116" actId="20577"/>
          <ac:spMkLst>
            <pc:docMk/>
            <pc:sldMk cId="4115647851" sldId="286"/>
            <ac:spMk id="4" creationId="{535F1B9C-3ABB-4D4E-AA90-528D4904DB68}"/>
          </ac:spMkLst>
        </pc:spChg>
        <pc:spChg chg="mod">
          <ac:chgData name="Gerjan de Ruiter" userId="5d7c516b-9dcd-41a8-99d3-54425d29895b" providerId="ADAL" clId="{BF60681D-318E-4F65-9D68-BBC2FF9A45DE}" dt="2021-11-25T12:36:02.532" v="777" actId="6549"/>
          <ac:spMkLst>
            <pc:docMk/>
            <pc:sldMk cId="4115647851" sldId="286"/>
            <ac:spMk id="5" creationId="{CFC39D62-B32F-4A9C-9CCF-C91F5A1CF170}"/>
          </ac:spMkLst>
        </pc:spChg>
      </pc:sldChg>
      <pc:sldChg chg="modSp add del mod">
        <pc:chgData name="Gerjan de Ruiter" userId="5d7c516b-9dcd-41a8-99d3-54425d29895b" providerId="ADAL" clId="{BF60681D-318E-4F65-9D68-BBC2FF9A45DE}" dt="2021-11-25T07:39:54.330" v="155" actId="47"/>
        <pc:sldMkLst>
          <pc:docMk/>
          <pc:sldMk cId="88928464" sldId="303"/>
        </pc:sldMkLst>
        <pc:spChg chg="mod">
          <ac:chgData name="Gerjan de Ruiter" userId="5d7c516b-9dcd-41a8-99d3-54425d29895b" providerId="ADAL" clId="{BF60681D-318E-4F65-9D68-BBC2FF9A45DE}" dt="2021-11-25T07:39:42.633" v="150" actId="14100"/>
          <ac:spMkLst>
            <pc:docMk/>
            <pc:sldMk cId="88928464" sldId="303"/>
            <ac:spMk id="4" creationId="{91499FDF-CDD1-464A-B4C7-5B150E3B80B0}"/>
          </ac:spMkLst>
        </pc:spChg>
      </pc:sldChg>
      <pc:sldChg chg="addSp modSp add mod modAnim">
        <pc:chgData name="Gerjan de Ruiter" userId="5d7c516b-9dcd-41a8-99d3-54425d29895b" providerId="ADAL" clId="{BF60681D-318E-4F65-9D68-BBC2FF9A45DE}" dt="2021-11-25T07:46:05.255" v="239"/>
        <pc:sldMkLst>
          <pc:docMk/>
          <pc:sldMk cId="340960882" sldId="304"/>
        </pc:sldMkLst>
        <pc:spChg chg="add mod">
          <ac:chgData name="Gerjan de Ruiter" userId="5d7c516b-9dcd-41a8-99d3-54425d29895b" providerId="ADAL" clId="{BF60681D-318E-4F65-9D68-BBC2FF9A45DE}" dt="2021-11-25T07:45:33.329" v="231" actId="14100"/>
          <ac:spMkLst>
            <pc:docMk/>
            <pc:sldMk cId="340960882" sldId="304"/>
            <ac:spMk id="3" creationId="{7205B5CA-CBE4-4873-806C-B50D45D7CE87}"/>
          </ac:spMkLst>
        </pc:spChg>
        <pc:spChg chg="add mod">
          <ac:chgData name="Gerjan de Ruiter" userId="5d7c516b-9dcd-41a8-99d3-54425d29895b" providerId="ADAL" clId="{BF60681D-318E-4F65-9D68-BBC2FF9A45DE}" dt="2021-11-25T07:45:42.770" v="233" actId="1076"/>
          <ac:spMkLst>
            <pc:docMk/>
            <pc:sldMk cId="340960882" sldId="304"/>
            <ac:spMk id="7" creationId="{E03EE953-6A40-40B4-9793-688BDA5F7420}"/>
          </ac:spMkLst>
        </pc:spChg>
        <pc:spChg chg="add mod">
          <ac:chgData name="Gerjan de Ruiter" userId="5d7c516b-9dcd-41a8-99d3-54425d29895b" providerId="ADAL" clId="{BF60681D-318E-4F65-9D68-BBC2FF9A45DE}" dt="2021-11-25T07:45:51.774" v="236" actId="14100"/>
          <ac:spMkLst>
            <pc:docMk/>
            <pc:sldMk cId="340960882" sldId="304"/>
            <ac:spMk id="8" creationId="{A98822C3-97E6-4237-BF7E-4575DDAF9E68}"/>
          </ac:spMkLst>
        </pc:spChg>
      </pc:sldChg>
      <pc:sldChg chg="add del">
        <pc:chgData name="Gerjan de Ruiter" userId="5d7c516b-9dcd-41a8-99d3-54425d29895b" providerId="ADAL" clId="{BF60681D-318E-4F65-9D68-BBC2FF9A45DE}" dt="2021-11-25T07:48:13.134" v="320" actId="47"/>
        <pc:sldMkLst>
          <pc:docMk/>
          <pc:sldMk cId="668472151" sldId="305"/>
        </pc:sldMkLst>
      </pc:sldChg>
      <pc:sldChg chg="modSp add del mod">
        <pc:chgData name="Gerjan de Ruiter" userId="5d7c516b-9dcd-41a8-99d3-54425d29895b" providerId="ADAL" clId="{BF60681D-318E-4F65-9D68-BBC2FF9A45DE}" dt="2021-11-25T07:48:08.723" v="318" actId="47"/>
        <pc:sldMkLst>
          <pc:docMk/>
          <pc:sldMk cId="2471017548" sldId="306"/>
        </pc:sldMkLst>
        <pc:spChg chg="mod">
          <ac:chgData name="Gerjan de Ruiter" userId="5d7c516b-9dcd-41a8-99d3-54425d29895b" providerId="ADAL" clId="{BF60681D-318E-4F65-9D68-BBC2FF9A45DE}" dt="2021-11-25T07:47:15.046" v="278" actId="1076"/>
          <ac:spMkLst>
            <pc:docMk/>
            <pc:sldMk cId="2471017548" sldId="306"/>
            <ac:spMk id="2" creationId="{CE5C7D01-BF33-47C6-9310-945A7B905308}"/>
          </ac:spMkLst>
        </pc:spChg>
      </pc:sldChg>
      <pc:sldChg chg="modSp add mod ord">
        <pc:chgData name="Gerjan de Ruiter" userId="5d7c516b-9dcd-41a8-99d3-54425d29895b" providerId="ADAL" clId="{BF60681D-318E-4F65-9D68-BBC2FF9A45DE}" dt="2021-11-25T12:37:34.819" v="820" actId="1076"/>
        <pc:sldMkLst>
          <pc:docMk/>
          <pc:sldMk cId="2594326395" sldId="306"/>
        </pc:sldMkLst>
        <pc:picChg chg="mod">
          <ac:chgData name="Gerjan de Ruiter" userId="5d7c516b-9dcd-41a8-99d3-54425d29895b" providerId="ADAL" clId="{BF60681D-318E-4F65-9D68-BBC2FF9A45DE}" dt="2021-11-25T12:37:33.923" v="819" actId="1076"/>
          <ac:picMkLst>
            <pc:docMk/>
            <pc:sldMk cId="2594326395" sldId="306"/>
            <ac:picMk id="4" creationId="{7C93211C-A256-45BA-AEAD-A880F86F23BB}"/>
          </ac:picMkLst>
        </pc:picChg>
        <pc:picChg chg="mod">
          <ac:chgData name="Gerjan de Ruiter" userId="5d7c516b-9dcd-41a8-99d3-54425d29895b" providerId="ADAL" clId="{BF60681D-318E-4F65-9D68-BBC2FF9A45DE}" dt="2021-11-25T12:37:34.819" v="820" actId="1076"/>
          <ac:picMkLst>
            <pc:docMk/>
            <pc:sldMk cId="2594326395" sldId="306"/>
            <ac:picMk id="5" creationId="{FB30F343-0CBE-4901-87A9-A8C51324AEE0}"/>
          </ac:picMkLst>
        </pc:picChg>
        <pc:picChg chg="mod">
          <ac:chgData name="Gerjan de Ruiter" userId="5d7c516b-9dcd-41a8-99d3-54425d29895b" providerId="ADAL" clId="{BF60681D-318E-4F65-9D68-BBC2FF9A45DE}" dt="2021-11-25T12:37:29.859" v="816" actId="1076"/>
          <ac:picMkLst>
            <pc:docMk/>
            <pc:sldMk cId="2594326395" sldId="306"/>
            <ac:picMk id="3074" creationId="{E9BBB764-7DC4-4E67-9859-E99C273CBB03}"/>
          </ac:picMkLst>
        </pc:picChg>
      </pc:sldChg>
      <pc:sldChg chg="delSp modSp add del mod ord modAnim">
        <pc:chgData name="Gerjan de Ruiter" userId="5d7c516b-9dcd-41a8-99d3-54425d29895b" providerId="ADAL" clId="{BF60681D-318E-4F65-9D68-BBC2FF9A45DE}" dt="2021-11-25T07:48:10.771" v="319" actId="47"/>
        <pc:sldMkLst>
          <pc:docMk/>
          <pc:sldMk cId="390674655" sldId="307"/>
        </pc:sldMkLst>
        <pc:spChg chg="mod">
          <ac:chgData name="Gerjan de Ruiter" userId="5d7c516b-9dcd-41a8-99d3-54425d29895b" providerId="ADAL" clId="{BF60681D-318E-4F65-9D68-BBC2FF9A45DE}" dt="2021-11-25T07:47:53.056" v="313" actId="14100"/>
          <ac:spMkLst>
            <pc:docMk/>
            <pc:sldMk cId="390674655" sldId="307"/>
            <ac:spMk id="2" creationId="{425CE123-8315-41F2-B781-644EE4EE60B4}"/>
          </ac:spMkLst>
        </pc:spChg>
        <pc:spChg chg="del mod">
          <ac:chgData name="Gerjan de Ruiter" userId="5d7c516b-9dcd-41a8-99d3-54425d29895b" providerId="ADAL" clId="{BF60681D-318E-4F65-9D68-BBC2FF9A45DE}" dt="2021-11-25T07:47:58.613" v="316" actId="478"/>
          <ac:spMkLst>
            <pc:docMk/>
            <pc:sldMk cId="390674655" sldId="307"/>
            <ac:spMk id="4" creationId="{0AC21037-182B-4BB7-B1B2-91E9F7CC1F94}"/>
          </ac:spMkLst>
        </pc:spChg>
        <pc:picChg chg="mod">
          <ac:chgData name="Gerjan de Ruiter" userId="5d7c516b-9dcd-41a8-99d3-54425d29895b" providerId="ADAL" clId="{BF60681D-318E-4F65-9D68-BBC2FF9A45DE}" dt="2021-11-25T07:48:01.096" v="317" actId="1076"/>
          <ac:picMkLst>
            <pc:docMk/>
            <pc:sldMk cId="390674655" sldId="307"/>
            <ac:picMk id="2050" creationId="{8EC561D6-C0D3-4D00-AB81-33721D37F7B4}"/>
          </ac:picMkLst>
        </pc:picChg>
      </pc:sldChg>
      <pc:sldChg chg="add">
        <pc:chgData name="Gerjan de Ruiter" userId="5d7c516b-9dcd-41a8-99d3-54425d29895b" providerId="ADAL" clId="{BF60681D-318E-4F65-9D68-BBC2FF9A45DE}" dt="2021-11-25T07:52:10.873" v="395"/>
        <pc:sldMkLst>
          <pc:docMk/>
          <pc:sldMk cId="3469928243" sldId="307"/>
        </pc:sldMkLst>
      </pc:sldChg>
      <pc:sldChg chg="modSp add mod modAnim">
        <pc:chgData name="Gerjan de Ruiter" userId="5d7c516b-9dcd-41a8-99d3-54425d29895b" providerId="ADAL" clId="{BF60681D-318E-4F65-9D68-BBC2FF9A45DE}" dt="2021-11-25T12:36:19.370" v="784" actId="20577"/>
        <pc:sldMkLst>
          <pc:docMk/>
          <pc:sldMk cId="1497826473" sldId="308"/>
        </pc:sldMkLst>
        <pc:spChg chg="mod">
          <ac:chgData name="Gerjan de Ruiter" userId="5d7c516b-9dcd-41a8-99d3-54425d29895b" providerId="ADAL" clId="{BF60681D-318E-4F65-9D68-BBC2FF9A45DE}" dt="2021-11-25T07:50:10.921" v="380" actId="14100"/>
          <ac:spMkLst>
            <pc:docMk/>
            <pc:sldMk cId="1497826473" sldId="308"/>
            <ac:spMk id="2" creationId="{2FDFB7D2-BDD2-44FD-9DD4-10029F3908A5}"/>
          </ac:spMkLst>
        </pc:spChg>
        <pc:spChg chg="mod">
          <ac:chgData name="Gerjan de Ruiter" userId="5d7c516b-9dcd-41a8-99d3-54425d29895b" providerId="ADAL" clId="{BF60681D-318E-4F65-9D68-BBC2FF9A45DE}" dt="2021-11-25T12:36:19.370" v="784" actId="20577"/>
          <ac:spMkLst>
            <pc:docMk/>
            <pc:sldMk cId="1497826473" sldId="308"/>
            <ac:spMk id="4" creationId="{35329AA4-5F27-4105-B868-1F15ED7E9951}"/>
          </ac:spMkLst>
        </pc:spChg>
      </pc:sldChg>
      <pc:sldChg chg="modSp add mod">
        <pc:chgData name="Gerjan de Ruiter" userId="5d7c516b-9dcd-41a8-99d3-54425d29895b" providerId="ADAL" clId="{BF60681D-318E-4F65-9D68-BBC2FF9A45DE}" dt="2021-11-25T12:36:24.569" v="785" actId="1076"/>
        <pc:sldMkLst>
          <pc:docMk/>
          <pc:sldMk cId="2085089113" sldId="309"/>
        </pc:sldMkLst>
        <pc:spChg chg="mod">
          <ac:chgData name="Gerjan de Ruiter" userId="5d7c516b-9dcd-41a8-99d3-54425d29895b" providerId="ADAL" clId="{BF60681D-318E-4F65-9D68-BBC2FF9A45DE}" dt="2021-11-25T07:49:26.152" v="328" actId="14100"/>
          <ac:spMkLst>
            <pc:docMk/>
            <pc:sldMk cId="2085089113" sldId="309"/>
            <ac:spMk id="2" creationId="{085E3CA4-61CA-4A7D-AE75-5167FB029A8D}"/>
          </ac:spMkLst>
        </pc:spChg>
        <pc:picChg chg="mod">
          <ac:chgData name="Gerjan de Ruiter" userId="5d7c516b-9dcd-41a8-99d3-54425d29895b" providerId="ADAL" clId="{BF60681D-318E-4F65-9D68-BBC2FF9A45DE}" dt="2021-11-25T12:36:24.569" v="785" actId="1076"/>
          <ac:picMkLst>
            <pc:docMk/>
            <pc:sldMk cId="2085089113" sldId="309"/>
            <ac:picMk id="4" creationId="{9EE6545C-3CEE-4F30-B89E-4DC568B79EEF}"/>
          </ac:picMkLst>
        </pc:picChg>
      </pc:sldChg>
      <pc:sldChg chg="modSp add mod">
        <pc:chgData name="Gerjan de Ruiter" userId="5d7c516b-9dcd-41a8-99d3-54425d29895b" providerId="ADAL" clId="{BF60681D-318E-4F65-9D68-BBC2FF9A45DE}" dt="2021-11-25T07:49:18.641" v="326" actId="14100"/>
        <pc:sldMkLst>
          <pc:docMk/>
          <pc:sldMk cId="1942393474" sldId="310"/>
        </pc:sldMkLst>
        <pc:spChg chg="mod">
          <ac:chgData name="Gerjan de Ruiter" userId="5d7c516b-9dcd-41a8-99d3-54425d29895b" providerId="ADAL" clId="{BF60681D-318E-4F65-9D68-BBC2FF9A45DE}" dt="2021-11-25T07:49:18.641" v="326" actId="14100"/>
          <ac:spMkLst>
            <pc:docMk/>
            <pc:sldMk cId="1942393474" sldId="310"/>
            <ac:spMk id="2" creationId="{92CB0838-EEAE-417A-8855-CD40C470D8AE}"/>
          </ac:spMkLst>
        </pc:spChg>
      </pc:sldChg>
      <pc:sldChg chg="modSp add mod">
        <pc:chgData name="Gerjan de Ruiter" userId="5d7c516b-9dcd-41a8-99d3-54425d29895b" providerId="ADAL" clId="{BF60681D-318E-4F65-9D68-BBC2FF9A45DE}" dt="2021-11-25T07:40:42.700" v="159" actId="27636"/>
        <pc:sldMkLst>
          <pc:docMk/>
          <pc:sldMk cId="3048981063" sldId="311"/>
        </pc:sldMkLst>
        <pc:spChg chg="mod">
          <ac:chgData name="Gerjan de Ruiter" userId="5d7c516b-9dcd-41a8-99d3-54425d29895b" providerId="ADAL" clId="{BF60681D-318E-4F65-9D68-BBC2FF9A45DE}" dt="2021-11-25T07:40:42.546" v="158"/>
          <ac:spMkLst>
            <pc:docMk/>
            <pc:sldMk cId="3048981063" sldId="311"/>
            <ac:spMk id="2" creationId="{E24A724C-4C49-4E57-A37F-7BE15C715A99}"/>
          </ac:spMkLst>
        </pc:spChg>
        <pc:spChg chg="mod">
          <ac:chgData name="Gerjan de Ruiter" userId="5d7c516b-9dcd-41a8-99d3-54425d29895b" providerId="ADAL" clId="{BF60681D-318E-4F65-9D68-BBC2FF9A45DE}" dt="2021-11-25T07:40:42.700" v="159" actId="27636"/>
          <ac:spMkLst>
            <pc:docMk/>
            <pc:sldMk cId="3048981063" sldId="311"/>
            <ac:spMk id="4" creationId="{7E017B73-A169-4026-A894-095F0B1E1DFC}"/>
          </ac:spMkLst>
        </pc:spChg>
      </pc:sldChg>
      <pc:sldChg chg="modSp add mod ord modAnim">
        <pc:chgData name="Gerjan de Ruiter" userId="5d7c516b-9dcd-41a8-99d3-54425d29895b" providerId="ADAL" clId="{BF60681D-318E-4F65-9D68-BBC2FF9A45DE}" dt="2021-11-25T07:55:50.843" v="433" actId="1076"/>
        <pc:sldMkLst>
          <pc:docMk/>
          <pc:sldMk cId="2239241599" sldId="312"/>
        </pc:sldMkLst>
        <pc:spChg chg="mod">
          <ac:chgData name="Gerjan de Ruiter" userId="5d7c516b-9dcd-41a8-99d3-54425d29895b" providerId="ADAL" clId="{BF60681D-318E-4F65-9D68-BBC2FF9A45DE}" dt="2021-11-25T07:41:36.978" v="197" actId="14100"/>
          <ac:spMkLst>
            <pc:docMk/>
            <pc:sldMk cId="2239241599" sldId="312"/>
            <ac:spMk id="71" creationId="{F1F0E80D-FCF8-4141-AEC6-1E7D3365A148}"/>
          </ac:spMkLst>
        </pc:spChg>
        <pc:spChg chg="mod">
          <ac:chgData name="Gerjan de Ruiter" userId="5d7c516b-9dcd-41a8-99d3-54425d29895b" providerId="ADAL" clId="{BF60681D-318E-4F65-9D68-BBC2FF9A45DE}" dt="2021-11-25T07:55:46.108" v="431" actId="14100"/>
          <ac:spMkLst>
            <pc:docMk/>
            <pc:sldMk cId="2239241599" sldId="312"/>
            <ac:spMk id="73" creationId="{AD21325F-9E03-483A-BFE4-0BB93F6A03C8}"/>
          </ac:spMkLst>
        </pc:spChg>
        <pc:picChg chg="mod">
          <ac:chgData name="Gerjan de Ruiter" userId="5d7c516b-9dcd-41a8-99d3-54425d29895b" providerId="ADAL" clId="{BF60681D-318E-4F65-9D68-BBC2FF9A45DE}" dt="2021-11-25T07:55:50.843" v="433" actId="1076"/>
          <ac:picMkLst>
            <pc:docMk/>
            <pc:sldMk cId="2239241599" sldId="312"/>
            <ac:picMk id="3074" creationId="{5DD83F11-4790-4E00-B574-082EEFAD71B9}"/>
          </ac:picMkLst>
        </pc:picChg>
      </pc:sldChg>
      <pc:sldChg chg="add">
        <pc:chgData name="Gerjan de Ruiter" userId="5d7c516b-9dcd-41a8-99d3-54425d29895b" providerId="ADAL" clId="{BF60681D-318E-4F65-9D68-BBC2FF9A45DE}" dt="2021-11-25T07:37:31.952" v="118"/>
        <pc:sldMkLst>
          <pc:docMk/>
          <pc:sldMk cId="664617033" sldId="313"/>
        </pc:sldMkLst>
      </pc:sldChg>
      <pc:sldChg chg="modSp add mod setBg">
        <pc:chgData name="Gerjan de Ruiter" userId="5d7c516b-9dcd-41a8-99d3-54425d29895b" providerId="ADAL" clId="{BF60681D-318E-4F65-9D68-BBC2FF9A45DE}" dt="2021-11-25T12:38:13.231" v="825" actId="1076"/>
        <pc:sldMkLst>
          <pc:docMk/>
          <pc:sldMk cId="1937225739" sldId="314"/>
        </pc:sldMkLst>
        <pc:spChg chg="mod">
          <ac:chgData name="Gerjan de Ruiter" userId="5d7c516b-9dcd-41a8-99d3-54425d29895b" providerId="ADAL" clId="{BF60681D-318E-4F65-9D68-BBC2FF9A45DE}" dt="2021-11-25T07:53:27.487" v="410" actId="14100"/>
          <ac:spMkLst>
            <pc:docMk/>
            <pc:sldMk cId="1937225739" sldId="314"/>
            <ac:spMk id="4" creationId="{2D5DE7AB-0D72-4560-B893-40713CC4BE37}"/>
          </ac:spMkLst>
        </pc:spChg>
        <pc:graphicFrameChg chg="mod modGraphic">
          <ac:chgData name="Gerjan de Ruiter" userId="5d7c516b-9dcd-41a8-99d3-54425d29895b" providerId="ADAL" clId="{BF60681D-318E-4F65-9D68-BBC2FF9A45DE}" dt="2021-11-25T12:38:13.231" v="825" actId="1076"/>
          <ac:graphicFrameMkLst>
            <pc:docMk/>
            <pc:sldMk cId="1937225739" sldId="314"/>
            <ac:graphicFrameMk id="7" creationId="{DD6CF90C-C1FE-4821-81AB-78C0E0C1554C}"/>
          </ac:graphicFrameMkLst>
        </pc:graphicFrameChg>
      </pc:sldChg>
      <pc:sldChg chg="add ord">
        <pc:chgData name="Gerjan de Ruiter" userId="5d7c516b-9dcd-41a8-99d3-54425d29895b" providerId="ADAL" clId="{BF60681D-318E-4F65-9D68-BBC2FF9A45DE}" dt="2021-11-25T07:54:10.293" v="422"/>
        <pc:sldMkLst>
          <pc:docMk/>
          <pc:sldMk cId="860861549" sldId="315"/>
        </pc:sldMkLst>
      </pc:sldChg>
      <pc:sldChg chg="modSp add mod ord modAnim">
        <pc:chgData name="Gerjan de Ruiter" userId="5d7c516b-9dcd-41a8-99d3-54425d29895b" providerId="ADAL" clId="{BF60681D-318E-4F65-9D68-BBC2FF9A45DE}" dt="2021-11-25T12:37:13.875" v="815" actId="1076"/>
        <pc:sldMkLst>
          <pc:docMk/>
          <pc:sldMk cId="1550847999" sldId="317"/>
        </pc:sldMkLst>
        <pc:spChg chg="mod">
          <ac:chgData name="Gerjan de Ruiter" userId="5d7c516b-9dcd-41a8-99d3-54425d29895b" providerId="ADAL" clId="{BF60681D-318E-4F65-9D68-BBC2FF9A45DE}" dt="2021-11-25T07:42:48.698" v="212" actId="14100"/>
          <ac:spMkLst>
            <pc:docMk/>
            <pc:sldMk cId="1550847999" sldId="317"/>
            <ac:spMk id="5" creationId="{09ECD06C-0165-4E48-BF1F-609FF89E090C}"/>
          </ac:spMkLst>
        </pc:spChg>
        <pc:spChg chg="mod">
          <ac:chgData name="Gerjan de Ruiter" userId="5d7c516b-9dcd-41a8-99d3-54425d29895b" providerId="ADAL" clId="{BF60681D-318E-4F65-9D68-BBC2FF9A45DE}" dt="2021-11-25T12:37:12.464" v="814" actId="1076"/>
          <ac:spMkLst>
            <pc:docMk/>
            <pc:sldMk cId="1550847999" sldId="317"/>
            <ac:spMk id="7" creationId="{A09649B5-E326-4D7E-A23C-6A7C551DF2E7}"/>
          </ac:spMkLst>
        </pc:spChg>
        <pc:picChg chg="mod">
          <ac:chgData name="Gerjan de Ruiter" userId="5d7c516b-9dcd-41a8-99d3-54425d29895b" providerId="ADAL" clId="{BF60681D-318E-4F65-9D68-BBC2FF9A45DE}" dt="2021-11-25T12:37:13.875" v="815" actId="1076"/>
          <ac:picMkLst>
            <pc:docMk/>
            <pc:sldMk cId="1550847999" sldId="317"/>
            <ac:picMk id="9218" creationId="{74473DA8-FFB6-4D60-A608-96EA60405E9B}"/>
          </ac:picMkLst>
        </pc:picChg>
      </pc:sldChg>
      <pc:sldChg chg="add">
        <pc:chgData name="Gerjan de Ruiter" userId="5d7c516b-9dcd-41a8-99d3-54425d29895b" providerId="ADAL" clId="{BF60681D-318E-4F65-9D68-BBC2FF9A45DE}" dt="2021-11-25T07:53:29.849" v="411"/>
        <pc:sldMkLst>
          <pc:docMk/>
          <pc:sldMk cId="92126364" sldId="318"/>
        </pc:sldMkLst>
      </pc:sldChg>
      <pc:sldChg chg="add del">
        <pc:chgData name="Gerjan de Ruiter" userId="5d7c516b-9dcd-41a8-99d3-54425d29895b" providerId="ADAL" clId="{BF60681D-318E-4F65-9D68-BBC2FF9A45DE}" dt="2021-11-25T12:44:52.113" v="826" actId="47"/>
        <pc:sldMkLst>
          <pc:docMk/>
          <pc:sldMk cId="1779178091" sldId="321"/>
        </pc:sldMkLst>
      </pc:sldChg>
      <pc:sldChg chg="add ord">
        <pc:chgData name="Gerjan de Ruiter" userId="5d7c516b-9dcd-41a8-99d3-54425d29895b" providerId="ADAL" clId="{BF60681D-318E-4F65-9D68-BBC2FF9A45DE}" dt="2021-11-25T07:52:59.322" v="403"/>
        <pc:sldMkLst>
          <pc:docMk/>
          <pc:sldMk cId="2517031171" sldId="322"/>
        </pc:sldMkLst>
      </pc:sldChg>
      <pc:sldChg chg="modSp add mod">
        <pc:chgData name="Gerjan de Ruiter" userId="5d7c516b-9dcd-41a8-99d3-54425d29895b" providerId="ADAL" clId="{BF60681D-318E-4F65-9D68-BBC2FF9A45DE}" dt="2021-11-25T07:44:53.292" v="225" actId="1076"/>
        <pc:sldMkLst>
          <pc:docMk/>
          <pc:sldMk cId="4038360302" sldId="323"/>
        </pc:sldMkLst>
        <pc:picChg chg="mod">
          <ac:chgData name="Gerjan de Ruiter" userId="5d7c516b-9dcd-41a8-99d3-54425d29895b" providerId="ADAL" clId="{BF60681D-318E-4F65-9D68-BBC2FF9A45DE}" dt="2021-11-25T07:44:53.292" v="225" actId="1076"/>
          <ac:picMkLst>
            <pc:docMk/>
            <pc:sldMk cId="4038360302" sldId="323"/>
            <ac:picMk id="5" creationId="{206701CC-7C40-4A2C-9429-92F8F31F85B6}"/>
          </ac:picMkLst>
        </pc:picChg>
      </pc:sldChg>
      <pc:sldChg chg="modSp add">
        <pc:chgData name="Gerjan de Ruiter" userId="5d7c516b-9dcd-41a8-99d3-54425d29895b" providerId="ADAL" clId="{BF60681D-318E-4F65-9D68-BBC2FF9A45DE}" dt="2021-11-25T07:40:42.546" v="158"/>
        <pc:sldMkLst>
          <pc:docMk/>
          <pc:sldMk cId="766825295" sldId="324"/>
        </pc:sldMkLst>
        <pc:spChg chg="mod">
          <ac:chgData name="Gerjan de Ruiter" userId="5d7c516b-9dcd-41a8-99d3-54425d29895b" providerId="ADAL" clId="{BF60681D-318E-4F65-9D68-BBC2FF9A45DE}" dt="2021-11-25T07:40:42.546" v="158"/>
          <ac:spMkLst>
            <pc:docMk/>
            <pc:sldMk cId="766825295" sldId="324"/>
            <ac:spMk id="2" creationId="{2996A4B7-B653-43CC-B5F8-7EF3A01D3CEB}"/>
          </ac:spMkLst>
        </pc:spChg>
      </pc:sldChg>
      <pc:sldChg chg="modSp add ord">
        <pc:chgData name="Gerjan de Ruiter" userId="5d7c516b-9dcd-41a8-99d3-54425d29895b" providerId="ADAL" clId="{BF60681D-318E-4F65-9D68-BBC2FF9A45DE}" dt="2021-11-25T12:36:45.317" v="809" actId="20577"/>
        <pc:sldMkLst>
          <pc:docMk/>
          <pc:sldMk cId="3606796602" sldId="325"/>
        </pc:sldMkLst>
        <pc:spChg chg="mod">
          <ac:chgData name="Gerjan de Ruiter" userId="5d7c516b-9dcd-41a8-99d3-54425d29895b" providerId="ADAL" clId="{BF60681D-318E-4F65-9D68-BBC2FF9A45DE}" dt="2021-11-25T07:40:42.546" v="158"/>
          <ac:spMkLst>
            <pc:docMk/>
            <pc:sldMk cId="3606796602" sldId="325"/>
            <ac:spMk id="2" creationId="{58E51A97-092B-4AA4-817E-7D7EBB10DAE0}"/>
          </ac:spMkLst>
        </pc:spChg>
        <pc:spChg chg="mod">
          <ac:chgData name="Gerjan de Ruiter" userId="5d7c516b-9dcd-41a8-99d3-54425d29895b" providerId="ADAL" clId="{BF60681D-318E-4F65-9D68-BBC2FF9A45DE}" dt="2021-11-25T12:36:45.317" v="809" actId="20577"/>
          <ac:spMkLst>
            <pc:docMk/>
            <pc:sldMk cId="3606796602" sldId="325"/>
            <ac:spMk id="4" creationId="{A3827CC3-702E-4B5C-ABCA-74033459C34F}"/>
          </ac:spMkLst>
        </pc:spChg>
        <pc:picChg chg="mod">
          <ac:chgData name="Gerjan de Ruiter" userId="5d7c516b-9dcd-41a8-99d3-54425d29895b" providerId="ADAL" clId="{BF60681D-318E-4F65-9D68-BBC2FF9A45DE}" dt="2021-11-25T07:42:15.570" v="205" actId="1076"/>
          <ac:picMkLst>
            <pc:docMk/>
            <pc:sldMk cId="3606796602" sldId="325"/>
            <ac:picMk id="2050" creationId="{576FEB49-E422-4DA5-B868-CD52C5B269DA}"/>
          </ac:picMkLst>
        </pc:picChg>
      </pc:sldChg>
      <pc:sldChg chg="modSp add mod ord">
        <pc:chgData name="Gerjan de Ruiter" userId="5d7c516b-9dcd-41a8-99d3-54425d29895b" providerId="ADAL" clId="{BF60681D-318E-4F65-9D68-BBC2FF9A45DE}" dt="2021-11-25T12:37:06.597" v="813" actId="1076"/>
        <pc:sldMkLst>
          <pc:docMk/>
          <pc:sldMk cId="2398995974" sldId="326"/>
        </pc:sldMkLst>
        <pc:graphicFrameChg chg="mod modGraphic">
          <ac:chgData name="Gerjan de Ruiter" userId="5d7c516b-9dcd-41a8-99d3-54425d29895b" providerId="ADAL" clId="{BF60681D-318E-4F65-9D68-BBC2FF9A45DE}" dt="2021-11-25T12:37:00.502" v="811" actId="1076"/>
          <ac:graphicFrameMkLst>
            <pc:docMk/>
            <pc:sldMk cId="2398995974" sldId="326"/>
            <ac:graphicFrameMk id="9" creationId="{066FEE00-4D9B-49BE-A489-F82115A23046}"/>
          </ac:graphicFrameMkLst>
        </pc:graphicFrameChg>
        <pc:picChg chg="mod">
          <ac:chgData name="Gerjan de Ruiter" userId="5d7c516b-9dcd-41a8-99d3-54425d29895b" providerId="ADAL" clId="{BF60681D-318E-4F65-9D68-BBC2FF9A45DE}" dt="2021-11-25T12:37:06.597" v="813" actId="1076"/>
          <ac:picMkLst>
            <pc:docMk/>
            <pc:sldMk cId="2398995974" sldId="326"/>
            <ac:picMk id="11" creationId="{91CFFF8B-C26A-44F4-998B-AFA40F393CE9}"/>
          </ac:picMkLst>
        </pc:picChg>
        <pc:picChg chg="mod">
          <ac:chgData name="Gerjan de Ruiter" userId="5d7c516b-9dcd-41a8-99d3-54425d29895b" providerId="ADAL" clId="{BF60681D-318E-4F65-9D68-BBC2FF9A45DE}" dt="2021-11-25T12:37:04.193" v="812" actId="1076"/>
          <ac:picMkLst>
            <pc:docMk/>
            <pc:sldMk cId="2398995974" sldId="326"/>
            <ac:picMk id="5122" creationId="{F70352D7-6A9E-4243-ADBD-5BDC20857A07}"/>
          </ac:picMkLst>
        </pc:picChg>
      </pc:sldChg>
      <pc:sldChg chg="add">
        <pc:chgData name="Gerjan de Ruiter" userId="5d7c516b-9dcd-41a8-99d3-54425d29895b" providerId="ADAL" clId="{BF60681D-318E-4F65-9D68-BBC2FF9A45DE}" dt="2021-11-25T07:51:41.841" v="386"/>
        <pc:sldMkLst>
          <pc:docMk/>
          <pc:sldMk cId="1784158113" sldId="327"/>
        </pc:sldMkLst>
      </pc:sldChg>
      <pc:sldChg chg="add del">
        <pc:chgData name="Gerjan de Ruiter" userId="5d7c516b-9dcd-41a8-99d3-54425d29895b" providerId="ADAL" clId="{BF60681D-318E-4F65-9D68-BBC2FF9A45DE}" dt="2021-11-25T07:51:55.837" v="390" actId="2696"/>
        <pc:sldMkLst>
          <pc:docMk/>
          <pc:sldMk cId="159142997" sldId="328"/>
        </pc:sldMkLst>
      </pc:sldChg>
      <pc:sldChg chg="add">
        <pc:chgData name="Gerjan de Ruiter" userId="5d7c516b-9dcd-41a8-99d3-54425d29895b" providerId="ADAL" clId="{BF60681D-318E-4F65-9D68-BBC2FF9A45DE}" dt="2021-11-25T07:52:05.265" v="394"/>
        <pc:sldMkLst>
          <pc:docMk/>
          <pc:sldMk cId="2573629074" sldId="328"/>
        </pc:sldMkLst>
      </pc:sldChg>
      <pc:sldChg chg="add del">
        <pc:chgData name="Gerjan de Ruiter" userId="5d7c516b-9dcd-41a8-99d3-54425d29895b" providerId="ADAL" clId="{BF60681D-318E-4F65-9D68-BBC2FF9A45DE}" dt="2021-11-25T07:51:50.840" v="388"/>
        <pc:sldMkLst>
          <pc:docMk/>
          <pc:sldMk cId="3174952864" sldId="328"/>
        </pc:sldMkLst>
      </pc:sldChg>
      <pc:sldChg chg="modSp add mod">
        <pc:chgData name="Gerjan de Ruiter" userId="5d7c516b-9dcd-41a8-99d3-54425d29895b" providerId="ADAL" clId="{BF60681D-318E-4F65-9D68-BBC2FF9A45DE}" dt="2021-11-25T12:37:46.554" v="821" actId="20577"/>
        <pc:sldMkLst>
          <pc:docMk/>
          <pc:sldMk cId="2241734883" sldId="329"/>
        </pc:sldMkLst>
        <pc:spChg chg="mod">
          <ac:chgData name="Gerjan de Ruiter" userId="5d7c516b-9dcd-41a8-99d3-54425d29895b" providerId="ADAL" clId="{BF60681D-318E-4F65-9D68-BBC2FF9A45DE}" dt="2021-11-25T12:37:46.554" v="821" actId="20577"/>
          <ac:spMkLst>
            <pc:docMk/>
            <pc:sldMk cId="2241734883" sldId="329"/>
            <ac:spMk id="6" creationId="{4ACFB9A9-3FC1-46CA-94FE-9366F96F9E9B}"/>
          </ac:spMkLst>
        </pc:spChg>
      </pc:sldChg>
      <pc:sldChg chg="add">
        <pc:chgData name="Gerjan de Ruiter" userId="5d7c516b-9dcd-41a8-99d3-54425d29895b" providerId="ADAL" clId="{BF60681D-318E-4F65-9D68-BBC2FF9A45DE}" dt="2021-11-25T07:52:25.063" v="397"/>
        <pc:sldMkLst>
          <pc:docMk/>
          <pc:sldMk cId="3653888047" sldId="330"/>
        </pc:sldMkLst>
      </pc:sldChg>
      <pc:sldChg chg="modSp add mod ord">
        <pc:chgData name="Gerjan de Ruiter" userId="5d7c516b-9dcd-41a8-99d3-54425d29895b" providerId="ADAL" clId="{BF60681D-318E-4F65-9D68-BBC2FF9A45DE}" dt="2021-11-25T07:53:02.438" v="405"/>
        <pc:sldMkLst>
          <pc:docMk/>
          <pc:sldMk cId="4117393001" sldId="331"/>
        </pc:sldMkLst>
        <pc:spChg chg="mod">
          <ac:chgData name="Gerjan de Ruiter" userId="5d7c516b-9dcd-41a8-99d3-54425d29895b" providerId="ADAL" clId="{BF60681D-318E-4F65-9D68-BBC2FF9A45DE}" dt="2021-11-25T07:52:39.266" v="400" actId="14100"/>
          <ac:spMkLst>
            <pc:docMk/>
            <pc:sldMk cId="4117393001" sldId="331"/>
            <ac:spMk id="2" creationId="{B6E16EDC-82FB-4401-AE01-86E38429498E}"/>
          </ac:spMkLst>
        </pc:spChg>
      </pc:sldChg>
      <pc:sldChg chg="add">
        <pc:chgData name="Gerjan de Ruiter" userId="5d7c516b-9dcd-41a8-99d3-54425d29895b" providerId="ADAL" clId="{BF60681D-318E-4F65-9D68-BBC2FF9A45DE}" dt="2021-11-25T07:52:44.568" v="401"/>
        <pc:sldMkLst>
          <pc:docMk/>
          <pc:sldMk cId="2125806397" sldId="332"/>
        </pc:sldMkLst>
      </pc:sldChg>
      <pc:sldChg chg="modSp add mod">
        <pc:chgData name="Gerjan de Ruiter" userId="5d7c516b-9dcd-41a8-99d3-54425d29895b" providerId="ADAL" clId="{BF60681D-318E-4F65-9D68-BBC2FF9A45DE}" dt="2021-11-25T12:37:54.146" v="822" actId="1076"/>
        <pc:sldMkLst>
          <pc:docMk/>
          <pc:sldMk cId="4021249092" sldId="333"/>
        </pc:sldMkLst>
        <pc:spChg chg="mod">
          <ac:chgData name="Gerjan de Ruiter" userId="5d7c516b-9dcd-41a8-99d3-54425d29895b" providerId="ADAL" clId="{BF60681D-318E-4F65-9D68-BBC2FF9A45DE}" dt="2021-11-25T12:37:54.146" v="822" actId="1076"/>
          <ac:spMkLst>
            <pc:docMk/>
            <pc:sldMk cId="4021249092" sldId="333"/>
            <ac:spMk id="2" creationId="{5451A2C4-50FD-44BB-8062-FA3780FEB673}"/>
          </ac:spMkLst>
        </pc:spChg>
      </pc:sldChg>
      <pc:sldChg chg="add">
        <pc:chgData name="Gerjan de Ruiter" userId="5d7c516b-9dcd-41a8-99d3-54425d29895b" providerId="ADAL" clId="{BF60681D-318E-4F65-9D68-BBC2FF9A45DE}" dt="2021-11-25T07:53:42.283" v="412"/>
        <pc:sldMkLst>
          <pc:docMk/>
          <pc:sldMk cId="3588964515" sldId="334"/>
        </pc:sldMkLst>
      </pc:sldChg>
      <pc:sldChg chg="modSp add del mod">
        <pc:chgData name="Gerjan de Ruiter" userId="5d7c516b-9dcd-41a8-99d3-54425d29895b" providerId="ADAL" clId="{BF60681D-318E-4F65-9D68-BBC2FF9A45DE}" dt="2021-11-25T12:44:56.157" v="827" actId="47"/>
        <pc:sldMkLst>
          <pc:docMk/>
          <pc:sldMk cId="915419861" sldId="335"/>
        </pc:sldMkLst>
        <pc:spChg chg="mod">
          <ac:chgData name="Gerjan de Ruiter" userId="5d7c516b-9dcd-41a8-99d3-54425d29895b" providerId="ADAL" clId="{BF60681D-318E-4F65-9D68-BBC2FF9A45DE}" dt="2021-11-25T07:53:51.965" v="415" actId="27636"/>
          <ac:spMkLst>
            <pc:docMk/>
            <pc:sldMk cId="915419861" sldId="335"/>
            <ac:spMk id="2" creationId="{56FFBE9F-5CE9-4D8A-82D3-6307E19B6BF4}"/>
          </ac:spMkLst>
        </pc:spChg>
      </pc:sldChg>
      <pc:sldChg chg="add del">
        <pc:chgData name="Gerjan de Ruiter" userId="5d7c516b-9dcd-41a8-99d3-54425d29895b" providerId="ADAL" clId="{BF60681D-318E-4F65-9D68-BBC2FF9A45DE}" dt="2021-11-25T12:44:58.489" v="829" actId="47"/>
        <pc:sldMkLst>
          <pc:docMk/>
          <pc:sldMk cId="1389887966" sldId="336"/>
        </pc:sldMkLst>
      </pc:sldChg>
      <pc:sldChg chg="modSp add mod">
        <pc:chgData name="Gerjan de Ruiter" userId="5d7c516b-9dcd-41a8-99d3-54425d29895b" providerId="ADAL" clId="{BF60681D-318E-4F65-9D68-BBC2FF9A45DE}" dt="2021-11-25T12:45:14.741" v="831" actId="12"/>
        <pc:sldMkLst>
          <pc:docMk/>
          <pc:sldMk cId="2528951425" sldId="337"/>
        </pc:sldMkLst>
        <pc:spChg chg="mod">
          <ac:chgData name="Gerjan de Ruiter" userId="5d7c516b-9dcd-41a8-99d3-54425d29895b" providerId="ADAL" clId="{BF60681D-318E-4F65-9D68-BBC2FF9A45DE}" dt="2021-11-25T12:45:14.741" v="831" actId="12"/>
          <ac:spMkLst>
            <pc:docMk/>
            <pc:sldMk cId="2528951425" sldId="337"/>
            <ac:spMk id="5" creationId="{CFC39D62-B32F-4A9C-9CCF-C91F5A1CF17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2A784A-CF62-41DD-9DDF-59C1990D5B9B}" type="datetimeFigureOut">
              <a:rPr lang="nl-NL" smtClean="0"/>
              <a:t>25-11-2021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932495-0198-4408-BB59-C4D009EDAF9D}" type="slidenum">
              <a:rPr lang="nl-NL" smtClean="0"/>
              <a:t>‹nr.›</a:t>
            </a:fld>
            <a:endParaRPr lang="nl-NL"/>
          </a:p>
        </p:txBody>
      </p:sp>
    </p:spTree>
    <p:extLst>
      <p:ext uri="{BB962C8B-B14F-4D97-AF65-F5344CB8AC3E}">
        <p14:creationId xmlns:p14="http://schemas.microsoft.com/office/powerpoint/2010/main" val="2166778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016/j.procir.2017.03.012"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ircle-economy.com/wp-content/uploads/2018/06/FINAL-linear-risk-20180613.pdf"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publications.europa.eu/en/publication-detail/-/publication/d1be1b43-e18f-11e8-b690-01aa75ed71a1/language-en/format-PDF/source-80004733" TargetMode="External"/><Relationship Id="rId4" Type="http://schemas.openxmlformats.org/officeDocument/2006/relationships/hyperlink" Target="https://www.cbs.nl/nl-nl/achtergrond/2019/10/materiaalmonitor-2016-technische-toelichtin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esourcepanel.org/sites/default/files/documents/document/media/resource_efficiency_report_march_2017_web_res.pdf"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www3.weforum.org/docs/WEF_ENV_TowardsCircularEconomy_Report_2014.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ircularity-gap.world/"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onlinelibrary.wiley.com/doi/abs/10.1111/jiec.12582"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ircularity-gap.world/"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sitra.fi/en/publications/circular-economy-powerful-force-climate-mitigation/"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helda.helsinki.fi/bitstream/handle/10138/235418/PB_A-future-the-planet-can-accommodate.pdf?sequence=1&amp;isAllowed=y"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rijksoverheid.nl/binaries/rijksoverheid/documenten/beleidsnota-s/2018/09/08/visie-landbouw-natuur-en-voedsel-waardevol-en-verbonden/visie-landbouw-natuur-en-voedsel-waardevol-en-verbonden.pdf" TargetMode="External"/><Relationship Id="rId4" Type="http://schemas.openxmlformats.org/officeDocument/2006/relationships/hyperlink" Target="http://www.ellenmacarthurfoundation.org/assets/downloads/publications/EllenMacArthurFoundation_Intelligent_Assets_080216.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circularcollaboration.com/" TargetMode="External"/><Relationship Id="rId3" Type="http://schemas.openxmlformats.org/officeDocument/2006/relationships/hyperlink" Target="https://kenniskaarten.hetgroenebrein.nl/kenniskaart-circulaire-economie/huidige-wet-en-regelgeving/" TargetMode="External"/><Relationship Id="rId7" Type="http://schemas.openxmlformats.org/officeDocument/2006/relationships/hyperlink" Target="https://www.wastelab.nl/cases/verspillingsfabriek/"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ellenmacarthurfoundation.org/assets/downloads/TCE_Ellen-MacArthur-Foundation_9-Dec-2015.pdf" TargetMode="External"/><Relationship Id="rId5" Type="http://schemas.openxmlformats.org/officeDocument/2006/relationships/hyperlink" Target="https://www.vanderlande.com/news/sofas-showcase-circular-opportunities" TargetMode="External"/><Relationship Id="rId4" Type="http://schemas.openxmlformats.org/officeDocument/2006/relationships/hyperlink" Target="https://pdf.sciencedirectassets.com/271750/1-s2.0-S0959652619X00098/1-s2.0-S0959652619307413/main.pdf?X-Amz-Security-Token=AgoJb3JpZ2luX2VjEKD%2F%2F%2F%2F%2F%2F%2F%2F%2F%2FwEaCXVzLWVhc3QtMSJHMEUCIEdq2ccOwtq96zpeqXU%2B697yUTnznTDyeyxYEmo5AfH8AiEA%2B0BJmAaQxASJCEXHtYfXRiziTP7jE%2BZSFt86vraHnYkq2gMISBACGgwwNTkwMDM1NDY4NjUiDNiRq4OowY%2BZubkZJCq3A6iNPPRAL5M%2FFluimhvyxR7N7t%2Fu%2FwoU5a7nzOPKl0R0gHqpQ33S5oP0hWzmu054C8CrA%2BK7iwN5GLtdYCnxHArBsWLUUPiyRTNYtBXugTNc7EFmTms%2FnRG6Iuv70OZ423f6UTPD5TjvzaRTq1%2BlENngqDT%2FDN2hdBuPIo3DMvVxpTGyjDcoyR3DRas6b5IBQXopym%2FIfRd2JNvamBRK5RIrQo3dwDQUNWwNq1Qo544sjOMII9qg%2BXBKcn5bDE9ls%2FphlI7HuJqYcmKu55A8UA8k%2F7lj4%2FAaIegjHwXzQyeEWdJi0NCF0O0zZzalH2fG4EPPOYZewn6sV%2FRkyMYW6KKIiPatKbBavzYk7%2FBpVE4xht9l32VrPHe0edwCitK0dN1Httm%2BlAyitPnUh1Fgl4mmtQNxVUtGHHTWScnD1wmEsEjpZYrtu%2FgOUItxB7lFsMCf1Vf3zZnJ0YwGZ91Z2ZD%2BmiKPtbKFxsFOCtpkDABeJyNquoQqv0JKGvPu48GogepzlnGmxa1YZHCNM2jlYi96BoSsrOdlD%2Fv9YicHKm9t2%2BS%2BO83lxADltWgXTxPIfioDsK%2BZONswj%2BuP6wU6tAE2XHKwce8oEgJAeIpN%2BM4mWsynlrRNRTHFV7ATZiynLINX15JQvlSTurjPeQvKkB%2F7jqcH5SDX7y6SM78K%2Bdz28qIpBE8ziQuE0yxIATcyUNfjDtOCS%2BmHYJP8a2tA2GFjDjO0nmVi0jNdBv73t0wX2L1CTe9psTHwle55lNYYXiZqTlmxvS%2BiE2K4VpQ4ZWcTX%2FOCRQO8HADFINS0sVbKbumOTr5bPLiCnvBO7AW5Gh2FWvo%3D&amp;X-Amz-Algorithm=AWS4-HMAC-SHA256&amp;X-Amz-Date=20190826T162906Z&amp;X-Amz-SignedHeaders=host&amp;X-Amz-Expires=300&amp;X-Amz-Credential=ASIAQ3PHCVTY6XPOWDEO%2F20190826%2Fus-east-1%2Fs3%2Faws4_request&amp;X-Amz-Signature=90e7ddda895d774bdc94d96e5fa47942c2333fe87ec8459f9fe0bc2989c25b95&amp;hash=daebcf85867ce606c853a2a6b15ca7c49733be62f5d2030d7e65690ada7be075&amp;host=68042c943591013ac2b2430a89b270f6af2c76d8dfd086a07176afe7c76c2c61&amp;pii=S0959652619307413&amp;tid=spdf-17a2f426-acd3-468b-a7bc-13c84fc7350d&amp;sid=dc2a768168f3e54340481987ff9baf8730eegxrqb&amp;type=client" TargetMode="External"/><Relationship Id="rId9" Type="http://schemas.openxmlformats.org/officeDocument/2006/relationships/hyperlink" Target="https://www.bma-ergonomics.com/circulaire-bureaustoelen/"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llenmacarthurfoundation.org/assets/downloads/TCE_Ellen-MacArthur-Foundation_9-Dec-2015.pd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sciencedirect.com/science/article/pii/S0959652617330706?via%3Dihub"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verschillende R – en kunnen we onderverdelen in drie fases, de ontwerpfase, de gebruiksfase en de afdank fase. </a:t>
            </a:r>
          </a:p>
          <a:p>
            <a:endParaRPr lang="nl-NL" dirty="0"/>
          </a:p>
          <a:p>
            <a:r>
              <a:rPr lang="nl-NL" dirty="0"/>
              <a:t>Dit valt allemaal onder het principe zoveel mogelijk uit grondstoffen halen. </a:t>
            </a:r>
          </a:p>
        </p:txBody>
      </p:sp>
      <p:sp>
        <p:nvSpPr>
          <p:cNvPr id="4" name="Tijdelijke aanduiding voor dianummer 3"/>
          <p:cNvSpPr>
            <a:spLocks noGrp="1"/>
          </p:cNvSpPr>
          <p:nvPr>
            <p:ph type="sldNum" sz="quarter" idx="5"/>
          </p:nvPr>
        </p:nvSpPr>
        <p:spPr/>
        <p:txBody>
          <a:bodyPr/>
          <a:lstStyle/>
          <a:p>
            <a:fld id="{10738348-63E7-41D3-8C59-C73BE7ACAE24}" type="slidenum">
              <a:rPr lang="nl-NL" smtClean="0"/>
              <a:t>4</a:t>
            </a:fld>
            <a:endParaRPr lang="nl-NL"/>
          </a:p>
        </p:txBody>
      </p:sp>
    </p:spTree>
    <p:extLst>
      <p:ext uri="{BB962C8B-B14F-4D97-AF65-F5344CB8AC3E}">
        <p14:creationId xmlns:p14="http://schemas.microsoft.com/office/powerpoint/2010/main" val="3501099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EEA7A44-3C22-4B90-B886-BF325A7A5977}" type="slidenum">
              <a:rPr lang="nl-NL" smtClean="0"/>
              <a:t>18</a:t>
            </a:fld>
            <a:endParaRPr lang="nl-NL"/>
          </a:p>
        </p:txBody>
      </p:sp>
    </p:spTree>
    <p:extLst>
      <p:ext uri="{BB962C8B-B14F-4D97-AF65-F5344CB8AC3E}">
        <p14:creationId xmlns:p14="http://schemas.microsoft.com/office/powerpoint/2010/main" val="54399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444444"/>
                </a:solidFill>
                <a:effectLst/>
                <a:latin typeface="Arial" panose="020B0604020202020204" pitchFamily="34" charset="0"/>
                <a:cs typeface="Arial" panose="020B0604020202020204" pitchFamily="34" charset="0"/>
              </a:rPr>
              <a:t>Het ecologische nadeel van de lineaire economie is dat de productie van goederen ten koste gaat van de productiviteit van onze ecosystemen. Een te hoge druk op deze ecosystemen brengt de levering van essentiële ecosysteemdiensten, zoals reiniging van water, lucht en bodem in gevaar </a:t>
            </a:r>
            <a:r>
              <a:rPr lang="nl-NL" b="0" i="0" dirty="0">
                <a:solidFill>
                  <a:schemeClr val="tx1"/>
                </a:solidFill>
                <a:effectLst/>
                <a:latin typeface="Arial" panose="020B0604020202020204" pitchFamily="34" charset="0"/>
                <a:cs typeface="Arial" panose="020B0604020202020204" pitchFamily="34" charset="0"/>
              </a:rPr>
              <a:t>(</a:t>
            </a:r>
            <a:r>
              <a:rPr lang="nl-NL" b="0" i="0" u="none" strike="noStrike" dirty="0" err="1">
                <a:solidFill>
                  <a:srgbClr val="0563C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Michelini</a:t>
            </a:r>
            <a:r>
              <a:rPr lang="nl-NL" b="0" i="0" u="none" strike="noStrike" dirty="0">
                <a:solidFill>
                  <a:srgbClr val="0563C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nl-NL" b="0" i="0" u="none" strike="noStrike" dirty="0" err="1">
                <a:solidFill>
                  <a:srgbClr val="0563C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Moraes</a:t>
            </a:r>
            <a:r>
              <a:rPr lang="nl-NL" b="0" i="0" u="none" strike="noStrike" dirty="0">
                <a:solidFill>
                  <a:schemeClr val="tx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et al 2017</a:t>
            </a:r>
            <a:r>
              <a:rPr lang="nl-NL" b="0" i="0" dirty="0">
                <a:solidFill>
                  <a:schemeClr val="tx1"/>
                </a:solidFill>
                <a:effectLst/>
                <a:latin typeface="Arial" panose="020B0604020202020204" pitchFamily="34" charset="0"/>
                <a:cs typeface="Arial" panose="020B0604020202020204" pitchFamily="34" charset="0"/>
              </a:rPr>
              <a:t>).</a:t>
            </a:r>
          </a:p>
          <a:p>
            <a:endParaRPr lang="nl-NL" b="0" i="0" dirty="0">
              <a:solidFill>
                <a:schemeClr val="tx1"/>
              </a:solidFill>
              <a:effectLst/>
              <a:latin typeface="Arial" panose="020B0604020202020204" pitchFamily="34" charset="0"/>
              <a:cs typeface="Arial" panose="020B0604020202020204" pitchFamily="34" charset="0"/>
            </a:endParaRPr>
          </a:p>
          <a:p>
            <a:r>
              <a:rPr lang="nl-NL" b="0" i="0" dirty="0">
                <a:solidFill>
                  <a:srgbClr val="444444"/>
                </a:solidFill>
                <a:effectLst/>
                <a:latin typeface="Arial" panose="020B0604020202020204" pitchFamily="34" charset="0"/>
                <a:cs typeface="Arial" panose="020B0604020202020204" pitchFamily="34" charset="0"/>
              </a:rPr>
              <a:t>Veel plastic wordt maar kortstondig gebruikt, en doorloop hierdoor snel het “take-make-</a:t>
            </a:r>
            <a:r>
              <a:rPr lang="nl-NL" b="0" i="0" dirty="0" err="1">
                <a:solidFill>
                  <a:srgbClr val="444444"/>
                </a:solidFill>
                <a:effectLst/>
                <a:latin typeface="Arial" panose="020B0604020202020204" pitchFamily="34" charset="0"/>
                <a:cs typeface="Arial" panose="020B0604020202020204" pitchFamily="34" charset="0"/>
              </a:rPr>
              <a:t>dispose</a:t>
            </a:r>
            <a:r>
              <a:rPr lang="nl-NL" b="0" i="0" dirty="0">
                <a:solidFill>
                  <a:srgbClr val="444444"/>
                </a:solidFill>
                <a:effectLst/>
                <a:latin typeface="Arial" panose="020B0604020202020204" pitchFamily="34" charset="0"/>
                <a:cs typeface="Arial" panose="020B0604020202020204" pitchFamily="34" charset="0"/>
              </a:rPr>
              <a:t>” stappenplan. Wereldwijd wordt er hierdoor elk jaar meer dan 300 miljoen ton nieuw plastic geproduceerd. 5 miljoen ton belandt hiervan in de oceanen. Dit bestaat uit plastic afval dat wordt gedumpt op het land, in zee of in het riool.</a:t>
            </a:r>
            <a:endParaRPr lang="nl-NL" dirty="0">
              <a:solidFill>
                <a:schemeClr val="tx1"/>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1EEA7A44-3C22-4B90-B886-BF325A7A5977}" type="slidenum">
              <a:rPr lang="nl-NL" smtClean="0"/>
              <a:t>19</a:t>
            </a:fld>
            <a:endParaRPr lang="nl-NL"/>
          </a:p>
        </p:txBody>
      </p:sp>
    </p:spTree>
    <p:extLst>
      <p:ext uri="{BB962C8B-B14F-4D97-AF65-F5344CB8AC3E}">
        <p14:creationId xmlns:p14="http://schemas.microsoft.com/office/powerpoint/2010/main" val="837302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1FB7EC"/>
                </a:solidFill>
                <a:effectLst/>
                <a:latin typeface="Arial" panose="020B0604020202020204" pitchFamily="34" charset="0"/>
                <a:cs typeface="Arial" panose="020B0604020202020204" pitchFamily="34" charset="0"/>
              </a:rPr>
              <a:t>1. Fluctuerende grondstofprijzen</a:t>
            </a:r>
          </a:p>
          <a:p>
            <a:pPr algn="l" fontAlgn="base"/>
            <a:r>
              <a:rPr lang="nl-NL" b="0" i="0" dirty="0">
                <a:solidFill>
                  <a:srgbClr val="444444"/>
                </a:solidFill>
                <a:effectLst/>
                <a:latin typeface="Arial" panose="020B0604020202020204" pitchFamily="34" charset="0"/>
                <a:cs typeface="Arial" panose="020B0604020202020204" pitchFamily="34" charset="0"/>
              </a:rPr>
              <a:t>Sinds 2006 zijn de hoogte en de fluctuatie van grondstofprijzen significant toegenomen. Dit zorgt niet alleen voor problemen voor delvers en kopers van grondstoffen, het zorgt ook voor grotere risico’s in de markt. Op z’n beurt ontmoedigd dit investeringen in de delving en verwerking van materialen, wat ervoor kan zorgen dat grondstofprijzen op termijn blijven toenemen. Daarnaast zorgen deze prijsfluctuaties ervoor dat bedrijven geen prijsvoorspellingen kunnen doen, wat hen een zwakkere concurrentiepositie geeft dan bedrijven die minder materiaal-afhankelijk zijn (</a:t>
            </a:r>
            <a:r>
              <a:rPr lang="nl-NL" b="0" i="0" u="none" strike="noStrike" dirty="0" err="1">
                <a:solidFill>
                  <a:srgbClr val="1FB7EC"/>
                </a:solidFill>
                <a:effectLst/>
                <a:latin typeface="Arial" panose="020B0604020202020204" pitchFamily="34" charset="0"/>
                <a:cs typeface="Arial" panose="020B0604020202020204" pitchFamily="34" charset="0"/>
                <a:hlinkClick r:id="rId3"/>
              </a:rPr>
              <a:t>Circle</a:t>
            </a:r>
            <a:r>
              <a:rPr lang="nl-NL" b="0" i="0" u="none" strike="noStrike" dirty="0">
                <a:solidFill>
                  <a:srgbClr val="1FB7EC"/>
                </a:solidFill>
                <a:effectLst/>
                <a:latin typeface="Arial" panose="020B0604020202020204" pitchFamily="34" charset="0"/>
                <a:cs typeface="Arial" panose="020B0604020202020204" pitchFamily="34" charset="0"/>
                <a:hlinkClick r:id="rId3"/>
              </a:rPr>
              <a:t> </a:t>
            </a:r>
            <a:r>
              <a:rPr lang="nl-NL" b="0" i="0" u="none" strike="noStrike" dirty="0" err="1">
                <a:solidFill>
                  <a:srgbClr val="1FB7EC"/>
                </a:solidFill>
                <a:effectLst/>
                <a:latin typeface="Arial" panose="020B0604020202020204" pitchFamily="34" charset="0"/>
                <a:cs typeface="Arial" panose="020B0604020202020204" pitchFamily="34" charset="0"/>
                <a:hlinkClick r:id="rId3"/>
              </a:rPr>
              <a:t>Economy</a:t>
            </a:r>
            <a:r>
              <a:rPr lang="nl-NL" b="0" i="0" u="none" strike="noStrike" dirty="0">
                <a:solidFill>
                  <a:srgbClr val="1FB7EC"/>
                </a:solidFill>
                <a:effectLst/>
                <a:latin typeface="Arial" panose="020B0604020202020204" pitchFamily="34" charset="0"/>
                <a:cs typeface="Arial" panose="020B0604020202020204" pitchFamily="34" charset="0"/>
                <a:hlinkClick r:id="rId3"/>
              </a:rPr>
              <a:t>, 2018</a:t>
            </a:r>
            <a:r>
              <a:rPr lang="nl-NL" b="0" i="0" dirty="0">
                <a:solidFill>
                  <a:srgbClr val="444444"/>
                </a:solidFill>
                <a:effectLst/>
                <a:latin typeface="Arial" panose="020B0604020202020204" pitchFamily="34" charset="0"/>
                <a:cs typeface="Arial" panose="020B0604020202020204" pitchFamily="34" charset="0"/>
              </a:rPr>
              <a:t>a).</a:t>
            </a:r>
          </a:p>
          <a:p>
            <a:pPr algn="l" fontAlgn="base"/>
            <a:r>
              <a:rPr lang="nl-NL" b="0" i="0" dirty="0">
                <a:solidFill>
                  <a:srgbClr val="1FB7EC"/>
                </a:solidFill>
                <a:effectLst/>
                <a:latin typeface="Arial" panose="020B0604020202020204" pitchFamily="34" charset="0"/>
                <a:cs typeface="Arial" panose="020B0604020202020204" pitchFamily="34" charset="0"/>
              </a:rPr>
              <a:t>2. Kritische materialen</a:t>
            </a:r>
          </a:p>
          <a:p>
            <a:pPr algn="l" fontAlgn="base"/>
            <a:r>
              <a:rPr lang="nl-NL" b="0" i="0" dirty="0">
                <a:solidFill>
                  <a:srgbClr val="444444"/>
                </a:solidFill>
                <a:effectLst/>
                <a:latin typeface="Arial" panose="020B0604020202020204" pitchFamily="34" charset="0"/>
                <a:cs typeface="Arial" panose="020B0604020202020204" pitchFamily="34" charset="0"/>
              </a:rPr>
              <a:t>Een ander nadeel aan het huidige lineaire economische systeem is dat er veel wordt geproduceerd met schaarse materialen. Een aantal industrieën maakt intensief gebruik van kritische materialen voor hun productieprocessen, zoals indium en chroom. Deze materialen zijn maar zeer beperkt beschikbaar. Met name de metaalindustrie, de computer- en elektronica-industrie, de elektrische-apparatenindustrie, en de auto- en voertuigindustrie maken gebruik van deze grondstoffen. In Nederland vormen deze sectoren een significant percentage van de economie (</a:t>
            </a:r>
            <a:r>
              <a:rPr lang="nl-NL" b="0" i="0" u="none" strike="noStrike" dirty="0">
                <a:solidFill>
                  <a:srgbClr val="1FB7EC"/>
                </a:solidFill>
                <a:effectLst/>
                <a:latin typeface="Arial" panose="020B0604020202020204" pitchFamily="34" charset="0"/>
                <a:cs typeface="Arial" panose="020B0604020202020204" pitchFamily="34" charset="0"/>
                <a:hlinkClick r:id="rId4"/>
              </a:rPr>
              <a:t>CBS, 2019</a:t>
            </a:r>
            <a:r>
              <a:rPr lang="nl-NL" b="0" i="0" dirty="0">
                <a:solidFill>
                  <a:srgbClr val="444444"/>
                </a:solidFill>
                <a:effectLst/>
                <a:latin typeface="Arial" panose="020B0604020202020204" pitchFamily="34" charset="0"/>
                <a:cs typeface="Arial" panose="020B0604020202020204" pitchFamily="34" charset="0"/>
              </a:rPr>
              <a:t>).</a:t>
            </a:r>
          </a:p>
          <a:p>
            <a:pPr algn="l" fontAlgn="base"/>
            <a:r>
              <a:rPr lang="nl-NL" b="0" i="0" dirty="0">
                <a:solidFill>
                  <a:srgbClr val="1FB7EC"/>
                </a:solidFill>
                <a:effectLst/>
                <a:latin typeface="Arial" panose="020B0604020202020204" pitchFamily="34" charset="0"/>
                <a:cs typeface="Arial" panose="020B0604020202020204" pitchFamily="34" charset="0"/>
              </a:rPr>
              <a:t>3. Onderlinge afhankelijkheid</a:t>
            </a:r>
          </a:p>
          <a:p>
            <a:pPr algn="l" fontAlgn="base"/>
            <a:r>
              <a:rPr lang="nl-NL" b="0" i="0" dirty="0">
                <a:solidFill>
                  <a:srgbClr val="444444"/>
                </a:solidFill>
                <a:effectLst/>
                <a:latin typeface="Arial" panose="020B0604020202020204" pitchFamily="34" charset="0"/>
                <a:cs typeface="Arial" panose="020B0604020202020204" pitchFamily="34" charset="0"/>
              </a:rPr>
              <a:t>Door de toename in handel is de geopolitieke verbondenheid van producten steeds sterker geworden. Bijvoorbeeld: landen met waterschaarste maar een overschot aan olie verhandelen olie om graan te kopen. Hierdoor zijn deze grondstoffen als het ware aan elkaar gekoppeld. Daarnaast is het productieproces van veel goederen afhankelijk van water en brandstoffen. Door deze verwevenheid zal de schaarste van één grondstof een wijdverbreid effect hebben op de prijzen en beschikbaarheid van veel meer goederen (</a:t>
            </a:r>
            <a:r>
              <a:rPr lang="nl-NL" b="0" i="0" u="none" strike="noStrike" dirty="0">
                <a:solidFill>
                  <a:srgbClr val="1FB7EC"/>
                </a:solidFill>
                <a:effectLst/>
                <a:latin typeface="Arial" panose="020B0604020202020204" pitchFamily="34" charset="0"/>
                <a:cs typeface="Arial" panose="020B0604020202020204" pitchFamily="34" charset="0"/>
                <a:hlinkClick r:id="rId5"/>
              </a:rPr>
              <a:t>Europese Commissie, 2018a</a:t>
            </a:r>
            <a:r>
              <a:rPr lang="nl-NL" b="0" i="0" dirty="0">
                <a:solidFill>
                  <a:srgbClr val="444444"/>
                </a:solidFill>
                <a:effectLst/>
                <a:latin typeface="Arial" panose="020B0604020202020204" pitchFamily="34" charset="0"/>
                <a:cs typeface="Arial" panose="020B0604020202020204" pitchFamily="34" charset="0"/>
              </a:rPr>
              <a:t>).</a:t>
            </a:r>
          </a:p>
          <a:p>
            <a:pPr algn="l" fontAlgn="base"/>
            <a:r>
              <a:rPr lang="nl-NL" b="0" i="0" dirty="0">
                <a:solidFill>
                  <a:srgbClr val="1FB7EC"/>
                </a:solidFill>
                <a:effectLst/>
                <a:latin typeface="Arial" panose="020B0604020202020204" pitchFamily="34" charset="0"/>
                <a:cs typeface="Arial" panose="020B0604020202020204" pitchFamily="34" charset="0"/>
              </a:rPr>
              <a:t>4. Toename in materiaalvraag</a:t>
            </a:r>
          </a:p>
          <a:p>
            <a:pPr algn="l" fontAlgn="base"/>
            <a:r>
              <a:rPr lang="nl-NL" b="0" i="0" dirty="0">
                <a:solidFill>
                  <a:srgbClr val="444444"/>
                </a:solidFill>
                <a:effectLst/>
                <a:latin typeface="Arial" panose="020B0604020202020204" pitchFamily="34" charset="0"/>
                <a:cs typeface="Arial" panose="020B0604020202020204" pitchFamily="34" charset="0"/>
              </a:rPr>
              <a:t>Naast de beperkte voorraad grondstoffen die er sowieso is, wordt er ook een significante toename in materiaalvraag voorspeld. Door de bevolkings- en welvaartsgroei zal het aantal consumenten in de middenklasse (met een hogere vraag naar materiële consumptie) toenemen met drie miljard tot 2030. Daarnaast is de afgelopen jaren is de levensduur van producten drastisch afgenomen. Dit is een van de drijfveren achter de toenemende materiaalconsumptie in de Westerse wereld. De levensduur van producten neemt nog steeds af, omdat er een proces is van positieve feedback: consumenten willen sneller nieuwe producten en gebruiken hun “oude” producten dus korter. Hierdoor is er weer minder kwaliteit nodig in een gebruikscyclus van een product, wat er weer toe leidt dat consumenten nóg sneller nieuwe producten hebben willen (</a:t>
            </a:r>
            <a:r>
              <a:rPr lang="nl-NL" b="0" i="0" u="none" strike="noStrike" dirty="0" err="1">
                <a:solidFill>
                  <a:srgbClr val="1FB7EC"/>
                </a:solidFill>
                <a:effectLst/>
                <a:latin typeface="Arial" panose="020B0604020202020204" pitchFamily="34" charset="0"/>
                <a:cs typeface="Arial" panose="020B0604020202020204" pitchFamily="34" charset="0"/>
                <a:hlinkClick r:id="rId3"/>
              </a:rPr>
              <a:t>Circle</a:t>
            </a:r>
            <a:r>
              <a:rPr lang="nl-NL" b="0" i="0" u="none" strike="noStrike" dirty="0">
                <a:solidFill>
                  <a:srgbClr val="1FB7EC"/>
                </a:solidFill>
                <a:effectLst/>
                <a:latin typeface="Arial" panose="020B0604020202020204" pitchFamily="34" charset="0"/>
                <a:cs typeface="Arial" panose="020B0604020202020204" pitchFamily="34" charset="0"/>
                <a:hlinkClick r:id="rId3"/>
              </a:rPr>
              <a:t> </a:t>
            </a:r>
            <a:r>
              <a:rPr lang="nl-NL" b="0" i="0" u="none" strike="noStrike" dirty="0" err="1">
                <a:solidFill>
                  <a:srgbClr val="1FB7EC"/>
                </a:solidFill>
                <a:effectLst/>
                <a:latin typeface="Arial" panose="020B0604020202020204" pitchFamily="34" charset="0"/>
                <a:cs typeface="Arial" panose="020B0604020202020204" pitchFamily="34" charset="0"/>
                <a:hlinkClick r:id="rId3"/>
              </a:rPr>
              <a:t>Economy</a:t>
            </a:r>
            <a:r>
              <a:rPr lang="nl-NL" b="0" i="0" u="none" strike="noStrike" dirty="0">
                <a:solidFill>
                  <a:srgbClr val="1FB7EC"/>
                </a:solidFill>
                <a:effectLst/>
                <a:latin typeface="Arial" panose="020B0604020202020204" pitchFamily="34" charset="0"/>
                <a:cs typeface="Arial" panose="020B0604020202020204" pitchFamily="34" charset="0"/>
                <a:hlinkClick r:id="rId3"/>
              </a:rPr>
              <a:t>, 2018</a:t>
            </a:r>
            <a:r>
              <a:rPr lang="nl-NL" b="0" i="0" dirty="0">
                <a:solidFill>
                  <a:srgbClr val="444444"/>
                </a:solidFill>
                <a:effectLst/>
                <a:latin typeface="Arial" panose="020B0604020202020204" pitchFamily="34" charset="0"/>
                <a:cs typeface="Arial" panose="020B0604020202020204" pitchFamily="34" charset="0"/>
              </a:rPr>
              <a:t>a).</a:t>
            </a:r>
          </a:p>
          <a:p>
            <a:endParaRPr lang="nl-NL" dirty="0"/>
          </a:p>
        </p:txBody>
      </p:sp>
      <p:sp>
        <p:nvSpPr>
          <p:cNvPr id="4" name="Tijdelijke aanduiding voor dianummer 3"/>
          <p:cNvSpPr>
            <a:spLocks noGrp="1"/>
          </p:cNvSpPr>
          <p:nvPr>
            <p:ph type="sldNum" sz="quarter" idx="5"/>
          </p:nvPr>
        </p:nvSpPr>
        <p:spPr/>
        <p:txBody>
          <a:bodyPr/>
          <a:lstStyle/>
          <a:p>
            <a:fld id="{1EEA7A44-3C22-4B90-B886-BF325A7A5977}" type="slidenum">
              <a:rPr lang="nl-NL" smtClean="0"/>
              <a:t>20</a:t>
            </a:fld>
            <a:endParaRPr lang="nl-NL"/>
          </a:p>
        </p:txBody>
      </p:sp>
    </p:spTree>
    <p:extLst>
      <p:ext uri="{BB962C8B-B14F-4D97-AF65-F5344CB8AC3E}">
        <p14:creationId xmlns:p14="http://schemas.microsoft.com/office/powerpoint/2010/main" val="3957852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000000"/>
                </a:solidFill>
                <a:effectLst/>
                <a:latin typeface="Arial" panose="020B0604020202020204" pitchFamily="34" charset="0"/>
                <a:cs typeface="Arial" panose="020B0604020202020204" pitchFamily="34" charset="0"/>
              </a:rPr>
              <a:t>Circulariteit heeft verschillende voordelen voor de economie, het veranderd de vraag in de economie… maar hoe..</a:t>
            </a:r>
            <a:endParaRPr lang="nl-NL" b="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1EEA7A44-3C22-4B90-B886-BF325A7A5977}" type="slidenum">
              <a:rPr lang="nl-NL" smtClean="0"/>
              <a:t>22</a:t>
            </a:fld>
            <a:endParaRPr lang="nl-NL"/>
          </a:p>
        </p:txBody>
      </p:sp>
    </p:spTree>
    <p:extLst>
      <p:ext uri="{BB962C8B-B14F-4D97-AF65-F5344CB8AC3E}">
        <p14:creationId xmlns:p14="http://schemas.microsoft.com/office/powerpoint/2010/main" val="3158807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dirty="0">
                <a:solidFill>
                  <a:schemeClr val="tx1"/>
                </a:solidFill>
                <a:effectLst/>
                <a:latin typeface="Arial" panose="020B0604020202020204" pitchFamily="34" charset="0"/>
                <a:cs typeface="Arial" panose="020B0604020202020204" pitchFamily="34" charset="0"/>
              </a:rPr>
              <a:t>Een belangrijk principe van circulaire economie is het loskoppelen van economische groei en de consumptie van grondstoffen. Hierdoor is de economie niet gehinderd door het tekort aan grondstoffen om te groeien. Zodanig wordt aangenomen dat een beweging richting de circulaire economie de economische groei zal bevorderen. Het United Nations </a:t>
            </a:r>
            <a:r>
              <a:rPr lang="nl-NL" sz="1200" b="0" i="0" dirty="0" err="1">
                <a:solidFill>
                  <a:schemeClr val="tx1"/>
                </a:solidFill>
                <a:effectLst/>
                <a:latin typeface="Arial" panose="020B0604020202020204" pitchFamily="34" charset="0"/>
                <a:cs typeface="Arial" panose="020B0604020202020204" pitchFamily="34" charset="0"/>
              </a:rPr>
              <a:t>Environmental</a:t>
            </a:r>
            <a:r>
              <a:rPr lang="nl-NL" sz="1200" b="0" i="0" dirty="0">
                <a:solidFill>
                  <a:schemeClr val="tx1"/>
                </a:solidFill>
                <a:effectLst/>
                <a:latin typeface="Arial" panose="020B0604020202020204" pitchFamily="34" charset="0"/>
                <a:cs typeface="Arial" panose="020B0604020202020204" pitchFamily="34" charset="0"/>
              </a:rPr>
              <a:t> Plan (UNEP) berekende dat de wereldwijde economie in 2050 $2 triljoen per jaar zou profiteren van effectiever grondstofgebruik (</a:t>
            </a:r>
            <a:r>
              <a:rPr lang="nl-NL" sz="1200" b="0" i="0" u="none" strike="noStrike" dirty="0">
                <a:solidFill>
                  <a:schemeClr val="tx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UNEP, 2017</a:t>
            </a:r>
            <a:r>
              <a:rPr lang="nl-NL" sz="1200" b="0" i="0" dirty="0">
                <a:solidFill>
                  <a:schemeClr val="tx1"/>
                </a:solidFill>
                <a:effectLst/>
                <a:latin typeface="Arial" panose="020B0604020202020204" pitchFamily="34" charset="0"/>
                <a:cs typeface="Arial" panose="020B0604020202020204" pitchFamily="34" charset="0"/>
              </a:rPr>
              <a:t>). In een circulaire economie zou deze winst zeker behaald worden. Enerzijds door toegenomen omzet uit nieuwe circulaire activiteiten en anderzijds door de creatie van meer functionaliteit uit evenveel materialen en productiemiddelen. De ontwikkeling, productie en het onderhoud van deze circulaire producten verlangt gespecialiseerde arbeidskrachten, waardoor deze banen hiervoor zullen toenemen. Aan de andere kant komt er minder vraag naar delving en verwerking van grondstoffen, waardoor het aantal minder gespecialiseerde banen zal afnemen. Hierdoor stijgt de waardering voor arbeid, wat goed is voor de werkgelegenheid en het BNP (</a:t>
            </a:r>
            <a:r>
              <a:rPr lang="nl-NL" sz="1200" b="0" i="0" u="none" strike="noStrike" dirty="0">
                <a:solidFill>
                  <a:schemeClr val="tx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WE Forum, 2017</a:t>
            </a:r>
            <a:r>
              <a:rPr lang="nl-NL" sz="1200" b="0" i="0" dirty="0">
                <a:solidFill>
                  <a:schemeClr val="tx1"/>
                </a:solidFill>
                <a:effectLst/>
                <a:latin typeface="Arial" panose="020B0604020202020204" pitchFamily="34" charset="0"/>
                <a:cs typeface="Arial" panose="020B0604020202020204" pitchFamily="34" charset="0"/>
              </a:rPr>
              <a:t>). </a:t>
            </a:r>
            <a:endParaRPr lang="nl-NL" sz="1200" dirty="0">
              <a:solidFill>
                <a:schemeClr val="tx1"/>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1EEA7A44-3C22-4B90-B886-BF325A7A5977}" type="slidenum">
              <a:rPr lang="nl-NL" smtClean="0"/>
              <a:t>23</a:t>
            </a:fld>
            <a:endParaRPr lang="nl-NL"/>
          </a:p>
        </p:txBody>
      </p:sp>
    </p:spTree>
    <p:extLst>
      <p:ext uri="{BB962C8B-B14F-4D97-AF65-F5344CB8AC3E}">
        <p14:creationId xmlns:p14="http://schemas.microsoft.com/office/powerpoint/2010/main" val="1315552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chemeClr val="tx1"/>
                </a:solidFill>
                <a:effectLst/>
                <a:latin typeface="Arial" panose="020B0604020202020204" pitchFamily="34" charset="0"/>
                <a:cs typeface="Arial" panose="020B0604020202020204" pitchFamily="34" charset="0"/>
              </a:rPr>
              <a:t>Substantiële grondstofbesparingen</a:t>
            </a:r>
          </a:p>
          <a:p>
            <a:pPr algn="l" fontAlgn="base"/>
            <a:r>
              <a:rPr lang="nl-NL" b="0" i="0" dirty="0">
                <a:solidFill>
                  <a:schemeClr val="tx1"/>
                </a:solidFill>
                <a:effectLst/>
                <a:latin typeface="Arial" panose="020B0604020202020204" pitchFamily="34" charset="0"/>
                <a:cs typeface="Arial" panose="020B0604020202020204" pitchFamily="34" charset="0"/>
              </a:rPr>
              <a:t>Terwijl de aandacht voor de circulaire economie stijgt, neemt het delven en de prijs van primaire grondstoffen nog altijd toe (figuur 1). Volgens berekeningen van </a:t>
            </a:r>
            <a:r>
              <a:rPr lang="nl-NL" b="0" i="0" dirty="0" err="1">
                <a:solidFill>
                  <a:schemeClr val="tx1"/>
                </a:solidFill>
                <a:effectLst/>
                <a:latin typeface="Arial" panose="020B0604020202020204" pitchFamily="34" charset="0"/>
                <a:cs typeface="Arial" panose="020B0604020202020204" pitchFamily="34" charset="0"/>
              </a:rPr>
              <a:t>Circle</a:t>
            </a:r>
            <a:r>
              <a:rPr lang="nl-NL" b="0" i="0" dirty="0">
                <a:solidFill>
                  <a:schemeClr val="tx1"/>
                </a:solidFill>
                <a:effectLst/>
                <a:latin typeface="Arial" panose="020B0604020202020204" pitchFamily="34" charset="0"/>
                <a:cs typeface="Arial" panose="020B0604020202020204" pitchFamily="34" charset="0"/>
              </a:rPr>
              <a:t> </a:t>
            </a:r>
            <a:r>
              <a:rPr lang="nl-NL" b="0" i="0" dirty="0" err="1">
                <a:solidFill>
                  <a:schemeClr val="tx1"/>
                </a:solidFill>
                <a:effectLst/>
                <a:latin typeface="Arial" panose="020B0604020202020204" pitchFamily="34" charset="0"/>
                <a:cs typeface="Arial" panose="020B0604020202020204" pitchFamily="34" charset="0"/>
              </a:rPr>
              <a:t>Economy</a:t>
            </a:r>
            <a:r>
              <a:rPr lang="nl-NL" b="0" i="0" dirty="0">
                <a:solidFill>
                  <a:schemeClr val="tx1"/>
                </a:solidFill>
                <a:effectLst/>
                <a:latin typeface="Arial" panose="020B0604020202020204" pitchFamily="34" charset="0"/>
                <a:cs typeface="Arial" panose="020B0604020202020204" pitchFamily="34" charset="0"/>
              </a:rPr>
              <a:t> werd 9% van alle grondstoffen volwaardig gerecycled in 2019. In 2018 was dit percentage net wat hoger met 9.1% (</a:t>
            </a:r>
            <a:r>
              <a:rPr lang="nl-NL" b="0" i="0" u="none" strike="noStrike" dirty="0" err="1">
                <a:solidFill>
                  <a:srgbClr val="0563C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Circle</a:t>
            </a:r>
            <a:r>
              <a:rPr lang="nl-NL" b="0" i="0" u="none" strike="noStrike" dirty="0">
                <a:solidFill>
                  <a:srgbClr val="0563C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nl-NL" b="0" i="0" u="none" strike="noStrike" dirty="0" err="1">
                <a:solidFill>
                  <a:srgbClr val="0563C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Economy</a:t>
            </a:r>
            <a:r>
              <a:rPr lang="nl-NL" b="0" i="0" u="none" strike="noStrike" dirty="0">
                <a:solidFill>
                  <a:schemeClr val="tx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2019</a:t>
            </a:r>
            <a:r>
              <a:rPr lang="nl-NL" b="0" i="0" dirty="0">
                <a:solidFill>
                  <a:schemeClr val="tx1"/>
                </a:solidFill>
                <a:effectLst/>
                <a:latin typeface="Arial" panose="020B0604020202020204" pitchFamily="34" charset="0"/>
                <a:cs typeface="Arial" panose="020B0604020202020204" pitchFamily="34" charset="0"/>
              </a:rPr>
              <a:t>). In theorie wordt in de circulaire economie 100% van alle grondstoffen volwaardig gerecycled, én zijn er daarnaast geen nieuwe </a:t>
            </a:r>
            <a:r>
              <a:rPr lang="nl-NL" b="0" i="0" dirty="0" err="1">
                <a:solidFill>
                  <a:schemeClr val="tx1"/>
                </a:solidFill>
                <a:effectLst/>
                <a:latin typeface="Arial" panose="020B0604020202020204" pitchFamily="34" charset="0"/>
                <a:cs typeface="Arial" panose="020B0604020202020204" pitchFamily="34" charset="0"/>
              </a:rPr>
              <a:t>virgin</a:t>
            </a:r>
            <a:r>
              <a:rPr lang="nl-NL" b="0" i="0" dirty="0">
                <a:solidFill>
                  <a:schemeClr val="tx1"/>
                </a:solidFill>
                <a:effectLst/>
                <a:latin typeface="Arial" panose="020B0604020202020204" pitchFamily="34" charset="0"/>
                <a:cs typeface="Arial" panose="020B0604020202020204" pitchFamily="34" charset="0"/>
              </a:rPr>
              <a:t> grondstoffen meer nodig. Het zal erg lang duren voordat dit scenario behaald is, omdat er dan ook methoden gevonden moeten worden om materialen die nu in producten zijn verwerkt, volwaardig te recyclen (</a:t>
            </a:r>
            <a:r>
              <a:rPr lang="nl-NL" b="0" i="0" u="none" strike="noStrike" dirty="0" err="1">
                <a:solidFill>
                  <a:srgbClr val="0563C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Fellner</a:t>
            </a:r>
            <a:r>
              <a:rPr lang="nl-NL" b="0" i="0" u="none" strike="noStrike" dirty="0">
                <a:solidFill>
                  <a:srgbClr val="0563C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nl-NL" b="0" i="0" u="none" strike="noStrike" dirty="0" err="1">
                <a:solidFill>
                  <a:srgbClr val="0563C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Lederer</a:t>
            </a:r>
            <a:r>
              <a:rPr lang="nl-NL" b="0" i="0" u="none" strike="noStrike" dirty="0">
                <a:solidFill>
                  <a:srgbClr val="0563C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nl-NL" b="0" i="0" u="none" strike="noStrike" dirty="0" err="1">
                <a:solidFill>
                  <a:srgbClr val="0563C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Scharff</a:t>
            </a:r>
            <a:r>
              <a:rPr lang="nl-NL" b="0" i="0" u="none" strike="noStrike" dirty="0">
                <a:solidFill>
                  <a:srgbClr val="0563C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nl-NL" b="0" i="0" u="none" strike="noStrike" dirty="0" err="1">
                <a:solidFill>
                  <a:srgbClr val="0563C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and</a:t>
            </a:r>
            <a:r>
              <a:rPr lang="nl-NL" b="0" i="0" u="none" strike="noStrike" dirty="0">
                <a:solidFill>
                  <a:srgbClr val="0563C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nl-NL" b="0" i="0" u="none" strike="noStrike" dirty="0" err="1">
                <a:solidFill>
                  <a:srgbClr val="0563C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Laner</a:t>
            </a:r>
            <a:r>
              <a:rPr lang="nl-NL" b="0" i="0" u="none" strike="noStrike" dirty="0">
                <a:solidFill>
                  <a:schemeClr val="tx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2017</a:t>
            </a:r>
            <a:r>
              <a:rPr lang="nl-NL" b="0" i="0" dirty="0">
                <a:solidFill>
                  <a:schemeClr val="tx1"/>
                </a:solidFill>
                <a:effectLst/>
                <a:latin typeface="Arial" panose="020B0604020202020204" pitchFamily="34" charset="0"/>
                <a:cs typeface="Arial" panose="020B0604020202020204" pitchFamily="34" charset="0"/>
              </a:rPr>
              <a:t>).</a:t>
            </a:r>
          </a:p>
          <a:p>
            <a:endParaRPr lang="nl-NL" dirty="0"/>
          </a:p>
        </p:txBody>
      </p:sp>
      <p:sp>
        <p:nvSpPr>
          <p:cNvPr id="4" name="Tijdelijke aanduiding voor dianummer 3"/>
          <p:cNvSpPr>
            <a:spLocks noGrp="1"/>
          </p:cNvSpPr>
          <p:nvPr>
            <p:ph type="sldNum" sz="quarter" idx="5"/>
          </p:nvPr>
        </p:nvSpPr>
        <p:spPr/>
        <p:txBody>
          <a:bodyPr/>
          <a:lstStyle/>
          <a:p>
            <a:fld id="{1EEA7A44-3C22-4B90-B886-BF325A7A5977}" type="slidenum">
              <a:rPr lang="nl-NL" smtClean="0"/>
              <a:t>24</a:t>
            </a:fld>
            <a:endParaRPr lang="nl-NL"/>
          </a:p>
        </p:txBody>
      </p:sp>
    </p:spTree>
    <p:extLst>
      <p:ext uri="{BB962C8B-B14F-4D97-AF65-F5344CB8AC3E}">
        <p14:creationId xmlns:p14="http://schemas.microsoft.com/office/powerpoint/2010/main" val="3128790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TNO – </a:t>
            </a:r>
            <a:r>
              <a:rPr lang="nl-NL" dirty="0" err="1"/>
              <a:t>wetenschaporganisatie</a:t>
            </a:r>
            <a:endParaRPr lang="nl-NL" dirty="0"/>
          </a:p>
        </p:txBody>
      </p:sp>
      <p:sp>
        <p:nvSpPr>
          <p:cNvPr id="4" name="Tijdelijke aanduiding voor dianummer 3"/>
          <p:cNvSpPr>
            <a:spLocks noGrp="1"/>
          </p:cNvSpPr>
          <p:nvPr>
            <p:ph type="sldNum" sz="quarter" idx="5"/>
          </p:nvPr>
        </p:nvSpPr>
        <p:spPr/>
        <p:txBody>
          <a:bodyPr/>
          <a:lstStyle/>
          <a:p>
            <a:fld id="{DA8214B2-8A3D-4AAD-A585-6BF2A9411CB6}" type="slidenum">
              <a:rPr lang="nl-NL" smtClean="0"/>
              <a:t>25</a:t>
            </a:fld>
            <a:endParaRPr lang="nl-NL"/>
          </a:p>
        </p:txBody>
      </p:sp>
    </p:spTree>
    <p:extLst>
      <p:ext uri="{BB962C8B-B14F-4D97-AF65-F5344CB8AC3E}">
        <p14:creationId xmlns:p14="http://schemas.microsoft.com/office/powerpoint/2010/main" val="3702814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latin typeface="Arial" panose="020B0604020202020204" pitchFamily="34" charset="0"/>
                <a:cs typeface="Arial" panose="020B0604020202020204" pitchFamily="34" charset="0"/>
              </a:rPr>
              <a:t>Parijs akkoord, 2015 weten jullie het nog.. Hoe gaat het daar nu mee?</a:t>
            </a:r>
          </a:p>
        </p:txBody>
      </p:sp>
      <p:sp>
        <p:nvSpPr>
          <p:cNvPr id="4" name="Tijdelijke aanduiding voor dianummer 3"/>
          <p:cNvSpPr>
            <a:spLocks noGrp="1"/>
          </p:cNvSpPr>
          <p:nvPr>
            <p:ph type="sldNum" sz="quarter" idx="5"/>
          </p:nvPr>
        </p:nvSpPr>
        <p:spPr/>
        <p:txBody>
          <a:bodyPr/>
          <a:lstStyle/>
          <a:p>
            <a:fld id="{1EEA7A44-3C22-4B90-B886-BF325A7A5977}" type="slidenum">
              <a:rPr lang="nl-NL" smtClean="0"/>
              <a:t>26</a:t>
            </a:fld>
            <a:endParaRPr lang="nl-NL"/>
          </a:p>
        </p:txBody>
      </p:sp>
    </p:spTree>
    <p:extLst>
      <p:ext uri="{BB962C8B-B14F-4D97-AF65-F5344CB8AC3E}">
        <p14:creationId xmlns:p14="http://schemas.microsoft.com/office/powerpoint/2010/main" val="2081229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chemeClr val="tx1"/>
                </a:solidFill>
                <a:effectLst/>
                <a:latin typeface="Arial" panose="020B0604020202020204" pitchFamily="34" charset="0"/>
                <a:cs typeface="Arial" panose="020B0604020202020204" pitchFamily="34" charset="0"/>
              </a:rPr>
              <a:t>Minder broeikasgassen</a:t>
            </a:r>
          </a:p>
          <a:p>
            <a:pPr algn="l" fontAlgn="base"/>
            <a:r>
              <a:rPr lang="nl-NL" b="0" i="0" dirty="0">
                <a:solidFill>
                  <a:schemeClr val="tx1"/>
                </a:solidFill>
                <a:effectLst/>
                <a:latin typeface="Arial" panose="020B0604020202020204" pitchFamily="34" charset="0"/>
                <a:cs typeface="Arial" panose="020B0604020202020204" pitchFamily="34" charset="0"/>
              </a:rPr>
              <a:t>Door de principes van de circulaire economie te volgen, worden er automatisch minder broeikasgassen uitgestoten op wereldschaal. Klimaatverandering en materiaalgebruik hangen namelijk nauw samen. Volgens berekeningen van </a:t>
            </a:r>
            <a:r>
              <a:rPr lang="nl-NL" b="0" i="0" dirty="0" err="1">
                <a:solidFill>
                  <a:schemeClr val="tx1"/>
                </a:solidFill>
                <a:effectLst/>
                <a:latin typeface="Arial" panose="020B0604020202020204" pitchFamily="34" charset="0"/>
                <a:cs typeface="Arial" panose="020B0604020202020204" pitchFamily="34" charset="0"/>
              </a:rPr>
              <a:t>Circle</a:t>
            </a:r>
            <a:r>
              <a:rPr lang="nl-NL" b="0" i="0" dirty="0">
                <a:solidFill>
                  <a:schemeClr val="tx1"/>
                </a:solidFill>
                <a:effectLst/>
                <a:latin typeface="Arial" panose="020B0604020202020204" pitchFamily="34" charset="0"/>
                <a:cs typeface="Arial" panose="020B0604020202020204" pitchFamily="34" charset="0"/>
              </a:rPr>
              <a:t> </a:t>
            </a:r>
            <a:r>
              <a:rPr lang="nl-NL" b="0" i="0" dirty="0" err="1">
                <a:solidFill>
                  <a:schemeClr val="tx1"/>
                </a:solidFill>
                <a:effectLst/>
                <a:latin typeface="Arial" panose="020B0604020202020204" pitchFamily="34" charset="0"/>
                <a:cs typeface="Arial" panose="020B0604020202020204" pitchFamily="34" charset="0"/>
              </a:rPr>
              <a:t>Economy</a:t>
            </a:r>
            <a:r>
              <a:rPr lang="nl-NL" b="0" i="0" dirty="0">
                <a:solidFill>
                  <a:schemeClr val="tx1"/>
                </a:solidFill>
                <a:effectLst/>
                <a:latin typeface="Arial" panose="020B0604020202020204" pitchFamily="34" charset="0"/>
                <a:cs typeface="Arial" panose="020B0604020202020204" pitchFamily="34" charset="0"/>
              </a:rPr>
              <a:t> komt 62% van de wereldwijde uitstoot van broeikasgassen (exclusief die van landgebruik en bosbouw) vrij bij de winning, verwerking en productie van goederen om aan de behoeften van de samenleving te voldoen; slechts 38% wordt uitgestoten bij de levering en het gebruik van producten en diensten (</a:t>
            </a:r>
            <a:r>
              <a:rPr lang="nl-NL" b="0" i="0" u="none" strike="noStrike" dirty="0" err="1">
                <a:solidFill>
                  <a:srgbClr val="0563C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Circle</a:t>
            </a:r>
            <a:r>
              <a:rPr lang="nl-NL" b="0" i="0" u="none" strike="noStrike" dirty="0">
                <a:solidFill>
                  <a:srgbClr val="0563C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nl-NL" b="0" i="0" u="none" strike="noStrike" dirty="0" err="1">
                <a:solidFill>
                  <a:srgbClr val="0563C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Economy</a:t>
            </a:r>
            <a:r>
              <a:rPr lang="nl-NL" b="0" i="0" u="none" strike="noStrike" dirty="0">
                <a:solidFill>
                  <a:schemeClr val="tx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2019</a:t>
            </a:r>
            <a:r>
              <a:rPr lang="nl-NL" b="0" i="0" dirty="0">
                <a:solidFill>
                  <a:schemeClr val="tx1"/>
                </a:solidFill>
                <a:effectLst/>
                <a:latin typeface="Arial" panose="020B0604020202020204" pitchFamily="34" charset="0"/>
                <a:cs typeface="Arial" panose="020B0604020202020204" pitchFamily="34" charset="0"/>
              </a:rPr>
              <a:t>). Zo zou de uitstoot van de industrie in de Europese Unie in 2050 met 56% afnemen als de circulaire economie gerealiseerd zou worden (</a:t>
            </a:r>
            <a:r>
              <a:rPr lang="nl-NL" b="0" i="0" u="none" strike="noStrike" dirty="0">
                <a:solidFill>
                  <a:schemeClr val="tx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SITRA, 2018</a:t>
            </a:r>
            <a:r>
              <a:rPr lang="nl-NL" b="0" i="0" dirty="0">
                <a:solidFill>
                  <a:schemeClr val="tx1"/>
                </a:solidFill>
                <a:effectLst/>
                <a:latin typeface="Arial" panose="020B0604020202020204" pitchFamily="34" charset="0"/>
                <a:cs typeface="Arial" panose="020B0604020202020204" pitchFamily="34" charset="0"/>
              </a:rPr>
              <a:t>). De afname van uitstoot gemeten op wereldwijde schaal zal nog groter zijn, omdat de Europese Unie geen primaire grondstoffen meer zal importeren van landen buiten de Unie, waardoor ook in die landen de uitstoot van broeikasgassen zal dalen.</a:t>
            </a:r>
          </a:p>
          <a:p>
            <a:endParaRPr lang="nl-NL" dirty="0"/>
          </a:p>
        </p:txBody>
      </p:sp>
      <p:sp>
        <p:nvSpPr>
          <p:cNvPr id="4" name="Tijdelijke aanduiding voor dianummer 3"/>
          <p:cNvSpPr>
            <a:spLocks noGrp="1"/>
          </p:cNvSpPr>
          <p:nvPr>
            <p:ph type="sldNum" sz="quarter" idx="5"/>
          </p:nvPr>
        </p:nvSpPr>
        <p:spPr/>
        <p:txBody>
          <a:bodyPr/>
          <a:lstStyle/>
          <a:p>
            <a:fld id="{1EEA7A44-3C22-4B90-B886-BF325A7A5977}" type="slidenum">
              <a:rPr lang="nl-NL" smtClean="0"/>
              <a:t>27</a:t>
            </a:fld>
            <a:endParaRPr lang="nl-NL"/>
          </a:p>
        </p:txBody>
      </p:sp>
    </p:spTree>
    <p:extLst>
      <p:ext uri="{BB962C8B-B14F-4D97-AF65-F5344CB8AC3E}">
        <p14:creationId xmlns:p14="http://schemas.microsoft.com/office/powerpoint/2010/main" val="3844043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1FB7EC"/>
                </a:solidFill>
                <a:effectLst/>
                <a:latin typeface="Montserrat"/>
              </a:rPr>
              <a:t>Behoud van natuurgebieden</a:t>
            </a:r>
          </a:p>
          <a:p>
            <a:pPr algn="l" fontAlgn="base"/>
            <a:r>
              <a:rPr lang="nl-NL" b="0" i="0" dirty="0">
                <a:solidFill>
                  <a:srgbClr val="444444"/>
                </a:solidFill>
                <a:effectLst/>
                <a:latin typeface="Open Sans"/>
              </a:rPr>
              <a:t>De delving van grondstoffen en het dumpen van afval heeft een negatieve impact op natuurgebieden aan. Deze natuurgebieden zijn belangrijk voor het behouden van ecosysteemdiensten (zoals hierboven uitgelegd), natuurlijk en cultureel erfgoed. Momenteel zetten veel overheden en organisaties zich voornamelijk in om de natuur af te schermen van extractie en het dumpen van grondstoffen en afval. Om de natuur systematisch te behouden, moet deze extractie en het dumpen in z’n algemeenheid stoppen. Dit wordt gerealiseerd binnen de circulaire economie (</a:t>
            </a:r>
            <a:r>
              <a:rPr lang="nl-NL" b="0" i="0" u="none" strike="noStrike" dirty="0">
                <a:solidFill>
                  <a:srgbClr val="1FB7EC"/>
                </a:solidFill>
                <a:effectLst/>
                <a:latin typeface="Open Sans"/>
                <a:hlinkClick r:id="rId3"/>
              </a:rPr>
              <a:t>SYKE, 2018</a:t>
            </a:r>
            <a:r>
              <a:rPr lang="nl-NL" b="0" i="0" dirty="0">
                <a:solidFill>
                  <a:srgbClr val="444444"/>
                </a:solidFill>
                <a:effectLst/>
                <a:latin typeface="Open Sans"/>
              </a:rPr>
              <a:t>).</a:t>
            </a:r>
          </a:p>
          <a:p>
            <a:pPr algn="l" fontAlgn="base"/>
            <a:r>
              <a:rPr lang="nl-NL" b="0" i="0" dirty="0">
                <a:solidFill>
                  <a:srgbClr val="1FB7EC"/>
                </a:solidFill>
                <a:effectLst/>
                <a:latin typeface="Montserrat"/>
              </a:rPr>
              <a:t>Vitale bodem, lucht en waterlichamen</a:t>
            </a:r>
          </a:p>
          <a:p>
            <a:pPr algn="l" fontAlgn="base"/>
            <a:r>
              <a:rPr lang="nl-NL" b="0" i="0" dirty="0">
                <a:solidFill>
                  <a:srgbClr val="444444"/>
                </a:solidFill>
                <a:effectLst/>
                <a:latin typeface="Open Sans"/>
              </a:rPr>
              <a:t>De toepassing van circulariteit in de economie zorgt voor vitale ecosystemen als de bodem, lucht en waterlichamen. Deze ecosystemen leveren met hun diensten zoals reiniging, producten zoals vruchtbare landbouwgrond, bestuiving en schoon drinkwater. In een lineaire economie raken deze diensten uiteindelijk uitgeput door voortdurend onttrekking van producten of overbelast door de dumping van gifstoffen. Als deze producten wel in een kringloop worden gebruikt en de diensten niet worden belast door toxische stoffen, blijven de bodem, lucht en waterlichamen veerkrachtig en productief (</a:t>
            </a:r>
            <a:r>
              <a:rPr lang="nl-NL" b="0" i="0" u="none" strike="noStrike" dirty="0">
                <a:solidFill>
                  <a:srgbClr val="1FB7EC"/>
                </a:solidFill>
                <a:effectLst/>
                <a:latin typeface="Open Sans"/>
                <a:hlinkClick r:id="rId3"/>
              </a:rPr>
              <a:t>SYKE, 2018</a:t>
            </a:r>
            <a:r>
              <a:rPr lang="nl-NL" b="0" i="0" dirty="0">
                <a:solidFill>
                  <a:srgbClr val="444444"/>
                </a:solidFill>
                <a:effectLst/>
                <a:latin typeface="Open Sans"/>
              </a:rPr>
              <a:t>).</a:t>
            </a:r>
          </a:p>
          <a:p>
            <a:pPr algn="l" fontAlgn="base"/>
            <a:r>
              <a:rPr lang="nl-NL" b="0" i="0" dirty="0">
                <a:solidFill>
                  <a:srgbClr val="444444"/>
                </a:solidFill>
                <a:effectLst/>
                <a:latin typeface="Open Sans"/>
              </a:rPr>
              <a:t>Een goede illustratie hierbij is het landbouwsysteem, omdat dit sterk afhankelijk is van ecosysteemdiensten als reiniging van water, recycling van nutriënten en bestuiving. Zo kan in Europa een circulaire aanpak van onze voedselsystemen leiden tot een afname van 80 procent in het gebruik van kunstmest. Dit herstelt het natuurlijke evenwicht in de bodem (</a:t>
            </a:r>
            <a:r>
              <a:rPr lang="nl-NL" b="0" i="0" u="none" strike="noStrike" dirty="0">
                <a:solidFill>
                  <a:srgbClr val="1FB7EC"/>
                </a:solidFill>
                <a:effectLst/>
                <a:latin typeface="Open Sans"/>
                <a:hlinkClick r:id="rId4"/>
              </a:rPr>
              <a:t>Ellen </a:t>
            </a:r>
            <a:r>
              <a:rPr lang="nl-NL" b="0" i="0" u="none" strike="noStrike" dirty="0" err="1">
                <a:solidFill>
                  <a:srgbClr val="1FB7EC"/>
                </a:solidFill>
                <a:effectLst/>
                <a:latin typeface="Open Sans"/>
                <a:hlinkClick r:id="rId4"/>
              </a:rPr>
              <a:t>MacArthur</a:t>
            </a:r>
            <a:r>
              <a:rPr lang="nl-NL" b="0" i="0" u="none" strike="noStrike" dirty="0">
                <a:solidFill>
                  <a:srgbClr val="1FB7EC"/>
                </a:solidFill>
                <a:effectLst/>
                <a:latin typeface="Open Sans"/>
                <a:hlinkClick r:id="rId4"/>
              </a:rPr>
              <a:t> Foundation, 2016</a:t>
            </a:r>
            <a:r>
              <a:rPr lang="nl-NL" b="0" i="0" dirty="0">
                <a:solidFill>
                  <a:srgbClr val="444444"/>
                </a:solidFill>
                <a:effectLst/>
                <a:latin typeface="Open Sans"/>
              </a:rPr>
              <a:t>). Om deze reden heeft het Ministerie van Landbouw, Natuur en Voedselkwaliteit in 2018 de </a:t>
            </a:r>
            <a:r>
              <a:rPr lang="nl-NL" b="0" i="1" u="none" strike="noStrike" dirty="0">
                <a:solidFill>
                  <a:srgbClr val="1FB7EC"/>
                </a:solidFill>
                <a:effectLst/>
                <a:latin typeface="Open Sans"/>
                <a:hlinkClick r:id="rId5"/>
              </a:rPr>
              <a:t>Visie Landbouw, Natuur en Voedsel: Waardevol en Verbonden</a:t>
            </a:r>
            <a:r>
              <a:rPr lang="nl-NL" b="0" i="0" dirty="0">
                <a:solidFill>
                  <a:srgbClr val="444444"/>
                </a:solidFill>
                <a:effectLst/>
                <a:latin typeface="Open Sans"/>
              </a:rPr>
              <a:t> gepresenteerd. Hierin staat dat de toekomst van onze voedselvoorziening alleen veilig gesteld kan worden als we overstappen op kringlooplandbouw.</a:t>
            </a:r>
          </a:p>
          <a:p>
            <a:endParaRPr lang="nl-NL" dirty="0"/>
          </a:p>
        </p:txBody>
      </p:sp>
      <p:sp>
        <p:nvSpPr>
          <p:cNvPr id="4" name="Tijdelijke aanduiding voor dianummer 3"/>
          <p:cNvSpPr>
            <a:spLocks noGrp="1"/>
          </p:cNvSpPr>
          <p:nvPr>
            <p:ph type="sldNum" sz="quarter" idx="5"/>
          </p:nvPr>
        </p:nvSpPr>
        <p:spPr/>
        <p:txBody>
          <a:bodyPr/>
          <a:lstStyle/>
          <a:p>
            <a:fld id="{1EEA7A44-3C22-4B90-B886-BF325A7A5977}" type="slidenum">
              <a:rPr lang="nl-NL" smtClean="0"/>
              <a:t>28</a:t>
            </a:fld>
            <a:endParaRPr lang="nl-NL"/>
          </a:p>
        </p:txBody>
      </p:sp>
    </p:spTree>
    <p:extLst>
      <p:ext uri="{BB962C8B-B14F-4D97-AF65-F5344CB8AC3E}">
        <p14:creationId xmlns:p14="http://schemas.microsoft.com/office/powerpoint/2010/main" val="184559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A8214B2-8A3D-4AAD-A585-6BF2A9411CB6}" type="slidenum">
              <a:rPr lang="nl-NL" smtClean="0"/>
              <a:t>7</a:t>
            </a:fld>
            <a:endParaRPr lang="nl-NL"/>
          </a:p>
        </p:txBody>
      </p:sp>
    </p:spTree>
    <p:extLst>
      <p:ext uri="{BB962C8B-B14F-4D97-AF65-F5344CB8AC3E}">
        <p14:creationId xmlns:p14="http://schemas.microsoft.com/office/powerpoint/2010/main" val="2106311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1FB7EC"/>
                </a:solidFill>
                <a:effectLst/>
                <a:latin typeface="Montserrat"/>
              </a:rPr>
              <a:t>Wat zijn de voordelen voor ondernemers?</a:t>
            </a:r>
          </a:p>
          <a:p>
            <a:pPr algn="l" fontAlgn="base"/>
            <a:r>
              <a:rPr lang="nl-NL" b="1" i="0" dirty="0">
                <a:solidFill>
                  <a:srgbClr val="000000"/>
                </a:solidFill>
                <a:effectLst/>
                <a:latin typeface="Open Sans"/>
              </a:rPr>
              <a:t>De voordelen van de circulaire economie vertalen zich naar kansen voor ondernemers. Zo ontstaan er nieuwe winstmogelijkheden, een stabielere materiaaltoevoer, een groeiende vraag naar bepaalde diensten, en versterkte klantrelaties. Hieronder worden deze voordelen toegelicht.</a:t>
            </a:r>
            <a:endParaRPr lang="nl-NL" b="0" i="0" dirty="0">
              <a:solidFill>
                <a:srgbClr val="444444"/>
              </a:solidFill>
              <a:effectLst/>
              <a:latin typeface="Open Sans"/>
            </a:endParaRPr>
          </a:p>
          <a:p>
            <a:pPr algn="l" fontAlgn="base"/>
            <a:r>
              <a:rPr lang="nl-NL" b="0" i="0" dirty="0">
                <a:solidFill>
                  <a:srgbClr val="444444"/>
                </a:solidFill>
                <a:effectLst/>
                <a:latin typeface="Open Sans"/>
              </a:rPr>
              <a:t>Terwijl circulair ondernemerschap voor voordelen brengt, zijn er nog vaak barrières waar ondernemers tegenaan lopen. Lees hier meer over op de pagina:</a:t>
            </a:r>
          </a:p>
          <a:p>
            <a:pPr algn="l" fontAlgn="base"/>
            <a:r>
              <a:rPr lang="nl-NL" b="0" i="0" u="none" strike="noStrike" dirty="0">
                <a:solidFill>
                  <a:srgbClr val="FFFFFF"/>
                </a:solidFill>
                <a:effectLst/>
                <a:latin typeface="Montserrat"/>
                <a:hlinkClick r:id="rId3" tooltip="Wat zijn barrières in de huidige wet- en regelgeving?"/>
              </a:rPr>
              <a:t>Wat zijn barrières in de huidige wet- en regelgeving?</a:t>
            </a:r>
            <a:endParaRPr lang="nl-NL" b="0" i="0" dirty="0">
              <a:solidFill>
                <a:srgbClr val="FFFFFF"/>
              </a:solidFill>
              <a:effectLst/>
              <a:latin typeface="Montserrat"/>
            </a:endParaRPr>
          </a:p>
          <a:p>
            <a:pPr algn="l" fontAlgn="base"/>
            <a:r>
              <a:rPr lang="nl-NL" b="0" i="0" dirty="0">
                <a:solidFill>
                  <a:srgbClr val="1FB7EC"/>
                </a:solidFill>
                <a:effectLst/>
                <a:latin typeface="Montserrat"/>
              </a:rPr>
              <a:t>Nieuwe winst</a:t>
            </a:r>
          </a:p>
          <a:p>
            <a:pPr algn="l" fontAlgn="base"/>
            <a:r>
              <a:rPr lang="nl-NL" b="0" i="0" dirty="0">
                <a:solidFill>
                  <a:srgbClr val="444444"/>
                </a:solidFill>
                <a:effectLst/>
                <a:latin typeface="Open Sans"/>
              </a:rPr>
              <a:t>Door de overstap naar de circulaire economie maken bedrijven minder materiaalkosten en ontginnen ze compleet nieuwe markten waar winst te behalen valt. In veel sectoren zijn grondstoffen een hoge kostenpost. Het delven van nieuwe grondstoffen én de onzekerheid over de toevoer hiervan in een lineaire economie, drijven de prijs hiervan op. Circulariteit kan dus nieuwe winstmogelijkheden bieden door lagere kosten, verhoogde leveringszekerheid van grondstoffen, hechtere ketensamenwerking en een robuustere toeleveringsketen. Daarnaast versterkt het imago van de organisatie doordat men laat zien dat er concreet invulling gegeven wordt aan verduurzaming (</a:t>
            </a:r>
            <a:r>
              <a:rPr lang="nl-NL" b="0" i="0" u="none" strike="noStrike" dirty="0">
                <a:solidFill>
                  <a:srgbClr val="1FB7EC"/>
                </a:solidFill>
                <a:effectLst/>
                <a:latin typeface="Open Sans"/>
                <a:hlinkClick r:id="rId4"/>
              </a:rPr>
              <a:t>Vermunt et al., 2019</a:t>
            </a:r>
            <a:r>
              <a:rPr lang="nl-NL" b="0" i="0" dirty="0">
                <a:solidFill>
                  <a:srgbClr val="444444"/>
                </a:solidFill>
                <a:effectLst/>
                <a:latin typeface="Open Sans"/>
              </a:rPr>
              <a:t>).</a:t>
            </a:r>
          </a:p>
          <a:p>
            <a:pPr algn="l" fontAlgn="base"/>
            <a:r>
              <a:rPr lang="nl-NL" b="0" i="0" dirty="0">
                <a:solidFill>
                  <a:srgbClr val="1FB7EC"/>
                </a:solidFill>
                <a:effectLst/>
                <a:latin typeface="Montserrat"/>
              </a:rPr>
              <a:t>Stabiele materiaalaanvoer</a:t>
            </a:r>
          </a:p>
          <a:p>
            <a:pPr algn="l" fontAlgn="base"/>
            <a:r>
              <a:rPr lang="nl-NL" b="0" i="0" dirty="0">
                <a:solidFill>
                  <a:srgbClr val="444444"/>
                </a:solidFill>
                <a:effectLst/>
                <a:latin typeface="Open Sans"/>
              </a:rPr>
              <a:t>Een circulaire economie zorgt ervoor dat de onderneming minder nieuwe grondstoffen en meer hergebruikte grondstoffen gebruikt, en dat de waarde van deze grondstoffen wordt gemaximaliseerd tijdens de gehele levensduur. Hierdoor zal een ondernemer relatief minder materiaalkosten maken dan arbeidskosten, waardoor de kosten en beschikbaarheid van materiaal minder invloed heeft op de stabiliteit van het businessmodel. Met meer stabiliteit kan een bedrijf gunstiger en gerichter langetermijninvesteringen doen (</a:t>
            </a:r>
            <a:r>
              <a:rPr lang="nl-NL" b="0" i="0" u="none" strike="noStrike" dirty="0">
                <a:solidFill>
                  <a:srgbClr val="1FB7EC"/>
                </a:solidFill>
                <a:effectLst/>
                <a:latin typeface="Open Sans"/>
                <a:hlinkClick r:id="rId4"/>
              </a:rPr>
              <a:t>Vermunt et al., 2019</a:t>
            </a:r>
            <a:r>
              <a:rPr lang="nl-NL" b="0" i="0" dirty="0">
                <a:solidFill>
                  <a:srgbClr val="444444"/>
                </a:solidFill>
                <a:effectLst/>
                <a:latin typeface="Open Sans"/>
              </a:rPr>
              <a:t>). Een goed voorbeeld is het bedrijf Vanderlande, dat wereldwijd bagage- en pakketvervoersystemen </a:t>
            </a:r>
            <a:r>
              <a:rPr lang="nl-NL" b="0" i="0" dirty="0" err="1">
                <a:solidFill>
                  <a:srgbClr val="444444"/>
                </a:solidFill>
                <a:effectLst/>
                <a:latin typeface="Open Sans"/>
              </a:rPr>
              <a:t>installeerd</a:t>
            </a:r>
            <a:r>
              <a:rPr lang="nl-NL" b="0" i="0" dirty="0">
                <a:solidFill>
                  <a:srgbClr val="444444"/>
                </a:solidFill>
                <a:effectLst/>
                <a:latin typeface="Open Sans"/>
              </a:rPr>
              <a:t>. Vanderlande ontwikkelde een transportband die snel te demonteren en weer in elkaar te zetten is. Zo besteedt het bedrijf minder aan materiaalkosten (</a:t>
            </a:r>
            <a:r>
              <a:rPr lang="nl-NL" b="0" i="0" u="none" strike="noStrike" dirty="0">
                <a:solidFill>
                  <a:srgbClr val="1FB7EC"/>
                </a:solidFill>
                <a:effectLst/>
                <a:latin typeface="Open Sans"/>
                <a:hlinkClick r:id="rId5"/>
              </a:rPr>
              <a:t>Vanderlande, 2019</a:t>
            </a:r>
            <a:r>
              <a:rPr lang="nl-NL" b="0" i="0" dirty="0">
                <a:solidFill>
                  <a:srgbClr val="444444"/>
                </a:solidFill>
                <a:effectLst/>
                <a:latin typeface="Open Sans"/>
              </a:rPr>
              <a:t>).</a:t>
            </a:r>
          </a:p>
          <a:p>
            <a:pPr algn="l" fontAlgn="base"/>
            <a:r>
              <a:rPr lang="nl-NL" b="0" i="0" dirty="0">
                <a:solidFill>
                  <a:srgbClr val="1FB7EC"/>
                </a:solidFill>
                <a:effectLst/>
                <a:latin typeface="Montserrat"/>
              </a:rPr>
              <a:t>Groeiende vraag naar diensten</a:t>
            </a:r>
          </a:p>
          <a:p>
            <a:pPr algn="l" fontAlgn="base"/>
            <a:r>
              <a:rPr lang="nl-NL" b="0" i="0" dirty="0">
                <a:solidFill>
                  <a:srgbClr val="444444"/>
                </a:solidFill>
                <a:effectLst/>
                <a:latin typeface="Open Sans"/>
              </a:rPr>
              <a:t>Binnen een circulaire economie ontstaat een vraag naar nieuwe diensten, waar kansen liggen voor werknemers en ondernemers. Deze nieuwe banen en diensten zijn volgens de </a:t>
            </a:r>
            <a:r>
              <a:rPr lang="nl-NL" b="0" i="0" u="none" strike="noStrike" dirty="0">
                <a:solidFill>
                  <a:srgbClr val="1FB7EC"/>
                </a:solidFill>
                <a:effectLst/>
                <a:latin typeface="Open Sans"/>
                <a:hlinkClick r:id="rId6"/>
              </a:rPr>
              <a:t>Ellen </a:t>
            </a:r>
            <a:r>
              <a:rPr lang="nl-NL" b="0" i="0" u="none" strike="noStrike" dirty="0" err="1">
                <a:solidFill>
                  <a:srgbClr val="1FB7EC"/>
                </a:solidFill>
                <a:effectLst/>
                <a:latin typeface="Open Sans"/>
                <a:hlinkClick r:id="rId6"/>
              </a:rPr>
              <a:t>MacArthur</a:t>
            </a:r>
            <a:r>
              <a:rPr lang="nl-NL" b="0" i="0" u="none" strike="noStrike" dirty="0">
                <a:solidFill>
                  <a:srgbClr val="1FB7EC"/>
                </a:solidFill>
                <a:effectLst/>
                <a:latin typeface="Open Sans"/>
                <a:hlinkClick r:id="rId6"/>
              </a:rPr>
              <a:t> Foundation</a:t>
            </a:r>
            <a:r>
              <a:rPr lang="nl-NL" b="0" i="0" dirty="0">
                <a:solidFill>
                  <a:srgbClr val="444444"/>
                </a:solidFill>
                <a:effectLst/>
                <a:latin typeface="Open Sans"/>
              </a:rPr>
              <a:t> (</a:t>
            </a:r>
            <a:r>
              <a:rPr lang="nl-NL" b="0" i="0" u="none" strike="noStrike" dirty="0">
                <a:solidFill>
                  <a:srgbClr val="1FB7EC"/>
                </a:solidFill>
                <a:effectLst/>
                <a:latin typeface="Open Sans"/>
                <a:hlinkClick r:id="rId6"/>
              </a:rPr>
              <a:t>2015a</a:t>
            </a:r>
            <a:r>
              <a:rPr lang="nl-NL" b="0" i="0" dirty="0">
                <a:solidFill>
                  <a:srgbClr val="444444"/>
                </a:solidFill>
                <a:effectLst/>
                <a:latin typeface="Open Sans"/>
              </a:rPr>
              <a:t>):</a:t>
            </a:r>
          </a:p>
          <a:p>
            <a:pPr algn="l" fontAlgn="base">
              <a:buFont typeface="Arial" panose="020B0604020202020204" pitchFamily="34" charset="0"/>
              <a:buChar char="•"/>
            </a:pPr>
            <a:r>
              <a:rPr lang="nl-NL" b="0" i="1" dirty="0" err="1">
                <a:solidFill>
                  <a:srgbClr val="444444"/>
                </a:solidFill>
                <a:effectLst/>
                <a:latin typeface="Open Sans"/>
              </a:rPr>
              <a:t>Reversed</a:t>
            </a:r>
            <a:r>
              <a:rPr lang="nl-NL" b="0" i="1" dirty="0">
                <a:solidFill>
                  <a:srgbClr val="444444"/>
                </a:solidFill>
                <a:effectLst/>
                <a:latin typeface="Open Sans"/>
              </a:rPr>
              <a:t> </a:t>
            </a:r>
            <a:r>
              <a:rPr lang="nl-NL" b="0" i="1" dirty="0" err="1">
                <a:solidFill>
                  <a:srgbClr val="444444"/>
                </a:solidFill>
                <a:effectLst/>
                <a:latin typeface="Open Sans"/>
              </a:rPr>
              <a:t>logistics</a:t>
            </a:r>
            <a:r>
              <a:rPr lang="nl-NL" b="0" i="1" dirty="0">
                <a:solidFill>
                  <a:srgbClr val="444444"/>
                </a:solidFill>
                <a:effectLst/>
                <a:latin typeface="Open Sans"/>
              </a:rPr>
              <a:t> bedrijven</a:t>
            </a:r>
            <a:r>
              <a:rPr lang="nl-NL" b="0" i="0" dirty="0">
                <a:solidFill>
                  <a:srgbClr val="444444"/>
                </a:solidFill>
                <a:effectLst/>
                <a:latin typeface="Open Sans"/>
              </a:rPr>
              <a:t> die producten na gebruik verzamelen, transporteren, repareren en </a:t>
            </a:r>
            <a:r>
              <a:rPr lang="nl-NL" b="0" i="0" dirty="0" err="1">
                <a:solidFill>
                  <a:srgbClr val="444444"/>
                </a:solidFill>
                <a:effectLst/>
                <a:latin typeface="Open Sans"/>
              </a:rPr>
              <a:t>herdistribueren</a:t>
            </a:r>
            <a:r>
              <a:rPr lang="nl-NL" b="0" i="0" dirty="0">
                <a:solidFill>
                  <a:srgbClr val="444444"/>
                </a:solidFill>
                <a:effectLst/>
                <a:latin typeface="Open Sans"/>
              </a:rPr>
              <a:t> om opnieuw te worden geïntroduceerd in de markt;</a:t>
            </a:r>
          </a:p>
          <a:p>
            <a:pPr algn="l" fontAlgn="base">
              <a:buFont typeface="Arial" panose="020B0604020202020204" pitchFamily="34" charset="0"/>
              <a:buChar char="•"/>
            </a:pPr>
            <a:r>
              <a:rPr lang="nl-NL" b="0" i="1" dirty="0">
                <a:solidFill>
                  <a:srgbClr val="444444"/>
                </a:solidFill>
                <a:effectLst/>
                <a:latin typeface="Open Sans"/>
              </a:rPr>
              <a:t>Marketeers en verkoopplatformen</a:t>
            </a:r>
            <a:r>
              <a:rPr lang="nl-NL" b="0" i="0" dirty="0">
                <a:solidFill>
                  <a:srgbClr val="444444"/>
                </a:solidFill>
                <a:effectLst/>
                <a:latin typeface="Open Sans"/>
              </a:rPr>
              <a:t> die het langere gebruiksduur en een hogere bezettingsgraad van producten vergemakkelijkt;</a:t>
            </a:r>
          </a:p>
          <a:p>
            <a:pPr algn="l" fontAlgn="base">
              <a:buFont typeface="Arial" panose="020B0604020202020204" pitchFamily="34" charset="0"/>
              <a:buChar char="•"/>
            </a:pPr>
            <a:r>
              <a:rPr lang="nl-NL" b="0" i="1" dirty="0">
                <a:solidFill>
                  <a:srgbClr val="444444"/>
                </a:solidFill>
                <a:effectLst/>
                <a:latin typeface="Open Sans"/>
              </a:rPr>
              <a:t>Experts</a:t>
            </a:r>
            <a:r>
              <a:rPr lang="nl-NL" b="0" i="0" dirty="0">
                <a:solidFill>
                  <a:srgbClr val="444444"/>
                </a:solidFill>
                <a:effectLst/>
                <a:latin typeface="Open Sans"/>
              </a:rPr>
              <a:t> op het gebied van </a:t>
            </a:r>
            <a:r>
              <a:rPr lang="nl-NL" b="0" i="0" dirty="0" err="1">
                <a:solidFill>
                  <a:srgbClr val="444444"/>
                </a:solidFill>
                <a:effectLst/>
                <a:latin typeface="Open Sans"/>
              </a:rPr>
              <a:t>herfabricage</a:t>
            </a:r>
            <a:r>
              <a:rPr lang="nl-NL" b="0" i="0" dirty="0">
                <a:solidFill>
                  <a:srgbClr val="444444"/>
                </a:solidFill>
                <a:effectLst/>
                <a:latin typeface="Open Sans"/>
              </a:rPr>
              <a:t> en productherstel die hergebruik en reparatie faciliteren</a:t>
            </a:r>
          </a:p>
          <a:p>
            <a:pPr algn="l" fontAlgn="base"/>
            <a:r>
              <a:rPr lang="nl-NL" b="0" i="0" dirty="0">
                <a:solidFill>
                  <a:srgbClr val="444444"/>
                </a:solidFill>
                <a:effectLst/>
                <a:latin typeface="Open Sans"/>
              </a:rPr>
              <a:t>Een dienstverlener die past binnen de circulaire economie en als voorbeeld kan dienen is het bedrijf </a:t>
            </a:r>
            <a:r>
              <a:rPr lang="nl-NL" b="0" i="0" dirty="0" err="1">
                <a:solidFill>
                  <a:srgbClr val="444444"/>
                </a:solidFill>
                <a:effectLst/>
                <a:latin typeface="Open Sans"/>
              </a:rPr>
              <a:t>Milgro</a:t>
            </a:r>
            <a:r>
              <a:rPr lang="nl-NL" b="0" i="0" dirty="0">
                <a:solidFill>
                  <a:srgbClr val="444444"/>
                </a:solidFill>
                <a:effectLst/>
                <a:latin typeface="Open Sans"/>
              </a:rPr>
              <a:t>. Naast afvalverwerking, begeleidt </a:t>
            </a:r>
            <a:r>
              <a:rPr lang="nl-NL" b="0" i="0" dirty="0" err="1">
                <a:solidFill>
                  <a:srgbClr val="444444"/>
                </a:solidFill>
                <a:effectLst/>
                <a:latin typeface="Open Sans"/>
              </a:rPr>
              <a:t>Milgro</a:t>
            </a:r>
            <a:r>
              <a:rPr lang="nl-NL" b="0" i="0" dirty="0">
                <a:solidFill>
                  <a:srgbClr val="444444"/>
                </a:solidFill>
                <a:effectLst/>
                <a:latin typeface="Open Sans"/>
              </a:rPr>
              <a:t> bedrijven met het halen van waarde uit reststromen. Daarnaast helpt het startups om met nieuwe grondstoffen innovatieve producten op te markt te zetten. Zo heeft </a:t>
            </a:r>
            <a:r>
              <a:rPr lang="nl-NL" b="0" i="0" dirty="0" err="1">
                <a:solidFill>
                  <a:srgbClr val="444444"/>
                </a:solidFill>
                <a:effectLst/>
                <a:latin typeface="Open Sans"/>
              </a:rPr>
              <a:t>Milgro</a:t>
            </a:r>
            <a:r>
              <a:rPr lang="nl-NL" b="0" i="0" dirty="0">
                <a:solidFill>
                  <a:srgbClr val="444444"/>
                </a:solidFill>
                <a:effectLst/>
                <a:latin typeface="Open Sans"/>
              </a:rPr>
              <a:t> een grondstofmanagementsysteem ontwikkeld dat het aanbod van verspilde groenten bij aangesloten bedrijven inzichtelijk maakt. Dit systeem maakt het mogelijk deze groenten weer aan te bieden aan verwerkers als de Verspillingsfabriek (</a:t>
            </a:r>
            <a:r>
              <a:rPr lang="nl-NL" b="0" i="0" u="none" strike="noStrike" dirty="0" err="1">
                <a:solidFill>
                  <a:srgbClr val="1FB7EC"/>
                </a:solidFill>
                <a:effectLst/>
                <a:latin typeface="Open Sans"/>
                <a:hlinkClick r:id="rId7"/>
              </a:rPr>
              <a:t>Wastelab</a:t>
            </a:r>
            <a:r>
              <a:rPr lang="nl-NL" b="0" i="0" u="none" strike="noStrike" dirty="0">
                <a:solidFill>
                  <a:srgbClr val="1FB7EC"/>
                </a:solidFill>
                <a:effectLst/>
                <a:latin typeface="Open Sans"/>
                <a:hlinkClick r:id="rId7"/>
              </a:rPr>
              <a:t>, 2019</a:t>
            </a:r>
            <a:r>
              <a:rPr lang="nl-NL" b="0" i="0" dirty="0">
                <a:solidFill>
                  <a:srgbClr val="444444"/>
                </a:solidFill>
                <a:effectLst/>
                <a:latin typeface="Open Sans"/>
              </a:rPr>
              <a:t>).</a:t>
            </a:r>
          </a:p>
          <a:p>
            <a:pPr algn="l" fontAlgn="base"/>
            <a:r>
              <a:rPr lang="nl-NL" b="0" i="0" dirty="0">
                <a:solidFill>
                  <a:srgbClr val="1FB7EC"/>
                </a:solidFill>
                <a:effectLst/>
                <a:latin typeface="Montserrat"/>
              </a:rPr>
              <a:t>Geoptimaliseerde klantrelaties</a:t>
            </a:r>
          </a:p>
          <a:p>
            <a:pPr algn="l" fontAlgn="base"/>
            <a:r>
              <a:rPr lang="nl-NL" b="0" i="0" dirty="0">
                <a:solidFill>
                  <a:srgbClr val="444444"/>
                </a:solidFill>
                <a:effectLst/>
                <a:latin typeface="Open Sans"/>
              </a:rPr>
              <a:t>De circulaire economie biedt nieuwe businessmodellen en kansen om klanten te binden. De transitie van producten leveren naar services, leasemodellen en verhuur creëren een langdurige relatie tussen klant en leverancier, omdat er meer contact is tijdens de levensduur van het product. Wanneer de leverancier verantwoordelijk blijft voor het geleverde product kan door middel van tussentijdse service, onderhoud, reparatie en goede communicatie niet alleen klanttevredenheid worden behaald maar ook klant-loyaliteit ontstaan, die ervoor zorgt dat de klant opnieuw producten zal afnemen na afloop van het contract (</a:t>
            </a:r>
            <a:r>
              <a:rPr lang="nl-NL" b="0" i="0" u="none" strike="noStrike" dirty="0" err="1">
                <a:solidFill>
                  <a:srgbClr val="1FB7EC"/>
                </a:solidFill>
                <a:effectLst/>
                <a:latin typeface="Open Sans"/>
                <a:hlinkClick r:id="rId8"/>
              </a:rPr>
              <a:t>Kraaijenhagen</a:t>
            </a:r>
            <a:r>
              <a:rPr lang="nl-NL" b="0" i="0" u="none" strike="noStrike" dirty="0">
                <a:solidFill>
                  <a:srgbClr val="1FB7EC"/>
                </a:solidFill>
                <a:effectLst/>
                <a:latin typeface="Open Sans"/>
                <a:hlinkClick r:id="rId8"/>
              </a:rPr>
              <a:t>, Van </a:t>
            </a:r>
            <a:r>
              <a:rPr lang="nl-NL" b="0" i="0" u="none" strike="noStrike" dirty="0" err="1">
                <a:solidFill>
                  <a:srgbClr val="1FB7EC"/>
                </a:solidFill>
                <a:effectLst/>
                <a:latin typeface="Open Sans"/>
                <a:hlinkClick r:id="rId8"/>
              </a:rPr>
              <a:t>Oppen</a:t>
            </a:r>
            <a:r>
              <a:rPr lang="nl-NL" b="0" i="0" u="none" strike="noStrike" dirty="0">
                <a:solidFill>
                  <a:srgbClr val="1FB7EC"/>
                </a:solidFill>
                <a:effectLst/>
                <a:latin typeface="Open Sans"/>
                <a:hlinkClick r:id="rId8"/>
              </a:rPr>
              <a:t> &amp; </a:t>
            </a:r>
            <a:r>
              <a:rPr lang="nl-NL" b="0" i="0" u="none" strike="noStrike" dirty="0" err="1">
                <a:solidFill>
                  <a:srgbClr val="1FB7EC"/>
                </a:solidFill>
                <a:effectLst/>
                <a:latin typeface="Open Sans"/>
                <a:hlinkClick r:id="rId8"/>
              </a:rPr>
              <a:t>Bocken</a:t>
            </a:r>
            <a:r>
              <a:rPr lang="nl-NL" b="0" i="0" u="none" strike="noStrike" dirty="0">
                <a:solidFill>
                  <a:srgbClr val="1FB7EC"/>
                </a:solidFill>
                <a:effectLst/>
                <a:latin typeface="Open Sans"/>
                <a:hlinkClick r:id="rId8"/>
              </a:rPr>
              <a:t>, 2016</a:t>
            </a:r>
            <a:r>
              <a:rPr lang="nl-NL" b="0" i="0" dirty="0">
                <a:solidFill>
                  <a:srgbClr val="444444"/>
                </a:solidFill>
                <a:effectLst/>
                <a:latin typeface="Open Sans"/>
              </a:rPr>
              <a:t>).</a:t>
            </a:r>
          </a:p>
          <a:p>
            <a:pPr algn="l" fontAlgn="base"/>
            <a:r>
              <a:rPr lang="nl-NL" b="0" i="0" dirty="0">
                <a:solidFill>
                  <a:srgbClr val="444444"/>
                </a:solidFill>
                <a:effectLst/>
                <a:latin typeface="Open Sans"/>
              </a:rPr>
              <a:t>Een voorbeeld is het bedrijf BMA-</a:t>
            </a:r>
            <a:r>
              <a:rPr lang="nl-NL" b="0" i="0" dirty="0" err="1">
                <a:solidFill>
                  <a:srgbClr val="444444"/>
                </a:solidFill>
                <a:effectLst/>
                <a:latin typeface="Open Sans"/>
              </a:rPr>
              <a:t>ergonomics</a:t>
            </a:r>
            <a:r>
              <a:rPr lang="nl-NL" b="0" i="0" dirty="0">
                <a:solidFill>
                  <a:srgbClr val="444444"/>
                </a:solidFill>
                <a:effectLst/>
                <a:latin typeface="Open Sans"/>
              </a:rPr>
              <a:t> dat een restwaardegarantie geeft bij de verkoop van haar bureaustoelen. Na de gebruiksperiode worden de bureaustoelen weer teruggekocht en opgehaald bij het bedrijf dat ze heeft gekocht. Dit geeft BMA-</a:t>
            </a:r>
            <a:r>
              <a:rPr lang="nl-NL" b="0" i="0" dirty="0" err="1">
                <a:solidFill>
                  <a:srgbClr val="444444"/>
                </a:solidFill>
                <a:effectLst/>
                <a:latin typeface="Open Sans"/>
              </a:rPr>
              <a:t>ergonomics</a:t>
            </a:r>
            <a:r>
              <a:rPr lang="nl-NL" b="0" i="0" dirty="0">
                <a:solidFill>
                  <a:srgbClr val="444444"/>
                </a:solidFill>
                <a:effectLst/>
                <a:latin typeface="Open Sans"/>
              </a:rPr>
              <a:t> het voordeel dat ze de bureaustoelen weer kan opknappen en kan doorverkopen. Maar minstens zo belangrijk, door de terugkoopgarantie zoekt de klant automatisch weer contact op met BMA-</a:t>
            </a:r>
            <a:r>
              <a:rPr lang="nl-NL" b="0" i="0" dirty="0" err="1">
                <a:solidFill>
                  <a:srgbClr val="444444"/>
                </a:solidFill>
                <a:effectLst/>
                <a:latin typeface="Open Sans"/>
              </a:rPr>
              <a:t>ergonomics</a:t>
            </a:r>
            <a:r>
              <a:rPr lang="nl-NL" b="0" i="0" dirty="0">
                <a:solidFill>
                  <a:srgbClr val="444444"/>
                </a:solidFill>
                <a:effectLst/>
                <a:latin typeface="Open Sans"/>
              </a:rPr>
              <a:t>, op het moment dat ze nieuwe bureaustoelen moet gaan kopen (</a:t>
            </a:r>
            <a:r>
              <a:rPr lang="nl-NL" b="0" i="0" u="none" strike="noStrike" dirty="0">
                <a:solidFill>
                  <a:srgbClr val="1FB7EC"/>
                </a:solidFill>
                <a:effectLst/>
                <a:latin typeface="Open Sans"/>
                <a:hlinkClick r:id="rId9"/>
              </a:rPr>
              <a:t>BMA-</a:t>
            </a:r>
            <a:r>
              <a:rPr lang="nl-NL" b="0" i="0" u="none" strike="noStrike" dirty="0" err="1">
                <a:solidFill>
                  <a:srgbClr val="1FB7EC"/>
                </a:solidFill>
                <a:effectLst/>
                <a:latin typeface="Open Sans"/>
                <a:hlinkClick r:id="rId9"/>
              </a:rPr>
              <a:t>ergonomics</a:t>
            </a:r>
            <a:r>
              <a:rPr lang="nl-NL" b="0" i="0" u="none" strike="noStrike" dirty="0">
                <a:solidFill>
                  <a:srgbClr val="1FB7EC"/>
                </a:solidFill>
                <a:effectLst/>
                <a:latin typeface="Open Sans"/>
                <a:hlinkClick r:id="rId9"/>
              </a:rPr>
              <a:t>, 2019</a:t>
            </a:r>
            <a:r>
              <a:rPr lang="nl-NL" b="0" i="0" dirty="0">
                <a:solidFill>
                  <a:srgbClr val="444444"/>
                </a:solidFill>
                <a:effectLst/>
                <a:latin typeface="Open Sans"/>
              </a:rPr>
              <a:t>).</a:t>
            </a:r>
          </a:p>
          <a:p>
            <a:endParaRPr lang="nl-NL" dirty="0"/>
          </a:p>
        </p:txBody>
      </p:sp>
      <p:sp>
        <p:nvSpPr>
          <p:cNvPr id="4" name="Tijdelijke aanduiding voor dianummer 3"/>
          <p:cNvSpPr>
            <a:spLocks noGrp="1"/>
          </p:cNvSpPr>
          <p:nvPr>
            <p:ph type="sldNum" sz="quarter" idx="5"/>
          </p:nvPr>
        </p:nvSpPr>
        <p:spPr/>
        <p:txBody>
          <a:bodyPr/>
          <a:lstStyle/>
          <a:p>
            <a:fld id="{1EEA7A44-3C22-4B90-B886-BF325A7A5977}" type="slidenum">
              <a:rPr lang="nl-NL" smtClean="0"/>
              <a:t>29</a:t>
            </a:fld>
            <a:endParaRPr lang="nl-NL"/>
          </a:p>
        </p:txBody>
      </p:sp>
    </p:spTree>
    <p:extLst>
      <p:ext uri="{BB962C8B-B14F-4D97-AF65-F5344CB8AC3E}">
        <p14:creationId xmlns:p14="http://schemas.microsoft.com/office/powerpoint/2010/main" val="965903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Negatieve bij effecten vallen weg, er wordt bespaard op materiaal kosten.</a:t>
            </a:r>
          </a:p>
          <a:p>
            <a:r>
              <a:rPr lang="nl-NL" dirty="0"/>
              <a:t>Het BNP</a:t>
            </a:r>
          </a:p>
        </p:txBody>
      </p:sp>
      <p:sp>
        <p:nvSpPr>
          <p:cNvPr id="4" name="Tijdelijke aanduiding voor dianummer 3"/>
          <p:cNvSpPr>
            <a:spLocks noGrp="1"/>
          </p:cNvSpPr>
          <p:nvPr>
            <p:ph type="sldNum" sz="quarter" idx="5"/>
          </p:nvPr>
        </p:nvSpPr>
        <p:spPr/>
        <p:txBody>
          <a:bodyPr/>
          <a:lstStyle/>
          <a:p>
            <a:fld id="{1EEA7A44-3C22-4B90-B886-BF325A7A5977}" type="slidenum">
              <a:rPr lang="nl-NL" smtClean="0"/>
              <a:t>30</a:t>
            </a:fld>
            <a:endParaRPr lang="nl-NL"/>
          </a:p>
        </p:txBody>
      </p:sp>
    </p:spTree>
    <p:extLst>
      <p:ext uri="{BB962C8B-B14F-4D97-AF65-F5344CB8AC3E}">
        <p14:creationId xmlns:p14="http://schemas.microsoft.com/office/powerpoint/2010/main" val="2420397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1932495-0198-4408-BB59-C4D009EDAF9D}" type="slidenum">
              <a:rPr lang="nl-NL" smtClean="0"/>
              <a:t>31</a:t>
            </a:fld>
            <a:endParaRPr lang="nl-NL"/>
          </a:p>
        </p:txBody>
      </p:sp>
    </p:spTree>
    <p:extLst>
      <p:ext uri="{BB962C8B-B14F-4D97-AF65-F5344CB8AC3E}">
        <p14:creationId xmlns:p14="http://schemas.microsoft.com/office/powerpoint/2010/main" val="2952506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dirty="0">
                <a:solidFill>
                  <a:srgbClr val="000000"/>
                </a:solidFill>
                <a:effectLst/>
              </a:rPr>
              <a:t>Een circulaire economie is een economisch systeem van gesloten kringlopen waarin grondstoffen, onderdelen en producten hun waarde zo min mogelijk verliezen, hernieuwbare energiebronnen worden gebruikt en systeemdenken centraal staat.</a:t>
            </a:r>
            <a:r>
              <a:rPr lang="nl-NL" sz="2000" i="0" dirty="0">
                <a:solidFill>
                  <a:srgbClr val="000000"/>
                </a:solidFill>
                <a:effectLst/>
              </a:rPr>
              <a:t> </a:t>
            </a:r>
            <a:endParaRPr lang="nl-NL" sz="2000" dirty="0"/>
          </a:p>
          <a:p>
            <a:endParaRPr lang="nl-NL" dirty="0"/>
          </a:p>
        </p:txBody>
      </p:sp>
      <p:sp>
        <p:nvSpPr>
          <p:cNvPr id="4" name="Tijdelijke aanduiding voor dianummer 3"/>
          <p:cNvSpPr>
            <a:spLocks noGrp="1"/>
          </p:cNvSpPr>
          <p:nvPr>
            <p:ph type="sldNum" sz="quarter" idx="5"/>
          </p:nvPr>
        </p:nvSpPr>
        <p:spPr/>
        <p:txBody>
          <a:bodyPr/>
          <a:lstStyle/>
          <a:p>
            <a:fld id="{9427E87D-CAFA-455F-868A-46A74A5F90BB}" type="slidenum">
              <a:rPr lang="nl-NL" smtClean="0"/>
              <a:t>8</a:t>
            </a:fld>
            <a:endParaRPr lang="nl-NL"/>
          </a:p>
        </p:txBody>
      </p:sp>
    </p:spTree>
    <p:extLst>
      <p:ext uri="{BB962C8B-B14F-4D97-AF65-F5344CB8AC3E}">
        <p14:creationId xmlns:p14="http://schemas.microsoft.com/office/powerpoint/2010/main" val="1331160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444444"/>
                </a:solidFill>
                <a:effectLst/>
                <a:latin typeface="Open Sans"/>
              </a:rPr>
              <a:t>In een circulaire economie worden materiaalkringlopen gesloten naar het voorbeeld van een ecosysteem. Afval bestaat niet, want elke reststroom kan gebruikt worden voor het maken van een nieuw product. Toxische stoffen worden geëlimineerd en reststromen worden gescheiden in een biologische en een technische kringloop. Producenten nemen hun producten na gebruik terug en herstellen deze voor een nieuwe gebruiksleven (</a:t>
            </a:r>
            <a:r>
              <a:rPr lang="nl-NL" b="0" i="0" u="none" strike="noStrike" dirty="0">
                <a:solidFill>
                  <a:srgbClr val="AFCA00"/>
                </a:solidFill>
                <a:effectLst/>
                <a:latin typeface="Open Sans"/>
                <a:hlinkClick r:id="rId3"/>
              </a:rPr>
              <a:t>Ellen </a:t>
            </a:r>
            <a:r>
              <a:rPr lang="nl-NL" b="0" i="0" u="none" strike="noStrike" dirty="0" err="1">
                <a:solidFill>
                  <a:srgbClr val="AFCA00"/>
                </a:solidFill>
                <a:effectLst/>
                <a:latin typeface="Open Sans"/>
                <a:hlinkClick r:id="rId3"/>
              </a:rPr>
              <a:t>MacArthur</a:t>
            </a:r>
            <a:r>
              <a:rPr lang="nl-NL" b="0" i="0" u="none" strike="noStrike" dirty="0">
                <a:solidFill>
                  <a:srgbClr val="AFCA00"/>
                </a:solidFill>
                <a:effectLst/>
                <a:latin typeface="Open Sans"/>
                <a:hlinkClick r:id="rId3"/>
              </a:rPr>
              <a:t> Foundation, 2015a).</a:t>
            </a:r>
            <a:r>
              <a:rPr lang="nl-NL" b="0" i="0" dirty="0">
                <a:solidFill>
                  <a:srgbClr val="444444"/>
                </a:solidFill>
                <a:effectLst/>
                <a:latin typeface="Open Sans"/>
              </a:rPr>
              <a:t> In dit systeem is het dus niet alleen belangrijk dat materialen op een goede manier gerecycled worden, maar juist dat producten, onderdelen en grondstoffen in deze kringlopen van hoogwaardige kwaliteit blijven (</a:t>
            </a:r>
            <a:r>
              <a:rPr lang="nl-NL" b="0" i="0" u="none" strike="noStrike" dirty="0" err="1">
                <a:solidFill>
                  <a:srgbClr val="AFCA00"/>
                </a:solidFill>
                <a:effectLst/>
                <a:latin typeface="Open Sans"/>
                <a:hlinkClick r:id="rId4"/>
              </a:rPr>
              <a:t>Korhonen</a:t>
            </a:r>
            <a:r>
              <a:rPr lang="nl-NL" b="0" i="0" u="none" strike="noStrike" dirty="0">
                <a:solidFill>
                  <a:srgbClr val="AFCA00"/>
                </a:solidFill>
                <a:effectLst/>
                <a:latin typeface="Open Sans"/>
                <a:hlinkClick r:id="rId4"/>
              </a:rPr>
              <a:t>, </a:t>
            </a:r>
            <a:r>
              <a:rPr lang="nl-NL" b="0" i="0" u="none" strike="noStrike" dirty="0" err="1">
                <a:solidFill>
                  <a:srgbClr val="AFCA00"/>
                </a:solidFill>
                <a:effectLst/>
                <a:latin typeface="Open Sans"/>
                <a:hlinkClick r:id="rId4"/>
              </a:rPr>
              <a:t>Nuur</a:t>
            </a:r>
            <a:r>
              <a:rPr lang="nl-NL" b="0" i="0" u="none" strike="noStrike" dirty="0">
                <a:solidFill>
                  <a:srgbClr val="AFCA00"/>
                </a:solidFill>
                <a:effectLst/>
                <a:latin typeface="Open Sans"/>
                <a:hlinkClick r:id="rId4"/>
              </a:rPr>
              <a:t>, </a:t>
            </a:r>
            <a:r>
              <a:rPr lang="nl-NL" b="0" i="0" u="none" strike="noStrike" dirty="0" err="1">
                <a:solidFill>
                  <a:srgbClr val="AFCA00"/>
                </a:solidFill>
                <a:effectLst/>
                <a:latin typeface="Open Sans"/>
                <a:hlinkClick r:id="rId4"/>
              </a:rPr>
              <a:t>Feldmann</a:t>
            </a:r>
            <a:r>
              <a:rPr lang="nl-NL" b="0" i="0" u="none" strike="noStrike" dirty="0">
                <a:solidFill>
                  <a:srgbClr val="AFCA00"/>
                </a:solidFill>
                <a:effectLst/>
                <a:latin typeface="Open Sans"/>
                <a:hlinkClick r:id="rId4"/>
              </a:rPr>
              <a:t> &amp; </a:t>
            </a:r>
            <a:r>
              <a:rPr lang="nl-NL" b="0" i="0" u="none" strike="noStrike" dirty="0" err="1">
                <a:solidFill>
                  <a:srgbClr val="AFCA00"/>
                </a:solidFill>
                <a:effectLst/>
                <a:latin typeface="Open Sans"/>
                <a:hlinkClick r:id="rId4"/>
              </a:rPr>
              <a:t>Birkie</a:t>
            </a:r>
            <a:r>
              <a:rPr lang="nl-NL" b="0" i="0" u="none" strike="noStrike" dirty="0">
                <a:solidFill>
                  <a:srgbClr val="AFCA00"/>
                </a:solidFill>
                <a:effectLst/>
                <a:latin typeface="Open Sans"/>
                <a:hlinkClick r:id="rId4"/>
              </a:rPr>
              <a:t>, 2018</a:t>
            </a:r>
            <a:r>
              <a:rPr lang="nl-NL" b="0" i="0" dirty="0">
                <a:solidFill>
                  <a:srgbClr val="444444"/>
                </a:solidFill>
                <a:effectLst/>
                <a:latin typeface="Open Sans"/>
              </a:rPr>
              <a:t>).</a:t>
            </a:r>
          </a:p>
          <a:p>
            <a:endParaRPr lang="nl-NL" dirty="0"/>
          </a:p>
        </p:txBody>
      </p:sp>
      <p:sp>
        <p:nvSpPr>
          <p:cNvPr id="4" name="Tijdelijke aanduiding voor dianummer 3"/>
          <p:cNvSpPr>
            <a:spLocks noGrp="1"/>
          </p:cNvSpPr>
          <p:nvPr>
            <p:ph type="sldNum" sz="quarter" idx="5"/>
          </p:nvPr>
        </p:nvSpPr>
        <p:spPr/>
        <p:txBody>
          <a:bodyPr/>
          <a:lstStyle/>
          <a:p>
            <a:fld id="{9427E87D-CAFA-455F-868A-46A74A5F90BB}" type="slidenum">
              <a:rPr lang="nl-NL" smtClean="0"/>
              <a:t>9</a:t>
            </a:fld>
            <a:endParaRPr lang="nl-NL"/>
          </a:p>
        </p:txBody>
      </p:sp>
    </p:spTree>
    <p:extLst>
      <p:ext uri="{BB962C8B-B14F-4D97-AF65-F5344CB8AC3E}">
        <p14:creationId xmlns:p14="http://schemas.microsoft.com/office/powerpoint/2010/main" val="1788317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9E717A6-8351-4986-9073-7DB7B79D7FB8}" type="slidenum">
              <a:rPr lang="nl-NL" smtClean="0"/>
              <a:t>10</a:t>
            </a:fld>
            <a:endParaRPr lang="nl-NL"/>
          </a:p>
        </p:txBody>
      </p:sp>
    </p:spTree>
    <p:extLst>
      <p:ext uri="{BB962C8B-B14F-4D97-AF65-F5344CB8AC3E}">
        <p14:creationId xmlns:p14="http://schemas.microsoft.com/office/powerpoint/2010/main" val="2099934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B684812-E767-4F97-827D-0B13FE466A73}" type="slidenum">
              <a:rPr lang="nl-NL" smtClean="0"/>
              <a:t>11</a:t>
            </a:fld>
            <a:endParaRPr lang="nl-NL"/>
          </a:p>
        </p:txBody>
      </p:sp>
    </p:spTree>
    <p:extLst>
      <p:ext uri="{BB962C8B-B14F-4D97-AF65-F5344CB8AC3E}">
        <p14:creationId xmlns:p14="http://schemas.microsoft.com/office/powerpoint/2010/main" val="2621444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Milieumotivatie, zelfbewustzijn, het nemen van initiatief, de waarde van ‘milieu’ ideeën inzien</a:t>
            </a:r>
            <a:br>
              <a:rPr lang="nl-NL" dirty="0"/>
            </a:br>
            <a:br>
              <a:rPr lang="nl-NL" dirty="0"/>
            </a:br>
            <a:r>
              <a:rPr lang="nl-NL" dirty="0"/>
              <a:t>verzamelen middelen, samenwerken, creativiteit, milieu visie.</a:t>
            </a:r>
          </a:p>
          <a:p>
            <a:endParaRPr lang="nl-NL" dirty="0"/>
          </a:p>
          <a:p>
            <a:r>
              <a:rPr lang="nl-NL" dirty="0"/>
              <a:t>Omgaan met risico’s, kansen zien, duurzaam werken, leren van ervaring</a:t>
            </a:r>
          </a:p>
        </p:txBody>
      </p:sp>
      <p:sp>
        <p:nvSpPr>
          <p:cNvPr id="4" name="Tijdelijke aanduiding voor dianummer 3"/>
          <p:cNvSpPr>
            <a:spLocks noGrp="1"/>
          </p:cNvSpPr>
          <p:nvPr>
            <p:ph type="sldNum" sz="quarter" idx="5"/>
          </p:nvPr>
        </p:nvSpPr>
        <p:spPr/>
        <p:txBody>
          <a:bodyPr/>
          <a:lstStyle/>
          <a:p>
            <a:fld id="{DA8214B2-8A3D-4AAD-A585-6BF2A9411CB6}" type="slidenum">
              <a:rPr lang="nl-NL" smtClean="0"/>
              <a:t>12</a:t>
            </a:fld>
            <a:endParaRPr lang="nl-NL"/>
          </a:p>
        </p:txBody>
      </p:sp>
    </p:spTree>
    <p:extLst>
      <p:ext uri="{BB962C8B-B14F-4D97-AF65-F5344CB8AC3E}">
        <p14:creationId xmlns:p14="http://schemas.microsoft.com/office/powerpoint/2010/main" val="303579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0" dirty="0">
                <a:solidFill>
                  <a:srgbClr val="000000"/>
                </a:solidFill>
                <a:effectLst/>
                <a:latin typeface="Open Sans"/>
              </a:rPr>
              <a:t>Een circulaire economie is fundamenteel anders dan een lineaire economie. Simpel gezegd delven we in een lineaire economie grondstoffen die we verwerken tot een product, dat na gebruik weg wordt gegooid. In een circulaire economie sluiten van de kringlopen van al deze grondstoffen. Het sluiten van die kringlopen vereist veel meer dan alleen recyclen. Het veranderd de manier waarop waarde wordt gecreëerd en wordt behouden, hoe de productie wordt verduurzaamd en welke businessmodellen daarvoor worden gebruikt. </a:t>
            </a:r>
            <a:endParaRPr lang="nl-NL" dirty="0"/>
          </a:p>
        </p:txBody>
      </p:sp>
      <p:sp>
        <p:nvSpPr>
          <p:cNvPr id="4" name="Tijdelijke aanduiding voor dianummer 3"/>
          <p:cNvSpPr>
            <a:spLocks noGrp="1"/>
          </p:cNvSpPr>
          <p:nvPr>
            <p:ph type="sldNum" sz="quarter" idx="5"/>
          </p:nvPr>
        </p:nvSpPr>
        <p:spPr/>
        <p:txBody>
          <a:bodyPr/>
          <a:lstStyle/>
          <a:p>
            <a:fld id="{DA8214B2-8A3D-4AAD-A585-6BF2A9411CB6}" type="slidenum">
              <a:rPr lang="nl-NL" smtClean="0"/>
              <a:t>13</a:t>
            </a:fld>
            <a:endParaRPr lang="nl-NL"/>
          </a:p>
        </p:txBody>
      </p:sp>
    </p:spTree>
    <p:extLst>
      <p:ext uri="{BB962C8B-B14F-4D97-AF65-F5344CB8AC3E}">
        <p14:creationId xmlns:p14="http://schemas.microsoft.com/office/powerpoint/2010/main" val="1540222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effectLst/>
                <a:latin typeface="Zilla Slab"/>
              </a:rPr>
              <a:t>Green Friday is in 2017 bedacht door een Franse milieuorganisatie om overconsumptie aan de kaak te stellen. </a:t>
            </a:r>
          </a:p>
          <a:p>
            <a:endParaRPr lang="nl-NL" dirty="0"/>
          </a:p>
        </p:txBody>
      </p:sp>
      <p:sp>
        <p:nvSpPr>
          <p:cNvPr id="4" name="Tijdelijke aanduiding voor dianummer 3"/>
          <p:cNvSpPr>
            <a:spLocks noGrp="1"/>
          </p:cNvSpPr>
          <p:nvPr>
            <p:ph type="sldNum" sz="quarter" idx="5"/>
          </p:nvPr>
        </p:nvSpPr>
        <p:spPr/>
        <p:txBody>
          <a:bodyPr/>
          <a:lstStyle/>
          <a:p>
            <a:fld id="{DA8214B2-8A3D-4AAD-A585-6BF2A9411CB6}" type="slidenum">
              <a:rPr lang="nl-NL" smtClean="0"/>
              <a:t>15</a:t>
            </a:fld>
            <a:endParaRPr lang="nl-NL"/>
          </a:p>
        </p:txBody>
      </p:sp>
    </p:spTree>
    <p:extLst>
      <p:ext uri="{BB962C8B-B14F-4D97-AF65-F5344CB8AC3E}">
        <p14:creationId xmlns:p14="http://schemas.microsoft.com/office/powerpoint/2010/main" val="3029025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151A36A3-75AA-4264-B2B5-CD1F9F64AB23}"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E6085C5F-980A-4173-87FC-6F3A48D960B9}" type="datetimeFigureOut">
              <a:rPr lang="nl-NL" smtClean="0"/>
              <a:t>25-11-2021</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251083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25-11-2021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151A36A3-75AA-4264-B2B5-CD1F9F64AB23}"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42297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25-11-2021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51A36A3-75AA-4264-B2B5-CD1F9F64AB23}"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247948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25-11-2021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151A36A3-75AA-4264-B2B5-CD1F9F64AB23}"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667603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25-11-2021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51A36A3-75AA-4264-B2B5-CD1F9F64AB23}"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1981061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25-11-2021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51A36A3-75AA-4264-B2B5-CD1F9F64AB23}"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1373007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25-11-2021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51A36A3-75AA-4264-B2B5-CD1F9F64AB23}"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230787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25-11-2021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51A36A3-75AA-4264-B2B5-CD1F9F64AB23}"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3928835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25-11-2021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51A36A3-75AA-4264-B2B5-CD1F9F64AB23}"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277209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25-11-2021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51A36A3-75AA-4264-B2B5-CD1F9F64AB23}"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775397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151A36A3-75AA-4264-B2B5-CD1F9F64AB23}"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E6085C5F-980A-4173-87FC-6F3A48D960B9}" type="datetimeFigureOut">
              <a:rPr lang="nl-NL" smtClean="0"/>
              <a:t>25-11-2021</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854688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25-11-2021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51A36A3-75AA-4264-B2B5-CD1F9F64AB23}" type="slidenum">
              <a:rPr lang="nl-NL" smtClean="0"/>
              <a:t>‹nr.›</a:t>
            </a:fld>
            <a:endParaRPr lang="nl-NL"/>
          </a:p>
        </p:txBody>
      </p:sp>
    </p:spTree>
    <p:extLst>
      <p:ext uri="{BB962C8B-B14F-4D97-AF65-F5344CB8AC3E}">
        <p14:creationId xmlns:p14="http://schemas.microsoft.com/office/powerpoint/2010/main" val="33746924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151A36A3-75AA-4264-B2B5-CD1F9F64AB23}"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E6085C5F-980A-4173-87FC-6F3A48D960B9}" type="datetimeFigureOut">
              <a:rPr lang="nl-NL" smtClean="0"/>
              <a:t>25-11-2021</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376264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151A36A3-75AA-4264-B2B5-CD1F9F64AB23}"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E6085C5F-980A-4173-87FC-6F3A48D960B9}" type="datetimeFigureOut">
              <a:rPr lang="nl-NL" smtClean="0"/>
              <a:t>25-11-2021</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994308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25-11-2021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51A36A3-75AA-4264-B2B5-CD1F9F64AB23}"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180617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E6085C5F-980A-4173-87FC-6F3A48D960B9}" type="datetimeFigureOut">
              <a:rPr lang="nl-NL" smtClean="0"/>
              <a:t>25-11-2021</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151A36A3-75AA-4264-B2B5-CD1F9F64AB23}"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386245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E6085C5F-980A-4173-87FC-6F3A48D960B9}" type="datetimeFigureOut">
              <a:rPr lang="nl-NL" smtClean="0"/>
              <a:t>25-11-2021</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151A36A3-75AA-4264-B2B5-CD1F9F64AB23}"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956901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E6085C5F-980A-4173-87FC-6F3A48D960B9}" type="datetimeFigureOut">
              <a:rPr lang="nl-NL" smtClean="0"/>
              <a:t>25-11-2021</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151A36A3-75AA-4264-B2B5-CD1F9F64AB23}"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32393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E6085C5F-980A-4173-87FC-6F3A48D960B9}" type="datetimeFigureOut">
              <a:rPr lang="nl-NL" smtClean="0"/>
              <a:t>25-11-2021</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151A36A3-75AA-4264-B2B5-CD1F9F64AB23}" type="slidenum">
              <a:rPr lang="nl-NL" smtClean="0"/>
              <a:t>‹nr.›</a:t>
            </a:fld>
            <a:endParaRPr lang="nl-NL"/>
          </a:p>
        </p:txBody>
      </p:sp>
    </p:spTree>
    <p:extLst>
      <p:ext uri="{BB962C8B-B14F-4D97-AF65-F5344CB8AC3E}">
        <p14:creationId xmlns:p14="http://schemas.microsoft.com/office/powerpoint/2010/main" val="12850510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E6085C5F-980A-4173-87FC-6F3A48D960B9}" type="datetimeFigureOut">
              <a:rPr lang="nl-NL" smtClean="0"/>
              <a:t>25-11-2021</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151A36A3-75AA-4264-B2B5-CD1F9F64AB23}"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25807199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E6085C5F-980A-4173-87FC-6F3A48D960B9}" type="datetimeFigureOut">
              <a:rPr lang="nl-NL" smtClean="0"/>
              <a:t>25-11-2021</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151A36A3-75AA-4264-B2B5-CD1F9F64AB23}" type="slidenum">
              <a:rPr lang="nl-NL" smtClean="0"/>
              <a:t>‹nr.›</a:t>
            </a:fld>
            <a:endParaRPr lang="nl-NL"/>
          </a:p>
        </p:txBody>
      </p:sp>
    </p:spTree>
    <p:extLst>
      <p:ext uri="{BB962C8B-B14F-4D97-AF65-F5344CB8AC3E}">
        <p14:creationId xmlns:p14="http://schemas.microsoft.com/office/powerpoint/2010/main" val="1500921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E6085C5F-980A-4173-87FC-6F3A48D960B9}" type="datetimeFigureOut">
              <a:rPr lang="nl-NL" smtClean="0"/>
              <a:t>25-11-2021</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151A36A3-75AA-4264-B2B5-CD1F9F64AB23}"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349789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151A36A3-75AA-4264-B2B5-CD1F9F64AB23}"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E6085C5F-980A-4173-87FC-6F3A48D960B9}" type="datetimeFigureOut">
              <a:rPr lang="nl-NL" smtClean="0"/>
              <a:t>25-11-2021</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1732267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CBCE09-9E42-4F60-8A3C-202361940A0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FE74D09-98CE-4270-9517-740EDFBB8D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45A5E1A-CD26-4A14-BB6B-9FF0CBF0FE10}"/>
              </a:ext>
            </a:extLst>
          </p:cNvPr>
          <p:cNvSpPr>
            <a:spLocks noGrp="1"/>
          </p:cNvSpPr>
          <p:nvPr>
            <p:ph type="dt" sz="half" idx="10"/>
          </p:nvPr>
        </p:nvSpPr>
        <p:spPr/>
        <p:txBody>
          <a:bodyPr/>
          <a:lstStyle/>
          <a:p>
            <a:fld id="{E6085C5F-980A-4173-87FC-6F3A48D960B9}" type="datetimeFigureOut">
              <a:rPr lang="nl-NL" smtClean="0"/>
              <a:t>25-11-2021</a:t>
            </a:fld>
            <a:endParaRPr lang="nl-NL"/>
          </a:p>
        </p:txBody>
      </p:sp>
      <p:sp>
        <p:nvSpPr>
          <p:cNvPr id="5" name="Tijdelijke aanduiding voor voettekst 4">
            <a:extLst>
              <a:ext uri="{FF2B5EF4-FFF2-40B4-BE49-F238E27FC236}">
                <a16:creationId xmlns:a16="http://schemas.microsoft.com/office/drawing/2014/main" id="{389BEEEA-6E8A-4739-91AE-CD6FED89D94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FC17404-93EC-4F0C-B2D9-1D814A1B21A3}"/>
              </a:ext>
            </a:extLst>
          </p:cNvPr>
          <p:cNvSpPr>
            <a:spLocks noGrp="1"/>
          </p:cNvSpPr>
          <p:nvPr>
            <p:ph type="sldNum" sz="quarter" idx="12"/>
          </p:nvPr>
        </p:nvSpPr>
        <p:spPr/>
        <p:txBody>
          <a:bodyPr/>
          <a:lstStyle/>
          <a:p>
            <a:fld id="{151A36A3-75AA-4264-B2B5-CD1F9F64AB23}" type="slidenum">
              <a:rPr lang="nl-NL" smtClean="0"/>
              <a:t>‹nr.›</a:t>
            </a:fld>
            <a:endParaRPr lang="nl-NL"/>
          </a:p>
        </p:txBody>
      </p:sp>
    </p:spTree>
    <p:extLst>
      <p:ext uri="{BB962C8B-B14F-4D97-AF65-F5344CB8AC3E}">
        <p14:creationId xmlns:p14="http://schemas.microsoft.com/office/powerpoint/2010/main" val="5554710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B3E50-3578-495A-BC7D-735ADCCF598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7D76F2E-F484-43A1-8791-E6729942999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AB6CF32-3E33-4BCC-8F2B-C26E3483FD4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68387F0-637D-47D1-B05F-A4F0C7369A73}"/>
              </a:ext>
            </a:extLst>
          </p:cNvPr>
          <p:cNvSpPr>
            <a:spLocks noGrp="1"/>
          </p:cNvSpPr>
          <p:nvPr>
            <p:ph type="dt" sz="half" idx="10"/>
          </p:nvPr>
        </p:nvSpPr>
        <p:spPr/>
        <p:txBody>
          <a:bodyPr/>
          <a:lstStyle/>
          <a:p>
            <a:fld id="{E6085C5F-980A-4173-87FC-6F3A48D960B9}" type="datetimeFigureOut">
              <a:rPr lang="nl-NL" smtClean="0"/>
              <a:t>25-11-2021</a:t>
            </a:fld>
            <a:endParaRPr lang="nl-NL"/>
          </a:p>
        </p:txBody>
      </p:sp>
      <p:sp>
        <p:nvSpPr>
          <p:cNvPr id="6" name="Tijdelijke aanduiding voor voettekst 5">
            <a:extLst>
              <a:ext uri="{FF2B5EF4-FFF2-40B4-BE49-F238E27FC236}">
                <a16:creationId xmlns:a16="http://schemas.microsoft.com/office/drawing/2014/main" id="{6A004B99-7646-455E-B7E2-6079AF6D52D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6900677-8B99-4F66-BBFB-AF2F7FB60E83}"/>
              </a:ext>
            </a:extLst>
          </p:cNvPr>
          <p:cNvSpPr>
            <a:spLocks noGrp="1"/>
          </p:cNvSpPr>
          <p:nvPr>
            <p:ph type="sldNum" sz="quarter" idx="12"/>
          </p:nvPr>
        </p:nvSpPr>
        <p:spPr/>
        <p:txBody>
          <a:bodyPr/>
          <a:lstStyle/>
          <a:p>
            <a:fld id="{151A36A3-75AA-4264-B2B5-CD1F9F64AB23}" type="slidenum">
              <a:rPr lang="nl-NL" smtClean="0"/>
              <a:t>‹nr.›</a:t>
            </a:fld>
            <a:endParaRPr lang="nl-NL"/>
          </a:p>
        </p:txBody>
      </p:sp>
    </p:spTree>
    <p:extLst>
      <p:ext uri="{BB962C8B-B14F-4D97-AF65-F5344CB8AC3E}">
        <p14:creationId xmlns:p14="http://schemas.microsoft.com/office/powerpoint/2010/main" val="2680970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B0D5FE-E705-487D-B07D-0B8BBF01970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98309D2-48DC-4E51-A836-D623C1D81B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02521AF-A533-48C4-9E38-21C580626B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ACF5E57-D277-4EF7-A7A8-4D396467654E}"/>
              </a:ext>
            </a:extLst>
          </p:cNvPr>
          <p:cNvSpPr>
            <a:spLocks noGrp="1"/>
          </p:cNvSpPr>
          <p:nvPr>
            <p:ph type="dt" sz="half" idx="10"/>
          </p:nvPr>
        </p:nvSpPr>
        <p:spPr/>
        <p:txBody>
          <a:bodyPr/>
          <a:lstStyle/>
          <a:p>
            <a:fld id="{E6085C5F-980A-4173-87FC-6F3A48D960B9}" type="datetimeFigureOut">
              <a:rPr lang="nl-NL" smtClean="0"/>
              <a:t>25-11-2021</a:t>
            </a:fld>
            <a:endParaRPr lang="nl-NL"/>
          </a:p>
        </p:txBody>
      </p:sp>
      <p:sp>
        <p:nvSpPr>
          <p:cNvPr id="6" name="Tijdelijke aanduiding voor voettekst 5">
            <a:extLst>
              <a:ext uri="{FF2B5EF4-FFF2-40B4-BE49-F238E27FC236}">
                <a16:creationId xmlns:a16="http://schemas.microsoft.com/office/drawing/2014/main" id="{B490725D-E5A2-470C-880E-2BDBADF2027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D52A75-BFB1-4E90-B243-7E67DF41A7EE}"/>
              </a:ext>
            </a:extLst>
          </p:cNvPr>
          <p:cNvSpPr>
            <a:spLocks noGrp="1"/>
          </p:cNvSpPr>
          <p:nvPr>
            <p:ph type="sldNum" sz="quarter" idx="12"/>
          </p:nvPr>
        </p:nvSpPr>
        <p:spPr/>
        <p:txBody>
          <a:bodyPr/>
          <a:lstStyle/>
          <a:p>
            <a:fld id="{151A36A3-75AA-4264-B2B5-CD1F9F64AB23}" type="slidenum">
              <a:rPr lang="nl-NL" smtClean="0"/>
              <a:t>‹nr.›</a:t>
            </a:fld>
            <a:endParaRPr lang="nl-NL"/>
          </a:p>
        </p:txBody>
      </p:sp>
    </p:spTree>
    <p:extLst>
      <p:ext uri="{BB962C8B-B14F-4D97-AF65-F5344CB8AC3E}">
        <p14:creationId xmlns:p14="http://schemas.microsoft.com/office/powerpoint/2010/main" val="2159645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151A36A3-75AA-4264-B2B5-CD1F9F64AB23}"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E6085C5F-980A-4173-87FC-6F3A48D960B9}" type="datetimeFigureOut">
              <a:rPr lang="nl-NL" smtClean="0"/>
              <a:t>25-11-2021</a:t>
            </a:fld>
            <a:endParaRPr lang="nl-NL"/>
          </a:p>
        </p:txBody>
      </p:sp>
    </p:spTree>
    <p:extLst>
      <p:ext uri="{BB962C8B-B14F-4D97-AF65-F5344CB8AC3E}">
        <p14:creationId xmlns:p14="http://schemas.microsoft.com/office/powerpoint/2010/main" val="3883101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25-11-2021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51A36A3-75AA-4264-B2B5-CD1F9F64AB23}" type="slidenum">
              <a:rPr lang="nl-NL" smtClean="0"/>
              <a:t>‹nr.›</a:t>
            </a:fld>
            <a:endParaRPr lang="nl-NL"/>
          </a:p>
        </p:txBody>
      </p:sp>
    </p:spTree>
    <p:extLst>
      <p:ext uri="{BB962C8B-B14F-4D97-AF65-F5344CB8AC3E}">
        <p14:creationId xmlns:p14="http://schemas.microsoft.com/office/powerpoint/2010/main" val="304977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25-11-2021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151A36A3-75AA-4264-B2B5-CD1F9F64AB23}"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129184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25-11-2021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4256665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25-11-2021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51A36A3-75AA-4264-B2B5-CD1F9F64AB23}"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172312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25-11-2021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151A36A3-75AA-4264-B2B5-CD1F9F64AB23}"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4319008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E6085C5F-980A-4173-87FC-6F3A48D960B9}" type="datetimeFigureOut">
              <a:rPr lang="nl-NL" smtClean="0"/>
              <a:t>25-11-2021</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151A36A3-75AA-4264-B2B5-CD1F9F64AB23}"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23920647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OvxTRudyLu0" TargetMode="External"/><Relationship Id="rId1" Type="http://schemas.openxmlformats.org/officeDocument/2006/relationships/slideLayout" Target="../slideLayouts/slideLayout31.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hyperlink" Target="https://www.duurzaam-ondernemen.nl/ellen-de-lange-thuiswinkel-org-kleur-black-friday-groen-7-leuke-tips/" TargetMode="External"/><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openxmlformats.org/officeDocument/2006/relationships/image" Target="../media/image32.jpe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k1oPVp63eNk"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8" Type="http://schemas.openxmlformats.org/officeDocument/2006/relationships/hyperlink" Target="https://nl.wikipedia.org/wiki/Zwavelhexafluoride" TargetMode="External"/><Relationship Id="rId3" Type="http://schemas.openxmlformats.org/officeDocument/2006/relationships/image" Target="../media/image48.png"/><Relationship Id="rId7" Type="http://schemas.openxmlformats.org/officeDocument/2006/relationships/hyperlink" Target="https://nl.wikipedia.org/wiki/Chloorfluorkoolstofverbinding" TargetMode="External"/><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hyperlink" Target="https://nl.wikipedia.org/wiki/Distikstofmonoxide" TargetMode="External"/><Relationship Id="rId5" Type="http://schemas.openxmlformats.org/officeDocument/2006/relationships/hyperlink" Target="https://nl.wikipedia.org/wiki/Methaan" TargetMode="External"/><Relationship Id="rId4" Type="http://schemas.openxmlformats.org/officeDocument/2006/relationships/hyperlink" Target="https://nl.wikipedia.org/wiki/Koolstofdioxide"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3hxE7Af98AI" TargetMode="External"/><Relationship Id="rId2" Type="http://schemas.openxmlformats.org/officeDocument/2006/relationships/notesSlide" Target="../notesSlides/notesSlide19.xml"/><Relationship Id="rId1" Type="http://schemas.openxmlformats.org/officeDocument/2006/relationships/slideLayout" Target="../slideLayouts/slideLayout32.xml"/><Relationship Id="rId5" Type="http://schemas.openxmlformats.org/officeDocument/2006/relationships/image" Target="../media/image47.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4CXBeWercI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www.rijksoverheid.nl/onderwerpen/circulaire-economie/nederland-circulair-in-205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689209-4E28-4B9E-8DE2-57B804886BB5}"/>
              </a:ext>
            </a:extLst>
          </p:cNvPr>
          <p:cNvSpPr>
            <a:spLocks noGrp="1"/>
          </p:cNvSpPr>
          <p:nvPr>
            <p:ph type="ctrTitle"/>
          </p:nvPr>
        </p:nvSpPr>
        <p:spPr/>
        <p:txBody>
          <a:bodyPr/>
          <a:lstStyle/>
          <a:p>
            <a:r>
              <a:rPr lang="nl-NL" dirty="0"/>
              <a:t>Circulaire economie</a:t>
            </a:r>
          </a:p>
        </p:txBody>
      </p:sp>
      <p:sp>
        <p:nvSpPr>
          <p:cNvPr id="3" name="Ondertitel 2">
            <a:extLst>
              <a:ext uri="{FF2B5EF4-FFF2-40B4-BE49-F238E27FC236}">
                <a16:creationId xmlns:a16="http://schemas.microsoft.com/office/drawing/2014/main" id="{F57CE931-EB18-400D-8DEC-821C7A3752B0}"/>
              </a:ext>
            </a:extLst>
          </p:cNvPr>
          <p:cNvSpPr>
            <a:spLocks noGrp="1"/>
          </p:cNvSpPr>
          <p:nvPr>
            <p:ph type="subTitle" idx="1"/>
          </p:nvPr>
        </p:nvSpPr>
        <p:spPr/>
        <p:txBody>
          <a:bodyPr/>
          <a:lstStyle/>
          <a:p>
            <a:r>
              <a:rPr lang="nl-NL" dirty="0"/>
              <a:t>Leerjaar 2 – periode 2</a:t>
            </a:r>
          </a:p>
        </p:txBody>
      </p:sp>
    </p:spTree>
    <p:extLst>
      <p:ext uri="{BB962C8B-B14F-4D97-AF65-F5344CB8AC3E}">
        <p14:creationId xmlns:p14="http://schemas.microsoft.com/office/powerpoint/2010/main" val="2552551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E3CA4-61CA-4A7D-AE75-5167FB029A8D}"/>
              </a:ext>
            </a:extLst>
          </p:cNvPr>
          <p:cNvSpPr>
            <a:spLocks noGrp="1"/>
          </p:cNvSpPr>
          <p:nvPr>
            <p:ph type="title"/>
          </p:nvPr>
        </p:nvSpPr>
        <p:spPr>
          <a:xfrm>
            <a:off x="268014" y="409904"/>
            <a:ext cx="6921062" cy="599090"/>
          </a:xfrm>
        </p:spPr>
        <p:txBody>
          <a:bodyPr/>
          <a:lstStyle/>
          <a:p>
            <a:r>
              <a:rPr lang="nl-NL" dirty="0"/>
              <a:t>2. Hernieuwbare energie</a:t>
            </a:r>
          </a:p>
        </p:txBody>
      </p:sp>
      <p:pic>
        <p:nvPicPr>
          <p:cNvPr id="4" name="Afbeelding 3">
            <a:extLst>
              <a:ext uri="{FF2B5EF4-FFF2-40B4-BE49-F238E27FC236}">
                <a16:creationId xmlns:a16="http://schemas.microsoft.com/office/drawing/2014/main" id="{9EE6545C-3CEE-4F30-B89E-4DC568B79EEF}"/>
              </a:ext>
            </a:extLst>
          </p:cNvPr>
          <p:cNvPicPr>
            <a:picLocks noChangeAspect="1"/>
          </p:cNvPicPr>
          <p:nvPr/>
        </p:nvPicPr>
        <p:blipFill rotWithShape="1">
          <a:blip r:embed="rId3"/>
          <a:srcRect l="31573" t="27957" r="12903" b="17419"/>
          <a:stretch/>
        </p:blipFill>
        <p:spPr>
          <a:xfrm>
            <a:off x="1429406" y="1283325"/>
            <a:ext cx="9333187" cy="5164771"/>
          </a:xfrm>
          <a:prstGeom prst="rect">
            <a:avLst/>
          </a:prstGeom>
        </p:spPr>
      </p:pic>
    </p:spTree>
    <p:extLst>
      <p:ext uri="{BB962C8B-B14F-4D97-AF65-F5344CB8AC3E}">
        <p14:creationId xmlns:p14="http://schemas.microsoft.com/office/powerpoint/2010/main" val="2085089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CB0838-EEAE-417A-8855-CD40C470D8AE}"/>
              </a:ext>
            </a:extLst>
          </p:cNvPr>
          <p:cNvSpPr>
            <a:spLocks noGrp="1"/>
          </p:cNvSpPr>
          <p:nvPr>
            <p:ph type="title"/>
          </p:nvPr>
        </p:nvSpPr>
        <p:spPr>
          <a:xfrm>
            <a:off x="488732" y="273051"/>
            <a:ext cx="4414344" cy="641350"/>
          </a:xfrm>
        </p:spPr>
        <p:txBody>
          <a:bodyPr/>
          <a:lstStyle/>
          <a:p>
            <a:r>
              <a:rPr lang="nl-NL" dirty="0"/>
              <a:t>3. systeemdenken</a:t>
            </a:r>
          </a:p>
        </p:txBody>
      </p:sp>
      <p:sp>
        <p:nvSpPr>
          <p:cNvPr id="4" name="Tijdelijke aanduiding voor tekst 3">
            <a:extLst>
              <a:ext uri="{FF2B5EF4-FFF2-40B4-BE49-F238E27FC236}">
                <a16:creationId xmlns:a16="http://schemas.microsoft.com/office/drawing/2014/main" id="{EC6D79EE-C048-4E26-94B4-262013CA867F}"/>
              </a:ext>
            </a:extLst>
          </p:cNvPr>
          <p:cNvSpPr>
            <a:spLocks noGrp="1"/>
          </p:cNvSpPr>
          <p:nvPr>
            <p:ph type="body" sz="half" idx="2"/>
          </p:nvPr>
        </p:nvSpPr>
        <p:spPr>
          <a:xfrm>
            <a:off x="609601" y="1435101"/>
            <a:ext cx="4157132" cy="4691063"/>
          </a:xfrm>
        </p:spPr>
        <p:txBody>
          <a:bodyPr/>
          <a:lstStyle/>
          <a:p>
            <a:pPr fontAlgn="base"/>
            <a:r>
              <a:rPr lang="nl-NL" sz="1800" dirty="0">
                <a:solidFill>
                  <a:srgbClr val="444444"/>
                </a:solidFill>
              </a:rPr>
              <a:t>Iedere actor in de economie (bedrijf, persoon, organisme) is verbonden met andere actoren. </a:t>
            </a:r>
          </a:p>
          <a:p>
            <a:pPr fontAlgn="base"/>
            <a:r>
              <a:rPr lang="nl-NL" sz="1800" dirty="0">
                <a:solidFill>
                  <a:srgbClr val="444444"/>
                </a:solidFill>
              </a:rPr>
              <a:t>Dit vormt samen een netwerk waarin de acties van een speler invloed hebben op andere spelers. </a:t>
            </a:r>
          </a:p>
          <a:p>
            <a:pPr fontAlgn="base"/>
            <a:endParaRPr lang="nl-NL" sz="1800" dirty="0">
              <a:solidFill>
                <a:srgbClr val="444444"/>
              </a:solidFill>
            </a:endParaRPr>
          </a:p>
          <a:p>
            <a:pPr fontAlgn="base"/>
            <a:endParaRPr lang="nl-NL" sz="1800" dirty="0">
              <a:solidFill>
                <a:srgbClr val="444444"/>
              </a:solidFill>
            </a:endParaRPr>
          </a:p>
          <a:p>
            <a:pPr fontAlgn="base"/>
            <a:r>
              <a:rPr lang="nl-NL" sz="1800" dirty="0">
                <a:solidFill>
                  <a:srgbClr val="444444"/>
                </a:solidFill>
              </a:rPr>
              <a:t>korte én lange termijn consequenties in keuzes die gemaakt worden.</a:t>
            </a:r>
            <a:endParaRPr lang="nl-NL" sz="1800" dirty="0"/>
          </a:p>
          <a:p>
            <a:endParaRPr lang="nl-NL" dirty="0"/>
          </a:p>
        </p:txBody>
      </p:sp>
      <p:pic>
        <p:nvPicPr>
          <p:cNvPr id="7" name="Picture 2" descr="Systeemdenken - Wikipedia">
            <a:extLst>
              <a:ext uri="{FF2B5EF4-FFF2-40B4-BE49-F238E27FC236}">
                <a16:creationId xmlns:a16="http://schemas.microsoft.com/office/drawing/2014/main" id="{D3CE2F65-C661-4B63-8C9B-A36133030B6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48275" y="273050"/>
            <a:ext cx="5853113" cy="585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393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F7D7918C-C4C6-4067-8628-25ACC4685D44}"/>
              </a:ext>
            </a:extLst>
          </p:cNvPr>
          <p:cNvSpPr>
            <a:spLocks noGrp="1"/>
          </p:cNvSpPr>
          <p:nvPr>
            <p:ph type="title"/>
          </p:nvPr>
        </p:nvSpPr>
        <p:spPr>
          <a:xfrm>
            <a:off x="2639616" y="332656"/>
            <a:ext cx="8860565" cy="648072"/>
          </a:xfrm>
        </p:spPr>
        <p:txBody>
          <a:bodyPr/>
          <a:lstStyle/>
          <a:p>
            <a:r>
              <a:rPr lang="en-US" dirty="0" err="1"/>
              <a:t>Circulaire</a:t>
            </a:r>
            <a:r>
              <a:rPr lang="en-US" dirty="0"/>
              <a:t> skills </a:t>
            </a:r>
          </a:p>
        </p:txBody>
      </p:sp>
      <p:pic>
        <p:nvPicPr>
          <p:cNvPr id="6146" name="Picture 2" descr="Circular skills">
            <a:extLst>
              <a:ext uri="{FF2B5EF4-FFF2-40B4-BE49-F238E27FC236}">
                <a16:creationId xmlns:a16="http://schemas.microsoft.com/office/drawing/2014/main" id="{E458D530-148C-48B9-9FE4-7749879ACC3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3241" y="1"/>
            <a:ext cx="12275242" cy="6858000"/>
          </a:xfrm>
          <a:prstGeom prst="rect">
            <a:avLst/>
          </a:prstGeom>
          <a:solidFill>
            <a:srgbClr val="FFFFFF"/>
          </a:solidFill>
        </p:spPr>
      </p:pic>
    </p:spTree>
    <p:extLst>
      <p:ext uri="{BB962C8B-B14F-4D97-AF65-F5344CB8AC3E}">
        <p14:creationId xmlns:p14="http://schemas.microsoft.com/office/powerpoint/2010/main" val="860861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E51A97-092B-4AA4-817E-7D7EBB10DAE0}"/>
              </a:ext>
            </a:extLst>
          </p:cNvPr>
          <p:cNvSpPr>
            <a:spLocks noGrp="1"/>
          </p:cNvSpPr>
          <p:nvPr>
            <p:ph type="title"/>
          </p:nvPr>
        </p:nvSpPr>
        <p:spPr/>
        <p:txBody>
          <a:bodyPr/>
          <a:lstStyle/>
          <a:p>
            <a:r>
              <a:rPr lang="nl-NL" dirty="0"/>
              <a:t>Lineair versus circulair</a:t>
            </a:r>
          </a:p>
        </p:txBody>
      </p:sp>
      <p:pic>
        <p:nvPicPr>
          <p:cNvPr id="2050" name="Picture 2">
            <a:extLst>
              <a:ext uri="{FF2B5EF4-FFF2-40B4-BE49-F238E27FC236}">
                <a16:creationId xmlns:a16="http://schemas.microsoft.com/office/drawing/2014/main" id="{576FEB49-E422-4DA5-B868-CD52C5B269D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566535" y="1751806"/>
            <a:ext cx="7309115" cy="3811588"/>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A3827CC3-702E-4B5C-ABCA-74033459C34F}"/>
              </a:ext>
            </a:extLst>
          </p:cNvPr>
          <p:cNvSpPr>
            <a:spLocks noGrp="1"/>
          </p:cNvSpPr>
          <p:nvPr>
            <p:ph type="body" sz="half" idx="2"/>
          </p:nvPr>
        </p:nvSpPr>
        <p:spPr/>
        <p:txBody>
          <a:bodyPr/>
          <a:lstStyle/>
          <a:p>
            <a:r>
              <a:rPr lang="nl-NL" sz="2000" b="1" dirty="0"/>
              <a:t>Lineaire </a:t>
            </a:r>
            <a:r>
              <a:rPr lang="nl-NL" sz="2000" dirty="0"/>
              <a:t>volgt traditioneel het “take-make-</a:t>
            </a:r>
            <a:r>
              <a:rPr lang="nl-NL" sz="2000" dirty="0" err="1"/>
              <a:t>dispose</a:t>
            </a:r>
            <a:r>
              <a:rPr lang="nl-NL" sz="2000" dirty="0"/>
              <a:t>” stappenplan.</a:t>
            </a:r>
          </a:p>
          <a:p>
            <a:endParaRPr lang="nl-NL" sz="2000" dirty="0"/>
          </a:p>
          <a:p>
            <a:r>
              <a:rPr lang="nl-NL" sz="2000" b="1" dirty="0"/>
              <a:t>Circulaire </a:t>
            </a:r>
            <a:r>
              <a:rPr lang="nl-NL" sz="2000" dirty="0"/>
              <a:t>een systeem wordt waarde gecreëerd door te focussen op </a:t>
            </a:r>
            <a:r>
              <a:rPr lang="nl-NL" sz="2000" dirty="0" err="1"/>
              <a:t>waardebehoud</a:t>
            </a:r>
            <a:r>
              <a:rPr lang="nl-NL" sz="2000" dirty="0"/>
              <a:t>. </a:t>
            </a:r>
          </a:p>
          <a:p>
            <a:endParaRPr lang="nl-NL" dirty="0"/>
          </a:p>
          <a:p>
            <a:endParaRPr lang="nl-NL" dirty="0"/>
          </a:p>
        </p:txBody>
      </p:sp>
    </p:spTree>
    <p:extLst>
      <p:ext uri="{BB962C8B-B14F-4D97-AF65-F5344CB8AC3E}">
        <p14:creationId xmlns:p14="http://schemas.microsoft.com/office/powerpoint/2010/main" val="360679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B5A9EB3-954E-4125-B426-DFB1E0848357}"/>
              </a:ext>
            </a:extLst>
          </p:cNvPr>
          <p:cNvSpPr>
            <a:spLocks noGrp="1"/>
          </p:cNvSpPr>
          <p:nvPr>
            <p:ph type="title"/>
          </p:nvPr>
        </p:nvSpPr>
        <p:spPr/>
        <p:txBody>
          <a:bodyPr/>
          <a:lstStyle/>
          <a:p>
            <a:r>
              <a:rPr lang="nl-NL" dirty="0"/>
              <a:t>Lineair versus circulair</a:t>
            </a:r>
          </a:p>
        </p:txBody>
      </p:sp>
      <p:graphicFrame>
        <p:nvGraphicFramePr>
          <p:cNvPr id="9" name="Tabel 9">
            <a:extLst>
              <a:ext uri="{FF2B5EF4-FFF2-40B4-BE49-F238E27FC236}">
                <a16:creationId xmlns:a16="http://schemas.microsoft.com/office/drawing/2014/main" id="{066FEE00-4D9B-49BE-A489-F82115A23046}"/>
              </a:ext>
            </a:extLst>
          </p:cNvPr>
          <p:cNvGraphicFramePr>
            <a:graphicFrameLocks noGrp="1"/>
          </p:cNvGraphicFramePr>
          <p:nvPr>
            <p:ph sz="half" idx="2"/>
            <p:extLst>
              <p:ext uri="{D42A27DB-BD31-4B8C-83A1-F6EECF244321}">
                <p14:modId xmlns:p14="http://schemas.microsoft.com/office/powerpoint/2010/main" val="1661451371"/>
              </p:ext>
            </p:extLst>
          </p:nvPr>
        </p:nvGraphicFramePr>
        <p:xfrm>
          <a:off x="5891368" y="1254034"/>
          <a:ext cx="6023430" cy="4612117"/>
        </p:xfrm>
        <a:graphic>
          <a:graphicData uri="http://schemas.openxmlformats.org/drawingml/2006/table">
            <a:tbl>
              <a:tblPr firstRow="1" bandRow="1">
                <a:tableStyleId>{073A0DAA-6AF3-43AB-8588-CEC1D06C72B9}</a:tableStyleId>
              </a:tblPr>
              <a:tblGrid>
                <a:gridCol w="1729015">
                  <a:extLst>
                    <a:ext uri="{9D8B030D-6E8A-4147-A177-3AD203B41FA5}">
                      <a16:colId xmlns:a16="http://schemas.microsoft.com/office/drawing/2014/main" val="3699097848"/>
                    </a:ext>
                  </a:extLst>
                </a:gridCol>
                <a:gridCol w="2286605">
                  <a:extLst>
                    <a:ext uri="{9D8B030D-6E8A-4147-A177-3AD203B41FA5}">
                      <a16:colId xmlns:a16="http://schemas.microsoft.com/office/drawing/2014/main" val="984376729"/>
                    </a:ext>
                  </a:extLst>
                </a:gridCol>
                <a:gridCol w="2007810">
                  <a:extLst>
                    <a:ext uri="{9D8B030D-6E8A-4147-A177-3AD203B41FA5}">
                      <a16:colId xmlns:a16="http://schemas.microsoft.com/office/drawing/2014/main" val="4276780473"/>
                    </a:ext>
                  </a:extLst>
                </a:gridCol>
              </a:tblGrid>
              <a:tr h="417499">
                <a:tc>
                  <a:txBody>
                    <a:bodyPr/>
                    <a:lstStyle/>
                    <a:p>
                      <a:endParaRPr lang="nl-NL"/>
                    </a:p>
                  </a:txBody>
                  <a:tcPr/>
                </a:tc>
                <a:tc>
                  <a:txBody>
                    <a:bodyPr/>
                    <a:lstStyle/>
                    <a:p>
                      <a:r>
                        <a:rPr lang="nl-NL" dirty="0"/>
                        <a:t>Lineair</a:t>
                      </a:r>
                    </a:p>
                  </a:txBody>
                  <a:tcPr/>
                </a:tc>
                <a:tc>
                  <a:txBody>
                    <a:bodyPr/>
                    <a:lstStyle/>
                    <a:p>
                      <a:r>
                        <a:rPr lang="nl-NL" dirty="0"/>
                        <a:t>Circulair</a:t>
                      </a:r>
                    </a:p>
                  </a:txBody>
                  <a:tcPr/>
                </a:tc>
                <a:extLst>
                  <a:ext uri="{0D108BD9-81ED-4DB2-BD59-A6C34878D82A}">
                    <a16:rowId xmlns:a16="http://schemas.microsoft.com/office/drawing/2014/main" val="3819413956"/>
                  </a:ext>
                </a:extLst>
              </a:tr>
              <a:tr h="730623">
                <a:tc>
                  <a:txBody>
                    <a:bodyPr/>
                    <a:lstStyle/>
                    <a:p>
                      <a:r>
                        <a:rPr lang="nl-NL" b="1" dirty="0"/>
                        <a:t>Stappenplan</a:t>
                      </a:r>
                    </a:p>
                  </a:txBody>
                  <a:tcPr/>
                </a:tc>
                <a:tc>
                  <a:txBody>
                    <a:bodyPr/>
                    <a:lstStyle/>
                    <a:p>
                      <a:r>
                        <a:rPr lang="nl-NL" dirty="0"/>
                        <a:t>Take-Make-</a:t>
                      </a:r>
                      <a:r>
                        <a:rPr lang="nl-NL" dirty="0" err="1"/>
                        <a:t>dispose</a:t>
                      </a:r>
                      <a:endParaRPr lang="nl-NL" dirty="0"/>
                    </a:p>
                  </a:txBody>
                  <a:tcPr/>
                </a:tc>
                <a:tc>
                  <a:txBody>
                    <a:bodyPr/>
                    <a:lstStyle/>
                    <a:p>
                      <a:r>
                        <a:rPr lang="nl-NL" dirty="0" err="1"/>
                        <a:t>Reduce</a:t>
                      </a:r>
                      <a:r>
                        <a:rPr lang="nl-NL" dirty="0"/>
                        <a:t>-</a:t>
                      </a:r>
                      <a:r>
                        <a:rPr lang="nl-NL" dirty="0" err="1"/>
                        <a:t>Reuse</a:t>
                      </a:r>
                      <a:r>
                        <a:rPr lang="nl-NL" dirty="0"/>
                        <a:t>-Recycle</a:t>
                      </a:r>
                    </a:p>
                  </a:txBody>
                  <a:tcPr/>
                </a:tc>
                <a:extLst>
                  <a:ext uri="{0D108BD9-81ED-4DB2-BD59-A6C34878D82A}">
                    <a16:rowId xmlns:a16="http://schemas.microsoft.com/office/drawing/2014/main" val="1286815765"/>
                  </a:ext>
                </a:extLst>
              </a:tr>
              <a:tr h="423297">
                <a:tc>
                  <a:txBody>
                    <a:bodyPr/>
                    <a:lstStyle/>
                    <a:p>
                      <a:r>
                        <a:rPr lang="nl-NL" b="1" dirty="0"/>
                        <a:t>Focus</a:t>
                      </a:r>
                    </a:p>
                  </a:txBody>
                  <a:tcPr/>
                </a:tc>
                <a:tc>
                  <a:txBody>
                    <a:bodyPr/>
                    <a:lstStyle/>
                    <a:p>
                      <a:r>
                        <a:rPr lang="nl-NL" dirty="0" err="1"/>
                        <a:t>Eco</a:t>
                      </a:r>
                      <a:r>
                        <a:rPr lang="nl-NL" dirty="0"/>
                        <a:t>-efficiëntie</a:t>
                      </a:r>
                    </a:p>
                  </a:txBody>
                  <a:tcPr/>
                </a:tc>
                <a:tc>
                  <a:txBody>
                    <a:bodyPr/>
                    <a:lstStyle/>
                    <a:p>
                      <a:r>
                        <a:rPr lang="nl-NL" dirty="0" err="1"/>
                        <a:t>Eco</a:t>
                      </a:r>
                      <a:r>
                        <a:rPr lang="nl-NL" dirty="0"/>
                        <a:t>-effectiviteit</a:t>
                      </a:r>
                    </a:p>
                  </a:txBody>
                  <a:tcPr/>
                </a:tc>
                <a:extLst>
                  <a:ext uri="{0D108BD9-81ED-4DB2-BD59-A6C34878D82A}">
                    <a16:rowId xmlns:a16="http://schemas.microsoft.com/office/drawing/2014/main" val="272212892"/>
                  </a:ext>
                </a:extLst>
              </a:tr>
              <a:tr h="1043747">
                <a:tc>
                  <a:txBody>
                    <a:bodyPr/>
                    <a:lstStyle/>
                    <a:p>
                      <a:r>
                        <a:rPr lang="nl-NL" b="1" dirty="0"/>
                        <a:t>Systeemgrenzen</a:t>
                      </a:r>
                    </a:p>
                  </a:txBody>
                  <a:tcPr/>
                </a:tc>
                <a:tc>
                  <a:txBody>
                    <a:bodyPr/>
                    <a:lstStyle/>
                    <a:p>
                      <a:r>
                        <a:rPr lang="nl-NL" dirty="0"/>
                        <a:t>Korte termijn, van inkoop tot verkoop</a:t>
                      </a:r>
                    </a:p>
                  </a:txBody>
                  <a:tcPr/>
                </a:tc>
                <a:tc>
                  <a:txBody>
                    <a:bodyPr/>
                    <a:lstStyle/>
                    <a:p>
                      <a:r>
                        <a:rPr lang="nl-NL" dirty="0"/>
                        <a:t>Lange termijn, meerdere levenscycli</a:t>
                      </a:r>
                    </a:p>
                  </a:txBody>
                  <a:tcPr/>
                </a:tc>
                <a:extLst>
                  <a:ext uri="{0D108BD9-81ED-4DB2-BD59-A6C34878D82A}">
                    <a16:rowId xmlns:a16="http://schemas.microsoft.com/office/drawing/2014/main" val="3152184720"/>
                  </a:ext>
                </a:extLst>
              </a:tr>
              <a:tr h="1356871">
                <a:tc>
                  <a:txBody>
                    <a:bodyPr/>
                    <a:lstStyle/>
                    <a:p>
                      <a:r>
                        <a:rPr lang="nl-NL" b="1" dirty="0"/>
                        <a:t>Hergebruik</a:t>
                      </a:r>
                    </a:p>
                  </a:txBody>
                  <a:tcPr/>
                </a:tc>
                <a:tc>
                  <a:txBody>
                    <a:bodyPr/>
                    <a:lstStyle/>
                    <a:p>
                      <a:r>
                        <a:rPr lang="nl-NL" dirty="0" err="1"/>
                        <a:t>Downcycling</a:t>
                      </a:r>
                      <a:endParaRPr lang="nl-NL" dirty="0"/>
                    </a:p>
                  </a:txBody>
                  <a:tcPr/>
                </a:tc>
                <a:tc>
                  <a:txBody>
                    <a:bodyPr/>
                    <a:lstStyle/>
                    <a:p>
                      <a:r>
                        <a:rPr lang="nl-NL" dirty="0" err="1"/>
                        <a:t>Upcycling</a:t>
                      </a:r>
                      <a:r>
                        <a:rPr lang="nl-NL" dirty="0"/>
                        <a:t>, hoge kwaliteit van recycling, </a:t>
                      </a:r>
                      <a:r>
                        <a:rPr lang="nl-NL" dirty="0" err="1"/>
                        <a:t>cascaderend</a:t>
                      </a:r>
                      <a:endParaRPr lang="nl-NL" dirty="0"/>
                    </a:p>
                  </a:txBody>
                  <a:tcPr/>
                </a:tc>
                <a:extLst>
                  <a:ext uri="{0D108BD9-81ED-4DB2-BD59-A6C34878D82A}">
                    <a16:rowId xmlns:a16="http://schemas.microsoft.com/office/drawing/2014/main" val="3672318560"/>
                  </a:ext>
                </a:extLst>
              </a:tr>
              <a:tr h="423297">
                <a:tc>
                  <a:txBody>
                    <a:bodyPr/>
                    <a:lstStyle/>
                    <a:p>
                      <a:r>
                        <a:rPr lang="nl-NL" b="1" dirty="0"/>
                        <a:t>Businessmodel</a:t>
                      </a:r>
                    </a:p>
                  </a:txBody>
                  <a:tcPr/>
                </a:tc>
                <a:tc>
                  <a:txBody>
                    <a:bodyPr/>
                    <a:lstStyle/>
                    <a:p>
                      <a:r>
                        <a:rPr lang="nl-NL" dirty="0"/>
                        <a:t>Producten</a:t>
                      </a:r>
                    </a:p>
                  </a:txBody>
                  <a:tcPr/>
                </a:tc>
                <a:tc>
                  <a:txBody>
                    <a:bodyPr/>
                    <a:lstStyle/>
                    <a:p>
                      <a:r>
                        <a:rPr lang="nl-NL" dirty="0"/>
                        <a:t>diensten</a:t>
                      </a:r>
                    </a:p>
                  </a:txBody>
                  <a:tcPr/>
                </a:tc>
                <a:extLst>
                  <a:ext uri="{0D108BD9-81ED-4DB2-BD59-A6C34878D82A}">
                    <a16:rowId xmlns:a16="http://schemas.microsoft.com/office/drawing/2014/main" val="464643622"/>
                  </a:ext>
                </a:extLst>
              </a:tr>
            </a:tbl>
          </a:graphicData>
        </a:graphic>
      </p:graphicFrame>
      <p:pic>
        <p:nvPicPr>
          <p:cNvPr id="5122" name="Picture 2" descr="Black Friday België 2020 – De beste koopjes en solden op 1 pagina!">
            <a:hlinkClick r:id="rId2"/>
            <a:extLst>
              <a:ext uri="{FF2B5EF4-FFF2-40B4-BE49-F238E27FC236}">
                <a16:creationId xmlns:a16="http://schemas.microsoft.com/office/drawing/2014/main" id="{F70352D7-6A9E-4243-ADBD-5BDC20857A0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71476" y="1723957"/>
            <a:ext cx="5040313" cy="34100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ck Me Images, Stock Photos &amp; Vectors | Shutterstock">
            <a:extLst>
              <a:ext uri="{FF2B5EF4-FFF2-40B4-BE49-F238E27FC236}">
                <a16:creationId xmlns:a16="http://schemas.microsoft.com/office/drawing/2014/main" id="{91CFFF8B-C26A-44F4-998B-AFA40F393C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506" b="37258"/>
          <a:stretch/>
        </p:blipFill>
        <p:spPr bwMode="auto">
          <a:xfrm>
            <a:off x="2887507" y="4850858"/>
            <a:ext cx="2476500" cy="1099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99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9ECD06C-0165-4E48-BF1F-609FF89E090C}"/>
              </a:ext>
            </a:extLst>
          </p:cNvPr>
          <p:cNvSpPr>
            <a:spLocks noGrp="1"/>
          </p:cNvSpPr>
          <p:nvPr>
            <p:ph type="title"/>
          </p:nvPr>
        </p:nvSpPr>
        <p:spPr>
          <a:xfrm>
            <a:off x="839788" y="457200"/>
            <a:ext cx="6160102" cy="488731"/>
          </a:xfrm>
        </p:spPr>
        <p:txBody>
          <a:bodyPr/>
          <a:lstStyle/>
          <a:p>
            <a:r>
              <a:rPr lang="nl-NL" dirty="0"/>
              <a:t>Duurzaam ondernemen</a:t>
            </a:r>
          </a:p>
        </p:txBody>
      </p:sp>
      <p:sp>
        <p:nvSpPr>
          <p:cNvPr id="7" name="Tijdelijke aanduiding voor tekst 6">
            <a:extLst>
              <a:ext uri="{FF2B5EF4-FFF2-40B4-BE49-F238E27FC236}">
                <a16:creationId xmlns:a16="http://schemas.microsoft.com/office/drawing/2014/main" id="{A09649B5-E326-4D7E-A23C-6A7C551DF2E7}"/>
              </a:ext>
            </a:extLst>
          </p:cNvPr>
          <p:cNvSpPr>
            <a:spLocks noGrp="1"/>
          </p:cNvSpPr>
          <p:nvPr>
            <p:ph type="body" sz="half" idx="2"/>
          </p:nvPr>
        </p:nvSpPr>
        <p:spPr>
          <a:xfrm>
            <a:off x="609601" y="1083468"/>
            <a:ext cx="4719383" cy="4691063"/>
          </a:xfrm>
        </p:spPr>
        <p:txBody>
          <a:bodyPr>
            <a:noAutofit/>
          </a:bodyPr>
          <a:lstStyle/>
          <a:p>
            <a:pPr marL="0" indent="0">
              <a:lnSpc>
                <a:spcPct val="90000"/>
              </a:lnSpc>
              <a:buNone/>
            </a:pPr>
            <a:r>
              <a:rPr lang="nl-NL" sz="1800" b="1" dirty="0">
                <a:effectLst/>
              </a:rPr>
              <a:t>Hoe: </a:t>
            </a:r>
            <a:r>
              <a:rPr lang="nl-NL" sz="1800" dirty="0">
                <a:effectLst/>
              </a:rPr>
              <a:t>Individueel</a:t>
            </a:r>
            <a:br>
              <a:rPr lang="nl-NL" sz="1800" dirty="0"/>
            </a:br>
            <a:r>
              <a:rPr lang="nl-NL" sz="1800" b="1" dirty="0">
                <a:effectLst/>
              </a:rPr>
              <a:t>Hulp</a:t>
            </a:r>
            <a:r>
              <a:rPr lang="nl-NL" sz="1800" dirty="0">
                <a:effectLst/>
              </a:rPr>
              <a:t>: Internet</a:t>
            </a:r>
            <a:br>
              <a:rPr lang="nl-NL" sz="1800" dirty="0"/>
            </a:br>
            <a:r>
              <a:rPr lang="nl-NL" sz="1800" b="1" dirty="0">
                <a:effectLst/>
              </a:rPr>
              <a:t>Uitkomst:</a:t>
            </a:r>
            <a:r>
              <a:rPr lang="nl-NL" sz="1800" dirty="0">
                <a:effectLst/>
              </a:rPr>
              <a:t> omschrijving van een Green Friday actie</a:t>
            </a:r>
            <a:br>
              <a:rPr lang="nl-NL" sz="1800" dirty="0">
                <a:effectLst/>
              </a:rPr>
            </a:br>
            <a:r>
              <a:rPr lang="nl-NL" sz="1800" b="1" dirty="0">
                <a:effectLst/>
              </a:rPr>
              <a:t>Tijd:</a:t>
            </a:r>
            <a:r>
              <a:rPr lang="nl-NL" sz="1800" dirty="0">
                <a:effectLst/>
              </a:rPr>
              <a:t> 5 - 10 minuten, plus een korte pitch</a:t>
            </a:r>
            <a:br>
              <a:rPr lang="nl-NL" sz="1800" dirty="0">
                <a:effectLst/>
              </a:rPr>
            </a:br>
            <a:r>
              <a:rPr lang="nl-NL" sz="1800" b="1" dirty="0">
                <a:effectLst/>
              </a:rPr>
              <a:t>Wat:  </a:t>
            </a:r>
            <a:r>
              <a:rPr lang="nl-NL" sz="1800" dirty="0">
                <a:effectLst/>
              </a:rPr>
              <a:t>Ga op zoek naar de acties en geef antwoord op de volgende vragen:</a:t>
            </a:r>
            <a:endParaRPr lang="nl-NL" sz="1800" dirty="0"/>
          </a:p>
          <a:p>
            <a:pPr marL="285750" indent="-285750">
              <a:lnSpc>
                <a:spcPct val="90000"/>
              </a:lnSpc>
              <a:buFont typeface="Wingdings" panose="05000000000000000000" pitchFamily="2" charset="2"/>
              <a:buChar char="ü"/>
            </a:pPr>
            <a:r>
              <a:rPr lang="nl-NL" sz="1800" dirty="0">
                <a:effectLst/>
              </a:rPr>
              <a:t>Wat houd de actie in</a:t>
            </a:r>
          </a:p>
          <a:p>
            <a:pPr marL="285750" indent="-285750">
              <a:lnSpc>
                <a:spcPct val="90000"/>
              </a:lnSpc>
              <a:buFont typeface="Wingdings" panose="05000000000000000000" pitchFamily="2" charset="2"/>
              <a:buChar char="ü"/>
            </a:pPr>
            <a:r>
              <a:rPr lang="nl-NL" sz="1800" dirty="0">
                <a:effectLst/>
              </a:rPr>
              <a:t>Wie doen ermee aan de actie</a:t>
            </a:r>
          </a:p>
          <a:p>
            <a:pPr marL="285750" indent="-285750">
              <a:lnSpc>
                <a:spcPct val="90000"/>
              </a:lnSpc>
              <a:buFont typeface="Wingdings" panose="05000000000000000000" pitchFamily="2" charset="2"/>
              <a:buChar char="ü"/>
            </a:pPr>
            <a:r>
              <a:rPr lang="nl-NL" sz="1800" dirty="0"/>
              <a:t>Onder welke R aanpak valt dit</a:t>
            </a:r>
          </a:p>
          <a:p>
            <a:pPr marL="285750" indent="-285750">
              <a:lnSpc>
                <a:spcPct val="90000"/>
              </a:lnSpc>
              <a:buFont typeface="Wingdings" panose="05000000000000000000" pitchFamily="2" charset="2"/>
              <a:buChar char="ü"/>
            </a:pPr>
            <a:r>
              <a:rPr lang="nl-NL" sz="1800" dirty="0"/>
              <a:t>Wat zijn bijzonderheden van deze actie</a:t>
            </a:r>
          </a:p>
          <a:p>
            <a:pPr marL="285750" indent="-285750">
              <a:lnSpc>
                <a:spcPct val="90000"/>
              </a:lnSpc>
              <a:buFont typeface="Wingdings" panose="05000000000000000000" pitchFamily="2" charset="2"/>
              <a:buChar char="ü"/>
            </a:pPr>
            <a:r>
              <a:rPr lang="nl-NL" sz="1800" dirty="0"/>
              <a:t>Zou je mee doen aan deze actie</a:t>
            </a:r>
          </a:p>
          <a:p>
            <a:endParaRPr lang="nl-NL" sz="1800" dirty="0">
              <a:effectLst/>
              <a:latin typeface="Zilla Slab"/>
            </a:endParaRPr>
          </a:p>
          <a:p>
            <a:pPr marL="285750" indent="-285750">
              <a:buFont typeface="Arial" panose="020B0604020202020204" pitchFamily="34" charset="0"/>
              <a:buChar char="•"/>
            </a:pPr>
            <a:r>
              <a:rPr lang="nl-NL" sz="1800" dirty="0">
                <a:effectLst/>
                <a:latin typeface="Zilla Slab"/>
              </a:rPr>
              <a:t>Compensatie van de aankoop</a:t>
            </a:r>
          </a:p>
          <a:p>
            <a:pPr marL="285750" indent="-285750">
              <a:buFont typeface="Arial" panose="020B0604020202020204" pitchFamily="34" charset="0"/>
              <a:buChar char="•"/>
            </a:pPr>
            <a:r>
              <a:rPr lang="nl-NL" sz="1800" dirty="0">
                <a:effectLst/>
                <a:latin typeface="Zilla Slab"/>
              </a:rPr>
              <a:t>#ByeBuyFriday</a:t>
            </a:r>
          </a:p>
          <a:p>
            <a:pPr marL="285750" indent="-285750">
              <a:buFont typeface="Arial" panose="020B0604020202020204" pitchFamily="34" charset="0"/>
              <a:buChar char="•"/>
            </a:pPr>
            <a:r>
              <a:rPr lang="nl-NL" sz="1800" dirty="0" err="1">
                <a:effectLst/>
                <a:latin typeface="Zilla Slab"/>
              </a:rPr>
              <a:t>Bring</a:t>
            </a:r>
            <a:r>
              <a:rPr lang="nl-NL" sz="1800" dirty="0">
                <a:effectLst/>
                <a:latin typeface="Zilla Slab"/>
              </a:rPr>
              <a:t> Back Friday </a:t>
            </a:r>
          </a:p>
          <a:p>
            <a:pPr marL="285750" indent="-285750">
              <a:buFont typeface="Arial" panose="020B0604020202020204" pitchFamily="34" charset="0"/>
              <a:buChar char="•"/>
            </a:pPr>
            <a:r>
              <a:rPr lang="nl-NL" sz="1800" dirty="0">
                <a:effectLst/>
                <a:latin typeface="Zilla Slab"/>
              </a:rPr>
              <a:t>Shoppen in het bos</a:t>
            </a:r>
          </a:p>
          <a:p>
            <a:pPr marL="285750" indent="-285750">
              <a:buFont typeface="Arial" panose="020B0604020202020204" pitchFamily="34" charset="0"/>
              <a:buChar char="•"/>
            </a:pPr>
            <a:r>
              <a:rPr lang="nl-NL" sz="1800" dirty="0">
                <a:effectLst/>
                <a:latin typeface="Zilla Slab"/>
              </a:rPr>
              <a:t>Korting of groene daad?</a:t>
            </a:r>
          </a:p>
          <a:p>
            <a:pPr marL="285750" indent="-285750">
              <a:buFont typeface="Arial" panose="020B0604020202020204" pitchFamily="34" charset="0"/>
              <a:buChar char="•"/>
            </a:pPr>
            <a:r>
              <a:rPr lang="nl-NL" sz="1800" dirty="0">
                <a:effectLst/>
                <a:latin typeface="inherit"/>
              </a:rPr>
              <a:t>Verkoop helemaal niets</a:t>
            </a:r>
            <a:endParaRPr lang="nl-NL" sz="1800" dirty="0">
              <a:effectLst/>
              <a:latin typeface="Zilla Slab"/>
            </a:endParaRPr>
          </a:p>
          <a:p>
            <a:pPr marL="285750" indent="-285750">
              <a:buFont typeface="Arial" panose="020B0604020202020204" pitchFamily="34" charset="0"/>
              <a:buChar char="•"/>
            </a:pPr>
            <a:r>
              <a:rPr lang="nl-NL" sz="1800" dirty="0">
                <a:effectLst/>
                <a:latin typeface="Zilla Slab"/>
              </a:rPr>
              <a:t>Duurzame Bezorging</a:t>
            </a:r>
          </a:p>
          <a:p>
            <a:endParaRPr lang="nl-NL" sz="1800" dirty="0"/>
          </a:p>
        </p:txBody>
      </p:sp>
      <p:pic>
        <p:nvPicPr>
          <p:cNvPr id="9218" name="Picture 2" descr="6 november 2020, 00:00 uur Groene Vrijdag 2020 - RvN@">
            <a:hlinkClick r:id="rId3"/>
            <a:extLst>
              <a:ext uri="{FF2B5EF4-FFF2-40B4-BE49-F238E27FC236}">
                <a16:creationId xmlns:a16="http://schemas.microsoft.com/office/drawing/2014/main" id="{74473DA8-FFB6-4D60-A608-96EA60405E9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328984" y="1083468"/>
            <a:ext cx="6568048" cy="46157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ck Me Images, Stock Photos &amp; Vectors | Shutterstock">
            <a:extLst>
              <a:ext uri="{FF2B5EF4-FFF2-40B4-BE49-F238E27FC236}">
                <a16:creationId xmlns:a16="http://schemas.microsoft.com/office/drawing/2014/main" id="{04732E96-2A0F-4C20-A523-C03F4FD43E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506" b="37258"/>
          <a:stretch/>
        </p:blipFill>
        <p:spPr bwMode="auto">
          <a:xfrm>
            <a:off x="9105899" y="5576287"/>
            <a:ext cx="2476500" cy="1099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84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F1F0E80D-FCF8-4141-AEC6-1E7D3365A148}"/>
              </a:ext>
            </a:extLst>
          </p:cNvPr>
          <p:cNvSpPr>
            <a:spLocks noGrp="1"/>
          </p:cNvSpPr>
          <p:nvPr>
            <p:ph type="title"/>
          </p:nvPr>
        </p:nvSpPr>
        <p:spPr>
          <a:xfrm>
            <a:off x="609601" y="273050"/>
            <a:ext cx="6295696" cy="688647"/>
          </a:xfrm>
        </p:spPr>
        <p:txBody>
          <a:bodyPr/>
          <a:lstStyle/>
          <a:p>
            <a:r>
              <a:rPr lang="en-US" dirty="0"/>
              <a:t>ECO efficient - </a:t>
            </a:r>
            <a:r>
              <a:rPr lang="en-US" dirty="0" err="1"/>
              <a:t>effectief</a:t>
            </a:r>
            <a:endParaRPr lang="en-US" dirty="0"/>
          </a:p>
        </p:txBody>
      </p:sp>
      <p:pic>
        <p:nvPicPr>
          <p:cNvPr id="3074" name="Picture 2">
            <a:extLst>
              <a:ext uri="{FF2B5EF4-FFF2-40B4-BE49-F238E27FC236}">
                <a16:creationId xmlns:a16="http://schemas.microsoft.com/office/drawing/2014/main" id="{5DD83F11-4790-4E00-B574-082EEFAD71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01024" y="1970865"/>
            <a:ext cx="5581376" cy="2916269"/>
          </a:xfrm>
          <a:prstGeom prst="rect">
            <a:avLst/>
          </a:prstGeom>
          <a:solidFill>
            <a:srgbClr val="FFFFFF"/>
          </a:solidFill>
        </p:spPr>
      </p:pic>
      <p:sp>
        <p:nvSpPr>
          <p:cNvPr id="73" name="Text Placeholder 3">
            <a:extLst>
              <a:ext uri="{FF2B5EF4-FFF2-40B4-BE49-F238E27FC236}">
                <a16:creationId xmlns:a16="http://schemas.microsoft.com/office/drawing/2014/main" id="{AD21325F-9E03-483A-BFE4-0BB93F6A03C8}"/>
              </a:ext>
            </a:extLst>
          </p:cNvPr>
          <p:cNvSpPr>
            <a:spLocks noGrp="1"/>
          </p:cNvSpPr>
          <p:nvPr>
            <p:ph type="body" sz="half" idx="2"/>
          </p:nvPr>
        </p:nvSpPr>
        <p:spPr>
          <a:xfrm>
            <a:off x="609600" y="1435101"/>
            <a:ext cx="4996069" cy="4691063"/>
          </a:xfrm>
        </p:spPr>
        <p:txBody>
          <a:bodyPr/>
          <a:lstStyle/>
          <a:p>
            <a:r>
              <a:rPr lang="en-US" b="1" dirty="0"/>
              <a:t>LE </a:t>
            </a:r>
            <a:r>
              <a:rPr lang="en-US" dirty="0" err="1"/>
              <a:t>verduurzaming</a:t>
            </a:r>
            <a:r>
              <a:rPr lang="en-US" dirty="0"/>
              <a:t> </a:t>
            </a:r>
            <a:r>
              <a:rPr lang="en-US" dirty="0" err="1"/>
              <a:t>gericht</a:t>
            </a:r>
            <a:r>
              <a:rPr lang="en-US" dirty="0"/>
              <a:t> op eco-</a:t>
            </a:r>
            <a:r>
              <a:rPr lang="en-US" dirty="0" err="1"/>
              <a:t>efficiëntie</a:t>
            </a:r>
            <a:r>
              <a:rPr lang="en-US" dirty="0"/>
              <a:t>. </a:t>
            </a:r>
          </a:p>
          <a:p>
            <a:endParaRPr lang="en-US" dirty="0"/>
          </a:p>
          <a:p>
            <a:r>
              <a:rPr lang="en-US" b="1" dirty="0"/>
              <a:t>CE </a:t>
            </a:r>
            <a:r>
              <a:rPr lang="en-US" dirty="0" err="1"/>
              <a:t>verduurzaming</a:t>
            </a:r>
            <a:r>
              <a:rPr lang="en-US" dirty="0"/>
              <a:t> </a:t>
            </a:r>
            <a:r>
              <a:rPr lang="en-US" dirty="0" err="1"/>
              <a:t>gericht</a:t>
            </a:r>
            <a:r>
              <a:rPr lang="en-US" dirty="0"/>
              <a:t> op eco-</a:t>
            </a:r>
            <a:r>
              <a:rPr lang="en-US" dirty="0" err="1"/>
              <a:t>effectiviteit</a:t>
            </a:r>
            <a:r>
              <a:rPr lang="en-US" dirty="0"/>
              <a:t>.</a:t>
            </a:r>
          </a:p>
          <a:p>
            <a:endParaRPr lang="en-US" dirty="0"/>
          </a:p>
          <a:p>
            <a:r>
              <a:rPr lang="en-US" b="1" dirty="0" err="1"/>
              <a:t>Voorbeeld</a:t>
            </a:r>
            <a:r>
              <a:rPr lang="en-US" b="1" dirty="0"/>
              <a:t> </a:t>
            </a:r>
            <a:r>
              <a:rPr lang="en-US" b="1" dirty="0" err="1"/>
              <a:t>rundvlees</a:t>
            </a:r>
            <a:r>
              <a:rPr lang="en-US" b="1" dirty="0"/>
              <a:t>: </a:t>
            </a:r>
          </a:p>
          <a:p>
            <a:r>
              <a:rPr lang="en-US" dirty="0"/>
              <a:t>LE – </a:t>
            </a:r>
            <a:r>
              <a:rPr lang="en-US" dirty="0" err="1"/>
              <a:t>koeien</a:t>
            </a:r>
            <a:r>
              <a:rPr lang="en-US" dirty="0"/>
              <a:t> </a:t>
            </a:r>
            <a:r>
              <a:rPr lang="en-US" dirty="0" err="1"/>
              <a:t>anders</a:t>
            </a:r>
            <a:r>
              <a:rPr lang="en-US" dirty="0"/>
              <a:t> </a:t>
            </a:r>
            <a:r>
              <a:rPr lang="en-US" dirty="0" err="1"/>
              <a:t>voeren</a:t>
            </a:r>
            <a:r>
              <a:rPr lang="en-US" dirty="0"/>
              <a:t>, </a:t>
            </a:r>
            <a:r>
              <a:rPr lang="en-US" dirty="0" err="1"/>
              <a:t>zodat</a:t>
            </a:r>
            <a:r>
              <a:rPr lang="en-US" dirty="0"/>
              <a:t> </a:t>
            </a:r>
            <a:r>
              <a:rPr lang="en-US" dirty="0" err="1"/>
              <a:t>ze</a:t>
            </a:r>
            <a:r>
              <a:rPr lang="en-US" dirty="0"/>
              <a:t> minder </a:t>
            </a:r>
            <a:r>
              <a:rPr lang="en-US" dirty="0" err="1"/>
              <a:t>methaangas</a:t>
            </a:r>
            <a:r>
              <a:rPr lang="en-US" dirty="0"/>
              <a:t> </a:t>
            </a:r>
            <a:r>
              <a:rPr lang="en-US" dirty="0" err="1"/>
              <a:t>uitzstoten</a:t>
            </a:r>
            <a:r>
              <a:rPr lang="en-US" dirty="0"/>
              <a:t> </a:t>
            </a:r>
            <a:r>
              <a:rPr lang="en-US" dirty="0" err="1"/>
              <a:t>voor</a:t>
            </a:r>
            <a:r>
              <a:rPr lang="en-US" dirty="0"/>
              <a:t> </a:t>
            </a:r>
            <a:r>
              <a:rPr lang="en-US" dirty="0" err="1"/>
              <a:t>dezelfde</a:t>
            </a:r>
            <a:r>
              <a:rPr lang="en-US" dirty="0"/>
              <a:t> </a:t>
            </a:r>
            <a:r>
              <a:rPr lang="en-US" dirty="0" err="1"/>
              <a:t>hoeveelheid</a:t>
            </a:r>
            <a:r>
              <a:rPr lang="en-US" dirty="0"/>
              <a:t> </a:t>
            </a:r>
            <a:r>
              <a:rPr lang="en-US" dirty="0" err="1"/>
              <a:t>vlees</a:t>
            </a:r>
            <a:r>
              <a:rPr lang="en-US" dirty="0"/>
              <a:t>. </a:t>
            </a:r>
          </a:p>
          <a:p>
            <a:endParaRPr lang="en-US" dirty="0"/>
          </a:p>
          <a:p>
            <a:r>
              <a:rPr lang="en-US" dirty="0"/>
              <a:t> CE – </a:t>
            </a:r>
            <a:r>
              <a:rPr lang="en-US" dirty="0" err="1"/>
              <a:t>Rundvlees</a:t>
            </a:r>
            <a:r>
              <a:rPr lang="en-US" dirty="0"/>
              <a:t> </a:t>
            </a:r>
            <a:r>
              <a:rPr lang="en-US" dirty="0" err="1"/>
              <a:t>wordt</a:t>
            </a:r>
            <a:r>
              <a:rPr lang="en-US" dirty="0"/>
              <a:t> </a:t>
            </a:r>
            <a:r>
              <a:rPr lang="en-US" dirty="0" err="1"/>
              <a:t>niet</a:t>
            </a:r>
            <a:r>
              <a:rPr lang="en-US" dirty="0"/>
              <a:t> </a:t>
            </a:r>
            <a:r>
              <a:rPr lang="en-US" dirty="0" err="1"/>
              <a:t>gemaakt</a:t>
            </a:r>
            <a:r>
              <a:rPr lang="en-US" dirty="0"/>
              <a:t> door </a:t>
            </a:r>
            <a:r>
              <a:rPr lang="en-US" dirty="0" err="1"/>
              <a:t>koeien</a:t>
            </a:r>
            <a:r>
              <a:rPr lang="en-US" dirty="0"/>
              <a:t> maar door </a:t>
            </a:r>
            <a:r>
              <a:rPr lang="en-US" dirty="0" err="1"/>
              <a:t>vleesvervangers</a:t>
            </a:r>
            <a:r>
              <a:rPr lang="en-US" dirty="0"/>
              <a:t>. </a:t>
            </a:r>
            <a:r>
              <a:rPr lang="en-US" dirty="0" err="1"/>
              <a:t>Planten</a:t>
            </a:r>
            <a:r>
              <a:rPr lang="en-US" dirty="0"/>
              <a:t> die </a:t>
            </a:r>
            <a:r>
              <a:rPr lang="en-US" dirty="0" err="1"/>
              <a:t>bijdrage</a:t>
            </a:r>
            <a:r>
              <a:rPr lang="en-US" dirty="0"/>
              <a:t> </a:t>
            </a:r>
            <a:r>
              <a:rPr lang="en-US" dirty="0" err="1"/>
              <a:t>aan</a:t>
            </a:r>
            <a:r>
              <a:rPr lang="en-US" dirty="0"/>
              <a:t> </a:t>
            </a:r>
            <a:r>
              <a:rPr lang="en-US" dirty="0" err="1"/>
              <a:t>een</a:t>
            </a:r>
            <a:r>
              <a:rPr lang="en-US" dirty="0"/>
              <a:t> </a:t>
            </a:r>
            <a:r>
              <a:rPr lang="en-US" dirty="0" err="1"/>
              <a:t>biodiversiteit</a:t>
            </a:r>
            <a:r>
              <a:rPr lang="en-US" dirty="0"/>
              <a:t>. </a:t>
            </a:r>
          </a:p>
        </p:txBody>
      </p:sp>
    </p:spTree>
    <p:extLst>
      <p:ext uri="{BB962C8B-B14F-4D97-AF65-F5344CB8AC3E}">
        <p14:creationId xmlns:p14="http://schemas.microsoft.com/office/powerpoint/2010/main" val="223924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6B749FE-31C4-4B05-A3D8-A15D5FF22A24}"/>
              </a:ext>
            </a:extLst>
          </p:cNvPr>
          <p:cNvSpPr>
            <a:spLocks noGrp="1"/>
          </p:cNvSpPr>
          <p:nvPr>
            <p:ph type="ctrTitle"/>
          </p:nvPr>
        </p:nvSpPr>
        <p:spPr/>
        <p:txBody>
          <a:bodyPr/>
          <a:lstStyle/>
          <a:p>
            <a:r>
              <a:rPr lang="nl-NL" dirty="0"/>
              <a:t>Welke nadelen heeft de huidige economie?</a:t>
            </a:r>
          </a:p>
        </p:txBody>
      </p:sp>
      <p:sp>
        <p:nvSpPr>
          <p:cNvPr id="6" name="Ondertitel 5">
            <a:extLst>
              <a:ext uri="{FF2B5EF4-FFF2-40B4-BE49-F238E27FC236}">
                <a16:creationId xmlns:a16="http://schemas.microsoft.com/office/drawing/2014/main" id="{4ACFB9A9-3FC1-46CA-94FE-9366F96F9E9B}"/>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1784158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1B9D17-52D8-42C6-B6D9-54D496FB5114}"/>
              </a:ext>
            </a:extLst>
          </p:cNvPr>
          <p:cNvSpPr>
            <a:spLocks noGrp="1"/>
          </p:cNvSpPr>
          <p:nvPr>
            <p:ph type="title"/>
          </p:nvPr>
        </p:nvSpPr>
        <p:spPr/>
        <p:txBody>
          <a:bodyPr/>
          <a:lstStyle/>
          <a:p>
            <a:r>
              <a:rPr lang="nl-NL" dirty="0"/>
              <a:t>Nadelen lineaire economie </a:t>
            </a:r>
          </a:p>
        </p:txBody>
      </p:sp>
      <p:pic>
        <p:nvPicPr>
          <p:cNvPr id="3074" name="Picture 2" descr="Rijksjaarverslag 2019: economische groei en werkgelegenheid |  Verantwoordingsdag | Rijksoverheid.nl">
            <a:extLst>
              <a:ext uri="{FF2B5EF4-FFF2-40B4-BE49-F238E27FC236}">
                <a16:creationId xmlns:a16="http://schemas.microsoft.com/office/drawing/2014/main" id="{E9BBB764-7DC4-4E67-9859-E99C273CBB0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7631" y="898458"/>
            <a:ext cx="4754564" cy="4754564"/>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7C93211C-A256-45BA-AEAD-A880F86F23BB}"/>
              </a:ext>
            </a:extLst>
          </p:cNvPr>
          <p:cNvPicPr>
            <a:picLocks noChangeAspect="1"/>
          </p:cNvPicPr>
          <p:nvPr/>
        </p:nvPicPr>
        <p:blipFill>
          <a:blip r:embed="rId4"/>
          <a:stretch>
            <a:fillRect/>
          </a:stretch>
        </p:blipFill>
        <p:spPr>
          <a:xfrm>
            <a:off x="4312436" y="4263339"/>
            <a:ext cx="3367542" cy="2407793"/>
          </a:xfrm>
          <a:prstGeom prst="rect">
            <a:avLst/>
          </a:prstGeom>
        </p:spPr>
      </p:pic>
      <p:pic>
        <p:nvPicPr>
          <p:cNvPr id="5" name="Afbeelding 4">
            <a:extLst>
              <a:ext uri="{FF2B5EF4-FFF2-40B4-BE49-F238E27FC236}">
                <a16:creationId xmlns:a16="http://schemas.microsoft.com/office/drawing/2014/main" id="{FB30F343-0CBE-4901-87A9-A8C51324AEE0}"/>
              </a:ext>
            </a:extLst>
          </p:cNvPr>
          <p:cNvPicPr>
            <a:picLocks noChangeAspect="1"/>
          </p:cNvPicPr>
          <p:nvPr/>
        </p:nvPicPr>
        <p:blipFill>
          <a:blip r:embed="rId5"/>
          <a:stretch>
            <a:fillRect/>
          </a:stretch>
        </p:blipFill>
        <p:spPr>
          <a:xfrm>
            <a:off x="6940219" y="1046489"/>
            <a:ext cx="4954150" cy="3096344"/>
          </a:xfrm>
          <a:prstGeom prst="rect">
            <a:avLst/>
          </a:prstGeom>
        </p:spPr>
      </p:pic>
    </p:spTree>
    <p:extLst>
      <p:ext uri="{BB962C8B-B14F-4D97-AF65-F5344CB8AC3E}">
        <p14:creationId xmlns:p14="http://schemas.microsoft.com/office/powerpoint/2010/main" val="2594326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F88D22-4335-46B8-936D-99AAF45227AE}"/>
              </a:ext>
            </a:extLst>
          </p:cNvPr>
          <p:cNvSpPr>
            <a:spLocks noGrp="1"/>
          </p:cNvSpPr>
          <p:nvPr>
            <p:ph type="title"/>
          </p:nvPr>
        </p:nvSpPr>
        <p:spPr>
          <a:xfrm>
            <a:off x="609601" y="273050"/>
            <a:ext cx="4011084" cy="1162050"/>
          </a:xfrm>
        </p:spPr>
        <p:txBody>
          <a:bodyPr anchor="b">
            <a:normAutofit/>
          </a:bodyPr>
          <a:lstStyle/>
          <a:p>
            <a:r>
              <a:rPr lang="nl-NL" dirty="0"/>
              <a:t>Ecologische nadelen</a:t>
            </a:r>
          </a:p>
        </p:txBody>
      </p:sp>
      <p:pic>
        <p:nvPicPr>
          <p:cNvPr id="5" name="Tijdelijke aanduiding voor inhoud 4">
            <a:extLst>
              <a:ext uri="{FF2B5EF4-FFF2-40B4-BE49-F238E27FC236}">
                <a16:creationId xmlns:a16="http://schemas.microsoft.com/office/drawing/2014/main" id="{DD5394A1-CD0A-4A0F-B4A8-50549500117F}"/>
              </a:ext>
            </a:extLst>
          </p:cNvPr>
          <p:cNvPicPr>
            <a:picLocks noGrp="1" noChangeAspect="1"/>
          </p:cNvPicPr>
          <p:nvPr>
            <p:ph idx="1"/>
          </p:nvPr>
        </p:nvPicPr>
        <p:blipFill rotWithShape="1">
          <a:blip r:embed="rId3"/>
          <a:srcRect r="-2" b="13628"/>
          <a:stretch/>
        </p:blipFill>
        <p:spPr>
          <a:xfrm>
            <a:off x="4911102" y="397032"/>
            <a:ext cx="6671297" cy="5729132"/>
          </a:xfrm>
          <a:prstGeom prst="rect">
            <a:avLst/>
          </a:prstGeom>
          <a:noFill/>
        </p:spPr>
      </p:pic>
      <p:sp>
        <p:nvSpPr>
          <p:cNvPr id="10" name="Text Placeholder 3">
            <a:extLst>
              <a:ext uri="{FF2B5EF4-FFF2-40B4-BE49-F238E27FC236}">
                <a16:creationId xmlns:a16="http://schemas.microsoft.com/office/drawing/2014/main" id="{D5D419F1-B42F-460D-87D1-0D7CDFABD891}"/>
              </a:ext>
            </a:extLst>
          </p:cNvPr>
          <p:cNvSpPr>
            <a:spLocks noGrp="1"/>
          </p:cNvSpPr>
          <p:nvPr>
            <p:ph type="body" sz="half" idx="2"/>
          </p:nvPr>
        </p:nvSpPr>
        <p:spPr>
          <a:xfrm>
            <a:off x="609601" y="1435101"/>
            <a:ext cx="4011084" cy="4691063"/>
          </a:xfrm>
        </p:spPr>
        <p:txBody>
          <a:bodyPr>
            <a:normAutofit/>
          </a:bodyPr>
          <a:lstStyle/>
          <a:p>
            <a:pPr marL="285750" indent="-285750">
              <a:buFontTx/>
              <a:buChar char="-"/>
            </a:pPr>
            <a:r>
              <a:rPr lang="en-US" sz="1800" dirty="0"/>
              <a:t>Plastic </a:t>
            </a:r>
            <a:r>
              <a:rPr lang="en-US" sz="1800" dirty="0" err="1"/>
              <a:t>soep</a:t>
            </a:r>
            <a:endParaRPr lang="en-US" sz="1800" dirty="0"/>
          </a:p>
          <a:p>
            <a:pPr marL="285750" indent="-285750">
              <a:buFontTx/>
              <a:buChar char="-"/>
            </a:pPr>
            <a:r>
              <a:rPr lang="en-US" sz="1800" dirty="0" err="1"/>
              <a:t>Opwarming</a:t>
            </a:r>
            <a:endParaRPr lang="en-US" sz="1800" dirty="0"/>
          </a:p>
          <a:p>
            <a:pPr marL="285750" indent="-285750">
              <a:buFontTx/>
              <a:buChar char="-"/>
            </a:pPr>
            <a:r>
              <a:rPr lang="en-US" sz="1800" dirty="0" err="1"/>
              <a:t>Landverzuring</a:t>
            </a:r>
            <a:endParaRPr lang="en-US" sz="1800" dirty="0"/>
          </a:p>
          <a:p>
            <a:pPr marL="285750" indent="-285750">
              <a:buFontTx/>
              <a:buChar char="-"/>
            </a:pPr>
            <a:r>
              <a:rPr lang="en-US" sz="1800" dirty="0"/>
              <a:t>Water </a:t>
            </a:r>
            <a:r>
              <a:rPr lang="en-US" sz="1800" dirty="0" err="1"/>
              <a:t>te</a:t>
            </a:r>
            <a:r>
              <a:rPr lang="en-US" sz="1800" dirty="0"/>
              <a:t> </a:t>
            </a:r>
            <a:r>
              <a:rPr lang="en-US" sz="1800" dirty="0" err="1"/>
              <a:t>korten</a:t>
            </a:r>
            <a:endParaRPr lang="en-US" sz="1800" dirty="0"/>
          </a:p>
        </p:txBody>
      </p:sp>
    </p:spTree>
    <p:extLst>
      <p:ext uri="{BB962C8B-B14F-4D97-AF65-F5344CB8AC3E}">
        <p14:creationId xmlns:p14="http://schemas.microsoft.com/office/powerpoint/2010/main" val="2573629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280E7B3-87FA-4493-92B2-9790018E6AB4}"/>
              </a:ext>
            </a:extLst>
          </p:cNvPr>
          <p:cNvSpPr>
            <a:spLocks noGrp="1"/>
          </p:cNvSpPr>
          <p:nvPr>
            <p:ph type="title"/>
          </p:nvPr>
        </p:nvSpPr>
        <p:spPr/>
        <p:txBody>
          <a:bodyPr/>
          <a:lstStyle/>
          <a:p>
            <a:r>
              <a:rPr lang="nl-NL" dirty="0"/>
              <a:t>Vandaag </a:t>
            </a:r>
          </a:p>
        </p:txBody>
      </p:sp>
      <p:sp>
        <p:nvSpPr>
          <p:cNvPr id="5" name="Tijdelijke aanduiding voor inhoud 4">
            <a:extLst>
              <a:ext uri="{FF2B5EF4-FFF2-40B4-BE49-F238E27FC236}">
                <a16:creationId xmlns:a16="http://schemas.microsoft.com/office/drawing/2014/main" id="{599893E1-B7DA-4988-AA10-5F62527FCEEE}"/>
              </a:ext>
            </a:extLst>
          </p:cNvPr>
          <p:cNvSpPr>
            <a:spLocks noGrp="1"/>
          </p:cNvSpPr>
          <p:nvPr>
            <p:ph idx="1"/>
          </p:nvPr>
        </p:nvSpPr>
        <p:spPr/>
        <p:txBody>
          <a:bodyPr/>
          <a:lstStyle/>
          <a:p>
            <a:r>
              <a:rPr lang="nl-NL" dirty="0"/>
              <a:t>Terug naar vorige week</a:t>
            </a:r>
          </a:p>
          <a:p>
            <a:r>
              <a:rPr lang="nl-NL" dirty="0"/>
              <a:t>Transitie circulaire economie</a:t>
            </a:r>
          </a:p>
          <a:p>
            <a:r>
              <a:rPr lang="nl-NL" dirty="0"/>
              <a:t>Skills en veranderingen </a:t>
            </a:r>
          </a:p>
          <a:p>
            <a:r>
              <a:rPr lang="nl-NL" dirty="0"/>
              <a:t>Project koffiebeker</a:t>
            </a:r>
          </a:p>
          <a:p>
            <a:pPr lvl="1"/>
            <a:r>
              <a:rPr lang="nl-NL" dirty="0"/>
              <a:t>Waar zijn we mee bezig… </a:t>
            </a:r>
          </a:p>
        </p:txBody>
      </p:sp>
      <p:pic>
        <p:nvPicPr>
          <p:cNvPr id="1026" name="Picture 2" descr="Circulaire economie: betekenis? (+ voorbeelden)">
            <a:extLst>
              <a:ext uri="{FF2B5EF4-FFF2-40B4-BE49-F238E27FC236}">
                <a16:creationId xmlns:a16="http://schemas.microsoft.com/office/drawing/2014/main" id="{0EECB070-1C26-4BEB-8BCB-985C0890296E}"/>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524" t="-1279" r="-1261" b="3293"/>
          <a:stretch/>
        </p:blipFill>
        <p:spPr bwMode="auto">
          <a:xfrm>
            <a:off x="5912731" y="1919339"/>
            <a:ext cx="5645149" cy="2461099"/>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tekst 6">
            <a:extLst>
              <a:ext uri="{FF2B5EF4-FFF2-40B4-BE49-F238E27FC236}">
                <a16:creationId xmlns:a16="http://schemas.microsoft.com/office/drawing/2014/main" id="{926DECFE-A6AD-40B1-A6A7-7ADFC1A0D7D2}"/>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1455760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4F3187-FFC5-49E3-90B6-6562B4B8AF64}"/>
              </a:ext>
            </a:extLst>
          </p:cNvPr>
          <p:cNvSpPr>
            <a:spLocks noGrp="1"/>
          </p:cNvSpPr>
          <p:nvPr>
            <p:ph type="title"/>
          </p:nvPr>
        </p:nvSpPr>
        <p:spPr/>
        <p:txBody>
          <a:bodyPr/>
          <a:lstStyle/>
          <a:p>
            <a:r>
              <a:rPr lang="nl-NL" dirty="0"/>
              <a:t>Economische nadelen</a:t>
            </a:r>
          </a:p>
        </p:txBody>
      </p:sp>
      <p:sp>
        <p:nvSpPr>
          <p:cNvPr id="4" name="Tijdelijke aanduiding voor tekst 3">
            <a:extLst>
              <a:ext uri="{FF2B5EF4-FFF2-40B4-BE49-F238E27FC236}">
                <a16:creationId xmlns:a16="http://schemas.microsoft.com/office/drawing/2014/main" id="{D852F870-5396-4027-88CD-A063669F3962}"/>
              </a:ext>
            </a:extLst>
          </p:cNvPr>
          <p:cNvSpPr>
            <a:spLocks noGrp="1"/>
          </p:cNvSpPr>
          <p:nvPr>
            <p:ph type="body" sz="half" idx="2"/>
          </p:nvPr>
        </p:nvSpPr>
        <p:spPr/>
        <p:txBody>
          <a:bodyPr>
            <a:normAutofit/>
          </a:bodyPr>
          <a:lstStyle/>
          <a:p>
            <a:pPr marL="342900" indent="-342900">
              <a:buAutoNum type="arabicPeriod"/>
            </a:pPr>
            <a:r>
              <a:rPr lang="nl-NL" sz="1800" dirty="0"/>
              <a:t>Fluctuerende grondstofprijzen</a:t>
            </a:r>
          </a:p>
          <a:p>
            <a:pPr marL="342900" indent="-342900">
              <a:buAutoNum type="arabicPeriod"/>
            </a:pPr>
            <a:r>
              <a:rPr lang="nl-NL" sz="1800" dirty="0"/>
              <a:t>Kritische materialen</a:t>
            </a:r>
          </a:p>
          <a:p>
            <a:pPr marL="342900" indent="-342900">
              <a:buAutoNum type="arabicPeriod"/>
            </a:pPr>
            <a:r>
              <a:rPr lang="nl-NL" sz="1800" dirty="0"/>
              <a:t>Onderlinge afhankelijkheid</a:t>
            </a:r>
          </a:p>
          <a:p>
            <a:pPr marL="342900" indent="-342900">
              <a:buAutoNum type="arabicPeriod"/>
            </a:pPr>
            <a:r>
              <a:rPr lang="nl-NL" sz="1800" dirty="0"/>
              <a:t>Toename materiaalvraag</a:t>
            </a:r>
          </a:p>
        </p:txBody>
      </p:sp>
      <p:pic>
        <p:nvPicPr>
          <p:cNvPr id="7" name="Tijdelijke aanduiding voor inhoud 6">
            <a:extLst>
              <a:ext uri="{FF2B5EF4-FFF2-40B4-BE49-F238E27FC236}">
                <a16:creationId xmlns:a16="http://schemas.microsoft.com/office/drawing/2014/main" id="{19139D2C-3028-4C1B-9BBB-5E05FBFAD5B4}"/>
              </a:ext>
            </a:extLst>
          </p:cNvPr>
          <p:cNvPicPr>
            <a:picLocks noGrp="1" noChangeAspect="1"/>
          </p:cNvPicPr>
          <p:nvPr>
            <p:ph idx="1"/>
          </p:nvPr>
        </p:nvPicPr>
        <p:blipFill rotWithShape="1">
          <a:blip r:embed="rId3"/>
          <a:srcRect l="17261" t="37392" r="38542" b="13148"/>
          <a:stretch/>
        </p:blipFill>
        <p:spPr>
          <a:xfrm>
            <a:off x="4426491" y="1144588"/>
            <a:ext cx="7452470" cy="4691062"/>
          </a:xfrm>
        </p:spPr>
      </p:pic>
    </p:spTree>
    <p:extLst>
      <p:ext uri="{BB962C8B-B14F-4D97-AF65-F5344CB8AC3E}">
        <p14:creationId xmlns:p14="http://schemas.microsoft.com/office/powerpoint/2010/main" val="3469928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6B749FE-31C4-4B05-A3D8-A15D5FF22A24}"/>
              </a:ext>
            </a:extLst>
          </p:cNvPr>
          <p:cNvSpPr>
            <a:spLocks noGrp="1"/>
          </p:cNvSpPr>
          <p:nvPr>
            <p:ph type="ctrTitle"/>
          </p:nvPr>
        </p:nvSpPr>
        <p:spPr/>
        <p:txBody>
          <a:bodyPr/>
          <a:lstStyle/>
          <a:p>
            <a:r>
              <a:rPr lang="nl-NL" dirty="0"/>
              <a:t>Welke voordelen heeft een circulaire economie?</a:t>
            </a:r>
          </a:p>
        </p:txBody>
      </p:sp>
      <p:sp>
        <p:nvSpPr>
          <p:cNvPr id="6" name="Ondertitel 5">
            <a:extLst>
              <a:ext uri="{FF2B5EF4-FFF2-40B4-BE49-F238E27FC236}">
                <a16:creationId xmlns:a16="http://schemas.microsoft.com/office/drawing/2014/main" id="{4ACFB9A9-3FC1-46CA-94FE-9366F96F9E9B}"/>
              </a:ext>
            </a:extLst>
          </p:cNvPr>
          <p:cNvSpPr>
            <a:spLocks noGrp="1"/>
          </p:cNvSpPr>
          <p:nvPr>
            <p:ph type="subTitle" idx="1"/>
          </p:nvPr>
        </p:nvSpPr>
        <p:spPr/>
        <p:txBody>
          <a:bodyPr/>
          <a:lstStyle/>
          <a:p>
            <a:endParaRPr lang="nl-NL" dirty="0"/>
          </a:p>
        </p:txBody>
      </p:sp>
    </p:spTree>
    <p:extLst>
      <p:ext uri="{BB962C8B-B14F-4D97-AF65-F5344CB8AC3E}">
        <p14:creationId xmlns:p14="http://schemas.microsoft.com/office/powerpoint/2010/main" val="2241734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51A2C4-50FD-44BB-8062-FA3780FEB673}"/>
              </a:ext>
            </a:extLst>
          </p:cNvPr>
          <p:cNvSpPr>
            <a:spLocks noGrp="1"/>
          </p:cNvSpPr>
          <p:nvPr>
            <p:ph type="title"/>
          </p:nvPr>
        </p:nvSpPr>
        <p:spPr/>
        <p:txBody>
          <a:bodyPr/>
          <a:lstStyle/>
          <a:p>
            <a:r>
              <a:rPr lang="nl-NL" dirty="0"/>
              <a:t>Economische voordelen circulaire economie</a:t>
            </a:r>
          </a:p>
        </p:txBody>
      </p:sp>
      <p:pic>
        <p:nvPicPr>
          <p:cNvPr id="4" name="Tijdelijke aanduiding voor inhoud 3">
            <a:extLst>
              <a:ext uri="{FF2B5EF4-FFF2-40B4-BE49-F238E27FC236}">
                <a16:creationId xmlns:a16="http://schemas.microsoft.com/office/drawing/2014/main" id="{DBAA6CD1-470E-4734-B242-22284D840C34}"/>
              </a:ext>
            </a:extLst>
          </p:cNvPr>
          <p:cNvPicPr>
            <a:picLocks noGrp="1" noChangeAspect="1"/>
          </p:cNvPicPr>
          <p:nvPr>
            <p:ph idx="1"/>
          </p:nvPr>
        </p:nvPicPr>
        <p:blipFill>
          <a:blip r:embed="rId3"/>
          <a:stretch>
            <a:fillRect/>
          </a:stretch>
        </p:blipFill>
        <p:spPr>
          <a:xfrm>
            <a:off x="8053984" y="1075331"/>
            <a:ext cx="3446197" cy="2506325"/>
          </a:xfrm>
          <a:prstGeom prst="rect">
            <a:avLst/>
          </a:prstGeom>
        </p:spPr>
      </p:pic>
      <p:pic>
        <p:nvPicPr>
          <p:cNvPr id="5" name="Afbeelding 4">
            <a:extLst>
              <a:ext uri="{FF2B5EF4-FFF2-40B4-BE49-F238E27FC236}">
                <a16:creationId xmlns:a16="http://schemas.microsoft.com/office/drawing/2014/main" id="{E65AD006-612A-4564-BD91-35AFF2BB2D5C}"/>
              </a:ext>
            </a:extLst>
          </p:cNvPr>
          <p:cNvPicPr>
            <a:picLocks noChangeAspect="1"/>
          </p:cNvPicPr>
          <p:nvPr/>
        </p:nvPicPr>
        <p:blipFill>
          <a:blip r:embed="rId4"/>
          <a:stretch>
            <a:fillRect/>
          </a:stretch>
        </p:blipFill>
        <p:spPr>
          <a:xfrm>
            <a:off x="1344215" y="1521544"/>
            <a:ext cx="3335867" cy="2501900"/>
          </a:xfrm>
          <a:prstGeom prst="rect">
            <a:avLst/>
          </a:prstGeom>
        </p:spPr>
      </p:pic>
      <p:pic>
        <p:nvPicPr>
          <p:cNvPr id="6" name="Afbeelding 5">
            <a:extLst>
              <a:ext uri="{FF2B5EF4-FFF2-40B4-BE49-F238E27FC236}">
                <a16:creationId xmlns:a16="http://schemas.microsoft.com/office/drawing/2014/main" id="{7F477421-E531-4A7C-951E-B73B41661CC9}"/>
              </a:ext>
            </a:extLst>
          </p:cNvPr>
          <p:cNvPicPr>
            <a:picLocks noChangeAspect="1"/>
          </p:cNvPicPr>
          <p:nvPr/>
        </p:nvPicPr>
        <p:blipFill>
          <a:blip r:embed="rId5"/>
          <a:stretch>
            <a:fillRect/>
          </a:stretch>
        </p:blipFill>
        <p:spPr>
          <a:xfrm>
            <a:off x="5012217" y="4023444"/>
            <a:ext cx="5067139" cy="2501900"/>
          </a:xfrm>
          <a:prstGeom prst="rect">
            <a:avLst/>
          </a:prstGeom>
        </p:spPr>
      </p:pic>
    </p:spTree>
    <p:extLst>
      <p:ext uri="{BB962C8B-B14F-4D97-AF65-F5344CB8AC3E}">
        <p14:creationId xmlns:p14="http://schemas.microsoft.com/office/powerpoint/2010/main" val="3653888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081782-D5A2-4634-9E18-6D841AD961E7}"/>
              </a:ext>
            </a:extLst>
          </p:cNvPr>
          <p:cNvSpPr>
            <a:spLocks noGrp="1"/>
          </p:cNvSpPr>
          <p:nvPr>
            <p:ph type="title"/>
          </p:nvPr>
        </p:nvSpPr>
        <p:spPr>
          <a:xfrm>
            <a:off x="609600" y="274638"/>
            <a:ext cx="10972800" cy="1143000"/>
          </a:xfrm>
        </p:spPr>
        <p:txBody>
          <a:bodyPr anchor="ctr">
            <a:normAutofit/>
          </a:bodyPr>
          <a:lstStyle/>
          <a:p>
            <a:r>
              <a:rPr lang="nl-NL" dirty="0"/>
              <a:t>Economische groei</a:t>
            </a:r>
          </a:p>
        </p:txBody>
      </p:sp>
      <p:sp>
        <p:nvSpPr>
          <p:cNvPr id="4" name="Tijdelijke aanduiding voor tekst 3">
            <a:extLst>
              <a:ext uri="{FF2B5EF4-FFF2-40B4-BE49-F238E27FC236}">
                <a16:creationId xmlns:a16="http://schemas.microsoft.com/office/drawing/2014/main" id="{52889F76-5BCD-44AB-A325-F76D90F07B65}"/>
              </a:ext>
            </a:extLst>
          </p:cNvPr>
          <p:cNvSpPr>
            <a:spLocks noGrp="1"/>
          </p:cNvSpPr>
          <p:nvPr>
            <p:ph sz="half" idx="1"/>
          </p:nvPr>
        </p:nvSpPr>
        <p:spPr>
          <a:xfrm>
            <a:off x="609600" y="1600201"/>
            <a:ext cx="5384800" cy="4525963"/>
          </a:xfrm>
        </p:spPr>
        <p:txBody>
          <a:bodyPr>
            <a:normAutofit/>
          </a:bodyPr>
          <a:lstStyle/>
          <a:p>
            <a:pPr marL="0" indent="0">
              <a:buNone/>
            </a:pPr>
            <a:r>
              <a:rPr lang="nl-NL" sz="2400" dirty="0"/>
              <a:t>Effectiever omgaan met grondstoffen zou voor een wereldwijde groei van de economie betekenen </a:t>
            </a:r>
          </a:p>
          <a:p>
            <a:pPr marL="0" indent="0">
              <a:buNone/>
            </a:pPr>
            <a:r>
              <a:rPr lang="nl-NL" sz="2000" dirty="0"/>
              <a:t>(2 triljoen, </a:t>
            </a:r>
            <a:r>
              <a:rPr lang="nl-NL" sz="2000" b="0" i="0" dirty="0">
                <a:effectLst/>
              </a:rPr>
              <a:t>United Nations </a:t>
            </a:r>
            <a:r>
              <a:rPr lang="nl-NL" sz="2000" b="0" i="0" dirty="0" err="1">
                <a:effectLst/>
              </a:rPr>
              <a:t>Environmental</a:t>
            </a:r>
            <a:r>
              <a:rPr lang="nl-NL" sz="2000" b="0" i="0" dirty="0">
                <a:effectLst/>
              </a:rPr>
              <a:t> Plan </a:t>
            </a:r>
            <a:r>
              <a:rPr lang="nl-NL" sz="2000" dirty="0"/>
              <a:t> 2017).</a:t>
            </a:r>
          </a:p>
          <a:p>
            <a:pPr marL="0" indent="0">
              <a:buNone/>
            </a:pPr>
            <a:endParaRPr lang="nl-NL" sz="2000" dirty="0"/>
          </a:p>
          <a:p>
            <a:pPr marL="0" indent="0">
              <a:buNone/>
            </a:pPr>
            <a:r>
              <a:rPr lang="nl-NL" sz="2000" b="1" dirty="0"/>
              <a:t>Belangrijk….! Loskoppelen van de consumptie</a:t>
            </a:r>
          </a:p>
          <a:p>
            <a:endParaRPr lang="nl-NL" dirty="0"/>
          </a:p>
          <a:p>
            <a:endParaRPr lang="nl-NL" dirty="0"/>
          </a:p>
        </p:txBody>
      </p:sp>
      <p:pic>
        <p:nvPicPr>
          <p:cNvPr id="6146" name="Picture 2" descr="Grafisch of grafiek groei stock afbeelding. Afbeelding bestaande uit markt  - 52096179">
            <a:extLst>
              <a:ext uri="{FF2B5EF4-FFF2-40B4-BE49-F238E27FC236}">
                <a16:creationId xmlns:a16="http://schemas.microsoft.com/office/drawing/2014/main" id="{FC68F7C5-B0D6-478C-AB2C-5F30625F8C2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197600" y="2032350"/>
            <a:ext cx="5384800" cy="3661664"/>
          </a:xfrm>
          <a:prstGeom prst="rect">
            <a:avLst/>
          </a:prstGeom>
          <a:solidFill>
            <a:srgbClr val="FFFFFF"/>
          </a:solidFill>
        </p:spPr>
      </p:pic>
    </p:spTree>
    <p:extLst>
      <p:ext uri="{BB962C8B-B14F-4D97-AF65-F5344CB8AC3E}">
        <p14:creationId xmlns:p14="http://schemas.microsoft.com/office/powerpoint/2010/main" val="21258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E16EDC-82FB-4401-AE01-86E38429498E}"/>
              </a:ext>
            </a:extLst>
          </p:cNvPr>
          <p:cNvSpPr>
            <a:spLocks noGrp="1"/>
          </p:cNvSpPr>
          <p:nvPr>
            <p:ph type="title"/>
          </p:nvPr>
        </p:nvSpPr>
        <p:spPr>
          <a:xfrm>
            <a:off x="294968" y="250723"/>
            <a:ext cx="4675238" cy="738289"/>
          </a:xfrm>
        </p:spPr>
        <p:txBody>
          <a:bodyPr/>
          <a:lstStyle/>
          <a:p>
            <a:r>
              <a:rPr lang="nl-NL" dirty="0"/>
              <a:t>Grondstofbesparing</a:t>
            </a:r>
          </a:p>
        </p:txBody>
      </p:sp>
      <p:sp>
        <p:nvSpPr>
          <p:cNvPr id="4" name="Tijdelijke aanduiding voor tekst 3">
            <a:extLst>
              <a:ext uri="{FF2B5EF4-FFF2-40B4-BE49-F238E27FC236}">
                <a16:creationId xmlns:a16="http://schemas.microsoft.com/office/drawing/2014/main" id="{3A1E078C-1F3E-4E52-8F70-24E82A34483A}"/>
              </a:ext>
            </a:extLst>
          </p:cNvPr>
          <p:cNvSpPr>
            <a:spLocks noGrp="1"/>
          </p:cNvSpPr>
          <p:nvPr>
            <p:ph type="body" sz="half" idx="2"/>
          </p:nvPr>
        </p:nvSpPr>
        <p:spPr/>
        <p:txBody>
          <a:bodyPr>
            <a:normAutofit/>
          </a:bodyPr>
          <a:lstStyle/>
          <a:p>
            <a:r>
              <a:rPr lang="nl-NL" sz="1800" dirty="0"/>
              <a:t>Percentage gerecyclede grondstoffen</a:t>
            </a:r>
          </a:p>
          <a:p>
            <a:r>
              <a:rPr lang="nl-NL" sz="1800" dirty="0"/>
              <a:t>2018 – 9,1 % </a:t>
            </a:r>
            <a:br>
              <a:rPr lang="nl-NL" sz="1800" dirty="0"/>
            </a:br>
            <a:r>
              <a:rPr lang="nl-NL" sz="1800" dirty="0"/>
              <a:t>2019 – 9,0 %</a:t>
            </a:r>
          </a:p>
          <a:p>
            <a:endParaRPr lang="nl-NL" sz="1800" dirty="0"/>
          </a:p>
          <a:p>
            <a:r>
              <a:rPr lang="nl-NL" sz="1800" dirty="0"/>
              <a:t>In een CE moet dit 100% zijn…. </a:t>
            </a:r>
          </a:p>
        </p:txBody>
      </p:sp>
      <p:pic>
        <p:nvPicPr>
          <p:cNvPr id="5122" name="Picture 2">
            <a:extLst>
              <a:ext uri="{FF2B5EF4-FFF2-40B4-BE49-F238E27FC236}">
                <a16:creationId xmlns:a16="http://schemas.microsoft.com/office/drawing/2014/main" id="{DBF5C91A-A597-40B7-9B89-A99D2ED0D70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67262" y="1645351"/>
            <a:ext cx="6815137" cy="3567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39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479218-C5AE-4017-984E-8E4499D3D492}"/>
              </a:ext>
            </a:extLst>
          </p:cNvPr>
          <p:cNvSpPr>
            <a:spLocks noGrp="1"/>
          </p:cNvSpPr>
          <p:nvPr>
            <p:ph type="title"/>
          </p:nvPr>
        </p:nvSpPr>
        <p:spPr/>
        <p:txBody>
          <a:bodyPr/>
          <a:lstStyle/>
          <a:p>
            <a:r>
              <a:rPr lang="nl-NL" dirty="0"/>
              <a:t>Voordelen van de circulaire economie</a:t>
            </a:r>
          </a:p>
        </p:txBody>
      </p:sp>
      <p:pic>
        <p:nvPicPr>
          <p:cNvPr id="6" name="Tijdelijke aanduiding voor inhoud 5">
            <a:extLst>
              <a:ext uri="{FF2B5EF4-FFF2-40B4-BE49-F238E27FC236}">
                <a16:creationId xmlns:a16="http://schemas.microsoft.com/office/drawing/2014/main" id="{D8E0F40C-3287-4517-82A4-A2218C3200A1}"/>
              </a:ext>
            </a:extLst>
          </p:cNvPr>
          <p:cNvPicPr>
            <a:picLocks noGrp="1" noChangeAspect="1"/>
          </p:cNvPicPr>
          <p:nvPr>
            <p:ph idx="1"/>
          </p:nvPr>
        </p:nvPicPr>
        <p:blipFill rotWithShape="1">
          <a:blip r:embed="rId3"/>
          <a:srcRect l="22460" t="24678" r="31083" b="15989"/>
          <a:stretch/>
        </p:blipFill>
        <p:spPr>
          <a:xfrm>
            <a:off x="4983480" y="1045823"/>
            <a:ext cx="6944786" cy="4989217"/>
          </a:xfrm>
        </p:spPr>
      </p:pic>
      <p:sp>
        <p:nvSpPr>
          <p:cNvPr id="4" name="Tijdelijke aanduiding voor tekst 3">
            <a:extLst>
              <a:ext uri="{FF2B5EF4-FFF2-40B4-BE49-F238E27FC236}">
                <a16:creationId xmlns:a16="http://schemas.microsoft.com/office/drawing/2014/main" id="{2EC5BF98-78FD-4A9C-B582-5B21ECAAD1A4}"/>
              </a:ext>
            </a:extLst>
          </p:cNvPr>
          <p:cNvSpPr>
            <a:spLocks noGrp="1"/>
          </p:cNvSpPr>
          <p:nvPr>
            <p:ph type="body" sz="half" idx="2"/>
          </p:nvPr>
        </p:nvSpPr>
        <p:spPr/>
        <p:txBody>
          <a:bodyPr/>
          <a:lstStyle/>
          <a:p>
            <a:r>
              <a:rPr lang="nl-NL" dirty="0"/>
              <a:t>Financieel voordeel van 7,3 miljard (TNO, 2013)</a:t>
            </a:r>
          </a:p>
          <a:p>
            <a:endParaRPr lang="nl-NL" dirty="0"/>
          </a:p>
          <a:p>
            <a:r>
              <a:rPr lang="nl-NL" dirty="0"/>
              <a:t>Productie economie naar diensten economie, wat doet dit met de werkloosheid? </a:t>
            </a:r>
          </a:p>
          <a:p>
            <a:endParaRPr lang="nl-NL" dirty="0"/>
          </a:p>
          <a:p>
            <a:r>
              <a:rPr lang="nl-NL" dirty="0"/>
              <a:t>Ongeveer 54000 banen extra</a:t>
            </a:r>
          </a:p>
        </p:txBody>
      </p:sp>
    </p:spTree>
    <p:extLst>
      <p:ext uri="{BB962C8B-B14F-4D97-AF65-F5344CB8AC3E}">
        <p14:creationId xmlns:p14="http://schemas.microsoft.com/office/powerpoint/2010/main" val="251703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51A2C4-50FD-44BB-8062-FA3780FEB673}"/>
              </a:ext>
            </a:extLst>
          </p:cNvPr>
          <p:cNvSpPr>
            <a:spLocks noGrp="1"/>
          </p:cNvSpPr>
          <p:nvPr>
            <p:ph type="title"/>
          </p:nvPr>
        </p:nvSpPr>
        <p:spPr>
          <a:xfrm>
            <a:off x="424450" y="448566"/>
            <a:ext cx="8860565" cy="648072"/>
          </a:xfrm>
        </p:spPr>
        <p:txBody>
          <a:bodyPr anchor="ctr">
            <a:normAutofit fontScale="90000"/>
          </a:bodyPr>
          <a:lstStyle/>
          <a:p>
            <a:r>
              <a:rPr lang="nl-NL" dirty="0"/>
              <a:t>Ecologische voordelen circulaire economie</a:t>
            </a:r>
          </a:p>
        </p:txBody>
      </p:sp>
      <p:pic>
        <p:nvPicPr>
          <p:cNvPr id="10246" name="Picture 6" descr="Mapping the Earth's Ecology">
            <a:hlinkClick r:id="rId3"/>
            <a:extLst>
              <a:ext uri="{FF2B5EF4-FFF2-40B4-BE49-F238E27FC236}">
                <a16:creationId xmlns:a16="http://schemas.microsoft.com/office/drawing/2014/main" id="{C265014B-3305-4C2C-B9E7-A86455807EE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872581" y="1775619"/>
            <a:ext cx="8572500" cy="37719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lick-me-arrow - WindowAgent #2803961 - PNG Images - PNGio">
            <a:extLst>
              <a:ext uri="{FF2B5EF4-FFF2-40B4-BE49-F238E27FC236}">
                <a16:creationId xmlns:a16="http://schemas.microsoft.com/office/drawing/2014/main" id="{7FC791C3-CC58-488F-95B8-ADD060930B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4756" y="1936696"/>
            <a:ext cx="164782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249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D5DE7AB-0D72-4560-B893-40713CC4BE37}"/>
              </a:ext>
            </a:extLst>
          </p:cNvPr>
          <p:cNvSpPr>
            <a:spLocks noGrp="1"/>
          </p:cNvSpPr>
          <p:nvPr>
            <p:ph type="title"/>
          </p:nvPr>
        </p:nvSpPr>
        <p:spPr>
          <a:xfrm>
            <a:off x="473450" y="273050"/>
            <a:ext cx="4128047" cy="951066"/>
          </a:xfrm>
        </p:spPr>
        <p:txBody>
          <a:bodyPr/>
          <a:lstStyle/>
          <a:p>
            <a:r>
              <a:rPr lang="nl-NL" dirty="0"/>
              <a:t>Minder broeikasgassen</a:t>
            </a:r>
          </a:p>
        </p:txBody>
      </p:sp>
      <p:sp>
        <p:nvSpPr>
          <p:cNvPr id="6" name="Tijdelijke aanduiding voor tekst 5">
            <a:extLst>
              <a:ext uri="{FF2B5EF4-FFF2-40B4-BE49-F238E27FC236}">
                <a16:creationId xmlns:a16="http://schemas.microsoft.com/office/drawing/2014/main" id="{D9446D17-043A-4819-8655-F0C975E76FC0}"/>
              </a:ext>
            </a:extLst>
          </p:cNvPr>
          <p:cNvSpPr>
            <a:spLocks noGrp="1"/>
          </p:cNvSpPr>
          <p:nvPr>
            <p:ph type="body" sz="half" idx="2"/>
          </p:nvPr>
        </p:nvSpPr>
        <p:spPr>
          <a:xfrm>
            <a:off x="609600" y="1435101"/>
            <a:ext cx="4298575" cy="4691063"/>
          </a:xfrm>
        </p:spPr>
        <p:txBody>
          <a:bodyPr/>
          <a:lstStyle/>
          <a:p>
            <a:r>
              <a:rPr lang="nl-NL" sz="1800" dirty="0"/>
              <a:t>Klimaatverandering en materiaalgebruik hebben een nauw verband met elkaar </a:t>
            </a:r>
            <a:br>
              <a:rPr lang="nl-NL" dirty="0"/>
            </a:br>
            <a:r>
              <a:rPr lang="nl-NL" i="1" dirty="0"/>
              <a:t>(verborgen impact)</a:t>
            </a:r>
          </a:p>
          <a:p>
            <a:endParaRPr lang="nl-NL" i="1" dirty="0"/>
          </a:p>
          <a:p>
            <a:r>
              <a:rPr lang="nl-NL" sz="1800" dirty="0"/>
              <a:t>Uitstoot zou met 56% afnemen, wereldwijde schaal nog meer. (SITRA, 2018)</a:t>
            </a:r>
          </a:p>
        </p:txBody>
      </p:sp>
      <p:pic>
        <p:nvPicPr>
          <p:cNvPr id="8194" name="Picture 2" descr="Broeikasgas - Wikipedia">
            <a:extLst>
              <a:ext uri="{FF2B5EF4-FFF2-40B4-BE49-F238E27FC236}">
                <a16:creationId xmlns:a16="http://schemas.microsoft.com/office/drawing/2014/main" id="{0735BD68-6D33-4012-A08B-64C17D5AF80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0" y="273050"/>
            <a:ext cx="5852172" cy="38313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6">
            <a:extLst>
              <a:ext uri="{FF2B5EF4-FFF2-40B4-BE49-F238E27FC236}">
                <a16:creationId xmlns:a16="http://schemas.microsoft.com/office/drawing/2014/main" id="{DD6CF90C-C1FE-4821-81AB-78C0E0C1554C}"/>
              </a:ext>
            </a:extLst>
          </p:cNvPr>
          <p:cNvGraphicFramePr>
            <a:graphicFrameLocks noGrp="1"/>
          </p:cNvGraphicFramePr>
          <p:nvPr>
            <p:extLst>
              <p:ext uri="{D42A27DB-BD31-4B8C-83A1-F6EECF244321}">
                <p14:modId xmlns:p14="http://schemas.microsoft.com/office/powerpoint/2010/main" val="3206577568"/>
              </p:ext>
            </p:extLst>
          </p:nvPr>
        </p:nvGraphicFramePr>
        <p:xfrm>
          <a:off x="2607839" y="4315379"/>
          <a:ext cx="6414247" cy="2468880"/>
        </p:xfrm>
        <a:graphic>
          <a:graphicData uri="http://schemas.openxmlformats.org/drawingml/2006/table">
            <a:tbl>
              <a:tblPr>
                <a:tableStyleId>{69C7853C-536D-4A76-A0AE-DD22124D55A5}</a:tableStyleId>
              </a:tblPr>
              <a:tblGrid>
                <a:gridCol w="3248998">
                  <a:extLst>
                    <a:ext uri="{9D8B030D-6E8A-4147-A177-3AD203B41FA5}">
                      <a16:colId xmlns:a16="http://schemas.microsoft.com/office/drawing/2014/main" val="2194259096"/>
                    </a:ext>
                  </a:extLst>
                </a:gridCol>
                <a:gridCol w="1359635">
                  <a:extLst>
                    <a:ext uri="{9D8B030D-6E8A-4147-A177-3AD203B41FA5}">
                      <a16:colId xmlns:a16="http://schemas.microsoft.com/office/drawing/2014/main" val="4275880134"/>
                    </a:ext>
                  </a:extLst>
                </a:gridCol>
                <a:gridCol w="1805614">
                  <a:extLst>
                    <a:ext uri="{9D8B030D-6E8A-4147-A177-3AD203B41FA5}">
                      <a16:colId xmlns:a16="http://schemas.microsoft.com/office/drawing/2014/main" val="4106214862"/>
                    </a:ext>
                  </a:extLst>
                </a:gridCol>
              </a:tblGrid>
              <a:tr h="199553">
                <a:tc>
                  <a:txBody>
                    <a:bodyPr/>
                    <a:lstStyle/>
                    <a:p>
                      <a:pPr algn="ctr"/>
                      <a:r>
                        <a:rPr lang="nl-NL" u="none" dirty="0">
                          <a:solidFill>
                            <a:schemeClr val="tx1"/>
                          </a:solidFill>
                          <a:effectLst/>
                        </a:rPr>
                        <a:t>Naam</a:t>
                      </a:r>
                    </a:p>
                  </a:txBody>
                  <a:tcPr anchor="ctr"/>
                </a:tc>
                <a:tc>
                  <a:txBody>
                    <a:bodyPr/>
                    <a:lstStyle/>
                    <a:p>
                      <a:pPr algn="ctr"/>
                      <a:r>
                        <a:rPr lang="nl-NL" u="none">
                          <a:solidFill>
                            <a:schemeClr val="tx1"/>
                          </a:solidFill>
                          <a:effectLst/>
                        </a:rPr>
                        <a:t>Formule</a:t>
                      </a:r>
                    </a:p>
                  </a:txBody>
                  <a:tcPr anchor="ctr"/>
                </a:tc>
                <a:tc>
                  <a:txBody>
                    <a:bodyPr/>
                    <a:lstStyle/>
                    <a:p>
                      <a:pPr algn="ctr"/>
                      <a:r>
                        <a:rPr lang="nl-NL" u="none">
                          <a:solidFill>
                            <a:schemeClr val="tx1"/>
                          </a:solidFill>
                          <a:effectLst/>
                        </a:rPr>
                        <a:t>CO</a:t>
                      </a:r>
                      <a:r>
                        <a:rPr lang="nl-NL" u="none" baseline="-25000">
                          <a:solidFill>
                            <a:schemeClr val="tx1"/>
                          </a:solidFill>
                          <a:effectLst/>
                        </a:rPr>
                        <a:t>2</a:t>
                      </a:r>
                      <a:r>
                        <a:rPr lang="nl-NL" u="none">
                          <a:solidFill>
                            <a:schemeClr val="tx1"/>
                          </a:solidFill>
                          <a:effectLst/>
                        </a:rPr>
                        <a:t>-equivalent</a:t>
                      </a:r>
                    </a:p>
                  </a:txBody>
                  <a:tcPr anchor="ctr"/>
                </a:tc>
                <a:extLst>
                  <a:ext uri="{0D108BD9-81ED-4DB2-BD59-A6C34878D82A}">
                    <a16:rowId xmlns:a16="http://schemas.microsoft.com/office/drawing/2014/main" val="459514572"/>
                  </a:ext>
                </a:extLst>
              </a:tr>
              <a:tr h="199553">
                <a:tc>
                  <a:txBody>
                    <a:bodyPr/>
                    <a:lstStyle/>
                    <a:p>
                      <a:r>
                        <a:rPr lang="nl-NL" u="none" strike="noStrike" dirty="0">
                          <a:solidFill>
                            <a:schemeClr val="tx1"/>
                          </a:solidFill>
                          <a:effectLst/>
                          <a:hlinkClick r:id="rId4" tooltip="Koolstofdioxide">
                            <a:extLst>
                              <a:ext uri="{A12FA001-AC4F-418D-AE19-62706E023703}">
                                <ahyp:hlinkClr xmlns:ahyp="http://schemas.microsoft.com/office/drawing/2018/hyperlinkcolor" val="tx"/>
                              </a:ext>
                            </a:extLst>
                          </a:hlinkClick>
                        </a:rPr>
                        <a:t>Koolstofdioxide</a:t>
                      </a:r>
                      <a:endParaRPr lang="nl-NL" u="none" dirty="0">
                        <a:solidFill>
                          <a:schemeClr val="tx1"/>
                        </a:solidFill>
                        <a:effectLst/>
                      </a:endParaRPr>
                    </a:p>
                  </a:txBody>
                  <a:tcPr anchor="ctr"/>
                </a:tc>
                <a:tc>
                  <a:txBody>
                    <a:bodyPr/>
                    <a:lstStyle/>
                    <a:p>
                      <a:r>
                        <a:rPr lang="nl-NL" u="none" dirty="0">
                          <a:solidFill>
                            <a:schemeClr val="tx1"/>
                          </a:solidFill>
                          <a:effectLst/>
                        </a:rPr>
                        <a:t>CO</a:t>
                      </a:r>
                      <a:r>
                        <a:rPr lang="nl-NL" u="none" baseline="-25000" dirty="0">
                          <a:solidFill>
                            <a:schemeClr val="tx1"/>
                          </a:solidFill>
                          <a:effectLst/>
                        </a:rPr>
                        <a:t>2</a:t>
                      </a:r>
                      <a:endParaRPr lang="nl-NL" u="none" dirty="0">
                        <a:solidFill>
                          <a:schemeClr val="tx1"/>
                        </a:solidFill>
                        <a:effectLst/>
                      </a:endParaRPr>
                    </a:p>
                  </a:txBody>
                  <a:tcPr anchor="ctr"/>
                </a:tc>
                <a:tc>
                  <a:txBody>
                    <a:bodyPr/>
                    <a:lstStyle/>
                    <a:p>
                      <a:r>
                        <a:rPr lang="nl-NL" u="none">
                          <a:solidFill>
                            <a:schemeClr val="tx1"/>
                          </a:solidFill>
                          <a:effectLst/>
                        </a:rPr>
                        <a:t>1</a:t>
                      </a:r>
                    </a:p>
                  </a:txBody>
                  <a:tcPr anchor="ctr"/>
                </a:tc>
                <a:extLst>
                  <a:ext uri="{0D108BD9-81ED-4DB2-BD59-A6C34878D82A}">
                    <a16:rowId xmlns:a16="http://schemas.microsoft.com/office/drawing/2014/main" val="2562845164"/>
                  </a:ext>
                </a:extLst>
              </a:tr>
              <a:tr h="199553">
                <a:tc>
                  <a:txBody>
                    <a:bodyPr/>
                    <a:lstStyle/>
                    <a:p>
                      <a:r>
                        <a:rPr lang="nl-NL" u="none" strike="noStrike">
                          <a:solidFill>
                            <a:schemeClr val="tx1"/>
                          </a:solidFill>
                          <a:effectLst/>
                          <a:hlinkClick r:id="rId5" tooltip="Methaan">
                            <a:extLst>
                              <a:ext uri="{A12FA001-AC4F-418D-AE19-62706E023703}">
                                <ahyp:hlinkClr xmlns:ahyp="http://schemas.microsoft.com/office/drawing/2018/hyperlinkcolor" val="tx"/>
                              </a:ext>
                            </a:extLst>
                          </a:hlinkClick>
                        </a:rPr>
                        <a:t>Methaan</a:t>
                      </a:r>
                      <a:endParaRPr lang="nl-NL" u="none">
                        <a:solidFill>
                          <a:schemeClr val="tx1"/>
                        </a:solidFill>
                        <a:effectLst/>
                      </a:endParaRPr>
                    </a:p>
                  </a:txBody>
                  <a:tcPr anchor="ctr"/>
                </a:tc>
                <a:tc>
                  <a:txBody>
                    <a:bodyPr/>
                    <a:lstStyle/>
                    <a:p>
                      <a:r>
                        <a:rPr lang="nl-NL" u="none">
                          <a:solidFill>
                            <a:schemeClr val="tx1"/>
                          </a:solidFill>
                          <a:effectLst/>
                        </a:rPr>
                        <a:t>CH</a:t>
                      </a:r>
                      <a:r>
                        <a:rPr lang="nl-NL" u="none" baseline="-25000">
                          <a:solidFill>
                            <a:schemeClr val="tx1"/>
                          </a:solidFill>
                          <a:effectLst/>
                        </a:rPr>
                        <a:t>4</a:t>
                      </a:r>
                      <a:endParaRPr lang="nl-NL" u="none">
                        <a:solidFill>
                          <a:schemeClr val="tx1"/>
                        </a:solidFill>
                        <a:effectLst/>
                      </a:endParaRPr>
                    </a:p>
                  </a:txBody>
                  <a:tcPr anchor="ctr"/>
                </a:tc>
                <a:tc>
                  <a:txBody>
                    <a:bodyPr/>
                    <a:lstStyle/>
                    <a:p>
                      <a:r>
                        <a:rPr lang="nl-NL" u="none" dirty="0">
                          <a:solidFill>
                            <a:schemeClr val="tx1"/>
                          </a:solidFill>
                          <a:effectLst/>
                        </a:rPr>
                        <a:t>28</a:t>
                      </a:r>
                    </a:p>
                  </a:txBody>
                  <a:tcPr anchor="ctr"/>
                </a:tc>
                <a:extLst>
                  <a:ext uri="{0D108BD9-81ED-4DB2-BD59-A6C34878D82A}">
                    <a16:rowId xmlns:a16="http://schemas.microsoft.com/office/drawing/2014/main" val="3702135818"/>
                  </a:ext>
                </a:extLst>
              </a:tr>
              <a:tr h="199553">
                <a:tc>
                  <a:txBody>
                    <a:bodyPr/>
                    <a:lstStyle/>
                    <a:p>
                      <a:r>
                        <a:rPr lang="nl-NL" u="none" strike="noStrike" dirty="0">
                          <a:solidFill>
                            <a:schemeClr val="tx1"/>
                          </a:solidFill>
                          <a:effectLst/>
                          <a:hlinkClick r:id="rId6" tooltip="Distikstofmonoxide">
                            <a:extLst>
                              <a:ext uri="{A12FA001-AC4F-418D-AE19-62706E023703}">
                                <ahyp:hlinkClr xmlns:ahyp="http://schemas.microsoft.com/office/drawing/2018/hyperlinkcolor" val="tx"/>
                              </a:ext>
                            </a:extLst>
                          </a:hlinkClick>
                        </a:rPr>
                        <a:t>Distikstofmonoxide</a:t>
                      </a:r>
                      <a:endParaRPr lang="nl-NL" u="none" dirty="0">
                        <a:solidFill>
                          <a:schemeClr val="tx1"/>
                        </a:solidFill>
                        <a:effectLst/>
                      </a:endParaRPr>
                    </a:p>
                  </a:txBody>
                  <a:tcPr anchor="ctr"/>
                </a:tc>
                <a:tc>
                  <a:txBody>
                    <a:bodyPr/>
                    <a:lstStyle/>
                    <a:p>
                      <a:r>
                        <a:rPr lang="nl-NL" u="none">
                          <a:solidFill>
                            <a:schemeClr val="tx1"/>
                          </a:solidFill>
                          <a:effectLst/>
                        </a:rPr>
                        <a:t>N</a:t>
                      </a:r>
                      <a:r>
                        <a:rPr lang="nl-NL" u="none" baseline="-25000">
                          <a:solidFill>
                            <a:schemeClr val="tx1"/>
                          </a:solidFill>
                          <a:effectLst/>
                        </a:rPr>
                        <a:t>2</a:t>
                      </a:r>
                      <a:r>
                        <a:rPr lang="nl-NL" u="none">
                          <a:solidFill>
                            <a:schemeClr val="tx1"/>
                          </a:solidFill>
                          <a:effectLst/>
                        </a:rPr>
                        <a:t>O</a:t>
                      </a:r>
                    </a:p>
                  </a:txBody>
                  <a:tcPr anchor="ctr"/>
                </a:tc>
                <a:tc>
                  <a:txBody>
                    <a:bodyPr/>
                    <a:lstStyle/>
                    <a:p>
                      <a:r>
                        <a:rPr lang="nl-NL" u="none">
                          <a:solidFill>
                            <a:schemeClr val="tx1"/>
                          </a:solidFill>
                          <a:effectLst/>
                        </a:rPr>
                        <a:t>265</a:t>
                      </a:r>
                    </a:p>
                  </a:txBody>
                  <a:tcPr anchor="ctr"/>
                </a:tc>
                <a:extLst>
                  <a:ext uri="{0D108BD9-81ED-4DB2-BD59-A6C34878D82A}">
                    <a16:rowId xmlns:a16="http://schemas.microsoft.com/office/drawing/2014/main" val="2706736740"/>
                  </a:ext>
                </a:extLst>
              </a:tr>
              <a:tr h="199553">
                <a:tc>
                  <a:txBody>
                    <a:bodyPr/>
                    <a:lstStyle/>
                    <a:p>
                      <a:r>
                        <a:rPr lang="nl-NL" u="none" strike="noStrike" dirty="0">
                          <a:solidFill>
                            <a:schemeClr val="tx1"/>
                          </a:solidFill>
                          <a:effectLst/>
                          <a:hlinkClick r:id="rId7" tooltip="Chloorfluorkoolstofverbinding">
                            <a:extLst>
                              <a:ext uri="{A12FA001-AC4F-418D-AE19-62706E023703}">
                                <ahyp:hlinkClr xmlns:ahyp="http://schemas.microsoft.com/office/drawing/2018/hyperlinkcolor" val="tx"/>
                              </a:ext>
                            </a:extLst>
                          </a:hlinkClick>
                        </a:rPr>
                        <a:t>Chloorfluorkoolstofverbindingen</a:t>
                      </a:r>
                      <a:endParaRPr lang="nl-NL" u="none" dirty="0">
                        <a:solidFill>
                          <a:schemeClr val="tx1"/>
                        </a:solidFill>
                        <a:effectLst/>
                      </a:endParaRPr>
                    </a:p>
                  </a:txBody>
                  <a:tcPr anchor="ctr"/>
                </a:tc>
                <a:tc>
                  <a:txBody>
                    <a:bodyPr/>
                    <a:lstStyle/>
                    <a:p>
                      <a:r>
                        <a:rPr lang="nl-NL" u="none">
                          <a:solidFill>
                            <a:schemeClr val="tx1"/>
                          </a:solidFill>
                          <a:effectLst/>
                        </a:rPr>
                        <a:t>C</a:t>
                      </a:r>
                      <a:r>
                        <a:rPr lang="nl-NL" u="none" baseline="-25000">
                          <a:solidFill>
                            <a:schemeClr val="tx1"/>
                          </a:solidFill>
                          <a:effectLst/>
                        </a:rPr>
                        <a:t>x</a:t>
                      </a:r>
                      <a:r>
                        <a:rPr lang="nl-NL" u="none">
                          <a:solidFill>
                            <a:schemeClr val="tx1"/>
                          </a:solidFill>
                          <a:effectLst/>
                        </a:rPr>
                        <a:t>F</a:t>
                      </a:r>
                      <a:r>
                        <a:rPr lang="nl-NL" u="none" baseline="-25000">
                          <a:solidFill>
                            <a:schemeClr val="tx1"/>
                          </a:solidFill>
                          <a:effectLst/>
                        </a:rPr>
                        <a:t>y</a:t>
                      </a:r>
                      <a:r>
                        <a:rPr lang="nl-NL" u="none">
                          <a:solidFill>
                            <a:schemeClr val="tx1"/>
                          </a:solidFill>
                          <a:effectLst/>
                        </a:rPr>
                        <a:t>Cl</a:t>
                      </a:r>
                      <a:r>
                        <a:rPr lang="nl-NL" u="none" baseline="-25000">
                          <a:solidFill>
                            <a:schemeClr val="tx1"/>
                          </a:solidFill>
                          <a:effectLst/>
                        </a:rPr>
                        <a:t>z</a:t>
                      </a:r>
                      <a:endParaRPr lang="nl-NL" u="none">
                        <a:solidFill>
                          <a:schemeClr val="tx1"/>
                        </a:solidFill>
                        <a:effectLst/>
                      </a:endParaRPr>
                    </a:p>
                  </a:txBody>
                  <a:tcPr anchor="ctr"/>
                </a:tc>
                <a:tc>
                  <a:txBody>
                    <a:bodyPr/>
                    <a:lstStyle/>
                    <a:p>
                      <a:r>
                        <a:rPr lang="nl-NL" u="none" dirty="0">
                          <a:solidFill>
                            <a:schemeClr val="tx1"/>
                          </a:solidFill>
                          <a:effectLst/>
                        </a:rPr>
                        <a:t>5700 - 11 900</a:t>
                      </a:r>
                    </a:p>
                  </a:txBody>
                  <a:tcPr anchor="ctr"/>
                </a:tc>
                <a:extLst>
                  <a:ext uri="{0D108BD9-81ED-4DB2-BD59-A6C34878D82A}">
                    <a16:rowId xmlns:a16="http://schemas.microsoft.com/office/drawing/2014/main" val="1733905824"/>
                  </a:ext>
                </a:extLst>
              </a:tr>
              <a:tr h="199553">
                <a:tc>
                  <a:txBody>
                    <a:bodyPr/>
                    <a:lstStyle/>
                    <a:p>
                      <a:r>
                        <a:rPr lang="nl-NL" u="none" strike="noStrike">
                          <a:solidFill>
                            <a:schemeClr val="tx1"/>
                          </a:solidFill>
                          <a:effectLst/>
                          <a:hlinkClick r:id="rId8" tooltip="Zwavelhexafluoride">
                            <a:extLst>
                              <a:ext uri="{A12FA001-AC4F-418D-AE19-62706E023703}">
                                <ahyp:hlinkClr xmlns:ahyp="http://schemas.microsoft.com/office/drawing/2018/hyperlinkcolor" val="tx"/>
                              </a:ext>
                            </a:extLst>
                          </a:hlinkClick>
                        </a:rPr>
                        <a:t>Zwavelhexafluoride</a:t>
                      </a:r>
                      <a:endParaRPr lang="nl-NL" u="none">
                        <a:solidFill>
                          <a:schemeClr val="tx1"/>
                        </a:solidFill>
                        <a:effectLst/>
                      </a:endParaRPr>
                    </a:p>
                  </a:txBody>
                  <a:tcPr anchor="ctr"/>
                </a:tc>
                <a:tc>
                  <a:txBody>
                    <a:bodyPr/>
                    <a:lstStyle/>
                    <a:p>
                      <a:r>
                        <a:rPr lang="nl-NL" u="none">
                          <a:solidFill>
                            <a:schemeClr val="tx1"/>
                          </a:solidFill>
                          <a:effectLst/>
                        </a:rPr>
                        <a:t>SF</a:t>
                      </a:r>
                      <a:r>
                        <a:rPr lang="nl-NL" u="none" baseline="-25000">
                          <a:solidFill>
                            <a:schemeClr val="tx1"/>
                          </a:solidFill>
                          <a:effectLst/>
                        </a:rPr>
                        <a:t>6</a:t>
                      </a:r>
                      <a:endParaRPr lang="nl-NL" u="none">
                        <a:solidFill>
                          <a:schemeClr val="tx1"/>
                        </a:solidFill>
                        <a:effectLst/>
                      </a:endParaRPr>
                    </a:p>
                  </a:txBody>
                  <a:tcPr anchor="ctr"/>
                </a:tc>
                <a:tc>
                  <a:txBody>
                    <a:bodyPr/>
                    <a:lstStyle/>
                    <a:p>
                      <a:r>
                        <a:rPr lang="nl-NL" u="none" dirty="0">
                          <a:solidFill>
                            <a:schemeClr val="tx1"/>
                          </a:solidFill>
                          <a:effectLst/>
                        </a:rPr>
                        <a:t>23 500</a:t>
                      </a:r>
                    </a:p>
                  </a:txBody>
                  <a:tcPr anchor="ctr"/>
                </a:tc>
                <a:extLst>
                  <a:ext uri="{0D108BD9-81ED-4DB2-BD59-A6C34878D82A}">
                    <a16:rowId xmlns:a16="http://schemas.microsoft.com/office/drawing/2014/main" val="3838606030"/>
                  </a:ext>
                </a:extLst>
              </a:tr>
            </a:tbl>
          </a:graphicData>
        </a:graphic>
      </p:graphicFrame>
    </p:spTree>
    <p:extLst>
      <p:ext uri="{BB962C8B-B14F-4D97-AF65-F5344CB8AC3E}">
        <p14:creationId xmlns:p14="http://schemas.microsoft.com/office/powerpoint/2010/main" val="193722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9077F05-E6A6-4B5C-87D1-F1A709D03CE1}"/>
              </a:ext>
            </a:extLst>
          </p:cNvPr>
          <p:cNvSpPr>
            <a:spLocks noGrp="1"/>
          </p:cNvSpPr>
          <p:nvPr>
            <p:ph type="title"/>
          </p:nvPr>
        </p:nvSpPr>
        <p:spPr/>
        <p:txBody>
          <a:bodyPr/>
          <a:lstStyle/>
          <a:p>
            <a:r>
              <a:rPr lang="nl-NL" dirty="0"/>
              <a:t>Behoud natuurgebieden</a:t>
            </a:r>
          </a:p>
        </p:txBody>
      </p:sp>
      <p:pic>
        <p:nvPicPr>
          <p:cNvPr id="7" name="Tijdelijke aanduiding voor inhoud 6">
            <a:hlinkClick r:id="rId3"/>
            <a:extLst>
              <a:ext uri="{FF2B5EF4-FFF2-40B4-BE49-F238E27FC236}">
                <a16:creationId xmlns:a16="http://schemas.microsoft.com/office/drawing/2014/main" id="{6DF32E59-3923-4D6A-8CB9-74EE6AA9C395}"/>
              </a:ext>
            </a:extLst>
          </p:cNvPr>
          <p:cNvPicPr>
            <a:picLocks noGrp="1" noChangeAspect="1"/>
          </p:cNvPicPr>
          <p:nvPr>
            <p:ph idx="1"/>
          </p:nvPr>
        </p:nvPicPr>
        <p:blipFill>
          <a:blip r:embed="rId4"/>
          <a:stretch>
            <a:fillRect/>
          </a:stretch>
        </p:blipFill>
        <p:spPr>
          <a:xfrm>
            <a:off x="4968970" y="1861633"/>
            <a:ext cx="6815137" cy="3837998"/>
          </a:xfrm>
          <a:prstGeom prst="rect">
            <a:avLst/>
          </a:prstGeom>
        </p:spPr>
      </p:pic>
      <p:sp>
        <p:nvSpPr>
          <p:cNvPr id="6" name="Tijdelijke aanduiding voor tekst 5">
            <a:extLst>
              <a:ext uri="{FF2B5EF4-FFF2-40B4-BE49-F238E27FC236}">
                <a16:creationId xmlns:a16="http://schemas.microsoft.com/office/drawing/2014/main" id="{03D4B941-9686-4C4D-AE71-D21721C63F36}"/>
              </a:ext>
            </a:extLst>
          </p:cNvPr>
          <p:cNvSpPr>
            <a:spLocks noGrp="1"/>
          </p:cNvSpPr>
          <p:nvPr>
            <p:ph type="body" sz="half" idx="2"/>
          </p:nvPr>
        </p:nvSpPr>
        <p:spPr/>
        <p:txBody>
          <a:bodyPr>
            <a:normAutofit/>
          </a:bodyPr>
          <a:lstStyle/>
          <a:p>
            <a:r>
              <a:rPr lang="nl-NL" sz="1800" dirty="0"/>
              <a:t>Belangrijk voor de balans in de wereld.</a:t>
            </a:r>
          </a:p>
        </p:txBody>
      </p:sp>
      <p:pic>
        <p:nvPicPr>
          <p:cNvPr id="9220" name="Picture 4" descr="Click-me-arrow - WindowAgent #2803961 - PNG Images - PNGio">
            <a:extLst>
              <a:ext uri="{FF2B5EF4-FFF2-40B4-BE49-F238E27FC236}">
                <a16:creationId xmlns:a16="http://schemas.microsoft.com/office/drawing/2014/main" id="{8C6D2748-83AD-4CFD-8C7E-342828DD6B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7002" y="4747131"/>
            <a:ext cx="164782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26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CAAA20-8AD3-4C8A-9093-C0C427DB569F}"/>
              </a:ext>
            </a:extLst>
          </p:cNvPr>
          <p:cNvSpPr>
            <a:spLocks noGrp="1"/>
          </p:cNvSpPr>
          <p:nvPr>
            <p:ph type="title"/>
          </p:nvPr>
        </p:nvSpPr>
        <p:spPr/>
        <p:txBody>
          <a:bodyPr/>
          <a:lstStyle/>
          <a:p>
            <a:r>
              <a:rPr lang="nl-NL" dirty="0"/>
              <a:t>Voordelen ondernemers</a:t>
            </a:r>
          </a:p>
        </p:txBody>
      </p:sp>
      <p:sp>
        <p:nvSpPr>
          <p:cNvPr id="4" name="Tijdelijke aanduiding voor tekst 3">
            <a:extLst>
              <a:ext uri="{FF2B5EF4-FFF2-40B4-BE49-F238E27FC236}">
                <a16:creationId xmlns:a16="http://schemas.microsoft.com/office/drawing/2014/main" id="{7246BA4D-B8FA-42D3-83CC-A1021E654124}"/>
              </a:ext>
            </a:extLst>
          </p:cNvPr>
          <p:cNvSpPr>
            <a:spLocks noGrp="1"/>
          </p:cNvSpPr>
          <p:nvPr>
            <p:ph type="body" sz="half" idx="2"/>
          </p:nvPr>
        </p:nvSpPr>
        <p:spPr/>
        <p:txBody>
          <a:bodyPr>
            <a:normAutofit/>
          </a:bodyPr>
          <a:lstStyle/>
          <a:p>
            <a:pPr marL="285750" indent="-285750">
              <a:buFontTx/>
              <a:buChar char="-"/>
            </a:pPr>
            <a:r>
              <a:rPr lang="nl-NL" sz="2000" dirty="0"/>
              <a:t>Nieuwe winst</a:t>
            </a:r>
          </a:p>
          <a:p>
            <a:pPr marL="285750" indent="-285750">
              <a:buFontTx/>
              <a:buChar char="-"/>
            </a:pPr>
            <a:r>
              <a:rPr lang="nl-NL" sz="2000" dirty="0"/>
              <a:t>Stabiele materiaalaanvoer</a:t>
            </a:r>
          </a:p>
          <a:p>
            <a:pPr marL="285750" indent="-285750">
              <a:buFontTx/>
              <a:buChar char="-"/>
            </a:pPr>
            <a:r>
              <a:rPr lang="nl-NL" sz="2000" dirty="0"/>
              <a:t>Groeiende vraag naar diensten</a:t>
            </a:r>
          </a:p>
          <a:p>
            <a:pPr marL="742950" lvl="1" indent="-285750">
              <a:buFontTx/>
              <a:buChar char="-"/>
            </a:pPr>
            <a:r>
              <a:rPr lang="nl-NL" sz="1800" dirty="0" err="1"/>
              <a:t>Reversed</a:t>
            </a:r>
            <a:r>
              <a:rPr lang="nl-NL" sz="1800" dirty="0"/>
              <a:t> </a:t>
            </a:r>
            <a:r>
              <a:rPr lang="nl-NL" sz="1800" dirty="0" err="1"/>
              <a:t>logistics</a:t>
            </a:r>
            <a:r>
              <a:rPr lang="nl-NL" sz="1800" dirty="0"/>
              <a:t>; </a:t>
            </a:r>
            <a:r>
              <a:rPr lang="nl-NL" sz="1800" dirty="0" err="1"/>
              <a:t>refurbish</a:t>
            </a:r>
            <a:r>
              <a:rPr lang="nl-NL" sz="1800" dirty="0"/>
              <a:t>.</a:t>
            </a:r>
          </a:p>
          <a:p>
            <a:pPr marL="742950" lvl="1" indent="-285750">
              <a:buFontTx/>
              <a:buChar char="-"/>
            </a:pPr>
            <a:r>
              <a:rPr lang="nl-NL" sz="1800" dirty="0"/>
              <a:t>Experts</a:t>
            </a:r>
          </a:p>
          <a:p>
            <a:pPr marL="742950" lvl="1" indent="-285750">
              <a:buFontTx/>
              <a:buChar char="-"/>
            </a:pPr>
            <a:endParaRPr lang="nl-NL" sz="1800" dirty="0"/>
          </a:p>
          <a:p>
            <a:pPr marL="285750" indent="-285750">
              <a:buFontTx/>
              <a:buChar char="-"/>
            </a:pPr>
            <a:r>
              <a:rPr lang="nl-NL" sz="2000" dirty="0"/>
              <a:t>Geoptimaliseerde klantrelaties</a:t>
            </a:r>
          </a:p>
          <a:p>
            <a:pPr marL="285750" indent="-285750">
              <a:buFontTx/>
              <a:buChar char="-"/>
            </a:pPr>
            <a:endParaRPr lang="nl-NL" sz="2000" dirty="0"/>
          </a:p>
          <a:p>
            <a:pPr marL="285750" indent="-285750">
              <a:buFontTx/>
              <a:buChar char="-"/>
            </a:pPr>
            <a:endParaRPr lang="nl-NL" sz="2000" dirty="0"/>
          </a:p>
          <a:p>
            <a:pPr marL="285750" indent="-285750">
              <a:buFontTx/>
              <a:buChar char="-"/>
            </a:pPr>
            <a:endParaRPr lang="nl-NL" sz="2000" dirty="0"/>
          </a:p>
          <a:p>
            <a:r>
              <a:rPr lang="nl-NL" sz="2000" b="1" dirty="0"/>
              <a:t>Probleem, wet- en regelgeving.</a:t>
            </a:r>
          </a:p>
        </p:txBody>
      </p:sp>
      <p:pic>
        <p:nvPicPr>
          <p:cNvPr id="11266" name="Picture 2" descr="Wanneer ben je een ondernemer? - Platform Zelfstandige Ondernemers">
            <a:extLst>
              <a:ext uri="{FF2B5EF4-FFF2-40B4-BE49-F238E27FC236}">
                <a16:creationId xmlns:a16="http://schemas.microsoft.com/office/drawing/2014/main" id="{0116D63E-BA9E-4223-8122-96191D04D77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67263" y="1125079"/>
            <a:ext cx="6815137" cy="4149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96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35F1B9C-3ABB-4D4E-AA90-528D4904DB68}"/>
              </a:ext>
            </a:extLst>
          </p:cNvPr>
          <p:cNvSpPr>
            <a:spLocks noGrp="1"/>
          </p:cNvSpPr>
          <p:nvPr>
            <p:ph type="title"/>
          </p:nvPr>
        </p:nvSpPr>
        <p:spPr>
          <a:xfrm>
            <a:off x="609600" y="274638"/>
            <a:ext cx="10972800" cy="1143000"/>
          </a:xfrm>
        </p:spPr>
        <p:txBody>
          <a:bodyPr anchor="ctr">
            <a:normAutofit/>
          </a:bodyPr>
          <a:lstStyle/>
          <a:p>
            <a:r>
              <a:rPr lang="nl-NL" dirty="0"/>
              <a:t>Leerdoelen</a:t>
            </a:r>
          </a:p>
        </p:txBody>
      </p:sp>
      <p:sp>
        <p:nvSpPr>
          <p:cNvPr id="5" name="Tijdelijke aanduiding voor inhoud 4">
            <a:extLst>
              <a:ext uri="{FF2B5EF4-FFF2-40B4-BE49-F238E27FC236}">
                <a16:creationId xmlns:a16="http://schemas.microsoft.com/office/drawing/2014/main" id="{CFC39D62-B32F-4A9C-9CCF-C91F5A1CF170}"/>
              </a:ext>
            </a:extLst>
          </p:cNvPr>
          <p:cNvSpPr>
            <a:spLocks noGrp="1"/>
          </p:cNvSpPr>
          <p:nvPr>
            <p:ph sz="half" idx="1"/>
          </p:nvPr>
        </p:nvSpPr>
        <p:spPr>
          <a:xfrm>
            <a:off x="6197600" y="1600201"/>
            <a:ext cx="5384800" cy="4525963"/>
          </a:xfrm>
        </p:spPr>
        <p:txBody>
          <a:bodyPr>
            <a:normAutofit/>
          </a:bodyPr>
          <a:lstStyle/>
          <a:p>
            <a:pPr>
              <a:buFont typeface="Wingdings" panose="05000000000000000000" pitchFamily="2" charset="2"/>
              <a:buChar char="ü"/>
            </a:pPr>
            <a:r>
              <a:rPr lang="nl-NL" dirty="0"/>
              <a:t>Je kan de 11 R’s benoemen</a:t>
            </a:r>
          </a:p>
          <a:p>
            <a:pPr>
              <a:buFont typeface="Wingdings" panose="05000000000000000000" pitchFamily="2" charset="2"/>
              <a:buChar char="ü"/>
            </a:pPr>
            <a:r>
              <a:rPr lang="nl-NL" dirty="0"/>
              <a:t>Je kan de 11 R’s in context brengen met een circulaire economie</a:t>
            </a:r>
          </a:p>
          <a:p>
            <a:pPr>
              <a:buFont typeface="Wingdings" panose="05000000000000000000" pitchFamily="2" charset="2"/>
              <a:buChar char="ü"/>
            </a:pPr>
            <a:r>
              <a:rPr lang="nl-NL" dirty="0"/>
              <a:t>Je kan de 11 R’s plaatsen in de verschillende product/dienst fases.</a:t>
            </a:r>
          </a:p>
          <a:p>
            <a:pPr marL="0" indent="0">
              <a:buNone/>
            </a:pPr>
            <a:endParaRPr lang="nl-NL" dirty="0"/>
          </a:p>
        </p:txBody>
      </p:sp>
      <p:pic>
        <p:nvPicPr>
          <p:cNvPr id="2" name="Afbeelding 1">
            <a:extLst>
              <a:ext uri="{FF2B5EF4-FFF2-40B4-BE49-F238E27FC236}">
                <a16:creationId xmlns:a16="http://schemas.microsoft.com/office/drawing/2014/main" id="{260BBC75-AC44-490F-9365-FE849D831608}"/>
              </a:ext>
            </a:extLst>
          </p:cNvPr>
          <p:cNvPicPr>
            <a:picLocks noChangeAspect="1"/>
          </p:cNvPicPr>
          <p:nvPr/>
        </p:nvPicPr>
        <p:blipFill>
          <a:blip r:embed="rId2"/>
          <a:stretch>
            <a:fillRect/>
          </a:stretch>
        </p:blipFill>
        <p:spPr>
          <a:xfrm>
            <a:off x="1129097" y="1441257"/>
            <a:ext cx="4440195" cy="4843849"/>
          </a:xfrm>
          <a:prstGeom prst="rect">
            <a:avLst/>
          </a:prstGeom>
        </p:spPr>
      </p:pic>
    </p:spTree>
    <p:extLst>
      <p:ext uri="{BB962C8B-B14F-4D97-AF65-F5344CB8AC3E}">
        <p14:creationId xmlns:p14="http://schemas.microsoft.com/office/powerpoint/2010/main" val="664617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59810A-A68A-456B-8C6D-17339D711388}"/>
              </a:ext>
            </a:extLst>
          </p:cNvPr>
          <p:cNvSpPr>
            <a:spLocks noGrp="1"/>
          </p:cNvSpPr>
          <p:nvPr>
            <p:ph type="title"/>
          </p:nvPr>
        </p:nvSpPr>
        <p:spPr>
          <a:xfrm>
            <a:off x="609601" y="273050"/>
            <a:ext cx="4325470" cy="1162050"/>
          </a:xfrm>
        </p:spPr>
        <p:txBody>
          <a:bodyPr/>
          <a:lstStyle/>
          <a:p>
            <a:r>
              <a:rPr lang="nl-NL" dirty="0"/>
              <a:t>Voordelen Nederland en Europa</a:t>
            </a:r>
          </a:p>
        </p:txBody>
      </p:sp>
      <p:sp>
        <p:nvSpPr>
          <p:cNvPr id="4" name="Tijdelijke aanduiding voor tekst 3">
            <a:extLst>
              <a:ext uri="{FF2B5EF4-FFF2-40B4-BE49-F238E27FC236}">
                <a16:creationId xmlns:a16="http://schemas.microsoft.com/office/drawing/2014/main" id="{AB32A1A2-1455-4A01-B886-57952D2BF34F}"/>
              </a:ext>
            </a:extLst>
          </p:cNvPr>
          <p:cNvSpPr>
            <a:spLocks noGrp="1"/>
          </p:cNvSpPr>
          <p:nvPr>
            <p:ph type="body" sz="half" idx="2"/>
          </p:nvPr>
        </p:nvSpPr>
        <p:spPr>
          <a:xfrm>
            <a:off x="609600" y="1435101"/>
            <a:ext cx="4540623" cy="4691063"/>
          </a:xfrm>
        </p:spPr>
        <p:txBody>
          <a:bodyPr>
            <a:normAutofit/>
          </a:bodyPr>
          <a:lstStyle/>
          <a:p>
            <a:pPr marL="285750" indent="-285750">
              <a:buFontTx/>
              <a:buChar char="-"/>
            </a:pPr>
            <a:r>
              <a:rPr lang="nl-NL" sz="2400" dirty="0"/>
              <a:t>Groeiende economie</a:t>
            </a:r>
          </a:p>
          <a:p>
            <a:pPr marL="742950" lvl="1" indent="-285750">
              <a:buFontTx/>
              <a:buChar char="-"/>
            </a:pPr>
            <a:r>
              <a:rPr lang="nl-NL" sz="2000" dirty="0"/>
              <a:t>Bruto nationaal product, BNP stijgt met 11%</a:t>
            </a:r>
          </a:p>
          <a:p>
            <a:pPr marL="285750" indent="-285750">
              <a:buFontTx/>
              <a:buChar char="-"/>
            </a:pPr>
            <a:r>
              <a:rPr lang="nl-NL" sz="2400" dirty="0"/>
              <a:t>Kleinere ecologische voetafdruk</a:t>
            </a:r>
          </a:p>
        </p:txBody>
      </p:sp>
      <p:pic>
        <p:nvPicPr>
          <p:cNvPr id="14340" name="Picture 4" descr="Versie in eenvoudig Nederlands - De Europese Unie | Europese Unie">
            <a:extLst>
              <a:ext uri="{FF2B5EF4-FFF2-40B4-BE49-F238E27FC236}">
                <a16:creationId xmlns:a16="http://schemas.microsoft.com/office/drawing/2014/main" id="{4CA31650-1607-4876-B8B9-5CB869E0865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87102" y="273050"/>
            <a:ext cx="5775459" cy="585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887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35F1B9C-3ABB-4D4E-AA90-528D4904DB68}"/>
              </a:ext>
            </a:extLst>
          </p:cNvPr>
          <p:cNvSpPr>
            <a:spLocks noGrp="1"/>
          </p:cNvSpPr>
          <p:nvPr>
            <p:ph type="title"/>
          </p:nvPr>
        </p:nvSpPr>
        <p:spPr>
          <a:xfrm>
            <a:off x="371476" y="296863"/>
            <a:ext cx="10108030" cy="1160403"/>
          </a:xfrm>
        </p:spPr>
        <p:txBody>
          <a:bodyPr anchor="t">
            <a:normAutofit/>
          </a:bodyPr>
          <a:lstStyle/>
          <a:p>
            <a:r>
              <a:rPr lang="nl-NL" dirty="0"/>
              <a:t>Aan het einde van de dag</a:t>
            </a:r>
          </a:p>
        </p:txBody>
      </p:sp>
      <p:sp>
        <p:nvSpPr>
          <p:cNvPr id="5" name="Tijdelijke aanduiding voor inhoud 4">
            <a:extLst>
              <a:ext uri="{FF2B5EF4-FFF2-40B4-BE49-F238E27FC236}">
                <a16:creationId xmlns:a16="http://schemas.microsoft.com/office/drawing/2014/main" id="{CFC39D62-B32F-4A9C-9CCF-C91F5A1CF170}"/>
              </a:ext>
            </a:extLst>
          </p:cNvPr>
          <p:cNvSpPr>
            <a:spLocks noGrp="1"/>
          </p:cNvSpPr>
          <p:nvPr>
            <p:ph sz="half" idx="1"/>
          </p:nvPr>
        </p:nvSpPr>
        <p:spPr>
          <a:xfrm>
            <a:off x="6197600" y="1600201"/>
            <a:ext cx="5384800" cy="4525963"/>
          </a:xfrm>
        </p:spPr>
        <p:txBody>
          <a:bodyPr>
            <a:normAutofit fontScale="92500"/>
          </a:bodyPr>
          <a:lstStyle/>
          <a:p>
            <a:pPr>
              <a:buFont typeface="Wingdings" panose="05000000000000000000" pitchFamily="2" charset="2"/>
              <a:buChar char="ü"/>
            </a:pPr>
            <a:r>
              <a:rPr lang="nl-NL" sz="2800" dirty="0"/>
              <a:t>Je kan de wet van snuf uitleggen</a:t>
            </a:r>
          </a:p>
          <a:p>
            <a:pPr>
              <a:buFont typeface="Wingdings" panose="05000000000000000000" pitchFamily="2" charset="2"/>
              <a:buChar char="ü"/>
            </a:pPr>
            <a:r>
              <a:rPr lang="nl-NL" sz="2800" dirty="0"/>
              <a:t>Je kan verschillen benoemen tussen de huidige economie en de circulaire economie.</a:t>
            </a:r>
          </a:p>
          <a:p>
            <a:pPr>
              <a:buFont typeface="Wingdings" panose="05000000000000000000" pitchFamily="2" charset="2"/>
              <a:buChar char="ü"/>
            </a:pPr>
            <a:r>
              <a:rPr lang="nl-NL" sz="2800" dirty="0"/>
              <a:t>Je weet wat het verschil is tussen </a:t>
            </a:r>
            <a:r>
              <a:rPr lang="en-US" sz="2800" dirty="0"/>
              <a:t>eco-</a:t>
            </a:r>
            <a:r>
              <a:rPr lang="en-US" sz="2800" dirty="0" err="1"/>
              <a:t>efficiëntie</a:t>
            </a:r>
            <a:r>
              <a:rPr lang="en-US" sz="2800" dirty="0"/>
              <a:t> </a:t>
            </a:r>
            <a:r>
              <a:rPr lang="en-US" sz="2800" dirty="0" err="1"/>
              <a:t>en</a:t>
            </a:r>
            <a:r>
              <a:rPr lang="en-US" sz="2800" dirty="0"/>
              <a:t> eco-</a:t>
            </a:r>
            <a:r>
              <a:rPr lang="en-US" sz="2800" dirty="0" err="1"/>
              <a:t>effectiviteit</a:t>
            </a:r>
            <a:r>
              <a:rPr lang="en-US" sz="2800" dirty="0"/>
              <a:t>.</a:t>
            </a:r>
            <a:endParaRPr lang="nl-NL" sz="2800" dirty="0"/>
          </a:p>
          <a:p>
            <a:pPr>
              <a:buFont typeface="Wingdings" panose="05000000000000000000" pitchFamily="2" charset="2"/>
              <a:buChar char="ü"/>
            </a:pPr>
            <a:r>
              <a:rPr lang="nl-NL" sz="2800" dirty="0"/>
              <a:t>Ken je de definitie van circulaire economie.</a:t>
            </a:r>
          </a:p>
          <a:p>
            <a:pPr>
              <a:buFont typeface="Wingdings" panose="05000000000000000000" pitchFamily="2" charset="2"/>
              <a:buChar char="ü"/>
            </a:pPr>
            <a:r>
              <a:rPr lang="nl-NL" sz="2800" dirty="0"/>
              <a:t>Je weet om drie uitgangspunten de circulaire economie heeft. Je weet wat systeemverandering is.</a:t>
            </a:r>
          </a:p>
          <a:p>
            <a:pPr marL="0" indent="0">
              <a:spcAft>
                <a:spcPts val="600"/>
              </a:spcAft>
              <a:buNone/>
            </a:pPr>
            <a:endParaRPr lang="nl-NL" dirty="0"/>
          </a:p>
        </p:txBody>
      </p:sp>
      <p:pic>
        <p:nvPicPr>
          <p:cNvPr id="7" name="Afbeelding 6">
            <a:extLst>
              <a:ext uri="{FF2B5EF4-FFF2-40B4-BE49-F238E27FC236}">
                <a16:creationId xmlns:a16="http://schemas.microsoft.com/office/drawing/2014/main" id="{05E1812E-5644-404E-A19F-9963EFBFB624}"/>
              </a:ext>
            </a:extLst>
          </p:cNvPr>
          <p:cNvPicPr>
            <a:picLocks noChangeAspect="1"/>
          </p:cNvPicPr>
          <p:nvPr/>
        </p:nvPicPr>
        <p:blipFill>
          <a:blip r:embed="rId3"/>
          <a:stretch>
            <a:fillRect/>
          </a:stretch>
        </p:blipFill>
        <p:spPr>
          <a:xfrm>
            <a:off x="609600" y="1890999"/>
            <a:ext cx="5384800" cy="3944366"/>
          </a:xfrm>
          <a:prstGeom prst="rect">
            <a:avLst/>
          </a:prstGeom>
          <a:noFill/>
        </p:spPr>
      </p:pic>
    </p:spTree>
    <p:extLst>
      <p:ext uri="{BB962C8B-B14F-4D97-AF65-F5344CB8AC3E}">
        <p14:creationId xmlns:p14="http://schemas.microsoft.com/office/powerpoint/2010/main" val="2528951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4A724C-4C49-4E57-A37F-7BE15C715A99}"/>
              </a:ext>
            </a:extLst>
          </p:cNvPr>
          <p:cNvSpPr>
            <a:spLocks noGrp="1"/>
          </p:cNvSpPr>
          <p:nvPr>
            <p:ph type="title"/>
          </p:nvPr>
        </p:nvSpPr>
        <p:spPr/>
        <p:txBody>
          <a:bodyPr>
            <a:normAutofit/>
          </a:bodyPr>
          <a:lstStyle/>
          <a:p>
            <a:r>
              <a:rPr lang="nl-NL" sz="2800" b="1" dirty="0"/>
              <a:t>11 R – en   </a:t>
            </a:r>
            <a:endParaRPr lang="nl-NL" sz="2800" dirty="0"/>
          </a:p>
        </p:txBody>
      </p:sp>
      <p:pic>
        <p:nvPicPr>
          <p:cNvPr id="13314" name="Picture 2" descr="w3">
            <a:extLst>
              <a:ext uri="{FF2B5EF4-FFF2-40B4-BE49-F238E27FC236}">
                <a16:creationId xmlns:a16="http://schemas.microsoft.com/office/drawing/2014/main" id="{1D3A53EF-97EF-4D14-8B2E-70FF395F932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99301" y="731836"/>
            <a:ext cx="7344032" cy="4911564"/>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7E017B73-A169-4026-A894-095F0B1E1DFC}"/>
              </a:ext>
            </a:extLst>
          </p:cNvPr>
          <p:cNvSpPr>
            <a:spLocks noGrp="1"/>
          </p:cNvSpPr>
          <p:nvPr>
            <p:ph type="body" sz="half" idx="2"/>
          </p:nvPr>
        </p:nvSpPr>
        <p:spPr/>
        <p:txBody>
          <a:bodyPr>
            <a:normAutofit/>
          </a:bodyPr>
          <a:lstStyle/>
          <a:p>
            <a:pPr marL="285750" indent="-285750">
              <a:buFontTx/>
              <a:buChar char="-"/>
            </a:pPr>
            <a:r>
              <a:rPr lang="nl-NL" sz="2000" dirty="0" err="1"/>
              <a:t>Rethink</a:t>
            </a:r>
            <a:endParaRPr lang="nl-NL" sz="2000" dirty="0"/>
          </a:p>
          <a:p>
            <a:pPr marL="285750" indent="-285750">
              <a:buFontTx/>
              <a:buChar char="-"/>
            </a:pPr>
            <a:r>
              <a:rPr lang="nl-NL" sz="2000" dirty="0" err="1"/>
              <a:t>Redisgn</a:t>
            </a:r>
            <a:endParaRPr lang="nl-NL" sz="2000" dirty="0"/>
          </a:p>
          <a:p>
            <a:pPr marL="285750" indent="-285750">
              <a:buFontTx/>
              <a:buChar char="-"/>
            </a:pPr>
            <a:r>
              <a:rPr lang="nl-NL" sz="2000" dirty="0" err="1"/>
              <a:t>Refuse</a:t>
            </a:r>
            <a:endParaRPr lang="nl-NL" sz="2000" dirty="0"/>
          </a:p>
          <a:p>
            <a:pPr marL="285750" indent="-285750">
              <a:buFontTx/>
              <a:buChar char="-"/>
            </a:pPr>
            <a:r>
              <a:rPr lang="nl-NL" sz="2000" dirty="0" err="1"/>
              <a:t>Reduce</a:t>
            </a:r>
            <a:endParaRPr lang="nl-NL" sz="2000" dirty="0"/>
          </a:p>
          <a:p>
            <a:pPr marL="285750" indent="-285750">
              <a:buFontTx/>
              <a:buChar char="-"/>
            </a:pPr>
            <a:r>
              <a:rPr lang="nl-NL" sz="2000" dirty="0" err="1"/>
              <a:t>Reuse</a:t>
            </a:r>
            <a:endParaRPr lang="nl-NL" sz="2000" dirty="0"/>
          </a:p>
          <a:p>
            <a:pPr marL="285750" indent="-285750">
              <a:buFontTx/>
              <a:buChar char="-"/>
            </a:pPr>
            <a:r>
              <a:rPr lang="nl-NL" sz="2000" dirty="0" err="1"/>
              <a:t>Repair</a:t>
            </a:r>
            <a:endParaRPr lang="nl-NL" sz="2000" dirty="0"/>
          </a:p>
          <a:p>
            <a:pPr marL="285750" indent="-285750">
              <a:buFontTx/>
              <a:buChar char="-"/>
            </a:pPr>
            <a:r>
              <a:rPr lang="nl-NL" sz="2000" dirty="0" err="1"/>
              <a:t>Refurbish</a:t>
            </a:r>
            <a:endParaRPr lang="nl-NL" sz="2000" dirty="0"/>
          </a:p>
          <a:p>
            <a:pPr marL="285750" indent="-285750">
              <a:buFontTx/>
              <a:buChar char="-"/>
            </a:pPr>
            <a:r>
              <a:rPr lang="nl-NL" sz="2000" dirty="0" err="1"/>
              <a:t>Remanufacture</a:t>
            </a:r>
            <a:endParaRPr lang="nl-NL" sz="2000" dirty="0"/>
          </a:p>
          <a:p>
            <a:pPr marL="285750" indent="-285750">
              <a:buFontTx/>
              <a:buChar char="-"/>
            </a:pPr>
            <a:r>
              <a:rPr lang="nl-NL" sz="2000" dirty="0" err="1"/>
              <a:t>Repurpose</a:t>
            </a:r>
            <a:endParaRPr lang="nl-NL" sz="2000" dirty="0"/>
          </a:p>
          <a:p>
            <a:pPr marL="285750" indent="-285750">
              <a:buFontTx/>
              <a:buChar char="-"/>
            </a:pPr>
            <a:r>
              <a:rPr lang="nl-NL" sz="2000" dirty="0"/>
              <a:t>Recycle</a:t>
            </a:r>
          </a:p>
          <a:p>
            <a:pPr marL="285750" indent="-285750">
              <a:buFontTx/>
              <a:buChar char="-"/>
            </a:pPr>
            <a:r>
              <a:rPr lang="nl-NL" sz="2000" dirty="0" err="1"/>
              <a:t>Recover</a:t>
            </a:r>
            <a:endParaRPr lang="nl-NL" sz="2000" dirty="0"/>
          </a:p>
          <a:p>
            <a:pPr marL="285750" indent="-285750">
              <a:buFontTx/>
              <a:buChar char="-"/>
            </a:pPr>
            <a:endParaRPr lang="nl-NL" dirty="0"/>
          </a:p>
          <a:p>
            <a:pPr marL="285750" indent="-285750">
              <a:buFontTx/>
              <a:buChar char="-"/>
            </a:pPr>
            <a:endParaRPr lang="nl-NL" dirty="0"/>
          </a:p>
          <a:p>
            <a:pPr marL="285750" indent="-285750">
              <a:buFontTx/>
              <a:buChar char="-"/>
            </a:pPr>
            <a:endParaRPr lang="nl-NL" dirty="0"/>
          </a:p>
          <a:p>
            <a:pPr marL="285750" indent="-285750">
              <a:buFontTx/>
              <a:buChar char="-"/>
            </a:pPr>
            <a:endParaRPr lang="nl-NL" dirty="0"/>
          </a:p>
          <a:p>
            <a:pPr marL="285750" indent="-285750">
              <a:buFontTx/>
              <a:buChar char="-"/>
            </a:pPr>
            <a:endParaRPr lang="nl-NL" dirty="0"/>
          </a:p>
        </p:txBody>
      </p:sp>
    </p:spTree>
    <p:extLst>
      <p:ext uri="{BB962C8B-B14F-4D97-AF65-F5344CB8AC3E}">
        <p14:creationId xmlns:p14="http://schemas.microsoft.com/office/powerpoint/2010/main" val="3048981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35F1B9C-3ABB-4D4E-AA90-528D4904DB68}"/>
              </a:ext>
            </a:extLst>
          </p:cNvPr>
          <p:cNvSpPr>
            <a:spLocks noGrp="1"/>
          </p:cNvSpPr>
          <p:nvPr>
            <p:ph type="title"/>
          </p:nvPr>
        </p:nvSpPr>
        <p:spPr>
          <a:xfrm>
            <a:off x="371476" y="296863"/>
            <a:ext cx="10108030" cy="1160403"/>
          </a:xfrm>
        </p:spPr>
        <p:txBody>
          <a:bodyPr anchor="t">
            <a:normAutofit/>
          </a:bodyPr>
          <a:lstStyle/>
          <a:p>
            <a:r>
              <a:rPr lang="nl-NL" dirty="0"/>
              <a:t>Aan het einde van de dag</a:t>
            </a:r>
          </a:p>
        </p:txBody>
      </p:sp>
      <p:sp>
        <p:nvSpPr>
          <p:cNvPr id="5" name="Tijdelijke aanduiding voor inhoud 4">
            <a:extLst>
              <a:ext uri="{FF2B5EF4-FFF2-40B4-BE49-F238E27FC236}">
                <a16:creationId xmlns:a16="http://schemas.microsoft.com/office/drawing/2014/main" id="{CFC39D62-B32F-4A9C-9CCF-C91F5A1CF170}"/>
              </a:ext>
            </a:extLst>
          </p:cNvPr>
          <p:cNvSpPr>
            <a:spLocks noGrp="1"/>
          </p:cNvSpPr>
          <p:nvPr>
            <p:ph sz="half" idx="1"/>
          </p:nvPr>
        </p:nvSpPr>
        <p:spPr>
          <a:xfrm>
            <a:off x="6197600" y="1600201"/>
            <a:ext cx="5384800" cy="4525963"/>
          </a:xfrm>
        </p:spPr>
        <p:txBody>
          <a:bodyPr>
            <a:normAutofit fontScale="92500"/>
          </a:bodyPr>
          <a:lstStyle/>
          <a:p>
            <a:pPr>
              <a:buFont typeface="Wingdings" panose="05000000000000000000" pitchFamily="2" charset="2"/>
              <a:buChar char="q"/>
            </a:pPr>
            <a:r>
              <a:rPr lang="nl-NL" sz="2800" dirty="0"/>
              <a:t>Je kan de wet van snuf uitleggen</a:t>
            </a:r>
          </a:p>
          <a:p>
            <a:pPr>
              <a:buFont typeface="Wingdings" panose="05000000000000000000" pitchFamily="2" charset="2"/>
              <a:buChar char="q"/>
            </a:pPr>
            <a:r>
              <a:rPr lang="nl-NL" sz="2800" dirty="0"/>
              <a:t>Je kan verschillen benoemen tussen de huidige economie en de circulaire economie.</a:t>
            </a:r>
          </a:p>
          <a:p>
            <a:pPr>
              <a:buFont typeface="Wingdings" panose="05000000000000000000" pitchFamily="2" charset="2"/>
              <a:buChar char="q"/>
            </a:pPr>
            <a:r>
              <a:rPr lang="nl-NL" sz="2800" dirty="0"/>
              <a:t>Je weet wat het verschil is tussen </a:t>
            </a:r>
            <a:r>
              <a:rPr lang="en-US" sz="2800" dirty="0"/>
              <a:t>eco-</a:t>
            </a:r>
            <a:r>
              <a:rPr lang="en-US" sz="2800" dirty="0" err="1"/>
              <a:t>efficiëntie</a:t>
            </a:r>
            <a:r>
              <a:rPr lang="en-US" sz="2800" dirty="0"/>
              <a:t> </a:t>
            </a:r>
            <a:r>
              <a:rPr lang="en-US" sz="2800" dirty="0" err="1"/>
              <a:t>en</a:t>
            </a:r>
            <a:r>
              <a:rPr lang="en-US" sz="2800" dirty="0"/>
              <a:t> eco-</a:t>
            </a:r>
            <a:r>
              <a:rPr lang="en-US" sz="2800" dirty="0" err="1"/>
              <a:t>effectiviteit</a:t>
            </a:r>
            <a:r>
              <a:rPr lang="en-US" sz="2800" dirty="0"/>
              <a:t>.</a:t>
            </a:r>
            <a:endParaRPr lang="nl-NL" sz="2800" dirty="0"/>
          </a:p>
          <a:p>
            <a:pPr>
              <a:buFont typeface="Wingdings" panose="05000000000000000000" pitchFamily="2" charset="2"/>
              <a:buChar char="q"/>
            </a:pPr>
            <a:r>
              <a:rPr lang="nl-NL" sz="2800" dirty="0"/>
              <a:t>Ken je de definitie van circulaire economie.</a:t>
            </a:r>
          </a:p>
          <a:p>
            <a:pPr>
              <a:buFont typeface="Wingdings" panose="05000000000000000000" pitchFamily="2" charset="2"/>
              <a:buChar char="q"/>
            </a:pPr>
            <a:r>
              <a:rPr lang="nl-NL" sz="2800" dirty="0"/>
              <a:t>Je weet om drie uitgangspunten de circulaire economie heeft. Je weet wat systeemverandering is.</a:t>
            </a:r>
          </a:p>
          <a:p>
            <a:pPr marL="0" indent="0">
              <a:spcAft>
                <a:spcPts val="600"/>
              </a:spcAft>
              <a:buNone/>
            </a:pPr>
            <a:endParaRPr lang="nl-NL" dirty="0"/>
          </a:p>
        </p:txBody>
      </p:sp>
      <p:pic>
        <p:nvPicPr>
          <p:cNvPr id="7" name="Afbeelding 6">
            <a:extLst>
              <a:ext uri="{FF2B5EF4-FFF2-40B4-BE49-F238E27FC236}">
                <a16:creationId xmlns:a16="http://schemas.microsoft.com/office/drawing/2014/main" id="{05E1812E-5644-404E-A19F-9963EFBFB624}"/>
              </a:ext>
            </a:extLst>
          </p:cNvPr>
          <p:cNvPicPr>
            <a:picLocks noChangeAspect="1"/>
          </p:cNvPicPr>
          <p:nvPr/>
        </p:nvPicPr>
        <p:blipFill>
          <a:blip r:embed="rId2"/>
          <a:stretch>
            <a:fillRect/>
          </a:stretch>
        </p:blipFill>
        <p:spPr>
          <a:xfrm>
            <a:off x="609600" y="1890999"/>
            <a:ext cx="5384800" cy="3944366"/>
          </a:xfrm>
          <a:prstGeom prst="rect">
            <a:avLst/>
          </a:prstGeom>
          <a:noFill/>
        </p:spPr>
      </p:pic>
    </p:spTree>
    <p:extLst>
      <p:ext uri="{BB962C8B-B14F-4D97-AF65-F5344CB8AC3E}">
        <p14:creationId xmlns:p14="http://schemas.microsoft.com/office/powerpoint/2010/main" val="4115647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96A4B7-B653-43CC-B5F8-7EF3A01D3CEB}"/>
              </a:ext>
            </a:extLst>
          </p:cNvPr>
          <p:cNvSpPr>
            <a:spLocks noGrp="1"/>
          </p:cNvSpPr>
          <p:nvPr>
            <p:ph type="title"/>
          </p:nvPr>
        </p:nvSpPr>
        <p:spPr/>
        <p:txBody>
          <a:bodyPr/>
          <a:lstStyle/>
          <a:p>
            <a:pPr algn="ctr"/>
            <a:r>
              <a:rPr lang="nl-NL" dirty="0"/>
              <a:t>‘De wet van snuf’</a:t>
            </a:r>
          </a:p>
        </p:txBody>
      </p:sp>
      <p:pic>
        <p:nvPicPr>
          <p:cNvPr id="4" name="Tijdelijke aanduiding voor inhoud 3">
            <a:hlinkClick r:id="rId2"/>
            <a:extLst>
              <a:ext uri="{FF2B5EF4-FFF2-40B4-BE49-F238E27FC236}">
                <a16:creationId xmlns:a16="http://schemas.microsoft.com/office/drawing/2014/main" id="{1FFD2EDC-1C25-4488-A2BD-D0960EDA4B2A}"/>
              </a:ext>
            </a:extLst>
          </p:cNvPr>
          <p:cNvPicPr>
            <a:picLocks noGrp="1" noChangeAspect="1"/>
          </p:cNvPicPr>
          <p:nvPr>
            <p:ph idx="1"/>
          </p:nvPr>
        </p:nvPicPr>
        <p:blipFill>
          <a:blip r:embed="rId3"/>
          <a:stretch>
            <a:fillRect/>
          </a:stretch>
        </p:blipFill>
        <p:spPr>
          <a:xfrm>
            <a:off x="2569369" y="1939558"/>
            <a:ext cx="7053262" cy="4037221"/>
          </a:xfrm>
          <a:prstGeom prst="rect">
            <a:avLst/>
          </a:prstGeom>
        </p:spPr>
      </p:pic>
    </p:spTree>
    <p:extLst>
      <p:ext uri="{BB962C8B-B14F-4D97-AF65-F5344CB8AC3E}">
        <p14:creationId xmlns:p14="http://schemas.microsoft.com/office/powerpoint/2010/main" val="766825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0499A4-FD35-4DA7-85A8-070DE91C8ED4}"/>
              </a:ext>
            </a:extLst>
          </p:cNvPr>
          <p:cNvSpPr>
            <a:spLocks noGrp="1"/>
          </p:cNvSpPr>
          <p:nvPr>
            <p:ph type="title"/>
          </p:nvPr>
        </p:nvSpPr>
        <p:spPr/>
        <p:txBody>
          <a:bodyPr/>
          <a:lstStyle/>
          <a:p>
            <a:r>
              <a:rPr lang="nl-NL" dirty="0"/>
              <a:t>Doelstelling 2030 – 2050 circulaire economie</a:t>
            </a:r>
          </a:p>
        </p:txBody>
      </p:sp>
      <p:pic>
        <p:nvPicPr>
          <p:cNvPr id="1026" name="Picture 2" descr="ce1">
            <a:extLst>
              <a:ext uri="{FF2B5EF4-FFF2-40B4-BE49-F238E27FC236}">
                <a16:creationId xmlns:a16="http://schemas.microsoft.com/office/drawing/2014/main" id="{A424325A-8FFD-42C2-ADD6-6F8E68CA674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26884" y="2353113"/>
            <a:ext cx="6773297" cy="4172231"/>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hlinkClick r:id="rId4"/>
            <a:extLst>
              <a:ext uri="{FF2B5EF4-FFF2-40B4-BE49-F238E27FC236}">
                <a16:creationId xmlns:a16="http://schemas.microsoft.com/office/drawing/2014/main" id="{206701CC-7C40-4A2C-9429-92F8F31F85B6}"/>
              </a:ext>
            </a:extLst>
          </p:cNvPr>
          <p:cNvPicPr>
            <a:picLocks noChangeAspect="1"/>
          </p:cNvPicPr>
          <p:nvPr/>
        </p:nvPicPr>
        <p:blipFill rotWithShape="1">
          <a:blip r:embed="rId5"/>
          <a:srcRect l="22682" t="34167" r="23311" b="29166"/>
          <a:stretch/>
        </p:blipFill>
        <p:spPr>
          <a:xfrm>
            <a:off x="152122" y="2018095"/>
            <a:ext cx="4429501" cy="1691640"/>
          </a:xfrm>
          <a:prstGeom prst="rect">
            <a:avLst/>
          </a:prstGeom>
        </p:spPr>
      </p:pic>
    </p:spTree>
    <p:extLst>
      <p:ext uri="{BB962C8B-B14F-4D97-AF65-F5344CB8AC3E}">
        <p14:creationId xmlns:p14="http://schemas.microsoft.com/office/powerpoint/2010/main" val="4038360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B6796A8-EE4A-42B6-BC4E-34757A10C986}"/>
              </a:ext>
            </a:extLst>
          </p:cNvPr>
          <p:cNvSpPr>
            <a:spLocks noGrp="1"/>
          </p:cNvSpPr>
          <p:nvPr>
            <p:ph type="title"/>
          </p:nvPr>
        </p:nvSpPr>
        <p:spPr/>
        <p:txBody>
          <a:bodyPr/>
          <a:lstStyle/>
          <a:p>
            <a:r>
              <a:rPr lang="nl-NL" dirty="0"/>
              <a:t>Definitie van circulaire economie</a:t>
            </a:r>
          </a:p>
        </p:txBody>
      </p:sp>
      <p:sp>
        <p:nvSpPr>
          <p:cNvPr id="6" name="Tijdelijke aanduiding voor tekst 5">
            <a:extLst>
              <a:ext uri="{FF2B5EF4-FFF2-40B4-BE49-F238E27FC236}">
                <a16:creationId xmlns:a16="http://schemas.microsoft.com/office/drawing/2014/main" id="{6BDBD6F8-A789-4A33-ABA2-08206A076C13}"/>
              </a:ext>
            </a:extLst>
          </p:cNvPr>
          <p:cNvSpPr>
            <a:spLocks noGrp="1"/>
          </p:cNvSpPr>
          <p:nvPr>
            <p:ph idx="1"/>
          </p:nvPr>
        </p:nvSpPr>
        <p:spPr/>
        <p:txBody>
          <a:bodyPr>
            <a:normAutofit/>
          </a:bodyPr>
          <a:lstStyle/>
          <a:p>
            <a:pPr marL="0" indent="0">
              <a:buNone/>
            </a:pPr>
            <a:r>
              <a:rPr lang="nl-NL" sz="1800" i="0" dirty="0">
                <a:solidFill>
                  <a:srgbClr val="000000"/>
                </a:solidFill>
                <a:effectLst/>
              </a:rPr>
              <a:t>Een circulaire economie is een economisch systeem van gesloten kringlopen waarin grondstoffen, onderdelen en producten hun waarde zo min mogelijk verliezen, hernieuwbare energiebronnen worden gebruikt en systeemdenken centraal staat. </a:t>
            </a:r>
            <a:endParaRPr lang="nl-NL" sz="1800" dirty="0"/>
          </a:p>
        </p:txBody>
      </p:sp>
      <p:pic>
        <p:nvPicPr>
          <p:cNvPr id="2" name="Afbeelding 1">
            <a:extLst>
              <a:ext uri="{FF2B5EF4-FFF2-40B4-BE49-F238E27FC236}">
                <a16:creationId xmlns:a16="http://schemas.microsoft.com/office/drawing/2014/main" id="{BD56BC00-3BC3-42C9-BB48-04D733B10A9D}"/>
              </a:ext>
            </a:extLst>
          </p:cNvPr>
          <p:cNvPicPr>
            <a:picLocks noChangeAspect="1"/>
          </p:cNvPicPr>
          <p:nvPr/>
        </p:nvPicPr>
        <p:blipFill>
          <a:blip r:embed="rId3"/>
          <a:stretch>
            <a:fillRect/>
          </a:stretch>
        </p:blipFill>
        <p:spPr>
          <a:xfrm>
            <a:off x="4245735" y="2982914"/>
            <a:ext cx="5648325" cy="3143250"/>
          </a:xfrm>
          <a:prstGeom prst="rect">
            <a:avLst/>
          </a:prstGeom>
        </p:spPr>
      </p:pic>
      <p:sp>
        <p:nvSpPr>
          <p:cNvPr id="3" name="Ovaal 2">
            <a:extLst>
              <a:ext uri="{FF2B5EF4-FFF2-40B4-BE49-F238E27FC236}">
                <a16:creationId xmlns:a16="http://schemas.microsoft.com/office/drawing/2014/main" id="{7205B5CA-CBE4-4873-806C-B50D45D7CE87}"/>
              </a:ext>
            </a:extLst>
          </p:cNvPr>
          <p:cNvSpPr/>
          <p:nvPr/>
        </p:nvSpPr>
        <p:spPr>
          <a:xfrm>
            <a:off x="5948856" y="1576552"/>
            <a:ext cx="2280744" cy="4887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E03EE953-6A40-40B4-9793-688BDA5F7420}"/>
              </a:ext>
            </a:extLst>
          </p:cNvPr>
          <p:cNvSpPr/>
          <p:nvPr/>
        </p:nvSpPr>
        <p:spPr>
          <a:xfrm>
            <a:off x="0" y="2186152"/>
            <a:ext cx="2280744" cy="4887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A98822C3-97E6-4237-BF7E-4575DDAF9E68}"/>
              </a:ext>
            </a:extLst>
          </p:cNvPr>
          <p:cNvSpPr/>
          <p:nvPr/>
        </p:nvSpPr>
        <p:spPr>
          <a:xfrm>
            <a:off x="5197365" y="1887056"/>
            <a:ext cx="3331780" cy="4878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4096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DFB7D2-BDD2-44FD-9DD4-10029F3908A5}"/>
              </a:ext>
            </a:extLst>
          </p:cNvPr>
          <p:cNvSpPr>
            <a:spLocks noGrp="1"/>
          </p:cNvSpPr>
          <p:nvPr>
            <p:ph type="title"/>
          </p:nvPr>
        </p:nvSpPr>
        <p:spPr>
          <a:xfrm>
            <a:off x="415290" y="346841"/>
            <a:ext cx="4546283" cy="961697"/>
          </a:xfrm>
        </p:spPr>
        <p:txBody>
          <a:bodyPr/>
          <a:lstStyle/>
          <a:p>
            <a:r>
              <a:rPr lang="nl-NL" dirty="0"/>
              <a:t>1. Gesloten kringloop</a:t>
            </a:r>
          </a:p>
        </p:txBody>
      </p:sp>
      <p:sp>
        <p:nvSpPr>
          <p:cNvPr id="4" name="Tijdelijke aanduiding voor tekst 3">
            <a:extLst>
              <a:ext uri="{FF2B5EF4-FFF2-40B4-BE49-F238E27FC236}">
                <a16:creationId xmlns:a16="http://schemas.microsoft.com/office/drawing/2014/main" id="{35329AA4-5F27-4105-B868-1F15ED7E9951}"/>
              </a:ext>
            </a:extLst>
          </p:cNvPr>
          <p:cNvSpPr>
            <a:spLocks noGrp="1"/>
          </p:cNvSpPr>
          <p:nvPr>
            <p:ph type="body" sz="half" idx="2"/>
          </p:nvPr>
        </p:nvSpPr>
        <p:spPr/>
        <p:txBody>
          <a:bodyPr>
            <a:normAutofit/>
          </a:bodyPr>
          <a:lstStyle/>
          <a:p>
            <a:pPr algn="l" fontAlgn="base"/>
            <a:r>
              <a:rPr lang="nl-NL" sz="1800" b="0" i="0" dirty="0">
                <a:solidFill>
                  <a:srgbClr val="444444"/>
                </a:solidFill>
                <a:effectLst/>
              </a:rPr>
              <a:t>In een circulaire economie worden materiaalkringlopen gesloten naar het voorbeeld van een ecosysteem. </a:t>
            </a:r>
          </a:p>
          <a:p>
            <a:pPr algn="l" fontAlgn="base"/>
            <a:endParaRPr lang="nl-NL" sz="1800" b="1" i="0" dirty="0">
              <a:solidFill>
                <a:srgbClr val="444444"/>
              </a:solidFill>
              <a:effectLst/>
            </a:endParaRPr>
          </a:p>
          <a:p>
            <a:pPr algn="l" fontAlgn="base"/>
            <a:r>
              <a:rPr lang="nl-NL" sz="1800" b="0" i="0" dirty="0">
                <a:solidFill>
                  <a:srgbClr val="444444"/>
                </a:solidFill>
                <a:effectLst/>
              </a:rPr>
              <a:t>Toxische stoffen worden niet meer gebruikt en reststromen worden gescheiden in een </a:t>
            </a:r>
            <a:r>
              <a:rPr lang="nl-NL" sz="1800" b="1" i="0" dirty="0">
                <a:solidFill>
                  <a:srgbClr val="444444"/>
                </a:solidFill>
                <a:effectLst/>
              </a:rPr>
              <a:t>biologische</a:t>
            </a:r>
            <a:r>
              <a:rPr lang="nl-NL" sz="1800" b="0" i="0" dirty="0">
                <a:solidFill>
                  <a:srgbClr val="444444"/>
                </a:solidFill>
                <a:effectLst/>
              </a:rPr>
              <a:t> en een </a:t>
            </a:r>
            <a:r>
              <a:rPr lang="nl-NL" sz="1800" b="1" i="0" dirty="0">
                <a:solidFill>
                  <a:srgbClr val="444444"/>
                </a:solidFill>
                <a:effectLst/>
              </a:rPr>
              <a:t>technische kringloop</a:t>
            </a:r>
            <a:r>
              <a:rPr lang="nl-NL" sz="1800" b="0" i="0" dirty="0">
                <a:solidFill>
                  <a:srgbClr val="444444"/>
                </a:solidFill>
                <a:effectLst/>
              </a:rPr>
              <a:t>.</a:t>
            </a:r>
          </a:p>
          <a:p>
            <a:pPr algn="l" fontAlgn="base"/>
            <a:endParaRPr lang="nl-NL" sz="1800" dirty="0">
              <a:solidFill>
                <a:srgbClr val="444444"/>
              </a:solidFill>
            </a:endParaRPr>
          </a:p>
          <a:p>
            <a:pPr algn="l" fontAlgn="base"/>
            <a:r>
              <a:rPr lang="nl-NL" sz="1800" b="0" i="0" dirty="0">
                <a:solidFill>
                  <a:srgbClr val="444444"/>
                </a:solidFill>
                <a:effectLst/>
              </a:rPr>
              <a:t>Tools: R-strategie</a:t>
            </a:r>
            <a:endParaRPr lang="nl-NL" dirty="0"/>
          </a:p>
        </p:txBody>
      </p:sp>
      <p:pic>
        <p:nvPicPr>
          <p:cNvPr id="6" name="Picture 2" descr="Asset Care Return of Premium – Fridays with Fisher">
            <a:hlinkClick r:id="" action="ppaction://noaction"/>
            <a:extLst>
              <a:ext uri="{FF2B5EF4-FFF2-40B4-BE49-F238E27FC236}">
                <a16:creationId xmlns:a16="http://schemas.microsoft.com/office/drawing/2014/main" id="{48E08823-91F1-4855-944D-DE0D438BE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9678" y="5760154"/>
            <a:ext cx="1246204" cy="10978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2c kringloop">
            <a:extLst>
              <a:ext uri="{FF2B5EF4-FFF2-40B4-BE49-F238E27FC236}">
                <a16:creationId xmlns:a16="http://schemas.microsoft.com/office/drawing/2014/main" id="{5949B5B9-A864-4C68-8246-80AB59DD25B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961573" y="1795567"/>
            <a:ext cx="6815137" cy="2876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82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a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Yuverta" id="{B251AC54-B592-45DF-B25C-7F63AC86D450}" vid="{0FDDE2D5-CE31-4D14-A74D-A23786F7CAC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ThemaYuverta</Template>
  <TotalTime>32</TotalTime>
  <Words>3168</Words>
  <Application>Microsoft Office PowerPoint</Application>
  <PresentationFormat>Breedbeeld</PresentationFormat>
  <Paragraphs>249</Paragraphs>
  <Slides>31</Slides>
  <Notes>22</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31</vt:i4>
      </vt:variant>
    </vt:vector>
  </HeadingPairs>
  <TitlesOfParts>
    <vt:vector size="40" baseType="lpstr">
      <vt:lpstr>Arial</vt:lpstr>
      <vt:lpstr>Arial Black</vt:lpstr>
      <vt:lpstr>Calibri</vt:lpstr>
      <vt:lpstr>inherit</vt:lpstr>
      <vt:lpstr>Montserrat</vt:lpstr>
      <vt:lpstr>Open Sans</vt:lpstr>
      <vt:lpstr>Wingdings</vt:lpstr>
      <vt:lpstr>Zilla Slab</vt:lpstr>
      <vt:lpstr>ThemaYuverta</vt:lpstr>
      <vt:lpstr>Circulaire economie</vt:lpstr>
      <vt:lpstr>Vandaag </vt:lpstr>
      <vt:lpstr>Leerdoelen</vt:lpstr>
      <vt:lpstr>11 R – en   </vt:lpstr>
      <vt:lpstr>Aan het einde van de dag</vt:lpstr>
      <vt:lpstr>‘De wet van snuf’</vt:lpstr>
      <vt:lpstr>Doelstelling 2030 – 2050 circulaire economie</vt:lpstr>
      <vt:lpstr>Definitie van circulaire economie</vt:lpstr>
      <vt:lpstr>1. Gesloten kringloop</vt:lpstr>
      <vt:lpstr>2. Hernieuwbare energie</vt:lpstr>
      <vt:lpstr>3. systeemdenken</vt:lpstr>
      <vt:lpstr>Circulaire skills </vt:lpstr>
      <vt:lpstr>Lineair versus circulair</vt:lpstr>
      <vt:lpstr>Lineair versus circulair</vt:lpstr>
      <vt:lpstr>Duurzaam ondernemen</vt:lpstr>
      <vt:lpstr>ECO efficient - effectief</vt:lpstr>
      <vt:lpstr>Welke nadelen heeft de huidige economie?</vt:lpstr>
      <vt:lpstr>Nadelen lineaire economie </vt:lpstr>
      <vt:lpstr>Ecologische nadelen</vt:lpstr>
      <vt:lpstr>Economische nadelen</vt:lpstr>
      <vt:lpstr>Welke voordelen heeft een circulaire economie?</vt:lpstr>
      <vt:lpstr>Economische voordelen circulaire economie</vt:lpstr>
      <vt:lpstr>Economische groei</vt:lpstr>
      <vt:lpstr>Grondstofbesparing</vt:lpstr>
      <vt:lpstr>Voordelen van de circulaire economie</vt:lpstr>
      <vt:lpstr>Ecologische voordelen circulaire economie</vt:lpstr>
      <vt:lpstr>Minder broeikasgassen</vt:lpstr>
      <vt:lpstr>Behoud natuurgebieden</vt:lpstr>
      <vt:lpstr>Voordelen ondernemers</vt:lpstr>
      <vt:lpstr>Voordelen Nederland en Europa</vt:lpstr>
      <vt:lpstr>Aan het einde van de 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Circulaire economie</dc:title>
  <dc:creator>Gerjan de Ruiter</dc:creator>
  <cp:lastModifiedBy>Gerjan de Ruiter</cp:lastModifiedBy>
  <cp:revision>1</cp:revision>
  <dcterms:created xsi:type="dcterms:W3CDTF">2021-11-25T07:34:41Z</dcterms:created>
  <dcterms:modified xsi:type="dcterms:W3CDTF">2021-11-25T12:45:18Z</dcterms:modified>
</cp:coreProperties>
</file>