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2646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940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85030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4496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71789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546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4662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317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41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3792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4273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951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3910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027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898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291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November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GGToYF2HU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71B1F-6FA5-4112-8156-275BA7A95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971" y="4011214"/>
            <a:ext cx="8288032" cy="1096648"/>
          </a:xfrm>
        </p:spPr>
        <p:txBody>
          <a:bodyPr>
            <a:normAutofit/>
          </a:bodyPr>
          <a:lstStyle/>
          <a:p>
            <a:pPr algn="l"/>
            <a:r>
              <a:rPr lang="nl-NL" sz="4800" dirty="0"/>
              <a:t>Les 3: Anders dan wij…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D91460-0880-4CF6-9D71-B7B9105A1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971" y="5329243"/>
            <a:ext cx="8975618" cy="93680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dirty="0"/>
              <a:t>In deze les verdiep je je in gewoontes en gebruiken in verschillende culturen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We zijn in gesprek over de verschillen naar aanleiding van een film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Je krijgt een opdracht 2 voor je tijdschrift</a:t>
            </a:r>
          </a:p>
        </p:txBody>
      </p:sp>
      <p:pic>
        <p:nvPicPr>
          <p:cNvPr id="1026" name="Picture 2" descr="Typisch Marokkaans | Populaire Allerhande recepten | Albert Heijn">
            <a:extLst>
              <a:ext uri="{FF2B5EF4-FFF2-40B4-BE49-F238E27FC236}">
                <a16:creationId xmlns:a16="http://schemas.microsoft.com/office/drawing/2014/main" id="{6A703CCA-A559-408B-94F8-0B8DA57A75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5" r="-1" b="16098"/>
          <a:stretch/>
        </p:blipFill>
        <p:spPr bwMode="auto">
          <a:xfrm>
            <a:off x="677334" y="468621"/>
            <a:ext cx="8274669" cy="3635025"/>
          </a:xfrm>
          <a:custGeom>
            <a:avLst/>
            <a:gdLst/>
            <a:ahLst/>
            <a:cxnLst/>
            <a:rect l="l" t="t" r="r" b="b"/>
            <a:pathLst>
              <a:path w="8274669" h="3635025">
                <a:moveTo>
                  <a:pt x="540554" y="0"/>
                </a:moveTo>
                <a:lnTo>
                  <a:pt x="8274669" y="0"/>
                </a:lnTo>
                <a:lnTo>
                  <a:pt x="8274669" y="3635025"/>
                </a:lnTo>
                <a:lnTo>
                  <a:pt x="0" y="363502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59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9633BA-C1D9-4B9C-BFA2-FD409EEA8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206" y="1372250"/>
            <a:ext cx="8372319" cy="43091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nl-NL" sz="7200" u="sng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l-NL" sz="7200" dirty="0"/>
              <a:t>Voordat we een film kijken: wat weet je allemaal over Marokkanen in ons land? Hoe komen ze hier, hun situatie, hoeveel wonen er in deze omgeving, wat is hun geloof, welke gewoonten?</a:t>
            </a:r>
          </a:p>
          <a:p>
            <a:endParaRPr lang="nl-NL" sz="7200" b="1" dirty="0">
              <a:solidFill>
                <a:srgbClr val="99CA3C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nl-NL" sz="7200" b="1" dirty="0">
              <a:solidFill>
                <a:srgbClr val="99CA3C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l-NL" sz="7200" dirty="0"/>
              <a:t>Bekijk de eerste 20 minuten van de film ‘</a:t>
            </a:r>
            <a:r>
              <a:rPr lang="nl-NL" sz="7200" dirty="0" err="1"/>
              <a:t>Sjouf</a:t>
            </a:r>
            <a:r>
              <a:rPr lang="nl-NL" sz="7200" dirty="0"/>
              <a:t>, </a:t>
            </a:r>
            <a:r>
              <a:rPr lang="nl-NL" sz="7200" dirty="0" err="1"/>
              <a:t>sjouf</a:t>
            </a:r>
            <a:r>
              <a:rPr lang="nl-NL" sz="7200" dirty="0"/>
              <a:t> </a:t>
            </a:r>
            <a:r>
              <a:rPr lang="nl-NL" sz="7200" dirty="0" err="1"/>
              <a:t>Habibi</a:t>
            </a:r>
            <a:r>
              <a:rPr lang="nl-NL" sz="7200" dirty="0"/>
              <a:t>’. Dit gaat over een Marokkaanse familie in Nederland.</a:t>
            </a:r>
            <a:endParaRPr lang="nl-NL" sz="7200" b="1" dirty="0">
              <a:solidFill>
                <a:srgbClr val="99CA3C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l-NL" sz="7200" b="1" dirty="0">
                <a:solidFill>
                  <a:srgbClr val="99CA3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https://www.youtube.com/watch?v=PGGToYF2HUo</a:t>
            </a:r>
            <a:endParaRPr lang="nl-NL" sz="7200" b="1" dirty="0">
              <a:solidFill>
                <a:srgbClr val="99CA3C"/>
              </a:solidFill>
            </a:endParaRPr>
          </a:p>
          <a:p>
            <a:endParaRPr lang="nl-NL" sz="7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7200" dirty="0"/>
          </a:p>
          <a:p>
            <a:r>
              <a:rPr lang="nl-NL" sz="7200" dirty="0"/>
              <a:t>Opdracht: Kijk de eerste 20 minuten en schrijf voor jezelf op wat je opvalt: Wat gaat er anders dan hoe jij het gewend bent?</a:t>
            </a:r>
          </a:p>
          <a:p>
            <a:endParaRPr lang="nl-NL" dirty="0"/>
          </a:p>
          <a:p>
            <a:pPr algn="ctr"/>
            <a:r>
              <a:rPr lang="nl-NL" sz="7400" dirty="0"/>
              <a:t>Stelling: </a:t>
            </a:r>
          </a:p>
          <a:p>
            <a:pPr marL="0" indent="0" algn="ctr">
              <a:buNone/>
            </a:pPr>
            <a:r>
              <a:rPr lang="nl-NL" sz="7400" dirty="0"/>
              <a:t>	</a:t>
            </a:r>
            <a:r>
              <a:rPr lang="nl-NL" sz="7400" dirty="0">
                <a:solidFill>
                  <a:srgbClr val="C00000"/>
                </a:solidFill>
              </a:rPr>
              <a:t>In je eigen huis mag je leven volgens je de gewoontes, gebruiken normen en waarden uit je eigen cultuur.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ED4D3468-0B7D-48E0-B09F-E2EA6E382335}"/>
              </a:ext>
            </a:extLst>
          </p:cNvPr>
          <p:cNvSpPr/>
          <p:nvPr/>
        </p:nvSpPr>
        <p:spPr>
          <a:xfrm>
            <a:off x="962006" y="224135"/>
            <a:ext cx="4895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Marokkanen…..</a:t>
            </a:r>
          </a:p>
        </p:txBody>
      </p:sp>
    </p:spTree>
    <p:extLst>
      <p:ext uri="{BB962C8B-B14F-4D97-AF65-F5344CB8AC3E}">
        <p14:creationId xmlns:p14="http://schemas.microsoft.com/office/powerpoint/2010/main" val="259266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Rechthoek 3">
            <a:extLst>
              <a:ext uri="{FF2B5EF4-FFF2-40B4-BE49-F238E27FC236}">
                <a16:creationId xmlns:a16="http://schemas.microsoft.com/office/drawing/2014/main" id="{32DD5BD0-FE89-49BA-82ED-BFBCD2B203D7}"/>
              </a:ext>
            </a:extLst>
          </p:cNvPr>
          <p:cNvSpPr/>
          <p:nvPr/>
        </p:nvSpPr>
        <p:spPr>
          <a:xfrm>
            <a:off x="5536734" y="609600"/>
            <a:ext cx="37372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 cap="none" spc="50">
                <a:ln w="0"/>
                <a:solidFill>
                  <a:schemeClr val="accent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  <a:ea typeface="+mj-ea"/>
                <a:cs typeface="+mj-cs"/>
              </a:rPr>
              <a:t>Marokkanen in Nederland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2A7867A-C3C3-4345-8F3E-2FAEAF951442}"/>
              </a:ext>
            </a:extLst>
          </p:cNvPr>
          <p:cNvSpPr txBox="1"/>
          <p:nvPr/>
        </p:nvSpPr>
        <p:spPr>
          <a:xfrm>
            <a:off x="5209563" y="2160589"/>
            <a:ext cx="406443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1960-1985	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Gelukszoekers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Gastarbeiders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Vooral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uit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steden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Marokko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1985-1995	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Gezinshereniging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gezinsvorming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Marokkaanse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bruiden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vooral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van het platteland (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Rifgebergte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Laag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opgeleid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veel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analfabetisme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Aantallen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	1970: 20.000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1990: 168.000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2013: 368.000: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Hiervan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50% in Nederland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geboren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6,5 % was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ooit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gastarbeider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F47933-8170-4FDD-8230-F499C0F476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15" r="2976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6309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237</Words>
  <Application>Microsoft Office PowerPoint</Application>
  <PresentationFormat>Breedbeeld</PresentationFormat>
  <Paragraphs>27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Les 3: Anders dan wij…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3: Anders dan wij…</dc:title>
  <dc:creator>Laura Beeftink</dc:creator>
  <cp:lastModifiedBy>Laura Beeftink</cp:lastModifiedBy>
  <cp:revision>3</cp:revision>
  <dcterms:created xsi:type="dcterms:W3CDTF">2020-11-13T11:48:20Z</dcterms:created>
  <dcterms:modified xsi:type="dcterms:W3CDTF">2021-11-16T11:10:36Z</dcterms:modified>
</cp:coreProperties>
</file>