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66" r:id="rId4"/>
    <p:sldId id="267" r:id="rId5"/>
    <p:sldId id="269" r:id="rId6"/>
    <p:sldId id="270" r:id="rId7"/>
    <p:sldId id="268" r:id="rId8"/>
    <p:sldId id="272" r:id="rId9"/>
    <p:sldId id="273" r:id="rId10"/>
    <p:sldId id="275" r:id="rId11"/>
    <p:sldId id="276" r:id="rId12"/>
    <p:sldId id="274" r:id="rId13"/>
    <p:sldId id="257" r:id="rId14"/>
    <p:sldId id="256" r:id="rId15"/>
    <p:sldId id="258" r:id="rId16"/>
    <p:sldId id="259" r:id="rId17"/>
    <p:sldId id="260" r:id="rId18"/>
    <p:sldId id="262" r:id="rId19"/>
    <p:sldId id="263" r:id="rId20"/>
    <p:sldId id="261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5BDF3-B812-48FD-B269-F1714CBDE760}" v="1" dt="2021-11-13T21:35:05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B165BDF3-B812-48FD-B269-F1714CBDE760}"/>
    <pc:docChg chg="undo custSel addSld modSld">
      <pc:chgData name="Jacintha Westerink" userId="8afea143-2072-4321-832c-d695a2a40b89" providerId="ADAL" clId="{B165BDF3-B812-48FD-B269-F1714CBDE760}" dt="2021-11-13T21:35:26.742" v="259" actId="14100"/>
      <pc:docMkLst>
        <pc:docMk/>
      </pc:docMkLst>
      <pc:sldChg chg="modSp mod">
        <pc:chgData name="Jacintha Westerink" userId="8afea143-2072-4321-832c-d695a2a40b89" providerId="ADAL" clId="{B165BDF3-B812-48FD-B269-F1714CBDE760}" dt="2021-11-13T20:59:32.088" v="12" actId="20577"/>
        <pc:sldMkLst>
          <pc:docMk/>
          <pc:sldMk cId="3012315104" sldId="261"/>
        </pc:sldMkLst>
        <pc:spChg chg="mod">
          <ac:chgData name="Jacintha Westerink" userId="8afea143-2072-4321-832c-d695a2a40b89" providerId="ADAL" clId="{B165BDF3-B812-48FD-B269-F1714CBDE760}" dt="2021-11-13T20:59:32.088" v="12" actId="20577"/>
          <ac:spMkLst>
            <pc:docMk/>
            <pc:sldMk cId="3012315104" sldId="261"/>
            <ac:spMk id="3" creationId="{00000000-0000-0000-0000-000000000000}"/>
          </ac:spMkLst>
        </pc:spChg>
      </pc:sldChg>
      <pc:sldChg chg="modSp mod">
        <pc:chgData name="Jacintha Westerink" userId="8afea143-2072-4321-832c-d695a2a40b89" providerId="ADAL" clId="{B165BDF3-B812-48FD-B269-F1714CBDE760}" dt="2021-11-13T21:24:45.293" v="104" actId="20577"/>
        <pc:sldMkLst>
          <pc:docMk/>
          <pc:sldMk cId="2057376426" sldId="268"/>
        </pc:sldMkLst>
        <pc:spChg chg="mod">
          <ac:chgData name="Jacintha Westerink" userId="8afea143-2072-4321-832c-d695a2a40b89" providerId="ADAL" clId="{B165BDF3-B812-48FD-B269-F1714CBDE760}" dt="2021-11-13T21:24:45.293" v="104" actId="20577"/>
          <ac:spMkLst>
            <pc:docMk/>
            <pc:sldMk cId="2057376426" sldId="268"/>
            <ac:spMk id="4" creationId="{00000000-0000-0000-0000-000000000000}"/>
          </ac:spMkLst>
        </pc:spChg>
      </pc:sldChg>
      <pc:sldChg chg="modSp mod">
        <pc:chgData name="Jacintha Westerink" userId="8afea143-2072-4321-832c-d695a2a40b89" providerId="ADAL" clId="{B165BDF3-B812-48FD-B269-F1714CBDE760}" dt="2021-11-13T21:17:19.688" v="82" actId="20577"/>
        <pc:sldMkLst>
          <pc:docMk/>
          <pc:sldMk cId="3323570061" sldId="269"/>
        </pc:sldMkLst>
        <pc:spChg chg="mod">
          <ac:chgData name="Jacintha Westerink" userId="8afea143-2072-4321-832c-d695a2a40b89" providerId="ADAL" clId="{B165BDF3-B812-48FD-B269-F1714CBDE760}" dt="2021-11-13T21:17:19.688" v="82" actId="20577"/>
          <ac:spMkLst>
            <pc:docMk/>
            <pc:sldMk cId="3323570061" sldId="269"/>
            <ac:spMk id="3" creationId="{00000000-0000-0000-0000-000000000000}"/>
          </ac:spMkLst>
        </pc:spChg>
      </pc:sldChg>
      <pc:sldChg chg="modSp mod">
        <pc:chgData name="Jacintha Westerink" userId="8afea143-2072-4321-832c-d695a2a40b89" providerId="ADAL" clId="{B165BDF3-B812-48FD-B269-F1714CBDE760}" dt="2021-11-13T21:31:29.959" v="210" actId="14100"/>
        <pc:sldMkLst>
          <pc:docMk/>
          <pc:sldMk cId="3761564323" sldId="271"/>
        </pc:sldMkLst>
        <pc:spChg chg="mod">
          <ac:chgData name="Jacintha Westerink" userId="8afea143-2072-4321-832c-d695a2a40b89" providerId="ADAL" clId="{B165BDF3-B812-48FD-B269-F1714CBDE760}" dt="2021-11-13T21:31:25.075" v="209" actId="14100"/>
          <ac:spMkLst>
            <pc:docMk/>
            <pc:sldMk cId="3761564323" sldId="271"/>
            <ac:spMk id="3" creationId="{00000000-0000-0000-0000-000000000000}"/>
          </ac:spMkLst>
        </pc:spChg>
        <pc:picChg chg="mod">
          <ac:chgData name="Jacintha Westerink" userId="8afea143-2072-4321-832c-d695a2a40b89" providerId="ADAL" clId="{B165BDF3-B812-48FD-B269-F1714CBDE760}" dt="2021-11-13T21:31:29.959" v="210" actId="14100"/>
          <ac:picMkLst>
            <pc:docMk/>
            <pc:sldMk cId="3761564323" sldId="271"/>
            <ac:picMk id="8" creationId="{00000000-0000-0000-0000-000000000000}"/>
          </ac:picMkLst>
        </pc:picChg>
        <pc:picChg chg="mod">
          <ac:chgData name="Jacintha Westerink" userId="8afea143-2072-4321-832c-d695a2a40b89" providerId="ADAL" clId="{B165BDF3-B812-48FD-B269-F1714CBDE760}" dt="2021-11-13T21:30:40.293" v="180" actId="1076"/>
          <ac:picMkLst>
            <pc:docMk/>
            <pc:sldMk cId="3761564323" sldId="271"/>
            <ac:picMk id="9" creationId="{00000000-0000-0000-0000-000000000000}"/>
          </ac:picMkLst>
        </pc:picChg>
      </pc:sldChg>
      <pc:sldChg chg="modSp mod">
        <pc:chgData name="Jacintha Westerink" userId="8afea143-2072-4321-832c-d695a2a40b89" providerId="ADAL" clId="{B165BDF3-B812-48FD-B269-F1714CBDE760}" dt="2021-11-13T21:23:54.346" v="98" actId="14100"/>
        <pc:sldMkLst>
          <pc:docMk/>
          <pc:sldMk cId="577710017" sldId="272"/>
        </pc:sldMkLst>
        <pc:spChg chg="mod">
          <ac:chgData name="Jacintha Westerink" userId="8afea143-2072-4321-832c-d695a2a40b89" providerId="ADAL" clId="{B165BDF3-B812-48FD-B269-F1714CBDE760}" dt="2021-11-13T21:23:54.346" v="98" actId="14100"/>
          <ac:spMkLst>
            <pc:docMk/>
            <pc:sldMk cId="577710017" sldId="272"/>
            <ac:spMk id="5" creationId="{00000000-0000-0000-0000-000000000000}"/>
          </ac:spMkLst>
        </pc:spChg>
      </pc:sldChg>
      <pc:sldChg chg="modSp mod">
        <pc:chgData name="Jacintha Westerink" userId="8afea143-2072-4321-832c-d695a2a40b89" providerId="ADAL" clId="{B165BDF3-B812-48FD-B269-F1714CBDE760}" dt="2021-11-13T20:58:19.221" v="0" actId="113"/>
        <pc:sldMkLst>
          <pc:docMk/>
          <pc:sldMk cId="1849365215" sldId="276"/>
        </pc:sldMkLst>
        <pc:spChg chg="mod">
          <ac:chgData name="Jacintha Westerink" userId="8afea143-2072-4321-832c-d695a2a40b89" providerId="ADAL" clId="{B165BDF3-B812-48FD-B269-F1714CBDE760}" dt="2021-11-13T20:58:19.221" v="0" actId="113"/>
          <ac:spMkLst>
            <pc:docMk/>
            <pc:sldMk cId="1849365215" sldId="276"/>
            <ac:spMk id="3" creationId="{00000000-0000-0000-0000-000000000000}"/>
          </ac:spMkLst>
        </pc:spChg>
      </pc:sldChg>
      <pc:sldChg chg="delSp modSp new mod">
        <pc:chgData name="Jacintha Westerink" userId="8afea143-2072-4321-832c-d695a2a40b89" providerId="ADAL" clId="{B165BDF3-B812-48FD-B269-F1714CBDE760}" dt="2021-11-13T21:35:26.742" v="259" actId="14100"/>
        <pc:sldMkLst>
          <pc:docMk/>
          <pc:sldMk cId="3473090213" sldId="279"/>
        </pc:sldMkLst>
        <pc:spChg chg="del">
          <ac:chgData name="Jacintha Westerink" userId="8afea143-2072-4321-832c-d695a2a40b89" providerId="ADAL" clId="{B165BDF3-B812-48FD-B269-F1714CBDE760}" dt="2021-11-13T21:35:15.040" v="258" actId="478"/>
          <ac:spMkLst>
            <pc:docMk/>
            <pc:sldMk cId="3473090213" sldId="279"/>
            <ac:spMk id="2" creationId="{8DDD1B30-11C7-4E5C-9AEA-1AE12D367765}"/>
          </ac:spMkLst>
        </pc:spChg>
        <pc:spChg chg="mod">
          <ac:chgData name="Jacintha Westerink" userId="8afea143-2072-4321-832c-d695a2a40b89" providerId="ADAL" clId="{B165BDF3-B812-48FD-B269-F1714CBDE760}" dt="2021-11-13T21:35:26.742" v="259" actId="14100"/>
          <ac:spMkLst>
            <pc:docMk/>
            <pc:sldMk cId="3473090213" sldId="279"/>
            <ac:spMk id="3" creationId="{8BA2F72D-E277-4E64-948B-567ACF17A21A}"/>
          </ac:spMkLst>
        </pc:spChg>
        <pc:spChg chg="del">
          <ac:chgData name="Jacintha Westerink" userId="8afea143-2072-4321-832c-d695a2a40b89" providerId="ADAL" clId="{B165BDF3-B812-48FD-B269-F1714CBDE760}" dt="2021-11-13T21:34:52.122" v="244" actId="478"/>
          <ac:spMkLst>
            <pc:docMk/>
            <pc:sldMk cId="3473090213" sldId="279"/>
            <ac:spMk id="4" creationId="{42B84CF9-67D2-4FC8-92C1-697A1E72FB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91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82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26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35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49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44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97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90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165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5723-E0AB-4E0E-ADB9-78664DD54CDD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366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723-E0AB-4E0E-ADB9-78664DD54CDD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7926A-0010-410C-ACE9-E416AB8E4A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7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Relationship Id="rId9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g"/><Relationship Id="rId4" Type="http://schemas.openxmlformats.org/officeDocument/2006/relationships/image" Target="../media/image63.jpg"/><Relationship Id="rId9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4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g"/><Relationship Id="rId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bestanden/633569/Glas,%20wat%20is%20het%20precies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mDM7GiSdf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754" cy="685799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787462" y="2477260"/>
            <a:ext cx="3978499" cy="1643979"/>
          </a:xfrm>
        </p:spPr>
        <p:txBody>
          <a:bodyPr>
            <a:normAutofit/>
          </a:bodyPr>
          <a:lstStyle/>
          <a:p>
            <a:r>
              <a:rPr lang="nl-NL" sz="8000" b="1" u="sng" dirty="0"/>
              <a:t>Glas</a:t>
            </a:r>
          </a:p>
        </p:txBody>
      </p:sp>
      <p:sp>
        <p:nvSpPr>
          <p:cNvPr id="7" name="Rechthoek 6"/>
          <p:cNvSpPr/>
          <p:nvPr/>
        </p:nvSpPr>
        <p:spPr>
          <a:xfrm>
            <a:off x="9620519" y="6233375"/>
            <a:ext cx="2115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nl-NL" sz="2000" dirty="0">
                <a:solidFill>
                  <a:prstClr val="black"/>
                </a:solidFill>
              </a:rPr>
              <a:t>DFA 2 blz. 77-79</a:t>
            </a:r>
          </a:p>
        </p:txBody>
      </p:sp>
    </p:spTree>
    <p:extLst>
      <p:ext uri="{BB962C8B-B14F-4D97-AF65-F5344CB8AC3E}">
        <p14:creationId xmlns:p14="http://schemas.microsoft.com/office/powerpoint/2010/main" val="86724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5777" y="640769"/>
            <a:ext cx="10515600" cy="3454711"/>
          </a:xfrm>
        </p:spPr>
        <p:txBody>
          <a:bodyPr/>
          <a:lstStyle/>
          <a:p>
            <a:r>
              <a:rPr lang="nl-NL" u="sng" dirty="0"/>
              <a:t>Machinaal:</a:t>
            </a:r>
          </a:p>
          <a:p>
            <a:pPr marL="0" indent="0">
              <a:buNone/>
            </a:pPr>
            <a:r>
              <a:rPr lang="nl-NL" dirty="0"/>
              <a:t>	&gt; gespecialiseerde machines</a:t>
            </a:r>
          </a:p>
          <a:p>
            <a:pPr marL="0" indent="0">
              <a:buNone/>
            </a:pPr>
            <a:r>
              <a:rPr lang="nl-NL" dirty="0"/>
              <a:t>	&gt; hulpstukken afhankelijk van het te maken voorwerp</a:t>
            </a:r>
          </a:p>
          <a:p>
            <a:pPr marL="0" indent="0">
              <a:buNone/>
            </a:pPr>
            <a:r>
              <a:rPr lang="nl-NL" dirty="0"/>
              <a:t>	&gt; ruwe of recyclematerialen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95480"/>
            <a:ext cx="3683359" cy="276252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67" y="3243204"/>
            <a:ext cx="5229360" cy="361479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425" y="4910730"/>
            <a:ext cx="2880575" cy="19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6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36"/>
            <a:ext cx="12191999" cy="68547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1991" y="0"/>
            <a:ext cx="4223197" cy="1325563"/>
          </a:xfrm>
        </p:spPr>
        <p:txBody>
          <a:bodyPr/>
          <a:lstStyle/>
          <a:p>
            <a:r>
              <a:rPr lang="nl-NL" b="1" u="sng" dirty="0"/>
              <a:t>Gekleurd glas: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2290" y="4651577"/>
            <a:ext cx="10515600" cy="220642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b="1" dirty="0"/>
              <a:t>Metalen toevoegen aan de grondstoffen:	</a:t>
            </a:r>
          </a:p>
          <a:p>
            <a:pPr marL="0" indent="0">
              <a:buNone/>
            </a:pPr>
            <a:r>
              <a:rPr lang="nl-NL" b="1" dirty="0"/>
              <a:t>	- ijzer = groene tinten</a:t>
            </a:r>
          </a:p>
          <a:p>
            <a:pPr marL="0" indent="0">
              <a:buNone/>
            </a:pPr>
            <a:r>
              <a:rPr lang="nl-NL" b="1" dirty="0"/>
              <a:t>	- kobalt = blauwe tinten</a:t>
            </a:r>
          </a:p>
          <a:p>
            <a:pPr marL="0" indent="0">
              <a:buNone/>
            </a:pPr>
            <a:r>
              <a:rPr lang="nl-NL" b="1" dirty="0"/>
              <a:t>	- nikkel= bronskleurige tinten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9365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34" y="3001984"/>
            <a:ext cx="2143125" cy="44496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47" y="0"/>
            <a:ext cx="5403254" cy="35956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70" y="3162976"/>
            <a:ext cx="2481330" cy="36950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3" y="0"/>
            <a:ext cx="3595620" cy="35956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67" y="-1"/>
            <a:ext cx="3215270" cy="240834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1641"/>
            <a:ext cx="4572000" cy="323636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85" y="2537339"/>
            <a:ext cx="3152938" cy="183385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17" y="4245314"/>
            <a:ext cx="2663216" cy="26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61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2752" y="1571221"/>
            <a:ext cx="9142927" cy="1347765"/>
          </a:xfrm>
        </p:spPr>
        <p:txBody>
          <a:bodyPr/>
          <a:lstStyle/>
          <a:p>
            <a:r>
              <a:rPr lang="nl-NL" b="1" u="sng" dirty="0"/>
              <a:t>Technieken om glas te decoreren</a:t>
            </a:r>
          </a:p>
        </p:txBody>
      </p:sp>
    </p:spTree>
    <p:extLst>
      <p:ext uri="{BB962C8B-B14F-4D97-AF65-F5344CB8AC3E}">
        <p14:creationId xmlns:p14="http://schemas.microsoft.com/office/powerpoint/2010/main" val="623336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10418" y="0"/>
            <a:ext cx="4519411" cy="1095128"/>
          </a:xfrm>
        </p:spPr>
        <p:txBody>
          <a:bodyPr/>
          <a:lstStyle/>
          <a:p>
            <a:r>
              <a:rPr lang="nl-NL" b="1" u="sng" dirty="0"/>
              <a:t>Zandstralen: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972319" y="1095128"/>
            <a:ext cx="6627252" cy="3248651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Doel: tekst of afbeelding op glas</a:t>
            </a:r>
          </a:p>
          <a:p>
            <a:r>
              <a:rPr lang="nl-NL" dirty="0"/>
              <a:t>Sjabloon (vaak van plastic) op een glasvoorwerp plakken</a:t>
            </a:r>
          </a:p>
          <a:p>
            <a:pPr lvl="2"/>
            <a:r>
              <a:rPr lang="nl-NL" dirty="0"/>
              <a:t>met tekst of uitsparing /afbeelding</a:t>
            </a:r>
          </a:p>
          <a:p>
            <a:r>
              <a:rPr lang="nl-NL" dirty="0"/>
              <a:t>Onder hoge druk (staal)grit tegen het glas werken </a:t>
            </a:r>
            <a:r>
              <a:rPr lang="nl-NL" sz="2000" dirty="0"/>
              <a:t>(kleurverschil door diepte stralen)</a:t>
            </a:r>
          </a:p>
          <a:p>
            <a:r>
              <a:rPr lang="nl-NL" dirty="0"/>
              <a:t>Sjabloon verwijderen</a:t>
            </a:r>
          </a:p>
          <a:p>
            <a:r>
              <a:rPr lang="nl-NL" dirty="0"/>
              <a:t>Matte afbeelding zichtbaar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4118" cy="31005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4928"/>
            <a:ext cx="3120524" cy="233738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826" y="4343779"/>
            <a:ext cx="1803826" cy="252535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217" y="3370213"/>
            <a:ext cx="2326783" cy="34989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25" y="4343779"/>
            <a:ext cx="1891579" cy="252535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876" y="0"/>
            <a:ext cx="2239169" cy="173864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05" y="4343779"/>
            <a:ext cx="1847850" cy="25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90" y="4553118"/>
            <a:ext cx="3425311" cy="265965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1234" y="238355"/>
            <a:ext cx="8082566" cy="1207439"/>
          </a:xfrm>
        </p:spPr>
        <p:txBody>
          <a:bodyPr/>
          <a:lstStyle/>
          <a:p>
            <a:r>
              <a:rPr lang="nl-NL" b="1" u="sng" dirty="0"/>
              <a:t>Slijpen: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03807" y="2103336"/>
            <a:ext cx="8439419" cy="2929384"/>
          </a:xfrm>
        </p:spPr>
        <p:txBody>
          <a:bodyPr>
            <a:normAutofit fontScale="92500"/>
          </a:bodyPr>
          <a:lstStyle/>
          <a:p>
            <a:r>
              <a:rPr lang="nl-NL" dirty="0"/>
              <a:t>Doel van slijpen: afscherpen of decoreren van glas</a:t>
            </a:r>
          </a:p>
          <a:p>
            <a:r>
              <a:rPr lang="nl-NL" dirty="0"/>
              <a:t>Machinaal of handmatig</a:t>
            </a:r>
          </a:p>
          <a:p>
            <a:r>
              <a:rPr lang="nl-NL" dirty="0"/>
              <a:t>3 fasen:   </a:t>
            </a:r>
            <a:r>
              <a:rPr lang="nl-NL" i="1" dirty="0">
                <a:solidFill>
                  <a:schemeClr val="accent1"/>
                </a:solidFill>
              </a:rPr>
              <a:t>1. grof voorslijpen  2. fijn naslijpen  3. polijsten</a:t>
            </a:r>
          </a:p>
          <a:p>
            <a:r>
              <a:rPr lang="nl-NL" dirty="0"/>
              <a:t>Slijpschijven van </a:t>
            </a:r>
            <a:r>
              <a:rPr lang="nl-NL" dirty="0" err="1"/>
              <a:t>gediamanteerd</a:t>
            </a:r>
            <a:r>
              <a:rPr lang="nl-NL" dirty="0"/>
              <a:t> staal</a:t>
            </a:r>
          </a:p>
          <a:p>
            <a:r>
              <a:rPr lang="nl-NL" dirty="0"/>
              <a:t>Polijstschijven van fluweel of zachte kunststof  </a:t>
            </a:r>
          </a:p>
          <a:p>
            <a:pPr marL="0" indent="0">
              <a:buNone/>
            </a:pPr>
            <a:r>
              <a:rPr lang="nl-NL" sz="1600" dirty="0"/>
              <a:t>      (vaak met een speciale vloeistof voor glans)</a:t>
            </a:r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419" y="-1"/>
            <a:ext cx="2719581" cy="203706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68" y="-1"/>
            <a:ext cx="3637611" cy="20370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3475"/>
            <a:ext cx="2390775" cy="19145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78" y="4720230"/>
            <a:ext cx="3112871" cy="194006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" y="-2"/>
            <a:ext cx="3020593" cy="302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6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15252" y="370313"/>
            <a:ext cx="7371948" cy="1278184"/>
          </a:xfrm>
        </p:spPr>
        <p:txBody>
          <a:bodyPr/>
          <a:lstStyle/>
          <a:p>
            <a:pPr lvl="0"/>
            <a:r>
              <a:rPr lang="nl-NL" dirty="0">
                <a:solidFill>
                  <a:prstClr val="black"/>
                </a:solidFill>
              </a:rPr>
              <a:t>Na het bewerken een vlakke kant die vaak  hoogglanzend is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241313" cy="28204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06" y="3677832"/>
            <a:ext cx="2382056" cy="318016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284"/>
            <a:ext cx="2537138" cy="377871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584" y="3677832"/>
            <a:ext cx="2385125" cy="318016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08" y="4036937"/>
            <a:ext cx="4231592" cy="282106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60" y="1346790"/>
            <a:ext cx="2270896" cy="227089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54" y="1346790"/>
            <a:ext cx="3056792" cy="229259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29" y="1346790"/>
            <a:ext cx="2657133" cy="22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0320"/>
            <a:ext cx="2999704" cy="1193219"/>
          </a:xfrm>
        </p:spPr>
        <p:txBody>
          <a:bodyPr/>
          <a:lstStyle/>
          <a:p>
            <a:r>
              <a:rPr lang="nl-NL" b="1" u="sng" dirty="0"/>
              <a:t>Graveren: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11380"/>
            <a:ext cx="10515600" cy="2021983"/>
          </a:xfrm>
        </p:spPr>
        <p:txBody>
          <a:bodyPr/>
          <a:lstStyle/>
          <a:p>
            <a:r>
              <a:rPr lang="nl-NL" dirty="0"/>
              <a:t>Doel: om tekst of afbeelding op glas te maken </a:t>
            </a:r>
            <a:r>
              <a:rPr lang="nl-NL" sz="2000" dirty="0"/>
              <a:t>(</a:t>
            </a:r>
            <a:r>
              <a:rPr lang="nl-NL" sz="2000" dirty="0" err="1"/>
              <a:t>diamandfrezen</a:t>
            </a:r>
            <a:r>
              <a:rPr lang="nl-NL" sz="2000" dirty="0"/>
              <a:t> of laser)</a:t>
            </a:r>
            <a:endParaRPr lang="nl-NL" dirty="0"/>
          </a:p>
          <a:p>
            <a:r>
              <a:rPr lang="nl-NL" dirty="0"/>
              <a:t>Handmatig of machinaal</a:t>
            </a:r>
          </a:p>
          <a:p>
            <a:r>
              <a:rPr lang="nl-NL" dirty="0"/>
              <a:t>Doorkrastechniek een afbeelding of tekst verkrijgen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4275"/>
            <a:ext cx="3348507" cy="25537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74" y="28810"/>
            <a:ext cx="4642987" cy="232881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31" y="11458"/>
            <a:ext cx="3482370" cy="231735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31" y="4135040"/>
            <a:ext cx="3482369" cy="260841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29" y="4347850"/>
            <a:ext cx="2466573" cy="246657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63" y="4043966"/>
            <a:ext cx="2077843" cy="2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7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37" y="2498501"/>
            <a:ext cx="3710904" cy="474210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212434"/>
            <a:ext cx="10515600" cy="1325563"/>
          </a:xfrm>
        </p:spPr>
        <p:txBody>
          <a:bodyPr/>
          <a:lstStyle/>
          <a:p>
            <a:r>
              <a:rPr lang="nl-NL" b="1" u="sng" dirty="0"/>
              <a:t>Transfer: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2137" y="990713"/>
            <a:ext cx="10515600" cy="1919912"/>
          </a:xfrm>
        </p:spPr>
        <p:txBody>
          <a:bodyPr>
            <a:normAutofit lnSpcReduction="10000"/>
          </a:bodyPr>
          <a:lstStyle/>
          <a:p>
            <a:r>
              <a:rPr lang="nl-NL" dirty="0"/>
              <a:t>Doel: snelle decoratie (afbeelding / tekst) op glas</a:t>
            </a:r>
          </a:p>
          <a:p>
            <a:r>
              <a:rPr lang="nl-NL" dirty="0"/>
              <a:t>Soortsticker opeen glazen voorwerp plakken</a:t>
            </a:r>
          </a:p>
          <a:p>
            <a:r>
              <a:rPr lang="nl-NL" dirty="0"/>
              <a:t>Relatief goedkoop</a:t>
            </a:r>
          </a:p>
          <a:p>
            <a:r>
              <a:rPr lang="nl-NL" dirty="0"/>
              <a:t>Afneembaar of vast gebrand op het glas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3810000" cy="381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1" y="2823424"/>
            <a:ext cx="4034576" cy="403457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78" y="43197"/>
            <a:ext cx="2698678" cy="26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62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14859" cy="1325563"/>
          </a:xfrm>
        </p:spPr>
        <p:txBody>
          <a:bodyPr/>
          <a:lstStyle/>
          <a:p>
            <a:r>
              <a:rPr lang="nl-NL" b="1" u="sng" dirty="0"/>
              <a:t>Beschilderen: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65883"/>
            <a:ext cx="8640651" cy="1664550"/>
          </a:xfrm>
        </p:spPr>
        <p:txBody>
          <a:bodyPr/>
          <a:lstStyle/>
          <a:p>
            <a:r>
              <a:rPr lang="nl-NL" dirty="0"/>
              <a:t>Handtechniek</a:t>
            </a:r>
          </a:p>
          <a:p>
            <a:r>
              <a:rPr lang="nl-NL" dirty="0"/>
              <a:t>Vanwege de grote arbeidsintensiviteit weinig meer toegepast </a:t>
            </a:r>
            <a:r>
              <a:rPr lang="nl-NL" sz="1600" dirty="0"/>
              <a:t>(duur)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2147"/>
            <a:ext cx="5195487" cy="30458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518" y="3812146"/>
            <a:ext cx="4061138" cy="30458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882" y="1870021"/>
            <a:ext cx="2610118" cy="498798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39" y="6731"/>
            <a:ext cx="4206453" cy="28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2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6" y="3781137"/>
            <a:ext cx="3284292" cy="30768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460" y="0"/>
            <a:ext cx="3163540" cy="31635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Het oudste glas: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654" y="1960999"/>
            <a:ext cx="11203546" cy="4351338"/>
          </a:xfrm>
        </p:spPr>
        <p:txBody>
          <a:bodyPr/>
          <a:lstStyle/>
          <a:p>
            <a:r>
              <a:rPr lang="nl-NL" dirty="0"/>
              <a:t>Obsidiaan </a:t>
            </a:r>
            <a:r>
              <a:rPr lang="nl-NL" u="sng" dirty="0"/>
              <a:t>(prehistorie):</a:t>
            </a:r>
          </a:p>
          <a:p>
            <a:pPr marL="0" indent="0">
              <a:buNone/>
            </a:pPr>
            <a:r>
              <a:rPr lang="nl-NL" dirty="0"/>
              <a:t>	&gt; natuurlijk, vulkanisch gevormd glas</a:t>
            </a:r>
          </a:p>
          <a:p>
            <a:pPr marL="0" indent="0">
              <a:buNone/>
            </a:pPr>
            <a:r>
              <a:rPr lang="nl-NL" dirty="0"/>
              <a:t>	&gt; meestal zwart of donker blauw/grijs/bruin/groen van kleur</a:t>
            </a:r>
          </a:p>
          <a:p>
            <a:pPr marL="0" indent="0">
              <a:buNone/>
            </a:pPr>
            <a:r>
              <a:rPr lang="nl-NL" dirty="0"/>
              <a:t>	&gt; vanaf 6000 v.Chr.  …… de eerste glasfabricage 1500 v. Chr. (Egypte)</a:t>
            </a:r>
          </a:p>
          <a:p>
            <a:pPr marL="0" indent="0">
              <a:buNone/>
            </a:pPr>
            <a:r>
              <a:rPr lang="nl-NL" dirty="0"/>
              <a:t>	&gt; In Noord-Italië is de oudste Europese glasindustrie te vinden </a:t>
            </a:r>
            <a:r>
              <a:rPr lang="nl-NL" sz="1200" dirty="0"/>
              <a:t>(eiland </a:t>
            </a:r>
            <a:r>
              <a:rPr lang="nl-NL" sz="1200" dirty="0" err="1"/>
              <a:t>Murano</a:t>
            </a:r>
            <a:r>
              <a:rPr lang="nl-NL" sz="1200" dirty="0"/>
              <a:t>).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73" y="4465612"/>
            <a:ext cx="3193961" cy="239238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21" y="94814"/>
            <a:ext cx="2814031" cy="214610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4455346"/>
            <a:ext cx="4276724" cy="240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6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0025" y="0"/>
            <a:ext cx="2961068" cy="1038672"/>
          </a:xfrm>
        </p:spPr>
        <p:txBody>
          <a:bodyPr/>
          <a:lstStyle/>
          <a:p>
            <a:r>
              <a:rPr lang="nl-NL" b="1" u="sng" dirty="0"/>
              <a:t>Etsen: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89279" y="1199506"/>
            <a:ext cx="10515600" cy="4351338"/>
          </a:xfrm>
        </p:spPr>
        <p:txBody>
          <a:bodyPr/>
          <a:lstStyle/>
          <a:p>
            <a:r>
              <a:rPr lang="nl-NL" dirty="0"/>
              <a:t>Doel: decoratie op glas</a:t>
            </a:r>
          </a:p>
          <a:p>
            <a:r>
              <a:rPr lang="nl-NL" dirty="0"/>
              <a:t>Niet veel meer gebruikt vanwege de milieuonvriendelijke bijtende vloeistof (zuur) = verouderd</a:t>
            </a:r>
          </a:p>
          <a:p>
            <a:r>
              <a:rPr lang="nl-NL" dirty="0"/>
              <a:t>Werkwijze: 	- Vorm of tekst op glas aanbrengen (sjabloon)</a:t>
            </a:r>
          </a:p>
          <a:p>
            <a:pPr marL="0" indent="0">
              <a:buNone/>
            </a:pPr>
            <a:r>
              <a:rPr lang="nl-NL" dirty="0"/>
              <a:t>			- zuur (pasta) op de open delen aanbrengen</a:t>
            </a:r>
          </a:p>
          <a:p>
            <a:pPr marL="0" indent="0">
              <a:buNone/>
            </a:pPr>
            <a:r>
              <a:rPr lang="nl-NL" sz="1800" dirty="0"/>
              <a:t>			    (waar de pasta zit komt een matte afbeelding tevoorschijn)</a:t>
            </a:r>
          </a:p>
          <a:p>
            <a:pPr marL="0" indent="0">
              <a:buNone/>
            </a:pPr>
            <a:r>
              <a:rPr lang="nl-NL" dirty="0"/>
              <a:t>			- goed naspoelen </a:t>
            </a:r>
          </a:p>
          <a:p>
            <a:pPr marL="0" indent="0">
              <a:buNone/>
            </a:pPr>
            <a:r>
              <a:rPr lang="nl-NL" dirty="0"/>
              <a:t>			- sjabloon verwijderen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348"/>
            <a:ext cx="1706551" cy="17065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09" y="4243688"/>
            <a:ext cx="3921468" cy="26143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3" y="4057561"/>
            <a:ext cx="4335887" cy="289059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15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564" y="0"/>
            <a:ext cx="10515600" cy="1325563"/>
          </a:xfrm>
        </p:spPr>
        <p:txBody>
          <a:bodyPr/>
          <a:lstStyle/>
          <a:p>
            <a:r>
              <a:rPr lang="nl-NL" b="1" u="sng" dirty="0"/>
              <a:t>Glas inkopen voorde bloemenbranche: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7743" y="1222532"/>
            <a:ext cx="11255062" cy="3079012"/>
          </a:xfrm>
        </p:spPr>
        <p:txBody>
          <a:bodyPr/>
          <a:lstStyle/>
          <a:p>
            <a:r>
              <a:rPr lang="nl-NL" dirty="0"/>
              <a:t>Bij groothandels, op beurzen, individuele bedrijven, Royal Glas Leerdam </a:t>
            </a:r>
          </a:p>
          <a:p>
            <a:pPr marL="0" indent="0">
              <a:buNone/>
            </a:pPr>
            <a:r>
              <a:rPr lang="nl-NL" dirty="0"/>
              <a:t>	(Hakbijl)</a:t>
            </a:r>
          </a:p>
          <a:p>
            <a:pPr marL="0" indent="0">
              <a:buNone/>
            </a:pPr>
            <a:endParaRPr lang="nl-NL" sz="800" dirty="0"/>
          </a:p>
          <a:p>
            <a:r>
              <a:rPr lang="nl-NL" dirty="0"/>
              <a:t>Bekende merken: 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92190"/>
            <a:ext cx="5679584" cy="376581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71" y="3090930"/>
            <a:ext cx="5876629" cy="37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93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924282" y="2018808"/>
            <a:ext cx="5679583" cy="4351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47730" y="2018808"/>
            <a:ext cx="5331853" cy="4351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Voor~ en nadelen van glas als ondergrond: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838200" y="2018808"/>
            <a:ext cx="5181600" cy="4351338"/>
          </a:xfrm>
        </p:spPr>
        <p:txBody>
          <a:bodyPr>
            <a:normAutofit/>
          </a:bodyPr>
          <a:lstStyle/>
          <a:p>
            <a:r>
              <a:rPr lang="nl-NL" u="sng" dirty="0"/>
              <a:t>Voordelen:</a:t>
            </a:r>
          </a:p>
          <a:p>
            <a:pPr marL="0" indent="0">
              <a:buNone/>
            </a:pPr>
            <a:r>
              <a:rPr lang="nl-NL" dirty="0"/>
              <a:t>- Doorzichtig </a:t>
            </a:r>
            <a:r>
              <a:rPr lang="nl-NL" sz="2000" dirty="0"/>
              <a:t>(lijnenspel, waterniveau)</a:t>
            </a:r>
          </a:p>
          <a:p>
            <a:pPr>
              <a:buFontTx/>
              <a:buChar char="-"/>
            </a:pPr>
            <a:r>
              <a:rPr lang="nl-NL" dirty="0"/>
              <a:t>Makkelijk schoon te maken</a:t>
            </a:r>
          </a:p>
          <a:p>
            <a:pPr>
              <a:buFontTx/>
              <a:buChar char="-"/>
            </a:pPr>
            <a:r>
              <a:rPr lang="nl-NL" dirty="0"/>
              <a:t>Veel verschillende vormen </a:t>
            </a:r>
          </a:p>
          <a:p>
            <a:pPr>
              <a:buFontTx/>
              <a:buChar char="-"/>
            </a:pPr>
            <a:r>
              <a:rPr lang="nl-NL" dirty="0"/>
              <a:t>Veel verschillende kleuren</a:t>
            </a:r>
          </a:p>
          <a:p>
            <a:pPr>
              <a:buFontTx/>
              <a:buChar char="-"/>
            </a:pPr>
            <a:r>
              <a:rPr lang="nl-NL" dirty="0"/>
              <a:t>Keuze goedkope en dure kwaliteiten</a:t>
            </a:r>
          </a:p>
          <a:p>
            <a:pPr>
              <a:buFontTx/>
              <a:buChar char="-"/>
            </a:pPr>
            <a:r>
              <a:rPr lang="nl-NL" dirty="0"/>
              <a:t>Altijd waterdicht 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096000" y="2018808"/>
            <a:ext cx="5752564" cy="4351338"/>
          </a:xfrm>
        </p:spPr>
        <p:txBody>
          <a:bodyPr>
            <a:normAutofit/>
          </a:bodyPr>
          <a:lstStyle/>
          <a:p>
            <a:r>
              <a:rPr lang="nl-NL" u="sng" dirty="0"/>
              <a:t>Nadelen:</a:t>
            </a:r>
          </a:p>
          <a:p>
            <a:pPr marL="0" indent="0">
              <a:buNone/>
            </a:pPr>
            <a:r>
              <a:rPr lang="nl-NL" dirty="0"/>
              <a:t>- Doorzichtig </a:t>
            </a:r>
            <a:r>
              <a:rPr lang="nl-NL" sz="2000" dirty="0"/>
              <a:t>(afwerking, slordig)</a:t>
            </a:r>
          </a:p>
          <a:p>
            <a:pPr>
              <a:buFontTx/>
              <a:buChar char="-"/>
            </a:pPr>
            <a:r>
              <a:rPr lang="nl-NL" dirty="0"/>
              <a:t>Trekt stof aan</a:t>
            </a:r>
          </a:p>
          <a:p>
            <a:pPr>
              <a:buFontTx/>
              <a:buChar char="-"/>
            </a:pPr>
            <a:r>
              <a:rPr lang="nl-NL" dirty="0"/>
              <a:t>Gemakkelijk vettig/vingerafdrukken</a:t>
            </a:r>
          </a:p>
          <a:p>
            <a:pPr>
              <a:buFontTx/>
              <a:buChar char="-"/>
            </a:pPr>
            <a:r>
              <a:rPr lang="nl-NL" dirty="0"/>
              <a:t>Breekbaar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0092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A2F72D-E277-4E64-948B-567ACF17A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96525" cy="186055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Link met informatie over glas:   </a:t>
            </a:r>
            <a:r>
              <a:rPr lang="nl-NL" dirty="0">
                <a:hlinkClick r:id="rId2"/>
              </a:rPr>
              <a:t>https://maken.wikiwijs.nl/bestanden/633569/Glas,%20wat%20is%20het%20precies.pdf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09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8990" y="-183018"/>
            <a:ext cx="4004256" cy="1325563"/>
          </a:xfrm>
        </p:spPr>
        <p:txBody>
          <a:bodyPr/>
          <a:lstStyle/>
          <a:p>
            <a:r>
              <a:rPr lang="nl-NL" b="1" u="sng" dirty="0"/>
              <a:t>2 Soorten glas: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8989" y="1129383"/>
            <a:ext cx="10939269" cy="5728617"/>
          </a:xfrm>
        </p:spPr>
        <p:txBody>
          <a:bodyPr>
            <a:normAutofit/>
          </a:bodyPr>
          <a:lstStyle/>
          <a:p>
            <a:r>
              <a:rPr lang="nl-NL" b="1" u="sng" dirty="0"/>
              <a:t>Natronglas (natronkalkglas of ‘gewoon’ glas) 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	&gt; </a:t>
            </a:r>
            <a:r>
              <a:rPr lang="nl-NL" u="sng" dirty="0"/>
              <a:t>Grondstoffen</a:t>
            </a:r>
            <a:r>
              <a:rPr lang="nl-NL" dirty="0"/>
              <a:t>: kwartszand, kalk en soda</a:t>
            </a:r>
            <a:r>
              <a:rPr lang="nl-NL" u="sng" dirty="0"/>
              <a:t> </a:t>
            </a:r>
            <a:endParaRPr lang="nl-NL" dirty="0"/>
          </a:p>
          <a:p>
            <a:endParaRPr lang="nl-NL" u="sng" dirty="0"/>
          </a:p>
          <a:p>
            <a:endParaRPr lang="nl-NL" u="sng" dirty="0"/>
          </a:p>
          <a:p>
            <a:endParaRPr lang="nl-NL" u="sng" dirty="0"/>
          </a:p>
          <a:p>
            <a:endParaRPr lang="nl-NL" u="sng" dirty="0"/>
          </a:p>
          <a:p>
            <a:endParaRPr lang="nl-NL" u="sng" dirty="0"/>
          </a:p>
          <a:p>
            <a:pPr marL="0" indent="0">
              <a:buNone/>
            </a:pPr>
            <a:r>
              <a:rPr lang="nl-NL" dirty="0"/>
              <a:t>	     + extra  glasscherven voor een betere smelting / menging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	&gt; Toepassing:  gebruiksvoorwerpen zoals: </a:t>
            </a:r>
          </a:p>
          <a:p>
            <a:pPr marL="0" indent="0">
              <a:buNone/>
            </a:pPr>
            <a:r>
              <a:rPr lang="nl-NL" dirty="0"/>
              <a:t>			    vensters, flessen, vazen, glazen, groentepotjes enz.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2220008"/>
            <a:ext cx="3202546" cy="24019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62" y="2220008"/>
            <a:ext cx="2905536" cy="24019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31" y="2220008"/>
            <a:ext cx="3210301" cy="24019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01" y="3097918"/>
            <a:ext cx="1082040" cy="1524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86" y="-247833"/>
            <a:ext cx="4593465" cy="191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3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349" y="0"/>
            <a:ext cx="3054439" cy="305443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74" y="74658"/>
            <a:ext cx="3416345" cy="34163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5" y="3239035"/>
            <a:ext cx="4536314" cy="361896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9036"/>
            <a:ext cx="3618963" cy="36189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98" y="3239037"/>
            <a:ext cx="5532412" cy="340183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4107" cy="324965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15" y="-1"/>
            <a:ext cx="4578440" cy="30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5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02" y="1887922"/>
            <a:ext cx="2808536" cy="280853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9411" y="403650"/>
            <a:ext cx="10520966" cy="6454350"/>
          </a:xfrm>
        </p:spPr>
        <p:txBody>
          <a:bodyPr>
            <a:normAutofit fontScale="92500" lnSpcReduction="20000"/>
          </a:bodyPr>
          <a:lstStyle/>
          <a:p>
            <a:r>
              <a:rPr lang="nl-NL" u="sng" dirty="0"/>
              <a:t>Kristal: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&gt; Grondstoffen: zand, soda, potas, loodmenie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  <a:p>
            <a:pPr marL="0" indent="0">
              <a:buNone/>
            </a:pPr>
            <a:r>
              <a:rPr lang="nl-NL" dirty="0"/>
              <a:t>	&gt; Glas met meer dan 24% lood wordt kristal genoemd. </a:t>
            </a:r>
          </a:p>
          <a:p>
            <a:pPr marL="0" indent="0">
              <a:buNone/>
            </a:pPr>
            <a:r>
              <a:rPr lang="nl-NL" dirty="0"/>
              <a:t>	    Hoe hoger het % lood hoe beter de kwaliteit (duurder)</a:t>
            </a:r>
          </a:p>
          <a:p>
            <a:pPr marL="0" indent="0">
              <a:buNone/>
            </a:pPr>
            <a:r>
              <a:rPr lang="nl-NL" dirty="0"/>
              <a:t>	    30% of meer lood </a:t>
            </a:r>
            <a:r>
              <a:rPr lang="nl-NL" dirty="0">
                <a:sym typeface="Wingdings" panose="05000000000000000000" pitchFamily="2" charset="2"/>
              </a:rPr>
              <a:t> superieur kristal (gele sticker)</a:t>
            </a:r>
            <a:endParaRPr lang="nl-NL" dirty="0"/>
          </a:p>
          <a:p>
            <a:pPr marL="0" indent="0">
              <a:buNone/>
            </a:pPr>
            <a:endParaRPr lang="nl-NL" sz="1400" dirty="0"/>
          </a:p>
          <a:p>
            <a:pPr marL="0" indent="0">
              <a:buNone/>
            </a:pPr>
            <a:r>
              <a:rPr lang="nl-NL" dirty="0"/>
              <a:t>	&gt; Toepassingen: vooral voor decoratie </a:t>
            </a:r>
          </a:p>
          <a:p>
            <a:pPr marL="0" indent="0">
              <a:buNone/>
            </a:pPr>
            <a:r>
              <a:rPr lang="nl-NL" dirty="0"/>
              <a:t>				(en beperkt als luxe gebruiksartikelen)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78" y="2005884"/>
            <a:ext cx="3022338" cy="22612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5884"/>
            <a:ext cx="3015037" cy="226127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79" y="2005884"/>
            <a:ext cx="3007500" cy="226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7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13888" cy="3962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76" y="0"/>
            <a:ext cx="4043966" cy="40439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38" y="3098442"/>
            <a:ext cx="3759558" cy="375955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04" y="0"/>
            <a:ext cx="3683000" cy="309844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9" y="4001810"/>
            <a:ext cx="2319226" cy="285619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89" y="0"/>
            <a:ext cx="3407751" cy="255001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51" y="4167434"/>
            <a:ext cx="4622800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9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6310647" y="2176529"/>
            <a:ext cx="5409127" cy="33227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515155" y="2176530"/>
            <a:ext cx="5409127" cy="33227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u="sng" dirty="0"/>
              <a:t>Eigenschappen / verschillen tussen gewoon glas en kristal glas: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762001" y="2302143"/>
            <a:ext cx="5333999" cy="3197136"/>
          </a:xfrm>
        </p:spPr>
        <p:txBody>
          <a:bodyPr/>
          <a:lstStyle/>
          <a:p>
            <a:r>
              <a:rPr lang="nl-NL" u="sng" dirty="0"/>
              <a:t>Natronglas:</a:t>
            </a:r>
          </a:p>
          <a:p>
            <a:pPr marL="0" indent="0">
              <a:buNone/>
            </a:pPr>
            <a:r>
              <a:rPr lang="nl-NL" dirty="0"/>
              <a:t>- Meer doffer van kleur</a:t>
            </a:r>
          </a:p>
          <a:p>
            <a:pPr marL="0" indent="0">
              <a:buNone/>
            </a:pPr>
            <a:r>
              <a:rPr lang="nl-NL" dirty="0"/>
              <a:t>- Doffe klank</a:t>
            </a:r>
          </a:p>
          <a:p>
            <a:pPr>
              <a:buFontTx/>
              <a:buChar char="-"/>
            </a:pPr>
            <a:r>
              <a:rPr lang="nl-NL" dirty="0" err="1"/>
              <a:t>Grondst</a:t>
            </a:r>
            <a:r>
              <a:rPr lang="nl-NL" dirty="0"/>
              <a:t>.-kwartszand-kalk-soda</a:t>
            </a:r>
          </a:p>
          <a:p>
            <a:pPr>
              <a:buFontTx/>
              <a:buChar char="-"/>
            </a:pPr>
            <a:r>
              <a:rPr lang="nl-NL" dirty="0"/>
              <a:t>Toepassing: gebruiksvoorwerpen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6313867" y="2302143"/>
            <a:ext cx="5405907" cy="3879715"/>
          </a:xfrm>
        </p:spPr>
        <p:txBody>
          <a:bodyPr/>
          <a:lstStyle/>
          <a:p>
            <a:r>
              <a:rPr lang="nl-NL" u="sng" dirty="0"/>
              <a:t>Kristalglas:</a:t>
            </a:r>
          </a:p>
          <a:p>
            <a:pPr marL="0" indent="0">
              <a:buNone/>
            </a:pPr>
            <a:r>
              <a:rPr lang="nl-NL" dirty="0"/>
              <a:t>- Helder van kleur</a:t>
            </a:r>
          </a:p>
          <a:p>
            <a:pPr marL="0" indent="0">
              <a:buNone/>
            </a:pPr>
            <a:r>
              <a:rPr lang="nl-NL" dirty="0"/>
              <a:t>- Helder van klank </a:t>
            </a:r>
          </a:p>
          <a:p>
            <a:pPr marL="0" indent="0">
              <a:buNone/>
            </a:pPr>
            <a:r>
              <a:rPr lang="nl-NL" dirty="0"/>
              <a:t>- </a:t>
            </a:r>
            <a:r>
              <a:rPr lang="nl-NL" dirty="0" err="1"/>
              <a:t>Grondst</a:t>
            </a:r>
            <a:r>
              <a:rPr lang="nl-NL" dirty="0"/>
              <a:t>.-zand-soda-potas-lood</a:t>
            </a:r>
          </a:p>
          <a:p>
            <a:pPr marL="0" indent="0">
              <a:buNone/>
            </a:pPr>
            <a:r>
              <a:rPr lang="nl-NL" dirty="0"/>
              <a:t>- toepas. vnl. decoratievoorwerpen</a:t>
            </a:r>
          </a:p>
          <a:p>
            <a:pPr marL="0" indent="0">
              <a:buNone/>
            </a:pPr>
            <a:r>
              <a:rPr lang="nl-NL" dirty="0"/>
              <a:t>- Zachter  (kwetsbaarder)</a:t>
            </a:r>
          </a:p>
        </p:txBody>
      </p:sp>
    </p:spTree>
    <p:extLst>
      <p:ext uri="{BB962C8B-B14F-4D97-AF65-F5344CB8AC3E}">
        <p14:creationId xmlns:p14="http://schemas.microsoft.com/office/powerpoint/2010/main" val="205737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128789"/>
            <a:ext cx="5626994" cy="1325563"/>
          </a:xfrm>
        </p:spPr>
        <p:txBody>
          <a:bodyPr/>
          <a:lstStyle/>
          <a:p>
            <a:r>
              <a:rPr lang="nl-NL" b="1" u="sng" dirty="0"/>
              <a:t>Productie van glas: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09412" y="1634656"/>
            <a:ext cx="11082538" cy="4585840"/>
          </a:xfrm>
        </p:spPr>
        <p:txBody>
          <a:bodyPr/>
          <a:lstStyle/>
          <a:p>
            <a:r>
              <a:rPr lang="nl-NL" u="sng" dirty="0"/>
              <a:t>Glas blazen:</a:t>
            </a:r>
          </a:p>
          <a:p>
            <a:pPr marL="0" indent="0">
              <a:buNone/>
            </a:pPr>
            <a:r>
              <a:rPr lang="nl-NL" dirty="0"/>
              <a:t>	&gt; Handmatig    </a:t>
            </a:r>
            <a:r>
              <a:rPr lang="nl-NL" dirty="0">
                <a:hlinkClick r:id="rId2"/>
              </a:rPr>
              <a:t>https://www.youtube.com/watch?v=YmDM7GiSdfE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	&gt; Werkwijze: grondstoffen vloeibaar maken </a:t>
            </a:r>
            <a:r>
              <a:rPr lang="nl-NL" sz="1800" dirty="0"/>
              <a:t>(800-1150 ’C)</a:t>
            </a:r>
          </a:p>
          <a:p>
            <a:pPr marL="0" indent="0">
              <a:buNone/>
            </a:pPr>
            <a:r>
              <a:rPr lang="nl-NL" dirty="0"/>
              <a:t>	   Met een </a:t>
            </a:r>
            <a:r>
              <a:rPr lang="nl-NL" u="sng" dirty="0"/>
              <a:t>blaaspijp</a:t>
            </a:r>
            <a:r>
              <a:rPr lang="nl-NL" dirty="0"/>
              <a:t> neem je </a:t>
            </a:r>
            <a:r>
              <a:rPr lang="nl-NL" u="sng" dirty="0"/>
              <a:t>vloeibaar glas</a:t>
            </a:r>
            <a:r>
              <a:rPr lang="nl-NL" dirty="0"/>
              <a:t> uit de </a:t>
            </a:r>
            <a:r>
              <a:rPr lang="nl-NL" u="sng" dirty="0"/>
              <a:t>oven</a:t>
            </a:r>
            <a:r>
              <a:rPr lang="nl-NL" dirty="0"/>
              <a:t>. Door steeds 	   de pijp te </a:t>
            </a:r>
            <a:r>
              <a:rPr lang="nl-NL" u="sng" dirty="0"/>
              <a:t>rond te draaien</a:t>
            </a:r>
            <a:r>
              <a:rPr lang="nl-NL" dirty="0"/>
              <a:t> en door te </a:t>
            </a:r>
            <a:r>
              <a:rPr lang="nl-NL" u="sng" dirty="0"/>
              <a:t>blazen</a:t>
            </a:r>
            <a:r>
              <a:rPr lang="nl-NL" dirty="0"/>
              <a:t> </a:t>
            </a:r>
            <a:r>
              <a:rPr lang="nl-NL" u="sng" dirty="0"/>
              <a:t>vorm</a:t>
            </a:r>
            <a:r>
              <a:rPr lang="nl-NL" dirty="0"/>
              <a:t> je de vaas met 	   een (peren)</a:t>
            </a:r>
            <a:r>
              <a:rPr lang="nl-NL" u="sng" dirty="0"/>
              <a:t>houten mal/hulpstuk</a:t>
            </a:r>
            <a:r>
              <a:rPr lang="nl-NL" dirty="0"/>
              <a:t>. Als de vaas klaar is </a:t>
            </a:r>
            <a:r>
              <a:rPr lang="nl-NL" u="sng" dirty="0"/>
              <a:t>tik</a:t>
            </a:r>
            <a:r>
              <a:rPr lang="nl-NL" dirty="0"/>
              <a:t> je het van 	   de blaaspijp </a:t>
            </a:r>
            <a:r>
              <a:rPr lang="nl-NL" u="sng" dirty="0"/>
              <a:t>af</a:t>
            </a:r>
            <a:r>
              <a:rPr lang="nl-NL" dirty="0"/>
              <a:t> en wordt de vaas in de </a:t>
            </a:r>
            <a:r>
              <a:rPr lang="nl-NL" u="sng" dirty="0"/>
              <a:t>koeloven</a:t>
            </a:r>
            <a:r>
              <a:rPr lang="nl-NL" dirty="0"/>
              <a:t> </a:t>
            </a:r>
            <a:r>
              <a:rPr lang="nl-NL" sz="1800" dirty="0"/>
              <a:t>(van 500-20 ‘C) </a:t>
            </a:r>
            <a:r>
              <a:rPr lang="nl-NL" dirty="0"/>
              <a:t>geplaatst 	   </a:t>
            </a:r>
            <a:r>
              <a:rPr lang="nl-NL" sz="1800" dirty="0"/>
              <a:t>(24-72 uur). </a:t>
            </a:r>
            <a:r>
              <a:rPr lang="nl-NL" dirty="0"/>
              <a:t>Te snel afkoelen zorgt voor te veel spanning in het glas en 	   dan klapt het kapot.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771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18" y="0"/>
            <a:ext cx="4924882" cy="307805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1598" cy="25628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35" y="0"/>
            <a:ext cx="2251593" cy="345824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5104"/>
            <a:ext cx="3421598" cy="256289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43" y="0"/>
            <a:ext cx="3851347" cy="256289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742" y="4546242"/>
            <a:ext cx="5965827" cy="231175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68" y="3459051"/>
            <a:ext cx="4531932" cy="3398949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7598535" y="3458248"/>
            <a:ext cx="2355610" cy="3399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3421598" y="4546242"/>
            <a:ext cx="390548" cy="2311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7109138" y="0"/>
            <a:ext cx="375697" cy="3458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2392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783</Words>
  <Application>Microsoft Office PowerPoint</Application>
  <PresentationFormat>Breedbeeld</PresentationFormat>
  <Paragraphs>117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Kantoorthema</vt:lpstr>
      <vt:lpstr>Glas</vt:lpstr>
      <vt:lpstr>Het oudste glas:</vt:lpstr>
      <vt:lpstr>2 Soorten glas:</vt:lpstr>
      <vt:lpstr>PowerPoint-presentatie</vt:lpstr>
      <vt:lpstr>PowerPoint-presentatie</vt:lpstr>
      <vt:lpstr>PowerPoint-presentatie</vt:lpstr>
      <vt:lpstr>Eigenschappen / verschillen tussen gewoon glas en kristal glas:</vt:lpstr>
      <vt:lpstr>Productie van glas:</vt:lpstr>
      <vt:lpstr>PowerPoint-presentatie</vt:lpstr>
      <vt:lpstr>PowerPoint-presentatie</vt:lpstr>
      <vt:lpstr>Gekleurd glas:</vt:lpstr>
      <vt:lpstr>PowerPoint-presentatie</vt:lpstr>
      <vt:lpstr>Technieken om glas te decoreren</vt:lpstr>
      <vt:lpstr>Zandstralen:</vt:lpstr>
      <vt:lpstr>Slijpen:</vt:lpstr>
      <vt:lpstr>PowerPoint-presentatie</vt:lpstr>
      <vt:lpstr>Graveren:</vt:lpstr>
      <vt:lpstr>Transfer:</vt:lpstr>
      <vt:lpstr>Beschilderen:</vt:lpstr>
      <vt:lpstr>Etsen:</vt:lpstr>
      <vt:lpstr>Glas inkopen voorde bloemenbranche:</vt:lpstr>
      <vt:lpstr>Voor~ en nadelen van glas als ondergrond: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Technieken om glas te decoreren</dc:title>
  <dc:creator>Jacintha Westerink</dc:creator>
  <cp:lastModifiedBy>Jacintha Westerink</cp:lastModifiedBy>
  <cp:revision>32</cp:revision>
  <dcterms:created xsi:type="dcterms:W3CDTF">2016-01-13T21:42:18Z</dcterms:created>
  <dcterms:modified xsi:type="dcterms:W3CDTF">2021-11-13T21:35:34Z</dcterms:modified>
</cp:coreProperties>
</file>