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5" r:id="rId3"/>
    <p:sldId id="258" r:id="rId4"/>
    <p:sldId id="259" r:id="rId5"/>
    <p:sldId id="269" r:id="rId6"/>
    <p:sldId id="270" r:id="rId7"/>
    <p:sldId id="260" r:id="rId8"/>
    <p:sldId id="261" r:id="rId9"/>
    <p:sldId id="271" r:id="rId10"/>
    <p:sldId id="264" r:id="rId11"/>
    <p:sldId id="262" r:id="rId12"/>
    <p:sldId id="272" r:id="rId13"/>
    <p:sldId id="273" r:id="rId14"/>
    <p:sldId id="263" r:id="rId15"/>
    <p:sldId id="265" r:id="rId16"/>
    <p:sldId id="266" r:id="rId17"/>
    <p:sldId id="274" r:id="rId18"/>
    <p:sldId id="267" r:id="rId19"/>
    <p:sldId id="268"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E4DAE-0F06-4052-ABAD-35674B777BB5}" v="28" dt="2021-11-10T21:55:18.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intha Westerink" userId="8afea143-2072-4321-832c-d695a2a40b89" providerId="ADAL" clId="{070E4DAE-0F06-4052-ABAD-35674B777BB5}"/>
    <pc:docChg chg="undo redo custSel modSld">
      <pc:chgData name="Jacintha Westerink" userId="8afea143-2072-4321-832c-d695a2a40b89" providerId="ADAL" clId="{070E4DAE-0F06-4052-ABAD-35674B777BB5}" dt="2021-11-10T21:57:14.136" v="1888" actId="20577"/>
      <pc:docMkLst>
        <pc:docMk/>
      </pc:docMkLst>
      <pc:sldChg chg="modSp mod">
        <pc:chgData name="Jacintha Westerink" userId="8afea143-2072-4321-832c-d695a2a40b89" providerId="ADAL" clId="{070E4DAE-0F06-4052-ABAD-35674B777BB5}" dt="2021-11-10T21:06:53.355" v="633" actId="255"/>
        <pc:sldMkLst>
          <pc:docMk/>
          <pc:sldMk cId="3402876186" sldId="259"/>
        </pc:sldMkLst>
        <pc:spChg chg="mod">
          <ac:chgData name="Jacintha Westerink" userId="8afea143-2072-4321-832c-d695a2a40b89" providerId="ADAL" clId="{070E4DAE-0F06-4052-ABAD-35674B777BB5}" dt="2021-11-10T21:06:53.355" v="633" actId="255"/>
          <ac:spMkLst>
            <pc:docMk/>
            <pc:sldMk cId="3402876186" sldId="259"/>
            <ac:spMk id="3" creationId="{00000000-0000-0000-0000-000000000000}"/>
          </ac:spMkLst>
        </pc:spChg>
      </pc:sldChg>
      <pc:sldChg chg="modSp mod">
        <pc:chgData name="Jacintha Westerink" userId="8afea143-2072-4321-832c-d695a2a40b89" providerId="ADAL" clId="{070E4DAE-0F06-4052-ABAD-35674B777BB5}" dt="2021-11-10T21:11:46.644" v="865" actId="20577"/>
        <pc:sldMkLst>
          <pc:docMk/>
          <pc:sldMk cId="701183" sldId="261"/>
        </pc:sldMkLst>
        <pc:spChg chg="mod">
          <ac:chgData name="Jacintha Westerink" userId="8afea143-2072-4321-832c-d695a2a40b89" providerId="ADAL" clId="{070E4DAE-0F06-4052-ABAD-35674B777BB5}" dt="2021-11-10T21:11:46.644" v="865" actId="20577"/>
          <ac:spMkLst>
            <pc:docMk/>
            <pc:sldMk cId="701183" sldId="261"/>
            <ac:spMk id="3" creationId="{00000000-0000-0000-0000-000000000000}"/>
          </ac:spMkLst>
        </pc:spChg>
      </pc:sldChg>
      <pc:sldChg chg="modSp mod">
        <pc:chgData name="Jacintha Westerink" userId="8afea143-2072-4321-832c-d695a2a40b89" providerId="ADAL" clId="{070E4DAE-0F06-4052-ABAD-35674B777BB5}" dt="2021-11-10T21:41:12.176" v="1446" actId="255"/>
        <pc:sldMkLst>
          <pc:docMk/>
          <pc:sldMk cId="3026245562" sldId="262"/>
        </pc:sldMkLst>
        <pc:spChg chg="mod">
          <ac:chgData name="Jacintha Westerink" userId="8afea143-2072-4321-832c-d695a2a40b89" providerId="ADAL" clId="{070E4DAE-0F06-4052-ABAD-35674B777BB5}" dt="2021-11-10T21:41:12.176" v="1446" actId="255"/>
          <ac:spMkLst>
            <pc:docMk/>
            <pc:sldMk cId="3026245562" sldId="262"/>
            <ac:spMk id="3" creationId="{00000000-0000-0000-0000-000000000000}"/>
          </ac:spMkLst>
        </pc:spChg>
      </pc:sldChg>
      <pc:sldChg chg="modSp mod">
        <pc:chgData name="Jacintha Westerink" userId="8afea143-2072-4321-832c-d695a2a40b89" providerId="ADAL" clId="{070E4DAE-0F06-4052-ABAD-35674B777BB5}" dt="2021-11-10T21:50:58.196" v="1742" actId="14100"/>
        <pc:sldMkLst>
          <pc:docMk/>
          <pc:sldMk cId="2110783615" sldId="266"/>
        </pc:sldMkLst>
        <pc:spChg chg="mod">
          <ac:chgData name="Jacintha Westerink" userId="8afea143-2072-4321-832c-d695a2a40b89" providerId="ADAL" clId="{070E4DAE-0F06-4052-ABAD-35674B777BB5}" dt="2021-11-10T21:50:58.196" v="1742" actId="14100"/>
          <ac:spMkLst>
            <pc:docMk/>
            <pc:sldMk cId="2110783615" sldId="266"/>
            <ac:spMk id="3" creationId="{00000000-0000-0000-0000-000000000000}"/>
          </ac:spMkLst>
        </pc:spChg>
      </pc:sldChg>
      <pc:sldChg chg="modSp mod">
        <pc:chgData name="Jacintha Westerink" userId="8afea143-2072-4321-832c-d695a2a40b89" providerId="ADAL" clId="{070E4DAE-0F06-4052-ABAD-35674B777BB5}" dt="2021-11-10T21:57:14.136" v="1888" actId="20577"/>
        <pc:sldMkLst>
          <pc:docMk/>
          <pc:sldMk cId="3079069665" sldId="267"/>
        </pc:sldMkLst>
        <pc:spChg chg="mod">
          <ac:chgData name="Jacintha Westerink" userId="8afea143-2072-4321-832c-d695a2a40b89" providerId="ADAL" clId="{070E4DAE-0F06-4052-ABAD-35674B777BB5}" dt="2021-11-10T21:57:14.136" v="1888" actId="20577"/>
          <ac:spMkLst>
            <pc:docMk/>
            <pc:sldMk cId="3079069665" sldId="267"/>
            <ac:spMk id="3" creationId="{00000000-0000-0000-0000-000000000000}"/>
          </ac:spMkLst>
        </pc:spChg>
      </pc:sldChg>
      <pc:sldChg chg="modSp mod">
        <pc:chgData name="Jacintha Westerink" userId="8afea143-2072-4321-832c-d695a2a40b89" providerId="ADAL" clId="{070E4DAE-0F06-4052-ABAD-35674B777BB5}" dt="2021-11-10T21:56:42.317" v="1860" actId="14100"/>
        <pc:sldMkLst>
          <pc:docMk/>
          <pc:sldMk cId="2732855168" sldId="268"/>
        </pc:sldMkLst>
        <pc:picChg chg="mod">
          <ac:chgData name="Jacintha Westerink" userId="8afea143-2072-4321-832c-d695a2a40b89" providerId="ADAL" clId="{070E4DAE-0F06-4052-ABAD-35674B777BB5}" dt="2021-11-10T21:56:42.317" v="1860" actId="14100"/>
          <ac:picMkLst>
            <pc:docMk/>
            <pc:sldMk cId="2732855168" sldId="268"/>
            <ac:picMk id="4" creationId="{00000000-0000-0000-0000-000000000000}"/>
          </ac:picMkLst>
        </pc:picChg>
      </pc:sldChg>
      <pc:sldChg chg="modSp mod">
        <pc:chgData name="Jacintha Westerink" userId="8afea143-2072-4321-832c-d695a2a40b89" providerId="ADAL" clId="{070E4DAE-0F06-4052-ABAD-35674B777BB5}" dt="2021-11-10T21:00:06.403" v="462" actId="14100"/>
        <pc:sldMkLst>
          <pc:docMk/>
          <pc:sldMk cId="3001054190" sldId="269"/>
        </pc:sldMkLst>
        <pc:spChg chg="mod">
          <ac:chgData name="Jacintha Westerink" userId="8afea143-2072-4321-832c-d695a2a40b89" providerId="ADAL" clId="{070E4DAE-0F06-4052-ABAD-35674B777BB5}" dt="2021-11-10T21:00:06.403" v="462" actId="14100"/>
          <ac:spMkLst>
            <pc:docMk/>
            <pc:sldMk cId="3001054190" sldId="269"/>
            <ac:spMk id="3" creationId="{00000000-0000-0000-0000-000000000000}"/>
          </ac:spMkLst>
        </pc:spChg>
      </pc:sldChg>
      <pc:sldChg chg="modSp mod">
        <pc:chgData name="Jacintha Westerink" userId="8afea143-2072-4321-832c-d695a2a40b89" providerId="ADAL" clId="{070E4DAE-0F06-4052-ABAD-35674B777BB5}" dt="2021-11-10T21:07:52.043" v="662" actId="115"/>
        <pc:sldMkLst>
          <pc:docMk/>
          <pc:sldMk cId="2059871234" sldId="270"/>
        </pc:sldMkLst>
        <pc:spChg chg="mod">
          <ac:chgData name="Jacintha Westerink" userId="8afea143-2072-4321-832c-d695a2a40b89" providerId="ADAL" clId="{070E4DAE-0F06-4052-ABAD-35674B777BB5}" dt="2021-11-10T21:07:52.043" v="662" actId="115"/>
          <ac:spMkLst>
            <pc:docMk/>
            <pc:sldMk cId="2059871234" sldId="270"/>
            <ac:spMk id="3" creationId="{00000000-0000-0000-0000-000000000000}"/>
          </ac:spMkLst>
        </pc:spChg>
      </pc:sldChg>
      <pc:sldChg chg="modSp mod">
        <pc:chgData name="Jacintha Westerink" userId="8afea143-2072-4321-832c-d695a2a40b89" providerId="ADAL" clId="{070E4DAE-0F06-4052-ABAD-35674B777BB5}" dt="2021-11-10T21:20:24.054" v="1060" actId="14100"/>
        <pc:sldMkLst>
          <pc:docMk/>
          <pc:sldMk cId="2531948861" sldId="271"/>
        </pc:sldMkLst>
        <pc:spChg chg="mod">
          <ac:chgData name="Jacintha Westerink" userId="8afea143-2072-4321-832c-d695a2a40b89" providerId="ADAL" clId="{070E4DAE-0F06-4052-ABAD-35674B777BB5}" dt="2021-11-10T21:20:24.054" v="1060" actId="14100"/>
          <ac:spMkLst>
            <pc:docMk/>
            <pc:sldMk cId="2531948861" sldId="271"/>
            <ac:spMk id="3" creationId="{00000000-0000-0000-0000-000000000000}"/>
          </ac:spMkLst>
        </pc:spChg>
      </pc:sldChg>
      <pc:sldChg chg="modSp mod">
        <pc:chgData name="Jacintha Westerink" userId="8afea143-2072-4321-832c-d695a2a40b89" providerId="ADAL" clId="{070E4DAE-0F06-4052-ABAD-35674B777BB5}" dt="2021-11-10T21:41:26.606" v="1453" actId="255"/>
        <pc:sldMkLst>
          <pc:docMk/>
          <pc:sldMk cId="3615722142" sldId="272"/>
        </pc:sldMkLst>
        <pc:spChg chg="mod">
          <ac:chgData name="Jacintha Westerink" userId="8afea143-2072-4321-832c-d695a2a40b89" providerId="ADAL" clId="{070E4DAE-0F06-4052-ABAD-35674B777BB5}" dt="2021-11-10T21:41:26.606" v="1453" actId="255"/>
          <ac:spMkLst>
            <pc:docMk/>
            <pc:sldMk cId="3615722142" sldId="272"/>
            <ac:spMk id="3" creationId="{00000000-0000-0000-0000-000000000000}"/>
          </ac:spMkLst>
        </pc:spChg>
      </pc:sldChg>
      <pc:sldChg chg="modSp mod">
        <pc:chgData name="Jacintha Westerink" userId="8afea143-2072-4321-832c-d695a2a40b89" providerId="ADAL" clId="{070E4DAE-0F06-4052-ABAD-35674B777BB5}" dt="2021-11-10T21:47:43.986" v="1644" actId="14100"/>
        <pc:sldMkLst>
          <pc:docMk/>
          <pc:sldMk cId="1807813141" sldId="273"/>
        </pc:sldMkLst>
        <pc:spChg chg="mod">
          <ac:chgData name="Jacintha Westerink" userId="8afea143-2072-4321-832c-d695a2a40b89" providerId="ADAL" clId="{070E4DAE-0F06-4052-ABAD-35674B777BB5}" dt="2021-11-10T21:47:43.986" v="1644" actId="14100"/>
          <ac:spMkLst>
            <pc:docMk/>
            <pc:sldMk cId="1807813141" sldId="273"/>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BBD8350-8A10-4BA1-A633-FE4C7FCD8E0A}" type="datetimeFigureOut">
              <a:rPr lang="nl-NL" smtClean="0"/>
              <a:t>10-11-2021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11542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BBD8350-8A10-4BA1-A633-FE4C7FCD8E0A}" type="datetimeFigureOut">
              <a:rPr lang="nl-NL" smtClean="0"/>
              <a:t>10-11-2021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54911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BBD8350-8A10-4BA1-A633-FE4C7FCD8E0A}" type="datetimeFigureOut">
              <a:rPr lang="nl-NL" smtClean="0"/>
              <a:t>10-11-2021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58372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BBD8350-8A10-4BA1-A633-FE4C7FCD8E0A}" type="datetimeFigureOut">
              <a:rPr lang="nl-NL" smtClean="0"/>
              <a:t>10-11-2021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4118765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BBD8350-8A10-4BA1-A633-FE4C7FCD8E0A}" type="datetimeFigureOut">
              <a:rPr lang="nl-NL" smtClean="0"/>
              <a:t>10-11-2021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5154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BBD8350-8A10-4BA1-A633-FE4C7FCD8E0A}" type="datetimeFigureOut">
              <a:rPr lang="nl-NL" smtClean="0"/>
              <a:t>10-11-2021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3127184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BBD8350-8A10-4BA1-A633-FE4C7FCD8E0A}" type="datetimeFigureOut">
              <a:rPr lang="nl-NL" smtClean="0"/>
              <a:t>10-11-2021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46770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BBD8350-8A10-4BA1-A633-FE4C7FCD8E0A}" type="datetimeFigureOut">
              <a:rPr lang="nl-NL" smtClean="0"/>
              <a:t>10-11-2021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90629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BBD8350-8A10-4BA1-A633-FE4C7FCD8E0A}" type="datetimeFigureOut">
              <a:rPr lang="nl-NL" smtClean="0"/>
              <a:t>10-11-2021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76020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BBD8350-8A10-4BA1-A633-FE4C7FCD8E0A}" type="datetimeFigureOut">
              <a:rPr lang="nl-NL" smtClean="0"/>
              <a:t>10-11-2021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05130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BBD8350-8A10-4BA1-A633-FE4C7FCD8E0A}" type="datetimeFigureOut">
              <a:rPr lang="nl-NL" smtClean="0"/>
              <a:t>10-11-2021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28187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BBD8350-8A10-4BA1-A633-FE4C7FCD8E0A}" type="datetimeFigureOut">
              <a:rPr lang="nl-NL" smtClean="0"/>
              <a:t>10-11-2021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65263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BBD8350-8A10-4BA1-A633-FE4C7FCD8E0A}" type="datetimeFigureOut">
              <a:rPr lang="nl-NL" smtClean="0"/>
              <a:t>10-11-2021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46024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D8350-8A10-4BA1-A633-FE4C7FCD8E0A}" type="datetimeFigureOut">
              <a:rPr lang="nl-NL" smtClean="0"/>
              <a:t>10-11-2021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81494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BBD8350-8A10-4BA1-A633-FE4C7FCD8E0A}" type="datetimeFigureOut">
              <a:rPr lang="nl-NL" smtClean="0"/>
              <a:t>10-11-2021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420101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BBD8350-8A10-4BA1-A633-FE4C7FCD8E0A}" type="datetimeFigureOut">
              <a:rPr lang="nl-NL" smtClean="0"/>
              <a:t>10-11-2021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383604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BD8350-8A10-4BA1-A633-FE4C7FCD8E0A}" type="datetimeFigureOut">
              <a:rPr lang="nl-NL" smtClean="0"/>
              <a:t>10-11-2021</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BE7CB6-B25E-4401-9A52-93FB01D44F55}" type="slidenum">
              <a:rPr lang="nl-NL" smtClean="0"/>
              <a:t>‹nr.›</a:t>
            </a:fld>
            <a:endParaRPr lang="nl-NL"/>
          </a:p>
        </p:txBody>
      </p:sp>
    </p:spTree>
    <p:extLst>
      <p:ext uri="{BB962C8B-B14F-4D97-AF65-F5344CB8AC3E}">
        <p14:creationId xmlns:p14="http://schemas.microsoft.com/office/powerpoint/2010/main" val="3179698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11215" y="2274198"/>
            <a:ext cx="8859328" cy="2392692"/>
          </a:xfrm>
        </p:spPr>
        <p:txBody>
          <a:bodyPr>
            <a:normAutofit/>
          </a:bodyPr>
          <a:lstStyle/>
          <a:p>
            <a:pPr marL="0" indent="0">
              <a:buNone/>
            </a:pPr>
            <a:endParaRPr lang="nl-NL" sz="3600" dirty="0"/>
          </a:p>
          <a:p>
            <a:r>
              <a:rPr lang="nl-NL" sz="6600" b="1" dirty="0"/>
              <a:t>Klimaten</a:t>
            </a:r>
          </a:p>
        </p:txBody>
      </p:sp>
    </p:spTree>
    <p:extLst>
      <p:ext uri="{BB962C8B-B14F-4D97-AF65-F5344CB8AC3E}">
        <p14:creationId xmlns:p14="http://schemas.microsoft.com/office/powerpoint/2010/main" val="351162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2232819" y="2386806"/>
            <a:ext cx="5486400" cy="3429000"/>
          </a:xfrm>
          <a:prstGeom prst="rect">
            <a:avLst/>
          </a:prstGeom>
        </p:spPr>
      </p:pic>
      <p:pic>
        <p:nvPicPr>
          <p:cNvPr id="6" name="Afbeelding 5"/>
          <p:cNvPicPr>
            <a:picLocks noChangeAspect="1"/>
          </p:cNvPicPr>
          <p:nvPr/>
        </p:nvPicPr>
        <p:blipFill>
          <a:blip r:embed="rId3"/>
          <a:stretch>
            <a:fillRect/>
          </a:stretch>
        </p:blipFill>
        <p:spPr>
          <a:xfrm>
            <a:off x="8362950" y="0"/>
            <a:ext cx="3838575" cy="5648325"/>
          </a:xfrm>
          <a:prstGeom prst="rect">
            <a:avLst/>
          </a:prstGeom>
        </p:spPr>
      </p:pic>
      <p:pic>
        <p:nvPicPr>
          <p:cNvPr id="7" name="Afbeelding 6"/>
          <p:cNvPicPr>
            <a:picLocks noChangeAspect="1"/>
          </p:cNvPicPr>
          <p:nvPr/>
        </p:nvPicPr>
        <p:blipFill>
          <a:blip r:embed="rId4"/>
          <a:stretch>
            <a:fillRect/>
          </a:stretch>
        </p:blipFill>
        <p:spPr>
          <a:xfrm>
            <a:off x="-9525" y="0"/>
            <a:ext cx="6296025" cy="4543425"/>
          </a:xfrm>
          <a:prstGeom prst="rect">
            <a:avLst/>
          </a:prstGeom>
        </p:spPr>
      </p:pic>
      <p:pic>
        <p:nvPicPr>
          <p:cNvPr id="8" name="Afbeelding 7"/>
          <p:cNvPicPr>
            <a:picLocks noChangeAspect="1"/>
          </p:cNvPicPr>
          <p:nvPr/>
        </p:nvPicPr>
        <p:blipFill>
          <a:blip r:embed="rId5"/>
          <a:stretch>
            <a:fillRect/>
          </a:stretch>
        </p:blipFill>
        <p:spPr>
          <a:xfrm>
            <a:off x="155185" y="4615919"/>
            <a:ext cx="3743955" cy="2242082"/>
          </a:xfrm>
          <a:prstGeom prst="rect">
            <a:avLst/>
          </a:prstGeom>
        </p:spPr>
      </p:pic>
    </p:spTree>
    <p:extLst>
      <p:ext uri="{BB962C8B-B14F-4D97-AF65-F5344CB8AC3E}">
        <p14:creationId xmlns:p14="http://schemas.microsoft.com/office/powerpoint/2010/main" val="3736933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250166"/>
            <a:ext cx="10515600" cy="6374921"/>
          </a:xfrm>
        </p:spPr>
        <p:txBody>
          <a:bodyPr>
            <a:normAutofit fontScale="47500" lnSpcReduction="20000"/>
          </a:bodyPr>
          <a:lstStyle/>
          <a:p>
            <a:pPr marL="0" indent="0">
              <a:buNone/>
            </a:pPr>
            <a:r>
              <a:rPr lang="nl-NL" sz="6700" b="1" i="0" u="sng" dirty="0">
                <a:solidFill>
                  <a:srgbClr val="333333"/>
                </a:solidFill>
                <a:effectLst/>
                <a:latin typeface="Arial" panose="020B0604020202020204" pitchFamily="34" charset="0"/>
                <a:cs typeface="Arial" panose="020B0604020202020204" pitchFamily="34" charset="0"/>
              </a:rPr>
              <a:t>Gematigd klimaat</a:t>
            </a:r>
          </a:p>
          <a:p>
            <a:pPr marL="0" indent="0">
              <a:buNone/>
            </a:pPr>
            <a:endParaRPr lang="nl-NL" sz="1700" b="0" i="0" u="sng" dirty="0">
              <a:solidFill>
                <a:srgbClr val="333333"/>
              </a:solidFill>
              <a:effectLst/>
              <a:latin typeface="Arial" panose="020B0604020202020204" pitchFamily="34" charset="0"/>
              <a:cs typeface="Arial" panose="020B0604020202020204" pitchFamily="34" charset="0"/>
            </a:endParaRPr>
          </a:p>
          <a:p>
            <a:pPr marL="0" indent="0">
              <a:buNone/>
            </a:pPr>
            <a:r>
              <a:rPr lang="nl-NL" sz="4400" b="1" i="0" u="sng" dirty="0">
                <a:solidFill>
                  <a:srgbClr val="333333"/>
                </a:solidFill>
                <a:effectLst/>
                <a:latin typeface="Arial" panose="020B0604020202020204" pitchFamily="34" charset="0"/>
                <a:cs typeface="Arial" panose="020B0604020202020204" pitchFamily="34" charset="0"/>
              </a:rPr>
              <a:t>Welke gebieden:</a:t>
            </a:r>
          </a:p>
          <a:p>
            <a:pPr>
              <a:buFontTx/>
              <a:buChar char="-"/>
            </a:pPr>
            <a:r>
              <a:rPr lang="nl-NL" sz="4400" b="0" i="0" dirty="0">
                <a:solidFill>
                  <a:srgbClr val="333333"/>
                </a:solidFill>
                <a:effectLst/>
                <a:latin typeface="Arial" panose="020B0604020202020204" pitchFamily="34" charset="0"/>
                <a:cs typeface="Arial" panose="020B0604020202020204" pitchFamily="34" charset="0"/>
              </a:rPr>
              <a:t>het noordelijk halfrond (Noord-Europa, noordelijk deel van de VS, oostelijk Canada en het noordoosten van China, Korea en Japan) </a:t>
            </a:r>
          </a:p>
          <a:p>
            <a:pPr>
              <a:buFontTx/>
              <a:buChar char="-"/>
            </a:pPr>
            <a:r>
              <a:rPr lang="nl-NL" sz="4400" b="0" i="0" dirty="0">
                <a:solidFill>
                  <a:srgbClr val="333333"/>
                </a:solidFill>
                <a:effectLst/>
                <a:latin typeface="Arial" panose="020B0604020202020204" pitchFamily="34" charset="0"/>
                <a:cs typeface="Arial" panose="020B0604020202020204" pitchFamily="34" charset="0"/>
              </a:rPr>
              <a:t>het zuidelijk halfrond (Zuid-Chili, Zuidoost Australië en Nieuw-Zeeland).</a:t>
            </a:r>
          </a:p>
          <a:p>
            <a:pPr marL="0" indent="0">
              <a:buNone/>
            </a:pPr>
            <a:endParaRPr lang="nl-NL" sz="2000" b="0" i="0" dirty="0">
              <a:solidFill>
                <a:srgbClr val="333333"/>
              </a:solidFill>
              <a:effectLst/>
              <a:latin typeface="Arial" panose="020B0604020202020204" pitchFamily="34" charset="0"/>
              <a:cs typeface="Arial" panose="020B0604020202020204" pitchFamily="34" charset="0"/>
            </a:endParaRPr>
          </a:p>
          <a:p>
            <a:pPr marL="0" indent="0">
              <a:buNone/>
            </a:pPr>
            <a:r>
              <a:rPr lang="nl-NL" sz="4400" b="1" i="0" u="sng" dirty="0">
                <a:solidFill>
                  <a:srgbClr val="333333"/>
                </a:solidFill>
                <a:effectLst/>
                <a:latin typeface="Arial" panose="020B0604020202020204" pitchFamily="34" charset="0"/>
                <a:cs typeface="Arial" panose="020B0604020202020204" pitchFamily="34" charset="0"/>
              </a:rPr>
              <a:t>Kenmerken</a:t>
            </a:r>
            <a:r>
              <a:rPr lang="nl-NL" sz="4400" b="0" i="0" dirty="0">
                <a:solidFill>
                  <a:srgbClr val="333333"/>
                </a:solidFill>
                <a:effectLst/>
                <a:latin typeface="Arial" panose="020B0604020202020204" pitchFamily="34" charset="0"/>
                <a:cs typeface="Arial" panose="020B0604020202020204" pitchFamily="34" charset="0"/>
              </a:rPr>
              <a:t>:</a:t>
            </a:r>
          </a:p>
          <a:p>
            <a:pPr>
              <a:buFontTx/>
              <a:buChar char="-"/>
            </a:pPr>
            <a:r>
              <a:rPr lang="nl-NL" sz="4400" dirty="0">
                <a:solidFill>
                  <a:srgbClr val="333333"/>
                </a:solidFill>
                <a:latin typeface="Arial" panose="020B0604020202020204" pitchFamily="34" charset="0"/>
                <a:cs typeface="Arial" panose="020B0604020202020204" pitchFamily="34" charset="0"/>
              </a:rPr>
              <a:t>V</a:t>
            </a:r>
            <a:r>
              <a:rPr lang="nl-NL" sz="4400" i="0" dirty="0">
                <a:solidFill>
                  <a:srgbClr val="333333"/>
                </a:solidFill>
                <a:effectLst/>
                <a:latin typeface="Arial" panose="020B0604020202020204" pitchFamily="34" charset="0"/>
                <a:cs typeface="Arial" panose="020B0604020202020204" pitchFamily="34" charset="0"/>
              </a:rPr>
              <a:t>ier duidelijke seizoenen: </a:t>
            </a:r>
            <a:r>
              <a:rPr lang="nl-NL" sz="4400" dirty="0">
                <a:solidFill>
                  <a:srgbClr val="333333"/>
                </a:solidFill>
                <a:latin typeface="Arial" panose="020B0604020202020204" pitchFamily="34" charset="0"/>
                <a:cs typeface="Arial" panose="020B0604020202020204" pitchFamily="34" charset="0"/>
              </a:rPr>
              <a:t>  </a:t>
            </a:r>
            <a:r>
              <a:rPr lang="nl-NL" sz="4400" i="0" dirty="0">
                <a:solidFill>
                  <a:srgbClr val="333333"/>
                </a:solidFill>
                <a:effectLst/>
                <a:latin typeface="Arial" panose="020B0604020202020204" pitchFamily="34" charset="0"/>
                <a:cs typeface="Arial" panose="020B0604020202020204" pitchFamily="34" charset="0"/>
              </a:rPr>
              <a:t>lente, zomer, herfst en winter. </a:t>
            </a:r>
          </a:p>
          <a:p>
            <a:pPr>
              <a:buFontTx/>
              <a:buChar char="-"/>
            </a:pPr>
            <a:r>
              <a:rPr lang="nl-NL" sz="4400" dirty="0">
                <a:solidFill>
                  <a:srgbClr val="333333"/>
                </a:solidFill>
                <a:latin typeface="Arial" panose="020B0604020202020204" pitchFamily="34" charset="0"/>
                <a:cs typeface="Arial" panose="020B0604020202020204" pitchFamily="34" charset="0"/>
              </a:rPr>
              <a:t>K</a:t>
            </a:r>
            <a:r>
              <a:rPr lang="nl-NL" sz="4400" b="0" i="0" dirty="0">
                <a:solidFill>
                  <a:srgbClr val="333333"/>
                </a:solidFill>
                <a:effectLst/>
                <a:latin typeface="Arial" panose="020B0604020202020204" pitchFamily="34" charset="0"/>
                <a:cs typeface="Arial" panose="020B0604020202020204" pitchFamily="34" charset="0"/>
              </a:rPr>
              <a:t>limaat en weer is stabiel, nauwelijks extreme temperatuur- of weersomstandigheden. </a:t>
            </a:r>
          </a:p>
          <a:p>
            <a:pPr marL="0" indent="0">
              <a:buNone/>
            </a:pPr>
            <a:r>
              <a:rPr lang="nl-NL" sz="4400" b="0" i="0" dirty="0">
                <a:solidFill>
                  <a:srgbClr val="333333"/>
                </a:solidFill>
                <a:effectLst/>
                <a:latin typeface="Arial" panose="020B0604020202020204" pitchFamily="34" charset="0"/>
                <a:cs typeface="Arial" panose="020B0604020202020204" pitchFamily="34" charset="0"/>
              </a:rPr>
              <a:t>     Temperatuur ligt vier tot acht maanden per jaar boven de 10</a:t>
            </a:r>
            <a:r>
              <a:rPr kumimoji="0" lang="nl-NL" sz="4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°C</a:t>
            </a:r>
            <a:r>
              <a:rPr lang="nl-NL" sz="4400" b="0" i="0" dirty="0">
                <a:solidFill>
                  <a:srgbClr val="333333"/>
                </a:solidFill>
                <a:effectLst/>
                <a:latin typeface="Arial" panose="020B0604020202020204" pitchFamily="34" charset="0"/>
                <a:cs typeface="Arial" panose="020B0604020202020204" pitchFamily="34" charset="0"/>
              </a:rPr>
              <a:t>. </a:t>
            </a:r>
          </a:p>
          <a:p>
            <a:pPr>
              <a:buFontTx/>
              <a:buChar char="-"/>
            </a:pPr>
            <a:r>
              <a:rPr lang="nl-NL" sz="4400" b="0" i="0" dirty="0">
                <a:solidFill>
                  <a:srgbClr val="333333"/>
                </a:solidFill>
                <a:effectLst/>
                <a:latin typeface="Arial" panose="020B0604020202020204" pitchFamily="34" charset="0"/>
                <a:cs typeface="Arial" panose="020B0604020202020204" pitchFamily="34" charset="0"/>
              </a:rPr>
              <a:t>Milde natte winters en warme natte zomers. </a:t>
            </a:r>
          </a:p>
          <a:p>
            <a:pPr marL="0" indent="0">
              <a:buNone/>
            </a:pPr>
            <a:r>
              <a:rPr lang="nl-NL" sz="4400" dirty="0">
                <a:solidFill>
                  <a:srgbClr val="333333"/>
                </a:solidFill>
                <a:latin typeface="Arial" panose="020B0604020202020204" pitchFamily="34" charset="0"/>
                <a:cs typeface="Arial" panose="020B0604020202020204" pitchFamily="34" charset="0"/>
              </a:rPr>
              <a:t>     Hoe streng de winter is hangt ervan af hoe dicht het bij de zee/oceaan ligt. </a:t>
            </a:r>
            <a:endParaRPr lang="nl-NL" sz="4400" b="0" i="0" dirty="0">
              <a:solidFill>
                <a:srgbClr val="333333"/>
              </a:solidFill>
              <a:effectLst/>
              <a:latin typeface="Arial" panose="020B0604020202020204" pitchFamily="34" charset="0"/>
              <a:cs typeface="Arial" panose="020B0604020202020204" pitchFamily="34" charset="0"/>
            </a:endParaRPr>
          </a:p>
          <a:p>
            <a:pPr marL="0" indent="0">
              <a:buNone/>
            </a:pPr>
            <a:br>
              <a:rPr lang="nl-NL" sz="4400" b="0" i="0" dirty="0">
                <a:solidFill>
                  <a:srgbClr val="333333"/>
                </a:solidFill>
                <a:effectLst/>
                <a:latin typeface="Arial" panose="020B0604020202020204" pitchFamily="34" charset="0"/>
                <a:cs typeface="Arial" panose="020B0604020202020204" pitchFamily="34" charset="0"/>
              </a:rPr>
            </a:br>
            <a:r>
              <a:rPr lang="nl-NL" sz="4400" b="1" i="0" dirty="0">
                <a:solidFill>
                  <a:srgbClr val="333333"/>
                </a:solidFill>
                <a:effectLst/>
                <a:latin typeface="Arial" panose="020B0604020202020204" pitchFamily="34" charset="0"/>
                <a:cs typeface="Arial" panose="020B0604020202020204" pitchFamily="34" charset="0"/>
              </a:rPr>
              <a:t>M</a:t>
            </a:r>
            <a:r>
              <a:rPr lang="nl-NL" sz="4400" b="1" dirty="0">
                <a:solidFill>
                  <a:srgbClr val="333333"/>
                </a:solidFill>
                <a:latin typeface="Arial" panose="020B0604020202020204" pitchFamily="34" charset="0"/>
                <a:cs typeface="Arial" panose="020B0604020202020204" pitchFamily="34" charset="0"/>
              </a:rPr>
              <a:t>iddellands Zeeklimaat </a:t>
            </a:r>
            <a:r>
              <a:rPr lang="nl-NL" sz="4400" b="1" i="0" dirty="0">
                <a:solidFill>
                  <a:srgbClr val="333333"/>
                </a:solidFill>
                <a:effectLst/>
                <a:latin typeface="Arial" panose="020B0604020202020204" pitchFamily="34" charset="0"/>
                <a:cs typeface="Arial" panose="020B0604020202020204" pitchFamily="34" charset="0"/>
              </a:rPr>
              <a:t>(</a:t>
            </a:r>
            <a:r>
              <a:rPr lang="nl-NL" sz="4400" b="1" dirty="0">
                <a:solidFill>
                  <a:srgbClr val="333333"/>
                </a:solidFill>
                <a:latin typeface="Arial" panose="020B0604020202020204" pitchFamily="34" charset="0"/>
                <a:cs typeface="Arial" panose="020B0604020202020204" pitchFamily="34" charset="0"/>
              </a:rPr>
              <a:t>Mediterraan klimaat)</a:t>
            </a:r>
            <a:br>
              <a:rPr lang="nl-NL" sz="4400" b="0" i="0" dirty="0">
                <a:solidFill>
                  <a:srgbClr val="333333"/>
                </a:solidFill>
                <a:effectLst/>
                <a:latin typeface="Arial" panose="020B0604020202020204" pitchFamily="34" charset="0"/>
                <a:cs typeface="Arial" panose="020B0604020202020204" pitchFamily="34" charset="0"/>
              </a:rPr>
            </a:br>
            <a:br>
              <a:rPr lang="nl-NL" sz="4400" b="0" i="0" dirty="0">
                <a:solidFill>
                  <a:srgbClr val="333333"/>
                </a:solidFill>
                <a:effectLst/>
                <a:latin typeface="Arial" panose="020B0604020202020204" pitchFamily="34" charset="0"/>
                <a:cs typeface="Arial" panose="020B0604020202020204" pitchFamily="34" charset="0"/>
              </a:rPr>
            </a:br>
            <a:r>
              <a:rPr lang="nl-NL" sz="4400" b="1" i="0" dirty="0">
                <a:solidFill>
                  <a:srgbClr val="333333"/>
                </a:solidFill>
                <a:effectLst/>
                <a:latin typeface="Arial" panose="020B0604020202020204" pitchFamily="34" charset="0"/>
                <a:cs typeface="Arial" panose="020B0604020202020204" pitchFamily="34" charset="0"/>
              </a:rPr>
              <a:t>Gematigd</a:t>
            </a:r>
            <a:r>
              <a:rPr lang="nl-NL" sz="4400" b="0" i="0" dirty="0">
                <a:solidFill>
                  <a:srgbClr val="333333"/>
                </a:solidFill>
                <a:effectLst/>
                <a:latin typeface="Arial" panose="020B0604020202020204" pitchFamily="34" charset="0"/>
                <a:cs typeface="Arial" panose="020B0604020202020204" pitchFamily="34" charset="0"/>
              </a:rPr>
              <a:t> </a:t>
            </a:r>
            <a:r>
              <a:rPr lang="nl-NL" sz="4400" b="1" i="0" dirty="0">
                <a:solidFill>
                  <a:srgbClr val="333333"/>
                </a:solidFill>
                <a:effectLst/>
                <a:latin typeface="Arial" panose="020B0604020202020204" pitchFamily="34" charset="0"/>
                <a:cs typeface="Arial" panose="020B0604020202020204" pitchFamily="34" charset="0"/>
              </a:rPr>
              <a:t>Zeeklimaat</a:t>
            </a:r>
            <a:endParaRPr lang="nl-NL"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6245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41811" y="328543"/>
            <a:ext cx="10515600" cy="6374921"/>
          </a:xfrm>
        </p:spPr>
        <p:txBody>
          <a:bodyPr>
            <a:normAutofit lnSpcReduction="10000"/>
          </a:bodyPr>
          <a:lstStyle/>
          <a:p>
            <a:pPr marL="0" indent="0">
              <a:buNone/>
            </a:pPr>
            <a:r>
              <a:rPr lang="nl-NL" sz="2700" b="1" dirty="0">
                <a:solidFill>
                  <a:srgbClr val="333333"/>
                </a:solidFill>
                <a:latin typeface="Arial" panose="020B0604020202020204" pitchFamily="34" charset="0"/>
                <a:cs typeface="Arial" panose="020B0604020202020204" pitchFamily="34" charset="0"/>
              </a:rPr>
              <a:t>Middellands zeeklimaat </a:t>
            </a:r>
            <a:r>
              <a:rPr lang="nl-NL" sz="2700" b="1" i="0" dirty="0">
                <a:solidFill>
                  <a:srgbClr val="333333"/>
                </a:solidFill>
                <a:effectLst/>
                <a:latin typeface="Arial" panose="020B0604020202020204" pitchFamily="34" charset="0"/>
                <a:cs typeface="Arial" panose="020B0604020202020204" pitchFamily="34" charset="0"/>
              </a:rPr>
              <a:t>(</a:t>
            </a:r>
            <a:r>
              <a:rPr lang="nl-NL" sz="2700" b="1" dirty="0">
                <a:solidFill>
                  <a:srgbClr val="333333"/>
                </a:solidFill>
                <a:latin typeface="Arial" panose="020B0604020202020204" pitchFamily="34" charset="0"/>
                <a:cs typeface="Arial" panose="020B0604020202020204" pitchFamily="34" charset="0"/>
              </a:rPr>
              <a:t>Mediterraan klimaat ):</a:t>
            </a:r>
            <a:endParaRPr lang="nl-NL" sz="2700" b="1" i="0" dirty="0">
              <a:solidFill>
                <a:srgbClr val="333333"/>
              </a:solidFill>
              <a:effectLst/>
              <a:latin typeface="Arial" panose="020B0604020202020204" pitchFamily="34" charset="0"/>
              <a:cs typeface="Arial" panose="020B0604020202020204" pitchFamily="34" charset="0"/>
            </a:endParaRPr>
          </a:p>
          <a:p>
            <a:pPr marL="0" indent="0">
              <a:buNone/>
            </a:pPr>
            <a:endParaRPr lang="nl-NL" sz="900" dirty="0">
              <a:solidFill>
                <a:srgbClr val="333333"/>
              </a:solidFill>
              <a:latin typeface="Arial" panose="020B0604020202020204" pitchFamily="34" charset="0"/>
              <a:cs typeface="Arial" panose="020B0604020202020204" pitchFamily="34" charset="0"/>
            </a:endParaRPr>
          </a:p>
          <a:p>
            <a:pPr marL="0" indent="0">
              <a:buNone/>
            </a:pPr>
            <a:r>
              <a:rPr lang="nl-NL" sz="2500" b="1" i="0" u="sng" dirty="0">
                <a:solidFill>
                  <a:srgbClr val="333333"/>
                </a:solidFill>
                <a:effectLst/>
                <a:latin typeface="Arial" panose="020B0604020202020204" pitchFamily="34" charset="0"/>
                <a:cs typeface="Arial" panose="020B0604020202020204" pitchFamily="34" charset="0"/>
              </a:rPr>
              <a:t>Welke gebieden</a:t>
            </a:r>
            <a:r>
              <a:rPr lang="nl-NL" sz="2500" b="0" i="0" dirty="0">
                <a:solidFill>
                  <a:srgbClr val="333333"/>
                </a:solidFill>
                <a:effectLst/>
                <a:latin typeface="Arial" panose="020B0604020202020204" pitchFamily="34" charset="0"/>
                <a:cs typeface="Arial" panose="020B0604020202020204" pitchFamily="34" charset="0"/>
              </a:rPr>
              <a:t>:</a:t>
            </a:r>
          </a:p>
          <a:p>
            <a:pPr marL="0" indent="0">
              <a:buNone/>
            </a:pPr>
            <a:r>
              <a:rPr lang="nl-NL" sz="2500" b="0" i="0" dirty="0">
                <a:solidFill>
                  <a:srgbClr val="333333"/>
                </a:solidFill>
                <a:effectLst/>
                <a:latin typeface="Arial" panose="020B0604020202020204" pitchFamily="34" charset="0"/>
                <a:cs typeface="Arial" panose="020B0604020202020204" pitchFamily="34" charset="0"/>
              </a:rPr>
              <a:t>Een kleine zone, enkele gebieden op aarde. </a:t>
            </a:r>
          </a:p>
          <a:p>
            <a:pPr marL="0" indent="0">
              <a:buNone/>
            </a:pPr>
            <a:r>
              <a:rPr lang="nl-NL" sz="2500" b="0" i="0" dirty="0">
                <a:solidFill>
                  <a:srgbClr val="333333"/>
                </a:solidFill>
                <a:effectLst/>
                <a:latin typeface="Arial" panose="020B0604020202020204" pitchFamily="34" charset="0"/>
                <a:cs typeface="Arial" panose="020B0604020202020204" pitchFamily="34" charset="0"/>
              </a:rPr>
              <a:t>Californië, centraal Chili, de Zuid-Afrikaanse Kaap, stukken van Zuidwest- en Zuid-Australië en de landen rond de Middellandse Zee en de Zwarte Zee. </a:t>
            </a:r>
          </a:p>
          <a:p>
            <a:pPr marL="0" indent="0">
              <a:buNone/>
            </a:pPr>
            <a:endParaRPr lang="nl-NL" sz="1000" dirty="0">
              <a:solidFill>
                <a:srgbClr val="333333"/>
              </a:solidFill>
              <a:latin typeface="Arial" panose="020B0604020202020204" pitchFamily="34" charset="0"/>
              <a:cs typeface="Arial" panose="020B0604020202020204" pitchFamily="34" charset="0"/>
            </a:endParaRPr>
          </a:p>
          <a:p>
            <a:pPr marL="0" indent="0">
              <a:buNone/>
            </a:pPr>
            <a:r>
              <a:rPr lang="nl-NL" sz="2300" b="1" i="0" u="sng" dirty="0">
                <a:solidFill>
                  <a:srgbClr val="333333"/>
                </a:solidFill>
                <a:effectLst/>
                <a:latin typeface="Arial" panose="020B0604020202020204" pitchFamily="34" charset="0"/>
                <a:cs typeface="Arial" panose="020B0604020202020204" pitchFamily="34" charset="0"/>
              </a:rPr>
              <a:t>Kenmerken</a:t>
            </a:r>
            <a:r>
              <a:rPr lang="nl-NL" sz="2300" b="0" i="0" dirty="0">
                <a:solidFill>
                  <a:srgbClr val="333333"/>
                </a:solidFill>
                <a:effectLst/>
                <a:latin typeface="Arial" panose="020B0604020202020204" pitchFamily="34" charset="0"/>
                <a:cs typeface="Arial" panose="020B0604020202020204" pitchFamily="34" charset="0"/>
              </a:rPr>
              <a:t>:</a:t>
            </a:r>
          </a:p>
          <a:p>
            <a:pPr>
              <a:buFontTx/>
              <a:buChar char="-"/>
            </a:pPr>
            <a:r>
              <a:rPr lang="nl-NL" sz="2300" b="0" i="0" dirty="0">
                <a:solidFill>
                  <a:srgbClr val="333333"/>
                </a:solidFill>
                <a:effectLst/>
                <a:latin typeface="Arial" panose="020B0604020202020204" pitchFamily="34" charset="0"/>
                <a:cs typeface="Arial" panose="020B0604020202020204" pitchFamily="34" charset="0"/>
              </a:rPr>
              <a:t>Milde, natte winters en warme, droge zomers. </a:t>
            </a:r>
          </a:p>
          <a:p>
            <a:pPr>
              <a:buFontTx/>
              <a:buChar char="-"/>
            </a:pPr>
            <a:r>
              <a:rPr lang="nl-NL" sz="2300" dirty="0">
                <a:solidFill>
                  <a:srgbClr val="333333"/>
                </a:solidFill>
                <a:latin typeface="Arial" panose="020B0604020202020204" pitchFamily="34" charset="0"/>
                <a:cs typeface="Arial" panose="020B0604020202020204" pitchFamily="34" charset="0"/>
              </a:rPr>
              <a:t>G</a:t>
            </a:r>
            <a:r>
              <a:rPr lang="nl-NL" sz="2300" b="0" i="0" dirty="0">
                <a:solidFill>
                  <a:srgbClr val="333333"/>
                </a:solidFill>
                <a:effectLst/>
                <a:latin typeface="Arial" panose="020B0604020202020204" pitchFamily="34" charset="0"/>
                <a:cs typeface="Arial" panose="020B0604020202020204" pitchFamily="34" charset="0"/>
              </a:rPr>
              <a:t>emiddelde wintertemperatuur ligt tussen de 10-15°C. In de zomer gemiddeld tussen 21-27°C met uitschieters naar 28-38°C </a:t>
            </a:r>
            <a:r>
              <a:rPr lang="nl-NL" b="0" i="0" dirty="0">
                <a:solidFill>
                  <a:srgbClr val="333333"/>
                </a:solidFill>
                <a:effectLst/>
                <a:latin typeface="Arial" panose="020B0604020202020204" pitchFamily="34" charset="0"/>
                <a:cs typeface="Arial" panose="020B0604020202020204" pitchFamily="34" charset="0"/>
              </a:rPr>
              <a:t>(door woestijnwind). </a:t>
            </a:r>
          </a:p>
          <a:p>
            <a:pPr>
              <a:buFontTx/>
              <a:buChar char="-"/>
            </a:pPr>
            <a:r>
              <a:rPr lang="nl-NL" sz="2300" b="0" i="0" dirty="0">
                <a:solidFill>
                  <a:srgbClr val="333333"/>
                </a:solidFill>
                <a:effectLst/>
                <a:latin typeface="Arial" panose="020B0604020202020204" pitchFamily="34" charset="0"/>
                <a:cs typeface="Arial" panose="020B0604020202020204" pitchFamily="34" charset="0"/>
              </a:rPr>
              <a:t>De overgang tussen de zomer en de winter komt meestal vrij plotseling. </a:t>
            </a:r>
          </a:p>
          <a:p>
            <a:pPr>
              <a:buFontTx/>
              <a:buChar char="-"/>
            </a:pPr>
            <a:r>
              <a:rPr lang="nl-NL" sz="2300" b="0" i="0" dirty="0">
                <a:solidFill>
                  <a:srgbClr val="333333"/>
                </a:solidFill>
                <a:effectLst/>
                <a:latin typeface="Arial" panose="020B0604020202020204" pitchFamily="34" charset="0"/>
                <a:cs typeface="Arial" panose="020B0604020202020204" pitchFamily="34" charset="0"/>
              </a:rPr>
              <a:t>De oceanen hebben grote invloed op de temperatuur. Meestal geldt; hoe verder van de oceanen, hoe hoger de temperatuur.</a:t>
            </a:r>
          </a:p>
        </p:txBody>
      </p:sp>
    </p:spTree>
    <p:extLst>
      <p:ext uri="{BB962C8B-B14F-4D97-AF65-F5344CB8AC3E}">
        <p14:creationId xmlns:p14="http://schemas.microsoft.com/office/powerpoint/2010/main" val="361572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32707" y="981074"/>
            <a:ext cx="10515600" cy="5314951"/>
          </a:xfrm>
        </p:spPr>
        <p:txBody>
          <a:bodyPr>
            <a:normAutofit/>
          </a:bodyPr>
          <a:lstStyle/>
          <a:p>
            <a:pPr marL="0" indent="0">
              <a:buNone/>
            </a:pPr>
            <a:r>
              <a:rPr lang="nl-NL" sz="2700" b="1" u="sng" dirty="0">
                <a:solidFill>
                  <a:srgbClr val="333333"/>
                </a:solidFill>
                <a:latin typeface="Arial" panose="020B0604020202020204" pitchFamily="34" charset="0"/>
                <a:cs typeface="Arial" panose="020B0604020202020204" pitchFamily="34" charset="0"/>
              </a:rPr>
              <a:t>(Gematigd) z</a:t>
            </a:r>
            <a:r>
              <a:rPr lang="nl-NL" sz="2700" b="1" i="0" u="sng" dirty="0">
                <a:solidFill>
                  <a:srgbClr val="333333"/>
                </a:solidFill>
                <a:effectLst/>
                <a:latin typeface="Arial" panose="020B0604020202020204" pitchFamily="34" charset="0"/>
                <a:cs typeface="Arial" panose="020B0604020202020204" pitchFamily="34" charset="0"/>
              </a:rPr>
              <a:t>eeklimaat</a:t>
            </a:r>
            <a:r>
              <a:rPr lang="nl-NL" sz="2700" b="1" i="0" dirty="0">
                <a:solidFill>
                  <a:srgbClr val="333333"/>
                </a:solidFill>
                <a:effectLst/>
                <a:latin typeface="Arial" panose="020B0604020202020204" pitchFamily="34" charset="0"/>
                <a:cs typeface="Arial" panose="020B0604020202020204" pitchFamily="34" charset="0"/>
              </a:rPr>
              <a:t>:</a:t>
            </a:r>
          </a:p>
          <a:p>
            <a:pPr marL="0" indent="0">
              <a:buNone/>
            </a:pPr>
            <a:br>
              <a:rPr lang="nl-NL" sz="5300" b="0" i="0" dirty="0">
                <a:solidFill>
                  <a:srgbClr val="333333"/>
                </a:solidFill>
                <a:effectLst/>
                <a:latin typeface="Arial" panose="020B0604020202020204" pitchFamily="34" charset="0"/>
                <a:cs typeface="Arial" panose="020B0604020202020204" pitchFamily="34" charset="0"/>
              </a:rPr>
            </a:br>
            <a:r>
              <a:rPr lang="nl-NL" sz="2100" b="1" i="0" u="sng" dirty="0">
                <a:solidFill>
                  <a:srgbClr val="333333"/>
                </a:solidFill>
                <a:effectLst/>
                <a:latin typeface="Arial" panose="020B0604020202020204" pitchFamily="34" charset="0"/>
                <a:cs typeface="Arial" panose="020B0604020202020204" pitchFamily="34" charset="0"/>
              </a:rPr>
              <a:t>Welke gebieden:</a:t>
            </a:r>
          </a:p>
          <a:p>
            <a:pPr marL="0" indent="0">
              <a:buNone/>
            </a:pPr>
            <a:r>
              <a:rPr lang="nl-NL" sz="2100" b="0" i="0" dirty="0">
                <a:solidFill>
                  <a:srgbClr val="333333"/>
                </a:solidFill>
                <a:effectLst/>
                <a:latin typeface="Arial" panose="020B0604020202020204" pitchFamily="34" charset="0"/>
                <a:cs typeface="Arial" panose="020B0604020202020204" pitchFamily="34" charset="0"/>
              </a:rPr>
              <a:t>Langs de kust van een oceaan of langs een andere grote watermassa (daar is het klimaat heel anders dan een klein eindje het binnenland in). </a:t>
            </a:r>
          </a:p>
          <a:p>
            <a:pPr marL="0" indent="0">
              <a:buNone/>
            </a:pPr>
            <a:endParaRPr lang="nl-NL" sz="2000" dirty="0">
              <a:solidFill>
                <a:srgbClr val="333333"/>
              </a:solidFill>
              <a:latin typeface="Arial" panose="020B0604020202020204" pitchFamily="34" charset="0"/>
              <a:cs typeface="Arial" panose="020B0604020202020204" pitchFamily="34" charset="0"/>
            </a:endParaRPr>
          </a:p>
          <a:p>
            <a:pPr marL="0" indent="0">
              <a:buNone/>
            </a:pPr>
            <a:r>
              <a:rPr lang="nl-NL" sz="2100" b="1" i="0" u="sng" dirty="0">
                <a:solidFill>
                  <a:srgbClr val="333333"/>
                </a:solidFill>
                <a:effectLst/>
                <a:latin typeface="Arial" panose="020B0604020202020204" pitchFamily="34" charset="0"/>
                <a:cs typeface="Arial" panose="020B0604020202020204" pitchFamily="34" charset="0"/>
              </a:rPr>
              <a:t>Kenmerken</a:t>
            </a:r>
            <a:r>
              <a:rPr lang="nl-NL" sz="2100" b="0" i="0" dirty="0">
                <a:solidFill>
                  <a:srgbClr val="333333"/>
                </a:solidFill>
                <a:effectLst/>
                <a:latin typeface="Arial" panose="020B0604020202020204" pitchFamily="34" charset="0"/>
                <a:cs typeface="Arial" panose="020B0604020202020204" pitchFamily="34" charset="0"/>
              </a:rPr>
              <a:t>:</a:t>
            </a:r>
          </a:p>
          <a:p>
            <a:pPr>
              <a:buFontTx/>
              <a:buChar char="-"/>
            </a:pPr>
            <a:r>
              <a:rPr lang="nl-NL" sz="2100" dirty="0">
                <a:solidFill>
                  <a:srgbClr val="333333"/>
                </a:solidFill>
                <a:latin typeface="Arial" panose="020B0604020202020204" pitchFamily="34" charset="0"/>
                <a:cs typeface="Arial" panose="020B0604020202020204" pitchFamily="34" charset="0"/>
              </a:rPr>
              <a:t>Stabiel klimaat met </a:t>
            </a:r>
            <a:r>
              <a:rPr lang="nl-NL" sz="2100" u="sng" dirty="0">
                <a:solidFill>
                  <a:srgbClr val="333333"/>
                </a:solidFill>
                <a:latin typeface="Arial" panose="020B0604020202020204" pitchFamily="34" charset="0"/>
                <a:cs typeface="Arial" panose="020B0604020202020204" pitchFamily="34" charset="0"/>
              </a:rPr>
              <a:t>weinig temperatuurverschillen</a:t>
            </a:r>
            <a:r>
              <a:rPr lang="nl-NL" sz="2100" dirty="0">
                <a:solidFill>
                  <a:srgbClr val="333333"/>
                </a:solidFill>
                <a:latin typeface="Arial" panose="020B0604020202020204" pitchFamily="34" charset="0"/>
                <a:cs typeface="Arial" panose="020B0604020202020204" pitchFamily="34" charset="0"/>
              </a:rPr>
              <a:t>. </a:t>
            </a:r>
          </a:p>
          <a:p>
            <a:pPr>
              <a:buFontTx/>
              <a:buChar char="-"/>
            </a:pPr>
            <a:r>
              <a:rPr lang="nl-NL" sz="2100" b="0" i="0" u="sng" dirty="0">
                <a:solidFill>
                  <a:srgbClr val="333333"/>
                </a:solidFill>
                <a:effectLst/>
                <a:latin typeface="Arial" panose="020B0604020202020204" pitchFamily="34" charset="0"/>
                <a:cs typeface="Arial" panose="020B0604020202020204" pitchFamily="34" charset="0"/>
              </a:rPr>
              <a:t>Wisselvallig weer</a:t>
            </a:r>
            <a:r>
              <a:rPr lang="nl-NL" sz="2100" b="0" i="0" dirty="0">
                <a:solidFill>
                  <a:srgbClr val="333333"/>
                </a:solidFill>
                <a:effectLst/>
                <a:latin typeface="Arial" panose="020B0604020202020204" pitchFamily="34" charset="0"/>
                <a:cs typeface="Arial" panose="020B0604020202020204" pitchFamily="34" charset="0"/>
              </a:rPr>
              <a:t>, met veel bewolking, wind en regen. </a:t>
            </a:r>
          </a:p>
          <a:p>
            <a:pPr>
              <a:buFontTx/>
              <a:buChar char="-"/>
            </a:pPr>
            <a:r>
              <a:rPr lang="nl-NL" sz="2100" b="0" i="0" dirty="0">
                <a:solidFill>
                  <a:srgbClr val="333333"/>
                </a:solidFill>
                <a:effectLst/>
                <a:latin typeface="Arial" panose="020B0604020202020204" pitchFamily="34" charset="0"/>
                <a:cs typeface="Arial" panose="020B0604020202020204" pitchFamily="34" charset="0"/>
              </a:rPr>
              <a:t>Wisselende hoeveelheid neerslag (afhankelijk van de ligging). </a:t>
            </a:r>
          </a:p>
        </p:txBody>
      </p:sp>
    </p:spTree>
    <p:extLst>
      <p:ext uri="{BB962C8B-B14F-4D97-AF65-F5344CB8AC3E}">
        <p14:creationId xmlns:p14="http://schemas.microsoft.com/office/powerpoint/2010/main" val="1807813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8266981" y="0"/>
            <a:ext cx="3925019" cy="2570366"/>
          </a:xfrm>
          <a:prstGeom prst="rect">
            <a:avLst/>
          </a:prstGeom>
        </p:spPr>
      </p:pic>
      <p:pic>
        <p:nvPicPr>
          <p:cNvPr id="5" name="Afbeelding 4"/>
          <p:cNvPicPr>
            <a:picLocks noChangeAspect="1"/>
          </p:cNvPicPr>
          <p:nvPr/>
        </p:nvPicPr>
        <p:blipFill>
          <a:blip r:embed="rId3"/>
          <a:stretch>
            <a:fillRect/>
          </a:stretch>
        </p:blipFill>
        <p:spPr>
          <a:xfrm>
            <a:off x="0" y="1908212"/>
            <a:ext cx="8600536" cy="4949788"/>
          </a:xfrm>
          <a:prstGeom prst="rect">
            <a:avLst/>
          </a:prstGeom>
        </p:spPr>
      </p:pic>
    </p:spTree>
    <p:extLst>
      <p:ext uri="{BB962C8B-B14F-4D97-AF65-F5344CB8AC3E}">
        <p14:creationId xmlns:p14="http://schemas.microsoft.com/office/powerpoint/2010/main" val="3275650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8805862" y="4362450"/>
            <a:ext cx="3448050" cy="2495550"/>
          </a:xfrm>
          <a:prstGeom prst="rect">
            <a:avLst/>
          </a:prstGeom>
        </p:spPr>
      </p:pic>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a:stretch>
            <a:fillRect/>
          </a:stretch>
        </p:blipFill>
        <p:spPr>
          <a:xfrm>
            <a:off x="0" y="0"/>
            <a:ext cx="9087292" cy="4773883"/>
          </a:xfrm>
          <a:prstGeom prst="rect">
            <a:avLst/>
          </a:prstGeom>
        </p:spPr>
      </p:pic>
    </p:spTree>
    <p:extLst>
      <p:ext uri="{BB962C8B-B14F-4D97-AF65-F5344CB8AC3E}">
        <p14:creationId xmlns:p14="http://schemas.microsoft.com/office/powerpoint/2010/main" val="1221090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84685" y="907856"/>
            <a:ext cx="9635690" cy="4854769"/>
          </a:xfrm>
        </p:spPr>
        <p:txBody>
          <a:bodyPr>
            <a:normAutofit/>
          </a:bodyPr>
          <a:lstStyle/>
          <a:p>
            <a:pPr marL="0" indent="0">
              <a:buNone/>
            </a:pPr>
            <a:r>
              <a:rPr lang="nl-NL" sz="3200" b="1" i="0" u="sng" dirty="0">
                <a:solidFill>
                  <a:srgbClr val="333333"/>
                </a:solidFill>
                <a:effectLst/>
                <a:latin typeface="Arial" panose="020B0604020202020204" pitchFamily="34" charset="0"/>
                <a:cs typeface="Arial" panose="020B0604020202020204" pitchFamily="34" charset="0"/>
              </a:rPr>
              <a:t>Landklimaat</a:t>
            </a:r>
          </a:p>
          <a:p>
            <a:pPr marL="0" indent="0">
              <a:buNone/>
            </a:pPr>
            <a:endParaRPr lang="nl-NL" sz="800" b="0" i="0" u="sng" dirty="0">
              <a:solidFill>
                <a:srgbClr val="333333"/>
              </a:solidFill>
              <a:effectLst/>
              <a:latin typeface="Arial" panose="020B0604020202020204" pitchFamily="34" charset="0"/>
              <a:cs typeface="Arial" panose="020B0604020202020204" pitchFamily="34" charset="0"/>
            </a:endParaRPr>
          </a:p>
          <a:p>
            <a:pPr marL="0" indent="0">
              <a:buNone/>
            </a:pPr>
            <a:r>
              <a:rPr lang="nl-NL" b="1" i="0" u="sng" dirty="0">
                <a:solidFill>
                  <a:srgbClr val="333333"/>
                </a:solidFill>
                <a:effectLst/>
                <a:latin typeface="Arial" panose="020B0604020202020204" pitchFamily="34" charset="0"/>
                <a:cs typeface="Arial" panose="020B0604020202020204" pitchFamily="34" charset="0"/>
              </a:rPr>
              <a:t>Welke gebieden</a:t>
            </a:r>
            <a:r>
              <a:rPr lang="nl-NL" b="0" i="0" dirty="0">
                <a:solidFill>
                  <a:srgbClr val="333333"/>
                </a:solidFill>
                <a:effectLst/>
                <a:latin typeface="Arial" panose="020B0604020202020204" pitchFamily="34" charset="0"/>
                <a:cs typeface="Arial" panose="020B0604020202020204" pitchFamily="34" charset="0"/>
              </a:rPr>
              <a:t>: </a:t>
            </a:r>
          </a:p>
          <a:p>
            <a:pPr marL="0" indent="0">
              <a:buNone/>
            </a:pPr>
            <a:r>
              <a:rPr lang="nl-NL" b="0" i="0" dirty="0">
                <a:solidFill>
                  <a:srgbClr val="333333"/>
                </a:solidFill>
                <a:effectLst/>
                <a:latin typeface="Arial" panose="020B0604020202020204" pitchFamily="34" charset="0"/>
                <a:cs typeface="Arial" panose="020B0604020202020204" pitchFamily="34" charset="0"/>
              </a:rPr>
              <a:t>Midden-Oosten van de VS en Oost-Europa. Dus </a:t>
            </a:r>
            <a:r>
              <a:rPr lang="nl-NL" b="0" i="0" u="sng" dirty="0">
                <a:solidFill>
                  <a:srgbClr val="333333"/>
                </a:solidFill>
                <a:effectLst/>
                <a:latin typeface="Arial" panose="020B0604020202020204" pitchFamily="34" charset="0"/>
                <a:cs typeface="Arial" panose="020B0604020202020204" pitchFamily="34" charset="0"/>
              </a:rPr>
              <a:t>alleen op het noordelijk halfrond</a:t>
            </a:r>
            <a:r>
              <a:rPr lang="nl-NL" b="0" i="0" dirty="0">
                <a:solidFill>
                  <a:srgbClr val="333333"/>
                </a:solidFill>
                <a:effectLst/>
                <a:latin typeface="Arial" panose="020B0604020202020204" pitchFamily="34" charset="0"/>
                <a:cs typeface="Arial" panose="020B0604020202020204" pitchFamily="34" charset="0"/>
              </a:rPr>
              <a:t>. </a:t>
            </a:r>
          </a:p>
          <a:p>
            <a:pPr marL="0" indent="0">
              <a:buNone/>
            </a:pPr>
            <a:endParaRPr lang="nl-NL" sz="900" dirty="0">
              <a:solidFill>
                <a:srgbClr val="333333"/>
              </a:solidFill>
              <a:latin typeface="Arial" panose="020B0604020202020204" pitchFamily="34" charset="0"/>
              <a:cs typeface="Arial" panose="020B0604020202020204" pitchFamily="34" charset="0"/>
            </a:endParaRPr>
          </a:p>
          <a:p>
            <a:pPr marL="0" indent="0">
              <a:buNone/>
            </a:pPr>
            <a:r>
              <a:rPr lang="nl-NL" b="1" i="0" u="sng" dirty="0">
                <a:solidFill>
                  <a:srgbClr val="333333"/>
                </a:solidFill>
                <a:effectLst/>
                <a:latin typeface="Arial" panose="020B0604020202020204" pitchFamily="34" charset="0"/>
                <a:cs typeface="Arial" panose="020B0604020202020204" pitchFamily="34" charset="0"/>
              </a:rPr>
              <a:t>Kenmerken</a:t>
            </a:r>
            <a:r>
              <a:rPr lang="nl-NL" b="0" i="0" dirty="0">
                <a:solidFill>
                  <a:srgbClr val="333333"/>
                </a:solidFill>
                <a:effectLst/>
                <a:latin typeface="Arial" panose="020B0604020202020204" pitchFamily="34" charset="0"/>
                <a:cs typeface="Arial" panose="020B0604020202020204" pitchFamily="34" charset="0"/>
              </a:rPr>
              <a:t>:</a:t>
            </a:r>
          </a:p>
          <a:p>
            <a:pPr>
              <a:buFontTx/>
              <a:buChar char="-"/>
            </a:pPr>
            <a:r>
              <a:rPr lang="nl-NL" b="0" i="0" dirty="0">
                <a:solidFill>
                  <a:srgbClr val="333333"/>
                </a:solidFill>
                <a:effectLst/>
                <a:latin typeface="Arial" panose="020B0604020202020204" pitchFamily="34" charset="0"/>
                <a:cs typeface="Arial" panose="020B0604020202020204" pitchFamily="34" charset="0"/>
              </a:rPr>
              <a:t>Grote </a:t>
            </a:r>
            <a:r>
              <a:rPr lang="nl-NL" b="0" i="0" u="sng" dirty="0">
                <a:solidFill>
                  <a:srgbClr val="333333"/>
                </a:solidFill>
                <a:effectLst/>
                <a:latin typeface="Arial" panose="020B0604020202020204" pitchFamily="34" charset="0"/>
                <a:cs typeface="Arial" panose="020B0604020202020204" pitchFamily="34" charset="0"/>
              </a:rPr>
              <a:t>temperatuurverschillen</a:t>
            </a:r>
            <a:r>
              <a:rPr lang="nl-NL" b="0" i="0" dirty="0">
                <a:solidFill>
                  <a:srgbClr val="333333"/>
                </a:solidFill>
                <a:effectLst/>
                <a:latin typeface="Arial" panose="020B0604020202020204" pitchFamily="34" charset="0"/>
                <a:cs typeface="Arial" panose="020B0604020202020204" pitchFamily="34" charset="0"/>
              </a:rPr>
              <a:t> tussen de seizoenen. </a:t>
            </a:r>
          </a:p>
          <a:p>
            <a:pPr marL="0" indent="0">
              <a:buNone/>
            </a:pPr>
            <a:r>
              <a:rPr lang="nl-NL" dirty="0">
                <a:solidFill>
                  <a:srgbClr val="333333"/>
                </a:solidFill>
                <a:latin typeface="Arial" panose="020B0604020202020204" pitchFamily="34" charset="0"/>
                <a:cs typeface="Arial" panose="020B0604020202020204" pitchFamily="34" charset="0"/>
              </a:rPr>
              <a:t>      </a:t>
            </a:r>
            <a:r>
              <a:rPr lang="nl-NL" b="0" i="0" dirty="0">
                <a:solidFill>
                  <a:srgbClr val="333333"/>
                </a:solidFill>
                <a:effectLst/>
                <a:latin typeface="Arial" panose="020B0604020202020204" pitchFamily="34" charset="0"/>
                <a:cs typeface="Arial" panose="020B0604020202020204" pitchFamily="34" charset="0"/>
              </a:rPr>
              <a:t>'s Winters kan het heel koud zijn en 's zomers ontzettend warm. </a:t>
            </a:r>
          </a:p>
          <a:p>
            <a:pPr>
              <a:buFontTx/>
              <a:buChar char="-"/>
            </a:pPr>
            <a:r>
              <a:rPr lang="nl-NL" b="0" i="0" dirty="0">
                <a:solidFill>
                  <a:srgbClr val="333333"/>
                </a:solidFill>
                <a:effectLst/>
                <a:latin typeface="Arial" panose="020B0604020202020204" pitchFamily="34" charset="0"/>
                <a:cs typeface="Arial" panose="020B0604020202020204" pitchFamily="34" charset="0"/>
              </a:rPr>
              <a:t>De winters worden sterker naarmate je verder naar het noorden gaat en meer   landinwaarts komt. </a:t>
            </a:r>
          </a:p>
          <a:p>
            <a:pPr>
              <a:buFontTx/>
              <a:buChar char="-"/>
            </a:pPr>
            <a:r>
              <a:rPr lang="nl-NL" b="0" i="0" dirty="0">
                <a:solidFill>
                  <a:srgbClr val="333333"/>
                </a:solidFill>
                <a:effectLst/>
                <a:latin typeface="Arial" panose="020B0604020202020204" pitchFamily="34" charset="0"/>
                <a:cs typeface="Arial" panose="020B0604020202020204" pitchFamily="34" charset="0"/>
              </a:rPr>
              <a:t>Lange, warme zomers, </a:t>
            </a:r>
            <a:r>
              <a:rPr lang="nl-NL" dirty="0">
                <a:solidFill>
                  <a:srgbClr val="333333"/>
                </a:solidFill>
                <a:latin typeface="Arial" panose="020B0604020202020204" pitchFamily="34" charset="0"/>
                <a:cs typeface="Arial" panose="020B0604020202020204" pitchFamily="34" charset="0"/>
              </a:rPr>
              <a:t>een </a:t>
            </a:r>
            <a:r>
              <a:rPr lang="nl-NL" u="sng" dirty="0">
                <a:solidFill>
                  <a:srgbClr val="333333"/>
                </a:solidFill>
                <a:latin typeface="Arial" panose="020B0604020202020204" pitchFamily="34" charset="0"/>
                <a:cs typeface="Arial" panose="020B0604020202020204" pitchFamily="34" charset="0"/>
              </a:rPr>
              <a:t>vorstvrije</a:t>
            </a:r>
            <a:r>
              <a:rPr lang="nl-NL" dirty="0">
                <a:solidFill>
                  <a:srgbClr val="333333"/>
                </a:solidFill>
                <a:latin typeface="Arial" panose="020B0604020202020204" pitchFamily="34" charset="0"/>
                <a:cs typeface="Arial" panose="020B0604020202020204" pitchFamily="34" charset="0"/>
              </a:rPr>
              <a:t> periode van 150-200 dagen.</a:t>
            </a:r>
            <a:endParaRPr lang="nl-NL" b="0" i="0" dirty="0">
              <a:solidFill>
                <a:srgbClr val="333333"/>
              </a:solidFill>
              <a:effectLst/>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2110783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Tijdelijke aanduiding voor inhoud 4"/>
          <p:cNvPicPr>
            <a:picLocks noGrp="1" noChangeAspect="1"/>
          </p:cNvPicPr>
          <p:nvPr>
            <p:ph idx="1"/>
          </p:nvPr>
        </p:nvPicPr>
        <p:blipFill>
          <a:blip r:embed="rId2"/>
          <a:stretch>
            <a:fillRect/>
          </a:stretch>
        </p:blipFill>
        <p:spPr>
          <a:xfrm>
            <a:off x="7562927" y="478971"/>
            <a:ext cx="4629074" cy="5470725"/>
          </a:xfrm>
          <a:prstGeom prst="rect">
            <a:avLst/>
          </a:prstGeom>
        </p:spPr>
      </p:pic>
      <p:pic>
        <p:nvPicPr>
          <p:cNvPr id="4" name="Afbeelding 3"/>
          <p:cNvPicPr>
            <a:picLocks noChangeAspect="1"/>
          </p:cNvPicPr>
          <p:nvPr/>
        </p:nvPicPr>
        <p:blipFill>
          <a:blip r:embed="rId3"/>
          <a:stretch>
            <a:fillRect/>
          </a:stretch>
        </p:blipFill>
        <p:spPr>
          <a:xfrm>
            <a:off x="0" y="2244199"/>
            <a:ext cx="7347922" cy="3705497"/>
          </a:xfrm>
          <a:prstGeom prst="rect">
            <a:avLst/>
          </a:prstGeom>
        </p:spPr>
      </p:pic>
    </p:spTree>
    <p:extLst>
      <p:ext uri="{BB962C8B-B14F-4D97-AF65-F5344CB8AC3E}">
        <p14:creationId xmlns:p14="http://schemas.microsoft.com/office/powerpoint/2010/main" val="364988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75627" y="96890"/>
            <a:ext cx="10515600" cy="6561085"/>
          </a:xfrm>
        </p:spPr>
        <p:txBody>
          <a:bodyPr>
            <a:noAutofit/>
          </a:bodyPr>
          <a:lstStyle/>
          <a:p>
            <a:pPr marL="0" indent="0">
              <a:buNone/>
            </a:pPr>
            <a:r>
              <a:rPr lang="nl-NL" sz="3200" b="1" i="0" u="sng" dirty="0">
                <a:solidFill>
                  <a:srgbClr val="333333"/>
                </a:solidFill>
                <a:effectLst/>
                <a:latin typeface="Arial" panose="020B0604020202020204" pitchFamily="34" charset="0"/>
                <a:cs typeface="Arial" panose="020B0604020202020204" pitchFamily="34" charset="0"/>
              </a:rPr>
              <a:t>Poolklimaat</a:t>
            </a:r>
          </a:p>
          <a:p>
            <a:pPr marL="0" indent="0">
              <a:buNone/>
            </a:pPr>
            <a:endParaRPr lang="nl-NL" sz="800" b="1" i="0" u="sng" dirty="0">
              <a:solidFill>
                <a:srgbClr val="333333"/>
              </a:solidFill>
              <a:effectLst/>
              <a:latin typeface="Arial" panose="020B0604020202020204" pitchFamily="34" charset="0"/>
              <a:cs typeface="Arial" panose="020B0604020202020204" pitchFamily="34" charset="0"/>
            </a:endParaRPr>
          </a:p>
          <a:p>
            <a:pPr marL="0" indent="0">
              <a:buNone/>
            </a:pPr>
            <a:r>
              <a:rPr lang="nl-NL" sz="2100" b="1" i="0" u="sng" dirty="0">
                <a:solidFill>
                  <a:srgbClr val="333333"/>
                </a:solidFill>
                <a:effectLst/>
                <a:latin typeface="Arial" panose="020B0604020202020204" pitchFamily="34" charset="0"/>
                <a:cs typeface="Arial" panose="020B0604020202020204" pitchFamily="34" charset="0"/>
              </a:rPr>
              <a:t>Welke gebieden</a:t>
            </a:r>
            <a:r>
              <a:rPr lang="nl-NL" sz="2100" b="0" i="0" dirty="0">
                <a:solidFill>
                  <a:srgbClr val="333333"/>
                </a:solidFill>
                <a:effectLst/>
                <a:latin typeface="Arial" panose="020B0604020202020204" pitchFamily="34" charset="0"/>
                <a:cs typeface="Arial" panose="020B0604020202020204" pitchFamily="34" charset="0"/>
              </a:rPr>
              <a:t>:</a:t>
            </a:r>
          </a:p>
          <a:p>
            <a:pPr marL="0" indent="0">
              <a:buNone/>
            </a:pPr>
            <a:r>
              <a:rPr lang="nl-NL" b="0" i="0" dirty="0">
                <a:solidFill>
                  <a:srgbClr val="333333"/>
                </a:solidFill>
                <a:effectLst/>
                <a:latin typeface="Arial" panose="020B0604020202020204" pitchFamily="34" charset="0"/>
                <a:cs typeface="Arial" panose="020B0604020202020204" pitchFamily="34" charset="0"/>
              </a:rPr>
              <a:t>De polaire zones bevinden zich </a:t>
            </a:r>
            <a:r>
              <a:rPr lang="nl-NL" b="0" i="0" u="sng" dirty="0">
                <a:solidFill>
                  <a:srgbClr val="333333"/>
                </a:solidFill>
                <a:effectLst/>
                <a:latin typeface="Arial" panose="020B0604020202020204" pitchFamily="34" charset="0"/>
                <a:cs typeface="Arial" panose="020B0604020202020204" pitchFamily="34" charset="0"/>
              </a:rPr>
              <a:t>boven de noordpoolcirkel </a:t>
            </a:r>
            <a:r>
              <a:rPr lang="nl-NL" b="0" i="0" dirty="0">
                <a:solidFill>
                  <a:srgbClr val="333333"/>
                </a:solidFill>
                <a:effectLst/>
                <a:latin typeface="Arial" panose="020B0604020202020204" pitchFamily="34" charset="0"/>
                <a:cs typeface="Arial" panose="020B0604020202020204" pitchFamily="34" charset="0"/>
              </a:rPr>
              <a:t>en </a:t>
            </a:r>
            <a:r>
              <a:rPr lang="nl-NL" b="0" i="0" u="sng" dirty="0">
                <a:solidFill>
                  <a:srgbClr val="333333"/>
                </a:solidFill>
                <a:effectLst/>
                <a:latin typeface="Arial" panose="020B0604020202020204" pitchFamily="34" charset="0"/>
                <a:cs typeface="Arial" panose="020B0604020202020204" pitchFamily="34" charset="0"/>
              </a:rPr>
              <a:t>beneden de zuidpoolcirkel</a:t>
            </a:r>
            <a:r>
              <a:rPr lang="nl-NL" u="sng" dirty="0">
                <a:solidFill>
                  <a:srgbClr val="333333"/>
                </a:solidFill>
                <a:latin typeface="Arial" panose="020B0604020202020204" pitchFamily="34" charset="0"/>
                <a:cs typeface="Arial" panose="020B0604020202020204" pitchFamily="34" charset="0"/>
              </a:rPr>
              <a:t> </a:t>
            </a:r>
            <a:r>
              <a:rPr lang="nl-NL" dirty="0">
                <a:solidFill>
                  <a:srgbClr val="333333"/>
                </a:solidFill>
                <a:latin typeface="Arial" panose="020B0604020202020204" pitchFamily="34" charset="0"/>
                <a:cs typeface="Arial" panose="020B0604020202020204" pitchFamily="34" charset="0"/>
              </a:rPr>
              <a:t>(</a:t>
            </a:r>
            <a:r>
              <a:rPr lang="nl-NL" dirty="0">
                <a:solidFill>
                  <a:srgbClr val="333333"/>
                </a:solidFill>
                <a:latin typeface="Arial" panose="020B0604020202020204" pitchFamily="34" charset="0"/>
                <a:cs typeface="Arial" panose="020B0604020202020204" pitchFamily="34" charset="0"/>
                <a:sym typeface="Wingdings" panose="05000000000000000000" pitchFamily="2" charset="2"/>
              </a:rPr>
              <a:t> </a:t>
            </a:r>
            <a:r>
              <a:rPr lang="nl-NL" dirty="0">
                <a:solidFill>
                  <a:srgbClr val="333333"/>
                </a:solidFill>
                <a:latin typeface="Arial" panose="020B0604020202020204" pitchFamily="34" charset="0"/>
                <a:cs typeface="Arial" panose="020B0604020202020204" pitchFamily="34" charset="0"/>
              </a:rPr>
              <a:t>Antarctica)</a:t>
            </a:r>
            <a:endParaRPr lang="nl-NL" b="0" i="0" dirty="0">
              <a:solidFill>
                <a:srgbClr val="333333"/>
              </a:solidFill>
              <a:effectLst/>
              <a:latin typeface="Arial" panose="020B0604020202020204" pitchFamily="34" charset="0"/>
              <a:cs typeface="Arial" panose="020B0604020202020204" pitchFamily="34" charset="0"/>
            </a:endParaRPr>
          </a:p>
          <a:p>
            <a:pPr marL="0" indent="0">
              <a:buNone/>
            </a:pPr>
            <a:endParaRPr lang="nl-NL" sz="800" b="0" i="0" dirty="0">
              <a:solidFill>
                <a:srgbClr val="333333"/>
              </a:solidFill>
              <a:effectLst/>
              <a:latin typeface="Arial" panose="020B0604020202020204" pitchFamily="34" charset="0"/>
              <a:cs typeface="Arial" panose="020B0604020202020204" pitchFamily="34" charset="0"/>
            </a:endParaRPr>
          </a:p>
          <a:p>
            <a:pPr marL="0" indent="0">
              <a:buNone/>
            </a:pPr>
            <a:r>
              <a:rPr lang="nl-NL" sz="2100" b="1" u="sng" dirty="0">
                <a:solidFill>
                  <a:srgbClr val="333333"/>
                </a:solidFill>
                <a:latin typeface="Arial" panose="020B0604020202020204" pitchFamily="34" charset="0"/>
                <a:cs typeface="Arial" panose="020B0604020202020204" pitchFamily="34" charset="0"/>
              </a:rPr>
              <a:t>Kenmerken</a:t>
            </a:r>
            <a:r>
              <a:rPr lang="nl-NL" sz="2100" dirty="0">
                <a:solidFill>
                  <a:srgbClr val="333333"/>
                </a:solidFill>
                <a:latin typeface="Arial" panose="020B0604020202020204" pitchFamily="34" charset="0"/>
                <a:cs typeface="Arial" panose="020B0604020202020204" pitchFamily="34" charset="0"/>
              </a:rPr>
              <a:t>:</a:t>
            </a:r>
          </a:p>
          <a:p>
            <a:pPr>
              <a:buFontTx/>
              <a:buChar char="-"/>
            </a:pPr>
            <a:r>
              <a:rPr lang="nl-NL" b="0" i="0" dirty="0">
                <a:solidFill>
                  <a:srgbClr val="333333"/>
                </a:solidFill>
                <a:effectLst/>
                <a:latin typeface="Arial" panose="020B0604020202020204" pitchFamily="34" charset="0"/>
                <a:cs typeface="Arial" panose="020B0604020202020204" pitchFamily="34" charset="0"/>
              </a:rPr>
              <a:t>extreme kou en wind en heel weinig neerslag, weinig/geen plantengroei. </a:t>
            </a:r>
          </a:p>
          <a:p>
            <a:pPr>
              <a:buFontTx/>
              <a:buChar char="-"/>
            </a:pPr>
            <a:r>
              <a:rPr lang="nl-NL" b="0" i="0" dirty="0">
                <a:solidFill>
                  <a:srgbClr val="333333"/>
                </a:solidFill>
                <a:effectLst/>
                <a:latin typeface="Arial" panose="020B0604020202020204" pitchFamily="34" charset="0"/>
                <a:cs typeface="Arial" panose="020B0604020202020204" pitchFamily="34" charset="0"/>
              </a:rPr>
              <a:t>zon staat nooit hoog aan de hemel, ook niet in de zomer. </a:t>
            </a:r>
          </a:p>
          <a:p>
            <a:pPr>
              <a:buFontTx/>
              <a:buChar char="-"/>
            </a:pPr>
            <a:r>
              <a:rPr lang="nl-NL" dirty="0">
                <a:solidFill>
                  <a:srgbClr val="333333"/>
                </a:solidFill>
                <a:latin typeface="Arial" panose="020B0604020202020204" pitchFamily="34" charset="0"/>
                <a:cs typeface="Arial" panose="020B0604020202020204" pitchFamily="34" charset="0"/>
              </a:rPr>
              <a:t>de zonnestralen worden door het wit </a:t>
            </a:r>
            <a:r>
              <a:rPr lang="nl-NL" b="0" i="0" dirty="0">
                <a:solidFill>
                  <a:srgbClr val="333333"/>
                </a:solidFill>
                <a:effectLst/>
                <a:latin typeface="Arial" panose="020B0604020202020204" pitchFamily="34" charset="0"/>
                <a:cs typeface="Arial" panose="020B0604020202020204" pitchFamily="34" charset="0"/>
              </a:rPr>
              <a:t>van de sneeuw en ijs meteen teruggekaatst, hierdoor kan het aardoppervlak nooit opwarmen. </a:t>
            </a:r>
            <a:endParaRPr lang="nl-NL" dirty="0">
              <a:solidFill>
                <a:srgbClr val="333333"/>
              </a:solidFill>
              <a:latin typeface="Arial" panose="020B0604020202020204" pitchFamily="34" charset="0"/>
              <a:cs typeface="Arial" panose="020B0604020202020204" pitchFamily="34" charset="0"/>
            </a:endParaRPr>
          </a:p>
          <a:p>
            <a:pPr>
              <a:buFontTx/>
              <a:buChar char="-"/>
            </a:pPr>
            <a:r>
              <a:rPr lang="nl-NL" b="0" i="0" dirty="0">
                <a:solidFill>
                  <a:srgbClr val="333333"/>
                </a:solidFill>
                <a:effectLst/>
                <a:latin typeface="Arial" panose="020B0604020202020204" pitchFamily="34" charset="0"/>
                <a:cs typeface="Arial" panose="020B0604020202020204" pitchFamily="34" charset="0"/>
              </a:rPr>
              <a:t>In de winter komt de zon helemaal niet boven de horizon. </a:t>
            </a:r>
          </a:p>
          <a:p>
            <a:pPr>
              <a:buFontTx/>
              <a:buChar char="-"/>
            </a:pPr>
            <a:r>
              <a:rPr lang="nl-NL" b="0" i="0" dirty="0">
                <a:solidFill>
                  <a:srgbClr val="333333"/>
                </a:solidFill>
                <a:effectLst/>
                <a:latin typeface="Arial" panose="020B0604020202020204" pitchFamily="34" charset="0"/>
                <a:cs typeface="Arial" panose="020B0604020202020204" pitchFamily="34" charset="0"/>
              </a:rPr>
              <a:t> Op de Zuidpool is de gemiddelde temperatuur </a:t>
            </a:r>
            <a:r>
              <a:rPr lang="nl-NL" dirty="0">
                <a:solidFill>
                  <a:srgbClr val="333333"/>
                </a:solidFill>
                <a:latin typeface="Arial" panose="020B0604020202020204" pitchFamily="34" charset="0"/>
                <a:cs typeface="Arial" panose="020B0604020202020204" pitchFamily="34" charset="0"/>
              </a:rPr>
              <a:t>-29°C in </a:t>
            </a:r>
            <a:r>
              <a:rPr lang="nl-NL" b="0" i="0" dirty="0">
                <a:solidFill>
                  <a:srgbClr val="333333"/>
                </a:solidFill>
                <a:effectLst/>
                <a:latin typeface="Arial" panose="020B0604020202020204" pitchFamily="34" charset="0"/>
                <a:cs typeface="Arial" panose="020B0604020202020204" pitchFamily="34" charset="0"/>
              </a:rPr>
              <a:t>januari, de warmste maand. In juli, de koudste maand, is dat -60°C. Door de ijzige wind voelt de temperatuur nog lager aan. </a:t>
            </a:r>
          </a:p>
          <a:p>
            <a:pPr>
              <a:buFontTx/>
              <a:buChar char="-"/>
            </a:pPr>
            <a:r>
              <a:rPr lang="nl-NL" b="0" i="0" u="sng" dirty="0">
                <a:solidFill>
                  <a:srgbClr val="333333"/>
                </a:solidFill>
                <a:effectLst/>
                <a:latin typeface="Arial" panose="020B0604020202020204" pitchFamily="34" charset="0"/>
                <a:cs typeface="Arial" panose="020B0604020202020204" pitchFamily="34" charset="0"/>
              </a:rPr>
              <a:t>Op de Noordpool is het minder koud</a:t>
            </a:r>
            <a:r>
              <a:rPr lang="nl-NL" b="0" i="0" dirty="0">
                <a:solidFill>
                  <a:srgbClr val="333333"/>
                </a:solidFill>
                <a:effectLst/>
                <a:latin typeface="Arial" panose="020B0604020202020204" pitchFamily="34" charset="0"/>
                <a:cs typeface="Arial" panose="020B0604020202020204" pitchFamily="34" charset="0"/>
              </a:rPr>
              <a:t>, de gemiddelde temperatuur is 's winters -30°C. In de zomer bevindt de temperatuur zich net onder het vriespunt en smelt het ijs langzaam. In de midzomer wil de temperatuur net iets boven nul liggen, als er aanhoudende zonneschijn is. Er valt jaarlijks 10-40 mm neerslag, in de vorm van sneeuw.</a:t>
            </a:r>
          </a:p>
        </p:txBody>
      </p:sp>
    </p:spTree>
    <p:extLst>
      <p:ext uri="{BB962C8B-B14F-4D97-AF65-F5344CB8AC3E}">
        <p14:creationId xmlns:p14="http://schemas.microsoft.com/office/powerpoint/2010/main" val="3079069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37421" y="1717089"/>
            <a:ext cx="12154579" cy="4531311"/>
          </a:xfrm>
          <a:prstGeom prst="rect">
            <a:avLst/>
          </a:prstGeom>
        </p:spPr>
      </p:pic>
    </p:spTree>
    <p:extLst>
      <p:ext uri="{BB962C8B-B14F-4D97-AF65-F5344CB8AC3E}">
        <p14:creationId xmlns:p14="http://schemas.microsoft.com/office/powerpoint/2010/main" val="2732855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357051"/>
            <a:ext cx="8596668" cy="1320800"/>
          </a:xfrm>
        </p:spPr>
        <p:txBody>
          <a:bodyPr/>
          <a:lstStyle/>
          <a:p>
            <a:r>
              <a:rPr lang="nl-NL" b="1" u="sng" dirty="0"/>
              <a:t>Verdeling klimaten:</a:t>
            </a:r>
          </a:p>
        </p:txBody>
      </p:sp>
      <p:sp>
        <p:nvSpPr>
          <p:cNvPr id="3" name="Tijdelijke aanduiding voor inhoud 2"/>
          <p:cNvSpPr>
            <a:spLocks noGrp="1"/>
          </p:cNvSpPr>
          <p:nvPr>
            <p:ph idx="1"/>
          </p:nvPr>
        </p:nvSpPr>
        <p:spPr>
          <a:xfrm>
            <a:off x="838200" y="1607911"/>
            <a:ext cx="10515600" cy="4862558"/>
          </a:xfrm>
        </p:spPr>
        <p:txBody>
          <a:bodyPr>
            <a:normAutofit fontScale="92500" lnSpcReduction="10000"/>
          </a:bodyPr>
          <a:lstStyle/>
          <a:p>
            <a:r>
              <a:rPr lang="nl-NL" sz="3600" dirty="0"/>
              <a:t>Tropisch klimaat</a:t>
            </a:r>
          </a:p>
          <a:p>
            <a:r>
              <a:rPr lang="nl-NL" sz="3600" dirty="0"/>
              <a:t>Subtropisch klimaat</a:t>
            </a:r>
          </a:p>
          <a:p>
            <a:r>
              <a:rPr lang="nl-NL" sz="3600" dirty="0"/>
              <a:t>Gematigd klimaat </a:t>
            </a:r>
            <a:r>
              <a:rPr lang="nl-NL" sz="3600" dirty="0">
                <a:sym typeface="Wingdings" panose="05000000000000000000" pitchFamily="2" charset="2"/>
              </a:rPr>
              <a:t> Gematigd zeeklimaat</a:t>
            </a:r>
          </a:p>
          <a:p>
            <a:pPr marL="0" indent="0">
              <a:buNone/>
            </a:pPr>
            <a:r>
              <a:rPr lang="nl-NL" sz="3600" dirty="0">
                <a:sym typeface="Wingdings" panose="05000000000000000000" pitchFamily="2" charset="2"/>
              </a:rPr>
              <a:t>			   Mediterraan of Middellands zeeklimaat</a:t>
            </a:r>
            <a:endParaRPr lang="nl-NL" sz="3600" dirty="0"/>
          </a:p>
          <a:p>
            <a:r>
              <a:rPr lang="nl-NL" sz="3600" dirty="0"/>
              <a:t>Landklimaat</a:t>
            </a:r>
          </a:p>
          <a:p>
            <a:r>
              <a:rPr lang="nl-NL" sz="3600" dirty="0"/>
              <a:t>Droog klimaat of Woestijn klimaat </a:t>
            </a:r>
          </a:p>
          <a:p>
            <a:pPr marL="0" indent="0">
              <a:buNone/>
            </a:pPr>
            <a:r>
              <a:rPr lang="nl-NL" sz="3600" dirty="0"/>
              <a:t>							(of Savanne klimaat)</a:t>
            </a:r>
          </a:p>
          <a:p>
            <a:r>
              <a:rPr lang="nl-NL" sz="3600" dirty="0"/>
              <a:t>Poolklimaat</a:t>
            </a:r>
          </a:p>
          <a:p>
            <a:endParaRPr lang="nl-NL" dirty="0"/>
          </a:p>
        </p:txBody>
      </p:sp>
    </p:spTree>
    <p:extLst>
      <p:ext uri="{BB962C8B-B14F-4D97-AF65-F5344CB8AC3E}">
        <p14:creationId xmlns:p14="http://schemas.microsoft.com/office/powerpoint/2010/main" val="3158553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524781" y="278861"/>
            <a:ext cx="11000110" cy="6021505"/>
          </a:xfrm>
          <a:prstGeom prst="rect">
            <a:avLst/>
          </a:prstGeom>
        </p:spPr>
      </p:pic>
      <p:sp>
        <p:nvSpPr>
          <p:cNvPr id="5" name="Rechthoek 4"/>
          <p:cNvSpPr/>
          <p:nvPr/>
        </p:nvSpPr>
        <p:spPr>
          <a:xfrm>
            <a:off x="9307902" y="365125"/>
            <a:ext cx="1742536" cy="273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4209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43310" y="304801"/>
            <a:ext cx="10515600" cy="6259902"/>
          </a:xfrm>
        </p:spPr>
        <p:txBody>
          <a:bodyPr>
            <a:normAutofit fontScale="55000" lnSpcReduction="20000"/>
          </a:bodyPr>
          <a:lstStyle/>
          <a:p>
            <a:pPr marL="0" indent="0">
              <a:buNone/>
            </a:pPr>
            <a:r>
              <a:rPr lang="nl-NL" sz="5600" b="1" i="0" u="sng" dirty="0">
                <a:solidFill>
                  <a:srgbClr val="333333"/>
                </a:solidFill>
                <a:effectLst/>
                <a:latin typeface="Arial" panose="020B0604020202020204" pitchFamily="34" charset="0"/>
                <a:cs typeface="Arial" panose="020B0604020202020204" pitchFamily="34" charset="0"/>
              </a:rPr>
              <a:t>Tropisch klimaat</a:t>
            </a:r>
          </a:p>
          <a:p>
            <a:endParaRPr lang="nl-NL" sz="3400" b="0" i="0" dirty="0">
              <a:solidFill>
                <a:srgbClr val="333333"/>
              </a:solidFill>
              <a:effectLst/>
              <a:latin typeface="Arial" panose="020B0604020202020204" pitchFamily="34" charset="0"/>
              <a:cs typeface="Arial" panose="020B0604020202020204" pitchFamily="34" charset="0"/>
            </a:endParaRPr>
          </a:p>
          <a:p>
            <a:pPr marL="0" indent="0">
              <a:buNone/>
            </a:pPr>
            <a:r>
              <a:rPr lang="nl-NL" sz="3400" b="1" i="0" u="sng" dirty="0">
                <a:solidFill>
                  <a:srgbClr val="333333"/>
                </a:solidFill>
                <a:effectLst/>
                <a:latin typeface="Arial" panose="020B0604020202020204" pitchFamily="34" charset="0"/>
                <a:cs typeface="Arial" panose="020B0604020202020204" pitchFamily="34" charset="0"/>
              </a:rPr>
              <a:t>Welke gebieden</a:t>
            </a:r>
            <a:r>
              <a:rPr lang="nl-NL" sz="3400" b="1" i="0" dirty="0">
                <a:solidFill>
                  <a:srgbClr val="333333"/>
                </a:solidFill>
                <a:effectLst/>
                <a:latin typeface="Arial" panose="020B0604020202020204" pitchFamily="34" charset="0"/>
                <a:cs typeface="Arial" panose="020B0604020202020204" pitchFamily="34" charset="0"/>
              </a:rPr>
              <a:t>:</a:t>
            </a:r>
          </a:p>
          <a:p>
            <a:pPr marL="0" indent="0">
              <a:buNone/>
            </a:pPr>
            <a:r>
              <a:rPr lang="nl-NL" sz="3400" b="0" i="0" dirty="0">
                <a:solidFill>
                  <a:srgbClr val="333333"/>
                </a:solidFill>
                <a:effectLst/>
                <a:latin typeface="Arial" panose="020B0604020202020204" pitchFamily="34" charset="0"/>
                <a:cs typeface="Arial" panose="020B0604020202020204" pitchFamily="34" charset="0"/>
              </a:rPr>
              <a:t>Delen van Noord- en Zuid-Amerika, Afrika, </a:t>
            </a:r>
            <a:r>
              <a:rPr lang="nl-NL" sz="3400" b="0" i="0" dirty="0" err="1">
                <a:solidFill>
                  <a:srgbClr val="333333"/>
                </a:solidFill>
                <a:effectLst/>
                <a:latin typeface="Arial" panose="020B0604020202020204" pitchFamily="34" charset="0"/>
                <a:cs typeface="Arial" panose="020B0604020202020204" pitchFamily="34" charset="0"/>
              </a:rPr>
              <a:t>Zuid-en</a:t>
            </a:r>
            <a:r>
              <a:rPr lang="nl-NL" sz="3400" b="0" i="0" dirty="0">
                <a:solidFill>
                  <a:srgbClr val="333333"/>
                </a:solidFill>
                <a:effectLst/>
                <a:latin typeface="Arial" panose="020B0604020202020204" pitchFamily="34" charset="0"/>
                <a:cs typeface="Arial" panose="020B0604020202020204" pitchFamily="34" charset="0"/>
              </a:rPr>
              <a:t> Zuidoost-Azië en Australië</a:t>
            </a:r>
          </a:p>
          <a:p>
            <a:pPr marL="0" indent="0">
              <a:buNone/>
            </a:pPr>
            <a:r>
              <a:rPr lang="nl-NL" sz="3400" b="0" i="0" dirty="0">
                <a:solidFill>
                  <a:srgbClr val="333333"/>
                </a:solidFill>
                <a:effectLst/>
                <a:latin typeface="Arial" panose="020B0604020202020204" pitchFamily="34" charset="0"/>
                <a:cs typeface="Arial" panose="020B0604020202020204" pitchFamily="34" charset="0"/>
              </a:rPr>
              <a:t>Rondom de evenaar </a:t>
            </a:r>
            <a:endParaRPr lang="nl-NL" sz="1100" b="0" i="0" dirty="0">
              <a:solidFill>
                <a:srgbClr val="333333"/>
              </a:solidFill>
              <a:effectLst/>
              <a:latin typeface="Arial" panose="020B0604020202020204" pitchFamily="34" charset="0"/>
              <a:cs typeface="Arial" panose="020B0604020202020204" pitchFamily="34" charset="0"/>
            </a:endParaRPr>
          </a:p>
          <a:p>
            <a:pPr marL="0" indent="0">
              <a:buNone/>
            </a:pPr>
            <a:endParaRPr lang="nl-NL" sz="1500" b="1" i="0" dirty="0">
              <a:solidFill>
                <a:srgbClr val="333333"/>
              </a:solidFill>
              <a:effectLst/>
              <a:latin typeface="Arial" panose="020B0604020202020204" pitchFamily="34" charset="0"/>
              <a:cs typeface="Arial" panose="020B0604020202020204" pitchFamily="34" charset="0"/>
            </a:endParaRPr>
          </a:p>
          <a:p>
            <a:pPr marL="0" indent="0">
              <a:buNone/>
            </a:pPr>
            <a:r>
              <a:rPr lang="nl-NL" sz="3400" b="1" i="0" u="sng" dirty="0">
                <a:solidFill>
                  <a:srgbClr val="333333"/>
                </a:solidFill>
                <a:effectLst/>
                <a:latin typeface="Arial" panose="020B0604020202020204" pitchFamily="34" charset="0"/>
                <a:cs typeface="Arial" panose="020B0604020202020204" pitchFamily="34" charset="0"/>
              </a:rPr>
              <a:t>Kenmerken</a:t>
            </a:r>
            <a:r>
              <a:rPr lang="nl-NL" sz="3400" b="0" i="0" dirty="0">
                <a:solidFill>
                  <a:srgbClr val="333333"/>
                </a:solidFill>
                <a:effectLst/>
                <a:latin typeface="Arial" panose="020B0604020202020204" pitchFamily="34" charset="0"/>
                <a:cs typeface="Arial" panose="020B0604020202020204" pitchFamily="34" charset="0"/>
              </a:rPr>
              <a:t>: </a:t>
            </a:r>
          </a:p>
          <a:p>
            <a:pPr>
              <a:buFontTx/>
              <a:buChar char="-"/>
            </a:pPr>
            <a:r>
              <a:rPr lang="nl-NL" sz="3400" b="0" i="0" dirty="0">
                <a:solidFill>
                  <a:srgbClr val="333333"/>
                </a:solidFill>
                <a:effectLst/>
                <a:latin typeface="Arial" panose="020B0604020202020204" pitchFamily="34" charset="0"/>
                <a:cs typeface="Arial" panose="020B0604020202020204" pitchFamily="34" charset="0"/>
              </a:rPr>
              <a:t>het hele jaar </a:t>
            </a:r>
            <a:r>
              <a:rPr lang="nl-NL" sz="3400" b="0" i="0" u="sng" dirty="0">
                <a:solidFill>
                  <a:srgbClr val="333333"/>
                </a:solidFill>
                <a:effectLst/>
                <a:latin typeface="Arial" panose="020B0604020202020204" pitchFamily="34" charset="0"/>
                <a:cs typeface="Arial" panose="020B0604020202020204" pitchFamily="34" charset="0"/>
              </a:rPr>
              <a:t>25 en 30°C</a:t>
            </a:r>
            <a:r>
              <a:rPr lang="nl-NL" sz="3400" u="sng" dirty="0">
                <a:solidFill>
                  <a:srgbClr val="333333"/>
                </a:solidFill>
                <a:latin typeface="Arial" panose="020B0604020202020204" pitchFamily="34" charset="0"/>
                <a:cs typeface="Arial" panose="020B0604020202020204" pitchFamily="34" charset="0"/>
              </a:rPr>
              <a:t> </a:t>
            </a:r>
            <a:r>
              <a:rPr lang="nl-NL" sz="3400" dirty="0">
                <a:solidFill>
                  <a:srgbClr val="333333"/>
                </a:solidFill>
                <a:latin typeface="Arial" panose="020B0604020202020204" pitchFamily="34" charset="0"/>
                <a:cs typeface="Arial" panose="020B0604020202020204" pitchFamily="34" charset="0"/>
              </a:rPr>
              <a:t>(</a:t>
            </a:r>
            <a:r>
              <a:rPr lang="nl-NL" sz="3400" b="0" i="0" dirty="0">
                <a:solidFill>
                  <a:srgbClr val="333333"/>
                </a:solidFill>
                <a:effectLst/>
                <a:latin typeface="Arial" panose="020B0604020202020204" pitchFamily="34" charset="0"/>
                <a:cs typeface="Arial" panose="020B0604020202020204" pitchFamily="34" charset="0"/>
              </a:rPr>
              <a:t>altijd boven de 18°C)</a:t>
            </a:r>
          </a:p>
          <a:p>
            <a:pPr marL="0" indent="0">
              <a:buNone/>
            </a:pPr>
            <a:endParaRPr lang="nl-NL" sz="1700" b="0" i="0" dirty="0">
              <a:solidFill>
                <a:srgbClr val="333333"/>
              </a:solidFill>
              <a:effectLst/>
              <a:latin typeface="Arial" panose="020B0604020202020204" pitchFamily="34" charset="0"/>
              <a:cs typeface="Arial" panose="020B0604020202020204" pitchFamily="34" charset="0"/>
            </a:endParaRPr>
          </a:p>
          <a:p>
            <a:pPr>
              <a:buFontTx/>
              <a:buChar char="-"/>
            </a:pPr>
            <a:r>
              <a:rPr lang="nl-NL" sz="3400" b="0" i="0" dirty="0">
                <a:solidFill>
                  <a:srgbClr val="333333"/>
                </a:solidFill>
                <a:effectLst/>
                <a:latin typeface="Arial" panose="020B0604020202020204" pitchFamily="34" charset="0"/>
                <a:cs typeface="Arial" panose="020B0604020202020204" pitchFamily="34" charset="0"/>
              </a:rPr>
              <a:t>In de tropische regenwouden </a:t>
            </a:r>
            <a:r>
              <a:rPr lang="nl-NL" sz="3400" b="0" i="0" u="sng" dirty="0">
                <a:solidFill>
                  <a:srgbClr val="333333"/>
                </a:solidFill>
                <a:effectLst/>
                <a:latin typeface="Arial" panose="020B0604020202020204" pitchFamily="34" charset="0"/>
                <a:cs typeface="Arial" panose="020B0604020202020204" pitchFamily="34" charset="0"/>
              </a:rPr>
              <a:t>v</a:t>
            </a:r>
            <a:r>
              <a:rPr lang="nl-NL" sz="3400" u="sng" dirty="0">
                <a:solidFill>
                  <a:srgbClr val="333333"/>
                </a:solidFill>
                <a:latin typeface="Arial" panose="020B0604020202020204" pitchFamily="34" charset="0"/>
                <a:cs typeface="Arial" panose="020B0604020202020204" pitchFamily="34" charset="0"/>
              </a:rPr>
              <a:t>eel bewolking;</a:t>
            </a:r>
          </a:p>
          <a:p>
            <a:pPr marL="0" indent="0">
              <a:buNone/>
            </a:pPr>
            <a:endParaRPr lang="nl-NL" sz="1700" u="sng" dirty="0">
              <a:solidFill>
                <a:srgbClr val="333333"/>
              </a:solidFill>
              <a:latin typeface="Arial" panose="020B0604020202020204" pitchFamily="34" charset="0"/>
              <a:cs typeface="Arial" panose="020B0604020202020204" pitchFamily="34" charset="0"/>
            </a:endParaRPr>
          </a:p>
          <a:p>
            <a:pPr>
              <a:buFontTx/>
              <a:buChar char="-"/>
            </a:pPr>
            <a:r>
              <a:rPr lang="nl-NL" sz="3400" b="0" i="0" u="sng" dirty="0">
                <a:solidFill>
                  <a:srgbClr val="333333"/>
                </a:solidFill>
                <a:effectLst/>
                <a:latin typeface="Arial" panose="020B0604020202020204" pitchFamily="34" charset="0"/>
                <a:cs typeface="Arial" panose="020B0604020202020204" pitchFamily="34" charset="0"/>
              </a:rPr>
              <a:t>het hele jaar door regen</a:t>
            </a:r>
            <a:r>
              <a:rPr lang="nl-NL" sz="3400" b="0" i="0" dirty="0">
                <a:solidFill>
                  <a:srgbClr val="333333"/>
                </a:solidFill>
                <a:effectLst/>
                <a:latin typeface="Arial" panose="020B0604020202020204" pitchFamily="34" charset="0"/>
                <a:cs typeface="Arial" panose="020B0604020202020204" pitchFamily="34" charset="0"/>
              </a:rPr>
              <a:t> </a:t>
            </a:r>
            <a:r>
              <a:rPr lang="nl-NL" sz="2700" b="0" i="0" dirty="0">
                <a:solidFill>
                  <a:srgbClr val="333333"/>
                </a:solidFill>
                <a:effectLst/>
                <a:latin typeface="Arial" panose="020B0604020202020204" pitchFamily="34" charset="0"/>
                <a:cs typeface="Arial" panose="020B0604020202020204" pitchFamily="34" charset="0"/>
              </a:rPr>
              <a:t>(100 mm per maand - </a:t>
            </a:r>
            <a:r>
              <a:rPr lang="nl-NL" sz="2700" b="0" i="1" dirty="0">
                <a:solidFill>
                  <a:srgbClr val="333333"/>
                </a:solidFill>
                <a:effectLst/>
                <a:latin typeface="Arial" panose="020B0604020202020204" pitchFamily="34" charset="0"/>
                <a:cs typeface="Arial" panose="020B0604020202020204" pitchFamily="34" charset="0"/>
              </a:rPr>
              <a:t>2/3 van alle regen valt rondom de evenaar)</a:t>
            </a:r>
          </a:p>
          <a:p>
            <a:pPr marL="0" indent="0">
              <a:buNone/>
            </a:pPr>
            <a:endParaRPr lang="nl-NL" sz="1700" b="0" i="1" dirty="0">
              <a:solidFill>
                <a:srgbClr val="333333"/>
              </a:solidFill>
              <a:effectLst/>
              <a:latin typeface="Arial" panose="020B0604020202020204" pitchFamily="34" charset="0"/>
              <a:cs typeface="Arial" panose="020B0604020202020204" pitchFamily="34" charset="0"/>
            </a:endParaRPr>
          </a:p>
          <a:p>
            <a:pPr>
              <a:buFontTx/>
              <a:buChar char="-"/>
            </a:pPr>
            <a:r>
              <a:rPr lang="nl-NL" sz="3400" b="0" i="0" dirty="0">
                <a:solidFill>
                  <a:srgbClr val="333333"/>
                </a:solidFill>
                <a:effectLst/>
                <a:latin typeface="Arial" panose="020B0604020202020204" pitchFamily="34" charset="0"/>
                <a:cs typeface="Arial" panose="020B0604020202020204" pitchFamily="34" charset="0"/>
              </a:rPr>
              <a:t>geen droogseizoen </a:t>
            </a:r>
          </a:p>
          <a:p>
            <a:pPr marL="0" indent="0">
              <a:buNone/>
            </a:pPr>
            <a:endParaRPr lang="nl-NL" sz="1700" b="0" i="0" dirty="0">
              <a:solidFill>
                <a:srgbClr val="333333"/>
              </a:solidFill>
              <a:effectLst/>
              <a:latin typeface="Arial" panose="020B0604020202020204" pitchFamily="34" charset="0"/>
              <a:cs typeface="Arial" panose="020B0604020202020204" pitchFamily="34" charset="0"/>
            </a:endParaRPr>
          </a:p>
          <a:p>
            <a:pPr>
              <a:buFontTx/>
              <a:buChar char="-"/>
            </a:pPr>
            <a:r>
              <a:rPr lang="nl-NL" sz="3400" b="0" i="0" u="sng" dirty="0">
                <a:solidFill>
                  <a:srgbClr val="333333"/>
                </a:solidFill>
                <a:effectLst/>
                <a:latin typeface="Arial" panose="020B0604020202020204" pitchFamily="34" charset="0"/>
                <a:cs typeface="Arial" panose="020B0604020202020204" pitchFamily="34" charset="0"/>
              </a:rPr>
              <a:t>voortdurend licht, warm en vochtig</a:t>
            </a:r>
            <a:r>
              <a:rPr lang="nl-NL" sz="3400" b="0" i="0" dirty="0">
                <a:solidFill>
                  <a:srgbClr val="333333"/>
                </a:solidFill>
                <a:effectLst/>
                <a:latin typeface="Arial" panose="020B0604020202020204" pitchFamily="34" charset="0"/>
                <a:cs typeface="Arial" panose="020B0604020202020204" pitchFamily="34" charset="0"/>
              </a:rPr>
              <a:t> </a:t>
            </a:r>
            <a:r>
              <a:rPr lang="nl-NL" sz="3400" b="0" i="1" dirty="0">
                <a:solidFill>
                  <a:srgbClr val="333333"/>
                </a:solidFill>
                <a:effectLst/>
                <a:latin typeface="Arial" panose="020B0604020202020204" pitchFamily="34" charset="0"/>
                <a:cs typeface="Arial" panose="020B0604020202020204" pitchFamily="34" charset="0"/>
              </a:rPr>
              <a:t>(</a:t>
            </a:r>
            <a:r>
              <a:rPr lang="nl-NL" sz="3400" b="0" i="1" dirty="0">
                <a:solidFill>
                  <a:srgbClr val="333333"/>
                </a:solidFill>
                <a:effectLst/>
                <a:latin typeface="Arial" panose="020B0604020202020204" pitchFamily="34" charset="0"/>
                <a:cs typeface="Arial" panose="020B0604020202020204" pitchFamily="34" charset="0"/>
                <a:sym typeface="Wingdings" panose="05000000000000000000" pitchFamily="2" charset="2"/>
              </a:rPr>
              <a:t> </a:t>
            </a:r>
            <a:r>
              <a:rPr lang="nl-NL" sz="3400" b="0" i="1" dirty="0">
                <a:solidFill>
                  <a:srgbClr val="333333"/>
                </a:solidFill>
                <a:effectLst/>
                <a:latin typeface="Arial" panose="020B0604020202020204" pitchFamily="34" charset="0"/>
                <a:cs typeface="Arial" panose="020B0604020202020204" pitchFamily="34" charset="0"/>
              </a:rPr>
              <a:t>levensomstandigheden voor planten ideaal en </a:t>
            </a:r>
            <a:r>
              <a:rPr lang="nl-NL" sz="3400" i="1" dirty="0" err="1">
                <a:solidFill>
                  <a:srgbClr val="333333"/>
                </a:solidFill>
                <a:latin typeface="Arial" panose="020B0604020202020204" pitchFamily="34" charset="0"/>
                <a:cs typeface="Arial" panose="020B0604020202020204" pitchFamily="34" charset="0"/>
              </a:rPr>
              <a:t>erbestaan</a:t>
            </a:r>
            <a:r>
              <a:rPr lang="nl-NL" sz="3400" i="1" dirty="0">
                <a:solidFill>
                  <a:srgbClr val="333333"/>
                </a:solidFill>
                <a:latin typeface="Arial" panose="020B0604020202020204" pitchFamily="34" charset="0"/>
                <a:cs typeface="Arial" panose="020B0604020202020204" pitchFamily="34" charset="0"/>
              </a:rPr>
              <a:t> weelderige </a:t>
            </a:r>
            <a:r>
              <a:rPr lang="nl-NL" sz="3400" b="0" i="1" dirty="0">
                <a:solidFill>
                  <a:srgbClr val="333333"/>
                </a:solidFill>
                <a:effectLst/>
                <a:latin typeface="Arial" panose="020B0604020202020204" pitchFamily="34" charset="0"/>
                <a:cs typeface="Arial" panose="020B0604020202020204" pitchFamily="34" charset="0"/>
              </a:rPr>
              <a:t>regenwouden en een grote variëteit aan soorten) </a:t>
            </a:r>
          </a:p>
          <a:p>
            <a:pPr marL="0" indent="0">
              <a:buNone/>
            </a:pPr>
            <a:endParaRPr lang="nl-NL" sz="1700" b="0" i="1" dirty="0">
              <a:solidFill>
                <a:srgbClr val="333333"/>
              </a:solidFill>
              <a:effectLst/>
              <a:latin typeface="Arial" panose="020B0604020202020204" pitchFamily="34" charset="0"/>
              <a:cs typeface="Arial" panose="020B0604020202020204" pitchFamily="34" charset="0"/>
            </a:endParaRPr>
          </a:p>
          <a:p>
            <a:pPr>
              <a:buFontTx/>
              <a:buChar char="-"/>
            </a:pPr>
            <a:r>
              <a:rPr lang="nl-NL" sz="3400" b="0" i="0" dirty="0">
                <a:solidFill>
                  <a:srgbClr val="333333"/>
                </a:solidFill>
                <a:effectLst/>
                <a:latin typeface="Arial" panose="020B0604020202020204" pitchFamily="34" charset="0"/>
                <a:cs typeface="Arial" panose="020B0604020202020204" pitchFamily="34" charset="0"/>
              </a:rPr>
              <a:t>Tropische regenwouden omvatten </a:t>
            </a:r>
            <a:r>
              <a:rPr lang="nl-NL" sz="3400" b="0" i="0" u="sng" dirty="0">
                <a:solidFill>
                  <a:srgbClr val="333333"/>
                </a:solidFill>
                <a:effectLst/>
                <a:latin typeface="Arial" panose="020B0604020202020204" pitchFamily="34" charset="0"/>
                <a:cs typeface="Arial" panose="020B0604020202020204" pitchFamily="34" charset="0"/>
              </a:rPr>
              <a:t>50% van alle planten- en dierensoorten </a:t>
            </a:r>
            <a:r>
              <a:rPr lang="nl-NL" sz="3400" b="0" i="0" dirty="0">
                <a:solidFill>
                  <a:srgbClr val="333333"/>
                </a:solidFill>
                <a:effectLst/>
                <a:latin typeface="Arial" panose="020B0604020202020204" pitchFamily="34" charset="0"/>
                <a:cs typeface="Arial" panose="020B0604020202020204" pitchFamily="34" charset="0"/>
              </a:rPr>
              <a:t>ter wereld.</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87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9125" y="104503"/>
            <a:ext cx="10258425" cy="6583680"/>
          </a:xfrm>
        </p:spPr>
        <p:txBody>
          <a:bodyPr>
            <a:normAutofit/>
          </a:bodyPr>
          <a:lstStyle/>
          <a:p>
            <a:pPr marL="0" lvl="0" indent="0">
              <a:buNone/>
            </a:pPr>
            <a:br>
              <a:rPr lang="nl-NL" sz="2000" dirty="0">
                <a:solidFill>
                  <a:srgbClr val="333333"/>
                </a:solidFill>
                <a:latin typeface="Verdana" panose="020B0604030504040204" pitchFamily="34" charset="0"/>
              </a:rPr>
            </a:br>
            <a:r>
              <a:rPr lang="nl-NL" sz="3200" dirty="0">
                <a:solidFill>
                  <a:srgbClr val="333333"/>
                </a:solidFill>
                <a:latin typeface="Arial" panose="020B0604020202020204" pitchFamily="34" charset="0"/>
                <a:cs typeface="Arial" panose="020B0604020202020204" pitchFamily="34" charset="0"/>
              </a:rPr>
              <a:t>Als onderdeel van de tropen het subtropisch klimaat</a:t>
            </a:r>
          </a:p>
          <a:p>
            <a:pPr marL="0" lvl="0" indent="0">
              <a:buNone/>
            </a:pPr>
            <a:br>
              <a:rPr lang="nl-NL" sz="2000" dirty="0">
                <a:solidFill>
                  <a:srgbClr val="333333"/>
                </a:solidFill>
                <a:latin typeface="Arial" panose="020B0604020202020204" pitchFamily="34" charset="0"/>
                <a:cs typeface="Arial" panose="020B0604020202020204" pitchFamily="34" charset="0"/>
              </a:rPr>
            </a:br>
            <a:r>
              <a:rPr lang="nl-NL" sz="2000" b="1" u="sng" dirty="0">
                <a:solidFill>
                  <a:srgbClr val="333333"/>
                </a:solidFill>
                <a:latin typeface="Arial" panose="020B0604020202020204" pitchFamily="34" charset="0"/>
                <a:cs typeface="Arial" panose="020B0604020202020204" pitchFamily="34" charset="0"/>
              </a:rPr>
              <a:t>Welke gebieden: </a:t>
            </a:r>
          </a:p>
          <a:p>
            <a:pPr marL="0" lvl="0" indent="0">
              <a:buNone/>
            </a:pPr>
            <a:r>
              <a:rPr lang="nl-NL" dirty="0">
                <a:solidFill>
                  <a:srgbClr val="333333"/>
                </a:solidFill>
                <a:latin typeface="Arial" panose="020B0604020202020204" pitchFamily="34" charset="0"/>
                <a:cs typeface="Arial" panose="020B0604020202020204" pitchFamily="34" charset="0"/>
              </a:rPr>
              <a:t>Dit klimaat komt voor in Zuid-Amerika, Centraal-Afrika, Zuid- en Oost-Azië en Noord-Australië.</a:t>
            </a:r>
          </a:p>
          <a:p>
            <a:pPr marL="0" lvl="0" indent="0">
              <a:buNone/>
            </a:pPr>
            <a:r>
              <a:rPr lang="nl-NL" dirty="0">
                <a:solidFill>
                  <a:srgbClr val="333333"/>
                </a:solidFill>
                <a:latin typeface="Arial" panose="020B0604020202020204" pitchFamily="34" charset="0"/>
                <a:cs typeface="Arial" panose="020B0604020202020204" pitchFamily="34" charset="0"/>
              </a:rPr>
              <a:t>Aansluitend aan de tropisch gebieden </a:t>
            </a:r>
          </a:p>
          <a:p>
            <a:pPr marL="0" lvl="0" indent="0">
              <a:buNone/>
            </a:pPr>
            <a:endParaRPr lang="nl-NL" sz="800" dirty="0">
              <a:solidFill>
                <a:srgbClr val="333333"/>
              </a:solidFill>
              <a:latin typeface="Arial" panose="020B0604020202020204" pitchFamily="34" charset="0"/>
              <a:cs typeface="Arial" panose="020B0604020202020204" pitchFamily="34" charset="0"/>
            </a:endParaRPr>
          </a:p>
          <a:p>
            <a:pPr marL="0" lvl="0" indent="0">
              <a:buNone/>
            </a:pPr>
            <a:r>
              <a:rPr lang="nl-NL" b="1" u="sng" dirty="0">
                <a:solidFill>
                  <a:srgbClr val="333333"/>
                </a:solidFill>
                <a:latin typeface="Arial" panose="020B0604020202020204" pitchFamily="34" charset="0"/>
                <a:cs typeface="Arial" panose="020B0604020202020204" pitchFamily="34" charset="0"/>
              </a:rPr>
              <a:t>Kenmerken</a:t>
            </a:r>
            <a:r>
              <a:rPr lang="nl-NL" dirty="0">
                <a:solidFill>
                  <a:srgbClr val="333333"/>
                </a:solidFill>
                <a:latin typeface="Arial" panose="020B0604020202020204" pitchFamily="34" charset="0"/>
                <a:cs typeface="Arial" panose="020B0604020202020204" pitchFamily="34" charset="0"/>
              </a:rPr>
              <a:t>:</a:t>
            </a:r>
          </a:p>
          <a:p>
            <a:pPr lvl="0">
              <a:buFontTx/>
              <a:buChar char="-"/>
            </a:pPr>
            <a:r>
              <a:rPr lang="nl-NL" dirty="0">
                <a:solidFill>
                  <a:srgbClr val="333333"/>
                </a:solidFill>
                <a:latin typeface="Arial" panose="020B0604020202020204" pitchFamily="34" charset="0"/>
                <a:cs typeface="Arial" panose="020B0604020202020204" pitchFamily="34" charset="0"/>
              </a:rPr>
              <a:t>duidelijk </a:t>
            </a:r>
            <a:r>
              <a:rPr lang="nl-NL" u="sng" dirty="0">
                <a:solidFill>
                  <a:srgbClr val="333333"/>
                </a:solidFill>
                <a:latin typeface="Arial" panose="020B0604020202020204" pitchFamily="34" charset="0"/>
                <a:cs typeface="Arial" panose="020B0604020202020204" pitchFamily="34" charset="0"/>
              </a:rPr>
              <a:t>nat en droog seizoen</a:t>
            </a:r>
          </a:p>
          <a:p>
            <a:pPr lvl="0">
              <a:buFontTx/>
              <a:buChar char="-"/>
            </a:pPr>
            <a:r>
              <a:rPr lang="nl-NL" dirty="0">
                <a:solidFill>
                  <a:srgbClr val="333333"/>
                </a:solidFill>
                <a:latin typeface="Arial" panose="020B0604020202020204" pitchFamily="34" charset="0"/>
                <a:cs typeface="Arial" panose="020B0604020202020204" pitchFamily="34" charset="0"/>
              </a:rPr>
              <a:t>met het hele jaar door betrekkelijk </a:t>
            </a:r>
            <a:r>
              <a:rPr lang="nl-NL" u="sng" dirty="0">
                <a:solidFill>
                  <a:srgbClr val="333333"/>
                </a:solidFill>
                <a:latin typeface="Arial" panose="020B0604020202020204" pitchFamily="34" charset="0"/>
                <a:cs typeface="Arial" panose="020B0604020202020204" pitchFamily="34" charset="0"/>
              </a:rPr>
              <a:t>hoge temperaturen</a:t>
            </a:r>
            <a:r>
              <a:rPr lang="nl-NL" dirty="0">
                <a:solidFill>
                  <a:srgbClr val="333333"/>
                </a:solidFill>
                <a:latin typeface="Arial" panose="020B0604020202020204" pitchFamily="34" charset="0"/>
                <a:cs typeface="Arial" panose="020B0604020202020204" pitchFamily="34" charset="0"/>
              </a:rPr>
              <a:t>. </a:t>
            </a:r>
          </a:p>
          <a:p>
            <a:pPr lvl="0">
              <a:buFontTx/>
              <a:buChar char="-"/>
            </a:pPr>
            <a:r>
              <a:rPr lang="nl-NL" dirty="0">
                <a:solidFill>
                  <a:srgbClr val="333333"/>
                </a:solidFill>
                <a:latin typeface="Arial" panose="020B0604020202020204" pitchFamily="34" charset="0"/>
                <a:cs typeface="Arial" panose="020B0604020202020204" pitchFamily="34" charset="0"/>
              </a:rPr>
              <a:t>De </a:t>
            </a:r>
            <a:r>
              <a:rPr lang="nl-NL" u="sng" dirty="0">
                <a:solidFill>
                  <a:srgbClr val="333333"/>
                </a:solidFill>
                <a:latin typeface="Arial" panose="020B0604020202020204" pitchFamily="34" charset="0"/>
                <a:cs typeface="Arial" panose="020B0604020202020204" pitchFamily="34" charset="0"/>
              </a:rPr>
              <a:t>temperaturen zijn lager dan in de tropen en de neerslag is meer seizoensgebonden</a:t>
            </a:r>
            <a:r>
              <a:rPr lang="nl-NL" dirty="0">
                <a:solidFill>
                  <a:srgbClr val="333333"/>
                </a:solidFill>
                <a:latin typeface="Arial" panose="020B0604020202020204" pitchFamily="34" charset="0"/>
                <a:cs typeface="Arial" panose="020B0604020202020204" pitchFamily="34" charset="0"/>
              </a:rPr>
              <a:t>.</a:t>
            </a:r>
          </a:p>
          <a:p>
            <a:pPr lvl="0">
              <a:buFontTx/>
              <a:buChar char="-"/>
            </a:pPr>
            <a:r>
              <a:rPr lang="nl-NL" dirty="0">
                <a:solidFill>
                  <a:srgbClr val="333333"/>
                </a:solidFill>
                <a:latin typeface="Arial" panose="020B0604020202020204" pitchFamily="34" charset="0"/>
                <a:cs typeface="Arial" panose="020B0604020202020204" pitchFamily="34" charset="0"/>
              </a:rPr>
              <a:t> Het verschil tussen de warmste en koudste maanden bedraagt maar drie of vier graden, maar het natte seizoen wordt gekenmerkt door </a:t>
            </a:r>
            <a:r>
              <a:rPr lang="nl-NL" u="sng" dirty="0">
                <a:solidFill>
                  <a:srgbClr val="333333"/>
                </a:solidFill>
                <a:latin typeface="Arial" panose="020B0604020202020204" pitchFamily="34" charset="0"/>
                <a:cs typeface="Arial" panose="020B0604020202020204" pitchFamily="34" charset="0"/>
              </a:rPr>
              <a:t>hoge vochtigheidsgraad</a:t>
            </a:r>
            <a:r>
              <a:rPr lang="nl-NL" dirty="0">
                <a:solidFill>
                  <a:srgbClr val="333333"/>
                </a:solidFill>
                <a:latin typeface="Arial" panose="020B0604020202020204" pitchFamily="34" charset="0"/>
                <a:cs typeface="Arial" panose="020B0604020202020204" pitchFamily="34" charset="0"/>
              </a:rPr>
              <a:t>. </a:t>
            </a:r>
          </a:p>
          <a:p>
            <a:pPr lvl="0">
              <a:buFontTx/>
              <a:buChar char="-"/>
            </a:pPr>
            <a:r>
              <a:rPr lang="nl-NL" dirty="0">
                <a:solidFill>
                  <a:srgbClr val="333333"/>
                </a:solidFill>
                <a:latin typeface="Arial" panose="020B0604020202020204" pitchFamily="34" charset="0"/>
                <a:cs typeface="Arial" panose="020B0604020202020204" pitchFamily="34" charset="0"/>
              </a:rPr>
              <a:t>De subtropische seizoenen worden veroorzaakt door de beweging van hogedrukgebieden, die 's zomers naar de polen trekken en 's winters weer terug naar de evenaar trekken.</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105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14375" y="137160"/>
            <a:ext cx="9191625" cy="6583680"/>
          </a:xfrm>
        </p:spPr>
        <p:txBody>
          <a:bodyPr>
            <a:normAutofit lnSpcReduction="10000"/>
          </a:bodyPr>
          <a:lstStyle/>
          <a:p>
            <a:pPr marL="0" indent="0">
              <a:buNone/>
            </a:pPr>
            <a:br>
              <a:rPr lang="nl-NL" sz="2000" dirty="0">
                <a:solidFill>
                  <a:srgbClr val="333333"/>
                </a:solidFill>
                <a:latin typeface="Verdana" panose="020B0604030504040204" pitchFamily="34" charset="0"/>
              </a:rPr>
            </a:br>
            <a:r>
              <a:rPr lang="nl-NL" sz="2800" b="1" dirty="0">
                <a:solidFill>
                  <a:srgbClr val="333333"/>
                </a:solidFill>
                <a:latin typeface="Arial" panose="020B0604020202020204" pitchFamily="34" charset="0"/>
                <a:cs typeface="Arial" panose="020B0604020202020204" pitchFamily="34" charset="0"/>
              </a:rPr>
              <a:t>Moesson</a:t>
            </a:r>
            <a:r>
              <a:rPr lang="nl-NL" sz="3200" b="1" dirty="0">
                <a:solidFill>
                  <a:srgbClr val="333333"/>
                </a:solidFill>
                <a:latin typeface="Arial" panose="020B0604020202020204" pitchFamily="34" charset="0"/>
                <a:cs typeface="Arial" panose="020B0604020202020204" pitchFamily="34" charset="0"/>
              </a:rPr>
              <a:t>: </a:t>
            </a:r>
            <a:r>
              <a:rPr lang="nl-NL" sz="2000" dirty="0">
                <a:solidFill>
                  <a:srgbClr val="333333"/>
                </a:solidFill>
                <a:latin typeface="Arial" panose="020B0604020202020204" pitchFamily="34" charset="0"/>
                <a:cs typeface="Arial" panose="020B0604020202020204" pitchFamily="34" charset="0"/>
              </a:rPr>
              <a:t>Het natte seizoen van de subtropen. </a:t>
            </a:r>
          </a:p>
          <a:p>
            <a:pPr marL="0" indent="0">
              <a:buNone/>
            </a:pPr>
            <a:endParaRPr lang="nl-NL" sz="2000" dirty="0">
              <a:solidFill>
                <a:srgbClr val="333333"/>
              </a:solidFill>
              <a:latin typeface="Arial" panose="020B0604020202020204" pitchFamily="34" charset="0"/>
              <a:cs typeface="Arial" panose="020B0604020202020204" pitchFamily="34" charset="0"/>
            </a:endParaRPr>
          </a:p>
          <a:p>
            <a:pPr marL="0" lvl="0" indent="0">
              <a:buNone/>
            </a:pPr>
            <a:r>
              <a:rPr lang="nl-NL" sz="2100" b="1" u="sng" dirty="0">
                <a:solidFill>
                  <a:srgbClr val="333333"/>
                </a:solidFill>
                <a:latin typeface="Arial" panose="020B0604020202020204" pitchFamily="34" charset="0"/>
                <a:cs typeface="Arial" panose="020B0604020202020204" pitchFamily="34" charset="0"/>
              </a:rPr>
              <a:t>Welke gebieden: </a:t>
            </a:r>
          </a:p>
          <a:p>
            <a:pPr marL="0" lvl="0" indent="0">
              <a:buNone/>
            </a:pPr>
            <a:r>
              <a:rPr lang="nl-NL" sz="2100" dirty="0">
                <a:solidFill>
                  <a:srgbClr val="333333"/>
                </a:solidFill>
                <a:latin typeface="Arial" panose="020B0604020202020204" pitchFamily="34" charset="0"/>
                <a:cs typeface="Arial" panose="020B0604020202020204" pitchFamily="34" charset="0"/>
              </a:rPr>
              <a:t>In het zuidwesten van de VS en Chili komt de moesson voor. Maar de sterkste moessons doen zich voor in het zuiden van Azië, het noorden van Australië en voor de kust van West-Afrika. </a:t>
            </a:r>
          </a:p>
          <a:p>
            <a:pPr marL="0" lvl="0" indent="0">
              <a:buNone/>
            </a:pPr>
            <a:endParaRPr lang="nl-NL" sz="800" dirty="0">
              <a:solidFill>
                <a:srgbClr val="333333"/>
              </a:solidFill>
              <a:latin typeface="Arial" panose="020B0604020202020204" pitchFamily="34" charset="0"/>
              <a:cs typeface="Arial" panose="020B0604020202020204" pitchFamily="34" charset="0"/>
            </a:endParaRPr>
          </a:p>
          <a:p>
            <a:pPr marL="0" lvl="0" indent="0">
              <a:buNone/>
            </a:pPr>
            <a:r>
              <a:rPr lang="nl-NL" sz="2100" b="1" u="sng" dirty="0">
                <a:solidFill>
                  <a:srgbClr val="333333"/>
                </a:solidFill>
                <a:latin typeface="Arial" panose="020B0604020202020204" pitchFamily="34" charset="0"/>
                <a:cs typeface="Arial" panose="020B0604020202020204" pitchFamily="34" charset="0"/>
              </a:rPr>
              <a:t>Hoe ontstaat een moesson:</a:t>
            </a:r>
          </a:p>
          <a:p>
            <a:pPr marL="0" lvl="0" indent="0">
              <a:buNone/>
            </a:pPr>
            <a:r>
              <a:rPr lang="nl-NL" sz="2100" dirty="0">
                <a:solidFill>
                  <a:srgbClr val="333333"/>
                </a:solidFill>
                <a:latin typeface="Arial" panose="020B0604020202020204" pitchFamily="34" charset="0"/>
                <a:cs typeface="Arial" panose="020B0604020202020204" pitchFamily="34" charset="0"/>
              </a:rPr>
              <a:t>Tussen maart en mei warmt de zon het land sterk op. Er ontstaat dan een groot lagedrukgebied door de warme opstijgende lucht. </a:t>
            </a:r>
          </a:p>
          <a:p>
            <a:pPr marL="0" lvl="0" indent="0">
              <a:buNone/>
            </a:pPr>
            <a:r>
              <a:rPr lang="nl-NL" sz="2100" dirty="0">
                <a:solidFill>
                  <a:srgbClr val="333333"/>
                </a:solidFill>
                <a:latin typeface="Arial" panose="020B0604020202020204" pitchFamily="34" charset="0"/>
                <a:cs typeface="Arial" panose="020B0604020202020204" pitchFamily="34" charset="0"/>
              </a:rPr>
              <a:t>In juni worden de zuidoostenwinden vanuit de Indische Oceaan naar dit lagedrukgebied gezogen. </a:t>
            </a:r>
          </a:p>
          <a:p>
            <a:pPr marL="0" lvl="0" indent="0">
              <a:buNone/>
            </a:pPr>
            <a:r>
              <a:rPr lang="nl-NL" sz="2100" dirty="0">
                <a:solidFill>
                  <a:srgbClr val="333333"/>
                </a:solidFill>
                <a:latin typeface="Arial" panose="020B0604020202020204" pitchFamily="34" charset="0"/>
                <a:cs typeface="Arial" panose="020B0604020202020204" pitchFamily="34" charset="0"/>
              </a:rPr>
              <a:t>Deze winden bevatten een warme en vochtige lucht die zorgen voor enorme buien. </a:t>
            </a:r>
          </a:p>
          <a:p>
            <a:pPr marL="0" lvl="0" indent="0">
              <a:buNone/>
            </a:pPr>
            <a:endParaRPr lang="nl-NL" sz="800" dirty="0">
              <a:solidFill>
                <a:srgbClr val="333333"/>
              </a:solidFill>
              <a:latin typeface="Arial" panose="020B0604020202020204" pitchFamily="34" charset="0"/>
              <a:cs typeface="Arial" panose="020B0604020202020204" pitchFamily="34" charset="0"/>
            </a:endParaRPr>
          </a:p>
          <a:p>
            <a:pPr marL="0" lvl="0" indent="0">
              <a:buNone/>
            </a:pPr>
            <a:r>
              <a:rPr lang="nl-NL" sz="2100" dirty="0">
                <a:solidFill>
                  <a:srgbClr val="333333"/>
                </a:solidFill>
                <a:latin typeface="Arial" panose="020B0604020202020204" pitchFamily="34" charset="0"/>
                <a:cs typeface="Arial" panose="020B0604020202020204" pitchFamily="34" charset="0"/>
              </a:rPr>
              <a:t>De moesson begint meestal in </a:t>
            </a:r>
            <a:r>
              <a:rPr lang="nl-NL" sz="2100" u="sng" dirty="0">
                <a:solidFill>
                  <a:srgbClr val="333333"/>
                </a:solidFill>
                <a:latin typeface="Arial" panose="020B0604020202020204" pitchFamily="34" charset="0"/>
                <a:cs typeface="Arial" panose="020B0604020202020204" pitchFamily="34" charset="0"/>
              </a:rPr>
              <a:t>juni en eindigt in september</a:t>
            </a:r>
            <a:r>
              <a:rPr lang="nl-NL" sz="2100" dirty="0">
                <a:solidFill>
                  <a:srgbClr val="333333"/>
                </a:solidFill>
                <a:latin typeface="Arial" panose="020B0604020202020204" pitchFamily="34" charset="0"/>
                <a:cs typeface="Arial" panose="020B0604020202020204" pitchFamily="34" charset="0"/>
              </a:rPr>
              <a:t>. Soms komt de moesson enkele weken later of helemaal niet.</a:t>
            </a:r>
          </a:p>
        </p:txBody>
      </p:sp>
    </p:spTree>
    <p:extLst>
      <p:ext uri="{BB962C8B-B14F-4D97-AF65-F5344CB8AC3E}">
        <p14:creationId xmlns:p14="http://schemas.microsoft.com/office/powerpoint/2010/main" val="205987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9" name="Tijdelijke aanduiding voor inhoud 8"/>
          <p:cNvPicPr>
            <a:picLocks noGrp="1" noChangeAspect="1"/>
          </p:cNvPicPr>
          <p:nvPr>
            <p:ph idx="1"/>
          </p:nvPr>
        </p:nvPicPr>
        <p:blipFill>
          <a:blip r:embed="rId2"/>
          <a:stretch>
            <a:fillRect/>
          </a:stretch>
        </p:blipFill>
        <p:spPr>
          <a:xfrm>
            <a:off x="7581453" y="497284"/>
            <a:ext cx="4610547" cy="5743575"/>
          </a:xfrm>
          <a:prstGeom prst="rect">
            <a:avLst/>
          </a:prstGeom>
        </p:spPr>
      </p:pic>
      <p:pic>
        <p:nvPicPr>
          <p:cNvPr id="6" name="Afbeelding 5"/>
          <p:cNvPicPr>
            <a:picLocks noChangeAspect="1"/>
          </p:cNvPicPr>
          <p:nvPr/>
        </p:nvPicPr>
        <p:blipFill>
          <a:blip r:embed="rId3"/>
          <a:stretch>
            <a:fillRect/>
          </a:stretch>
        </p:blipFill>
        <p:spPr>
          <a:xfrm>
            <a:off x="-189781" y="497284"/>
            <a:ext cx="7648575" cy="5743575"/>
          </a:xfrm>
          <a:prstGeom prst="rect">
            <a:avLst/>
          </a:prstGeom>
        </p:spPr>
      </p:pic>
    </p:spTree>
    <p:extLst>
      <p:ext uri="{BB962C8B-B14F-4D97-AF65-F5344CB8AC3E}">
        <p14:creationId xmlns:p14="http://schemas.microsoft.com/office/powerpoint/2010/main" val="371514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03694" y="704190"/>
            <a:ext cx="10515600" cy="6027536"/>
          </a:xfrm>
        </p:spPr>
        <p:txBody>
          <a:bodyPr>
            <a:noAutofit/>
          </a:bodyPr>
          <a:lstStyle/>
          <a:p>
            <a:pPr marL="0" indent="0">
              <a:buNone/>
            </a:pPr>
            <a:r>
              <a:rPr lang="nl-NL" sz="3100" b="1" i="0" u="sng" dirty="0">
                <a:solidFill>
                  <a:srgbClr val="333333"/>
                </a:solidFill>
                <a:effectLst/>
                <a:latin typeface="Arial" panose="020B0604020202020204" pitchFamily="34" charset="0"/>
                <a:cs typeface="Arial" panose="020B0604020202020204" pitchFamily="34" charset="0"/>
              </a:rPr>
              <a:t>Droog klimaat</a:t>
            </a:r>
          </a:p>
          <a:p>
            <a:pPr marL="0" indent="0">
              <a:buNone/>
            </a:pPr>
            <a:endParaRPr lang="nl-NL" sz="800" b="0" i="0" u="sng" dirty="0">
              <a:solidFill>
                <a:srgbClr val="333333"/>
              </a:solidFill>
              <a:effectLst/>
              <a:latin typeface="Arial" panose="020B0604020202020204" pitchFamily="34" charset="0"/>
              <a:cs typeface="Arial" panose="020B0604020202020204" pitchFamily="34" charset="0"/>
            </a:endParaRPr>
          </a:p>
          <a:p>
            <a:pPr marL="0" indent="0">
              <a:buNone/>
            </a:pPr>
            <a:r>
              <a:rPr lang="nl-NL" sz="2100" b="1" i="0" u="sng" dirty="0">
                <a:solidFill>
                  <a:srgbClr val="333333"/>
                </a:solidFill>
                <a:effectLst/>
                <a:latin typeface="Arial" panose="020B0604020202020204" pitchFamily="34" charset="0"/>
                <a:cs typeface="Arial" panose="020B0604020202020204" pitchFamily="34" charset="0"/>
              </a:rPr>
              <a:t>Welke gebieden</a:t>
            </a:r>
            <a:r>
              <a:rPr lang="nl-NL" sz="2100" b="0" i="0" dirty="0">
                <a:solidFill>
                  <a:srgbClr val="333333"/>
                </a:solidFill>
                <a:effectLst/>
                <a:latin typeface="Arial" panose="020B0604020202020204" pitchFamily="34" charset="0"/>
                <a:cs typeface="Arial" panose="020B0604020202020204" pitchFamily="34" charset="0"/>
              </a:rPr>
              <a:t>:</a:t>
            </a:r>
          </a:p>
          <a:p>
            <a:pPr marL="0" indent="0">
              <a:buNone/>
            </a:pPr>
            <a:r>
              <a:rPr lang="nl-NL" sz="2100" b="0" i="0" dirty="0">
                <a:solidFill>
                  <a:srgbClr val="333333"/>
                </a:solidFill>
                <a:effectLst/>
                <a:latin typeface="Arial" panose="020B0604020202020204" pitchFamily="34" charset="0"/>
                <a:cs typeface="Arial" panose="020B0604020202020204" pitchFamily="34" charset="0"/>
              </a:rPr>
              <a:t>Grote woestijnen komen voor in Afrika, Zuidwest-Azië en Australië. </a:t>
            </a:r>
          </a:p>
          <a:p>
            <a:pPr marL="0" indent="0">
              <a:buNone/>
            </a:pPr>
            <a:endParaRPr lang="nl-NL" sz="800" dirty="0">
              <a:solidFill>
                <a:srgbClr val="333333"/>
              </a:solidFill>
              <a:latin typeface="Arial" panose="020B0604020202020204" pitchFamily="34" charset="0"/>
              <a:cs typeface="Arial" panose="020B0604020202020204" pitchFamily="34" charset="0"/>
            </a:endParaRPr>
          </a:p>
          <a:p>
            <a:pPr marL="0" indent="0">
              <a:buNone/>
            </a:pPr>
            <a:r>
              <a:rPr lang="nl-NL" sz="2100" b="1" u="sng" dirty="0">
                <a:solidFill>
                  <a:srgbClr val="333333"/>
                </a:solidFill>
                <a:latin typeface="Arial" panose="020B0604020202020204" pitchFamily="34" charset="0"/>
                <a:cs typeface="Arial" panose="020B0604020202020204" pitchFamily="34" charset="0"/>
              </a:rPr>
              <a:t>Kenmerken</a:t>
            </a:r>
            <a:r>
              <a:rPr lang="nl-NL" sz="2100" dirty="0">
                <a:solidFill>
                  <a:srgbClr val="333333"/>
                </a:solidFill>
                <a:latin typeface="Arial" panose="020B0604020202020204" pitchFamily="34" charset="0"/>
                <a:cs typeface="Arial" panose="020B0604020202020204" pitchFamily="34" charset="0"/>
              </a:rPr>
              <a:t>:</a:t>
            </a:r>
          </a:p>
          <a:p>
            <a:pPr>
              <a:buFontTx/>
              <a:buChar char="-"/>
            </a:pPr>
            <a:r>
              <a:rPr lang="nl-NL" sz="2100" dirty="0">
                <a:solidFill>
                  <a:srgbClr val="333333"/>
                </a:solidFill>
                <a:latin typeface="Arial" panose="020B0604020202020204" pitchFamily="34" charset="0"/>
                <a:cs typeface="Arial" panose="020B0604020202020204" pitchFamily="34" charset="0"/>
              </a:rPr>
              <a:t>Droge klimaten veroorzaken vaak woestijnen. </a:t>
            </a:r>
          </a:p>
          <a:p>
            <a:pPr>
              <a:buFontTx/>
              <a:buChar char="-"/>
            </a:pPr>
            <a:r>
              <a:rPr lang="nl-NL" sz="2100" dirty="0">
                <a:solidFill>
                  <a:srgbClr val="333333"/>
                </a:solidFill>
                <a:latin typeface="Arial" panose="020B0604020202020204" pitchFamily="34" charset="0"/>
                <a:cs typeface="Arial" panose="020B0604020202020204" pitchFamily="34" charset="0"/>
              </a:rPr>
              <a:t>Ongeveer </a:t>
            </a:r>
            <a:r>
              <a:rPr lang="nl-NL" sz="2100" b="0" i="0" dirty="0">
                <a:solidFill>
                  <a:srgbClr val="333333"/>
                </a:solidFill>
                <a:effectLst/>
                <a:latin typeface="Arial" panose="020B0604020202020204" pitchFamily="34" charset="0"/>
                <a:cs typeface="Arial" panose="020B0604020202020204" pitchFamily="34" charset="0"/>
              </a:rPr>
              <a:t>een vijfde van al het land op aarde bestaat uit woestijnen en </a:t>
            </a:r>
            <a:r>
              <a:rPr lang="nl-NL" sz="2100" b="0" i="0" dirty="0" err="1">
                <a:solidFill>
                  <a:srgbClr val="333333"/>
                </a:solidFill>
                <a:effectLst/>
                <a:latin typeface="Arial" panose="020B0604020202020204" pitchFamily="34" charset="0"/>
                <a:cs typeface="Arial" panose="020B0604020202020204" pitchFamily="34" charset="0"/>
              </a:rPr>
              <a:t>halfwoestijnen</a:t>
            </a:r>
            <a:r>
              <a:rPr lang="nl-NL" sz="2100" b="0" i="0" dirty="0">
                <a:solidFill>
                  <a:srgbClr val="333333"/>
                </a:solidFill>
                <a:effectLst/>
                <a:latin typeface="Arial" panose="020B0604020202020204" pitchFamily="34" charset="0"/>
                <a:cs typeface="Arial" panose="020B0604020202020204" pitchFamily="34" charset="0"/>
              </a:rPr>
              <a:t>. Woestijnen zijn droge gebieden waar minder dan 250 mm regen per jaar valt. </a:t>
            </a:r>
            <a:endParaRPr lang="nl-NL" sz="2100" dirty="0">
              <a:solidFill>
                <a:srgbClr val="333333"/>
              </a:solidFill>
              <a:latin typeface="Arial" panose="020B0604020202020204" pitchFamily="34" charset="0"/>
              <a:cs typeface="Arial" panose="020B0604020202020204" pitchFamily="34" charset="0"/>
            </a:endParaRPr>
          </a:p>
          <a:p>
            <a:pPr>
              <a:buFontTx/>
              <a:buChar char="-"/>
            </a:pPr>
            <a:r>
              <a:rPr lang="nl-NL" sz="2100" b="0" i="0" dirty="0">
                <a:solidFill>
                  <a:srgbClr val="333333"/>
                </a:solidFill>
                <a:effectLst/>
                <a:latin typeface="Arial" panose="020B0604020202020204" pitchFamily="34" charset="0"/>
                <a:cs typeface="Arial" panose="020B0604020202020204" pitchFamily="34" charset="0"/>
              </a:rPr>
              <a:t>Door de hoge temperaturen is de verdamping hoger van de neerslag.</a:t>
            </a:r>
          </a:p>
          <a:p>
            <a:pPr>
              <a:buFontTx/>
              <a:buChar char="-"/>
            </a:pPr>
            <a:r>
              <a:rPr lang="nl-NL" sz="2100" dirty="0">
                <a:solidFill>
                  <a:srgbClr val="333333"/>
                </a:solidFill>
                <a:latin typeface="Arial" panose="020B0604020202020204" pitchFamily="34" charset="0"/>
                <a:cs typeface="Arial" panose="020B0604020202020204" pitchFamily="34" charset="0"/>
              </a:rPr>
              <a:t>G</a:t>
            </a:r>
            <a:r>
              <a:rPr lang="nl-NL" sz="2100" b="0" i="0" dirty="0">
                <a:solidFill>
                  <a:srgbClr val="333333"/>
                </a:solidFill>
                <a:effectLst/>
                <a:latin typeface="Arial" panose="020B0604020202020204" pitchFamily="34" charset="0"/>
                <a:cs typeface="Arial" panose="020B0604020202020204" pitchFamily="34" charset="0"/>
              </a:rPr>
              <a:t>rote temperatuurverschillen; </a:t>
            </a:r>
          </a:p>
          <a:p>
            <a:pPr marL="0" indent="0">
              <a:buNone/>
            </a:pPr>
            <a:r>
              <a:rPr lang="nl-NL" sz="2100" dirty="0">
                <a:solidFill>
                  <a:srgbClr val="333333"/>
                </a:solidFill>
                <a:latin typeface="Arial" panose="020B0604020202020204" pitchFamily="34" charset="0"/>
                <a:cs typeface="Arial" panose="020B0604020202020204" pitchFamily="34" charset="0"/>
              </a:rPr>
              <a:t>		</a:t>
            </a:r>
            <a:r>
              <a:rPr lang="nl-NL" sz="2100" b="0" i="0" dirty="0">
                <a:solidFill>
                  <a:srgbClr val="333333"/>
                </a:solidFill>
                <a:effectLst/>
                <a:latin typeface="Arial" panose="020B0604020202020204" pitchFamily="34" charset="0"/>
                <a:cs typeface="Arial" panose="020B0604020202020204" pitchFamily="34" charset="0"/>
              </a:rPr>
              <a:t>overdag extreem heet </a:t>
            </a:r>
            <a:r>
              <a:rPr lang="nl-NL" sz="2100" b="0" i="0" dirty="0">
                <a:solidFill>
                  <a:srgbClr val="333333"/>
                </a:solidFill>
                <a:effectLst/>
                <a:latin typeface="Arial" panose="020B0604020202020204" pitchFamily="34" charset="0"/>
                <a:cs typeface="Arial" panose="020B0604020202020204" pitchFamily="34" charset="0"/>
                <a:sym typeface="Wingdings" panose="05000000000000000000" pitchFamily="2" charset="2"/>
              </a:rPr>
              <a:t> </a:t>
            </a:r>
            <a:r>
              <a:rPr lang="nl-NL" sz="2100" b="0" i="0" dirty="0">
                <a:solidFill>
                  <a:srgbClr val="333333"/>
                </a:solidFill>
                <a:effectLst/>
                <a:latin typeface="Arial" panose="020B0604020202020204" pitchFamily="34" charset="0"/>
                <a:cs typeface="Arial" panose="020B0604020202020204" pitchFamily="34" charset="0"/>
              </a:rPr>
              <a:t>omdat er nauwelijks of geen bewolking is </a:t>
            </a:r>
            <a:r>
              <a:rPr lang="nl-NL" sz="2100" b="0" i="0" dirty="0">
                <a:solidFill>
                  <a:srgbClr val="333333"/>
                </a:solidFill>
                <a:effectLst/>
                <a:latin typeface="Arial" panose="020B0604020202020204" pitchFamily="34" charset="0"/>
                <a:cs typeface="Arial" panose="020B0604020202020204" pitchFamily="34" charset="0"/>
                <a:sym typeface="Wingdings" panose="05000000000000000000" pitchFamily="2" charset="2"/>
              </a:rPr>
              <a:t></a:t>
            </a:r>
            <a:r>
              <a:rPr lang="nl-NL" sz="2100" b="0" i="0" dirty="0">
                <a:solidFill>
                  <a:srgbClr val="333333"/>
                </a:solidFill>
                <a:effectLst/>
                <a:latin typeface="Arial" panose="020B0604020202020204" pitchFamily="34" charset="0"/>
                <a:cs typeface="Arial" panose="020B0604020202020204" pitchFamily="34" charset="0"/>
              </a:rPr>
              <a:t>- tot 50°C </a:t>
            </a:r>
            <a:r>
              <a:rPr lang="nl-NL" sz="2100" dirty="0">
                <a:solidFill>
                  <a:srgbClr val="333333"/>
                </a:solidFill>
                <a:latin typeface="Arial" panose="020B0604020202020204" pitchFamily="34" charset="0"/>
                <a:cs typeface="Arial" panose="020B0604020202020204" pitchFamily="34" charset="0"/>
              </a:rPr>
              <a:t>		‘s nachts koud </a:t>
            </a:r>
            <a:r>
              <a:rPr lang="nl-NL" sz="1600" dirty="0">
                <a:solidFill>
                  <a:srgbClr val="333333"/>
                </a:solidFill>
                <a:latin typeface="Arial" panose="020B0604020202020204" pitchFamily="34" charset="0"/>
                <a:cs typeface="Arial" panose="020B0604020202020204" pitchFamily="34" charset="0"/>
              </a:rPr>
              <a:t>(tot onder het vriespunt) </a:t>
            </a:r>
            <a:r>
              <a:rPr lang="nl-NL" sz="2100" dirty="0">
                <a:solidFill>
                  <a:srgbClr val="333333"/>
                </a:solidFill>
                <a:latin typeface="Arial" panose="020B0604020202020204" pitchFamily="34" charset="0"/>
                <a:cs typeface="Arial" panose="020B0604020202020204" pitchFamily="34" charset="0"/>
                <a:sym typeface="Wingdings" panose="05000000000000000000" pitchFamily="2" charset="2"/>
              </a:rPr>
              <a:t> o</a:t>
            </a:r>
            <a:r>
              <a:rPr lang="nl-NL" sz="2100" b="0" i="0" dirty="0">
                <a:solidFill>
                  <a:srgbClr val="333333"/>
                </a:solidFill>
                <a:effectLst/>
                <a:latin typeface="Arial" panose="020B0604020202020204" pitchFamily="34" charset="0"/>
                <a:cs typeface="Arial" panose="020B0604020202020204" pitchFamily="34" charset="0"/>
              </a:rPr>
              <a:t>mdat er geen wolken zijn die de warmte 												kunnen vasthouden</a:t>
            </a:r>
            <a:br>
              <a:rPr lang="nl-NL" sz="2100" b="0" i="0" dirty="0">
                <a:solidFill>
                  <a:srgbClr val="333333"/>
                </a:solidFill>
                <a:effectLst/>
                <a:latin typeface="Arial" panose="020B0604020202020204" pitchFamily="34" charset="0"/>
                <a:cs typeface="Arial" panose="020B0604020202020204" pitchFamily="34" charset="0"/>
              </a:rPr>
            </a:br>
            <a:endParaRPr lang="nl-NL"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60151" y="286178"/>
            <a:ext cx="10515600" cy="6409897"/>
          </a:xfrm>
        </p:spPr>
        <p:txBody>
          <a:bodyPr>
            <a:noAutofit/>
          </a:bodyPr>
          <a:lstStyle/>
          <a:p>
            <a:pPr marL="0" indent="0">
              <a:buNone/>
            </a:pPr>
            <a:r>
              <a:rPr lang="nl-NL" sz="2500" b="1" i="0" u="sng" dirty="0">
                <a:solidFill>
                  <a:srgbClr val="333333"/>
                </a:solidFill>
                <a:effectLst/>
                <a:latin typeface="Arial" panose="020B0604020202020204" pitchFamily="34" charset="0"/>
                <a:cs typeface="Arial" panose="020B0604020202020204" pitchFamily="34" charset="0"/>
              </a:rPr>
              <a:t>Halfdroog klimaat</a:t>
            </a:r>
          </a:p>
          <a:p>
            <a:pPr marL="0" indent="0">
              <a:buNone/>
            </a:pPr>
            <a:endParaRPr lang="nl-NL" sz="800" b="1" i="0" u="sng" dirty="0">
              <a:solidFill>
                <a:srgbClr val="333333"/>
              </a:solidFill>
              <a:effectLst/>
              <a:latin typeface="Arial" panose="020B0604020202020204" pitchFamily="34" charset="0"/>
              <a:cs typeface="Arial" panose="020B0604020202020204" pitchFamily="34" charset="0"/>
            </a:endParaRPr>
          </a:p>
          <a:p>
            <a:pPr marL="0" indent="0">
              <a:buNone/>
            </a:pPr>
            <a:r>
              <a:rPr lang="nl-NL" sz="2100" b="1" u="sng" dirty="0">
                <a:solidFill>
                  <a:srgbClr val="333333"/>
                </a:solidFill>
                <a:latin typeface="Arial" panose="020B0604020202020204" pitchFamily="34" charset="0"/>
                <a:cs typeface="Arial" panose="020B0604020202020204" pitchFamily="34" charset="0"/>
              </a:rPr>
              <a:t>Welke gebieden:</a:t>
            </a:r>
          </a:p>
          <a:p>
            <a:pPr marL="0" indent="0">
              <a:buNone/>
            </a:pPr>
            <a:r>
              <a:rPr lang="nl-NL" sz="2100" dirty="0">
                <a:solidFill>
                  <a:srgbClr val="333333"/>
                </a:solidFill>
                <a:latin typeface="Arial" panose="020B0604020202020204" pitchFamily="34" charset="0"/>
                <a:cs typeface="Arial" panose="020B0604020202020204" pitchFamily="34" charset="0"/>
              </a:rPr>
              <a:t>In het hart van de continenten:  Afrika (</a:t>
            </a:r>
            <a:r>
              <a:rPr lang="nl-NL" sz="2100" dirty="0" err="1">
                <a:solidFill>
                  <a:srgbClr val="333333"/>
                </a:solidFill>
                <a:latin typeface="Arial" panose="020B0604020202020204" pitchFamily="34" charset="0"/>
                <a:cs typeface="Arial" panose="020B0604020202020204" pitchFamily="34" charset="0"/>
              </a:rPr>
              <a:t>veldt</a:t>
            </a:r>
            <a:r>
              <a:rPr lang="nl-NL" sz="2100" dirty="0">
                <a:solidFill>
                  <a:srgbClr val="333333"/>
                </a:solidFill>
                <a:latin typeface="Arial" panose="020B0604020202020204" pitchFamily="34" charset="0"/>
                <a:cs typeface="Arial" panose="020B0604020202020204" pitchFamily="34" charset="0"/>
              </a:rPr>
              <a:t>), Noord-Amerika (prairie), Zuid-Rusland (steppe), Zuid-Amerika (pampa)</a:t>
            </a:r>
            <a:endParaRPr lang="nl-NL" sz="2100" b="1" i="0" dirty="0">
              <a:solidFill>
                <a:srgbClr val="333333"/>
              </a:solidFill>
              <a:effectLst/>
              <a:latin typeface="Arial" panose="020B0604020202020204" pitchFamily="34" charset="0"/>
              <a:cs typeface="Arial" panose="020B0604020202020204" pitchFamily="34" charset="0"/>
            </a:endParaRPr>
          </a:p>
          <a:p>
            <a:pPr marL="0" indent="0">
              <a:buNone/>
            </a:pPr>
            <a:endParaRPr lang="nl-NL" sz="800" b="0" i="0" dirty="0">
              <a:solidFill>
                <a:srgbClr val="333333"/>
              </a:solidFill>
              <a:effectLst/>
              <a:latin typeface="Arial" panose="020B0604020202020204" pitchFamily="34" charset="0"/>
              <a:cs typeface="Arial" panose="020B0604020202020204" pitchFamily="34" charset="0"/>
            </a:endParaRPr>
          </a:p>
          <a:p>
            <a:pPr marL="0" indent="0">
              <a:buNone/>
            </a:pPr>
            <a:r>
              <a:rPr lang="nl-NL" sz="2100" b="1" u="sng" dirty="0">
                <a:solidFill>
                  <a:srgbClr val="333333"/>
                </a:solidFill>
                <a:latin typeface="Arial" panose="020B0604020202020204" pitchFamily="34" charset="0"/>
                <a:cs typeface="Arial" panose="020B0604020202020204" pitchFamily="34" charset="0"/>
              </a:rPr>
              <a:t>Kenmerken</a:t>
            </a:r>
            <a:r>
              <a:rPr lang="nl-NL" sz="2100" dirty="0">
                <a:solidFill>
                  <a:srgbClr val="333333"/>
                </a:solidFill>
                <a:latin typeface="Arial" panose="020B0604020202020204" pitchFamily="34" charset="0"/>
                <a:cs typeface="Arial" panose="020B0604020202020204" pitchFamily="34" charset="0"/>
              </a:rPr>
              <a:t>:</a:t>
            </a:r>
          </a:p>
          <a:p>
            <a:pPr>
              <a:buFontTx/>
              <a:buChar char="-"/>
            </a:pPr>
            <a:r>
              <a:rPr lang="nl-NL" sz="2100" b="0" i="0" dirty="0">
                <a:solidFill>
                  <a:srgbClr val="333333"/>
                </a:solidFill>
                <a:effectLst/>
                <a:latin typeface="Arial" panose="020B0604020202020204" pitchFamily="34" charset="0"/>
                <a:cs typeface="Arial" panose="020B0604020202020204" pitchFamily="34" charset="0"/>
              </a:rPr>
              <a:t>Half droge grasvlaktes en savannes op het noordelijk halfrond. </a:t>
            </a:r>
          </a:p>
          <a:p>
            <a:pPr>
              <a:buFontTx/>
              <a:buChar char="-"/>
            </a:pPr>
            <a:r>
              <a:rPr lang="nl-NL" sz="2100" b="0" i="0" dirty="0">
                <a:solidFill>
                  <a:srgbClr val="333333"/>
                </a:solidFill>
                <a:effectLst/>
                <a:latin typeface="Arial" panose="020B0604020202020204" pitchFamily="34" charset="0"/>
                <a:cs typeface="Arial" panose="020B0604020202020204" pitchFamily="34" charset="0"/>
              </a:rPr>
              <a:t>Liggen ver landinwaarts zodat de wind nauwelijks regen brengt. </a:t>
            </a:r>
          </a:p>
          <a:p>
            <a:pPr>
              <a:buFontTx/>
              <a:buChar char="-"/>
            </a:pPr>
            <a:r>
              <a:rPr lang="nl-NL" sz="2100" b="0" i="0" dirty="0">
                <a:solidFill>
                  <a:srgbClr val="333333"/>
                </a:solidFill>
                <a:effectLst/>
                <a:latin typeface="Arial" panose="020B0604020202020204" pitchFamily="34" charset="0"/>
                <a:cs typeface="Arial" panose="020B0604020202020204" pitchFamily="34" charset="0"/>
              </a:rPr>
              <a:t>De jaarlijkse neerslag varieert van 250 tot 760 mm, dit is net genoeg water voor wat vegetatie, maar te weinig om hele bossen te laten groeien. Alleen langs meren en rivieren is er voldoende water voor bomen. </a:t>
            </a:r>
          </a:p>
          <a:p>
            <a:pPr>
              <a:buFontTx/>
              <a:buChar char="-"/>
            </a:pPr>
            <a:r>
              <a:rPr lang="nl-NL" sz="2100" b="0" i="0" dirty="0">
                <a:solidFill>
                  <a:srgbClr val="333333"/>
                </a:solidFill>
                <a:effectLst/>
                <a:latin typeface="Arial" panose="020B0604020202020204" pitchFamily="34" charset="0"/>
                <a:cs typeface="Arial" panose="020B0604020202020204" pitchFamily="34" charset="0"/>
              </a:rPr>
              <a:t>Warme droge zomers,  's winters flink koud worden, veel wind. </a:t>
            </a:r>
          </a:p>
          <a:p>
            <a:pPr>
              <a:buFontTx/>
              <a:buChar char="-"/>
            </a:pPr>
            <a:r>
              <a:rPr lang="nl-NL" sz="2100" b="0" i="0" dirty="0">
                <a:solidFill>
                  <a:srgbClr val="333333"/>
                </a:solidFill>
                <a:effectLst/>
                <a:latin typeface="Arial" panose="020B0604020202020204" pitchFamily="34" charset="0"/>
                <a:cs typeface="Arial" panose="020B0604020202020204" pitchFamily="34" charset="0"/>
              </a:rPr>
              <a:t>Onderhouden door begrazing door de </a:t>
            </a:r>
            <a:r>
              <a:rPr lang="nl-NL" sz="2100" dirty="0">
                <a:solidFill>
                  <a:srgbClr val="333333"/>
                </a:solidFill>
                <a:latin typeface="Arial" panose="020B0604020202020204" pitchFamily="34" charset="0"/>
                <a:cs typeface="Arial" panose="020B0604020202020204" pitchFamily="34" charset="0"/>
              </a:rPr>
              <a:t>kuddedieren en enorme seizoensbranden. </a:t>
            </a:r>
            <a:r>
              <a:rPr lang="nl-NL" sz="2100" b="0" i="0" dirty="0">
                <a:solidFill>
                  <a:srgbClr val="333333"/>
                </a:solidFill>
                <a:effectLst/>
                <a:latin typeface="Arial" panose="020B0604020202020204" pitchFamily="34" charset="0"/>
                <a:cs typeface="Arial" panose="020B0604020202020204" pitchFamily="34" charset="0"/>
              </a:rPr>
              <a:t>Aan het eind van de zomer is het zo droog op de grasvlakte dat er vaak branden ontstaan, die door de wind verspreid wordt. </a:t>
            </a:r>
          </a:p>
        </p:txBody>
      </p:sp>
    </p:spTree>
    <p:extLst>
      <p:ext uri="{BB962C8B-B14F-4D97-AF65-F5344CB8AC3E}">
        <p14:creationId xmlns:p14="http://schemas.microsoft.com/office/powerpoint/2010/main" val="25319488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189</TotalTime>
  <Words>1218</Words>
  <Application>Microsoft Office PowerPoint</Application>
  <PresentationFormat>Breedbeeld</PresentationFormat>
  <Paragraphs>127</Paragraphs>
  <Slides>19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Trebuchet MS</vt:lpstr>
      <vt:lpstr>Verdana</vt:lpstr>
      <vt:lpstr>Wingdings 3</vt:lpstr>
      <vt:lpstr>Facet</vt:lpstr>
      <vt:lpstr>PowerPoint-presentatie</vt:lpstr>
      <vt:lpstr>Verdeling klimaten: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Herkomst</dc:title>
  <dc:creator>Jacintha Westerink</dc:creator>
  <cp:lastModifiedBy>Jacintha Westerink</cp:lastModifiedBy>
  <cp:revision>17</cp:revision>
  <dcterms:created xsi:type="dcterms:W3CDTF">2017-09-06T19:59:45Z</dcterms:created>
  <dcterms:modified xsi:type="dcterms:W3CDTF">2021-11-10T21:57:20Z</dcterms:modified>
</cp:coreProperties>
</file>