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DF21D7A-2DCD-4B21-A048-671410ACCAE1}" type="datetimeFigureOut">
              <a:rPr lang="nl-NL" smtClean="0"/>
              <a:t>1-11-2021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61B8DD-DCC9-4FD1-B25F-B4D18FB19C10}" type="slidenum">
              <a:rPr lang="nl-NL" smtClean="0"/>
              <a:t>‹nr.›</a:t>
            </a:fld>
            <a:endParaRPr lang="nl-NL"/>
          </a:p>
        </p:txBody>
      </p:sp>
    </p:spTree>
    <p:extLst>
      <p:ext uri="{BB962C8B-B14F-4D97-AF65-F5344CB8AC3E}">
        <p14:creationId xmlns:p14="http://schemas.microsoft.com/office/powerpoint/2010/main" val="180846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DF21D7A-2DCD-4B21-A048-671410ACCAE1}" type="datetimeFigureOut">
              <a:rPr lang="nl-NL" smtClean="0"/>
              <a:t>1-11-2021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61B8DD-DCC9-4FD1-B25F-B4D18FB19C10}" type="slidenum">
              <a:rPr lang="nl-NL" smtClean="0"/>
              <a:t>‹nr.›</a:t>
            </a:fld>
            <a:endParaRPr lang="nl-NL"/>
          </a:p>
        </p:txBody>
      </p:sp>
    </p:spTree>
    <p:extLst>
      <p:ext uri="{BB962C8B-B14F-4D97-AF65-F5344CB8AC3E}">
        <p14:creationId xmlns:p14="http://schemas.microsoft.com/office/powerpoint/2010/main" val="402317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DF21D7A-2DCD-4B21-A048-671410ACCAE1}" type="datetimeFigureOut">
              <a:rPr lang="nl-NL" smtClean="0"/>
              <a:t>1-11-2021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61B8DD-DCC9-4FD1-B25F-B4D18FB19C10}" type="slidenum">
              <a:rPr lang="nl-NL" smtClean="0"/>
              <a:t>‹nr.›</a:t>
            </a:fld>
            <a:endParaRPr lang="nl-NL"/>
          </a:p>
        </p:txBody>
      </p:sp>
    </p:spTree>
    <p:extLst>
      <p:ext uri="{BB962C8B-B14F-4D97-AF65-F5344CB8AC3E}">
        <p14:creationId xmlns:p14="http://schemas.microsoft.com/office/powerpoint/2010/main" val="14751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DF21D7A-2DCD-4B21-A048-671410ACCAE1}" type="datetimeFigureOut">
              <a:rPr lang="nl-NL" smtClean="0"/>
              <a:t>1-11-2021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61B8DD-DCC9-4FD1-B25F-B4D18FB19C10}" type="slidenum">
              <a:rPr lang="nl-NL" smtClean="0"/>
              <a:t>‹nr.›</a:t>
            </a:fld>
            <a:endParaRPr lang="nl-NL"/>
          </a:p>
        </p:txBody>
      </p:sp>
    </p:spTree>
    <p:extLst>
      <p:ext uri="{BB962C8B-B14F-4D97-AF65-F5344CB8AC3E}">
        <p14:creationId xmlns:p14="http://schemas.microsoft.com/office/powerpoint/2010/main" val="305495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0DF21D7A-2DCD-4B21-A048-671410ACCAE1}" type="datetimeFigureOut">
              <a:rPr lang="nl-NL" smtClean="0"/>
              <a:t>1-11-2021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61B8DD-DCC9-4FD1-B25F-B4D18FB19C10}" type="slidenum">
              <a:rPr lang="nl-NL" smtClean="0"/>
              <a:t>‹nr.›</a:t>
            </a:fld>
            <a:endParaRPr lang="nl-NL"/>
          </a:p>
        </p:txBody>
      </p:sp>
    </p:spTree>
    <p:extLst>
      <p:ext uri="{BB962C8B-B14F-4D97-AF65-F5344CB8AC3E}">
        <p14:creationId xmlns:p14="http://schemas.microsoft.com/office/powerpoint/2010/main" val="209492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DF21D7A-2DCD-4B21-A048-671410ACCAE1}" type="datetimeFigureOut">
              <a:rPr lang="nl-NL" smtClean="0"/>
              <a:t>1-11-2021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61B8DD-DCC9-4FD1-B25F-B4D18FB19C10}" type="slidenum">
              <a:rPr lang="nl-NL" smtClean="0"/>
              <a:t>‹nr.›</a:t>
            </a:fld>
            <a:endParaRPr lang="nl-NL"/>
          </a:p>
        </p:txBody>
      </p:sp>
    </p:spTree>
    <p:extLst>
      <p:ext uri="{BB962C8B-B14F-4D97-AF65-F5344CB8AC3E}">
        <p14:creationId xmlns:p14="http://schemas.microsoft.com/office/powerpoint/2010/main" val="122772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DF21D7A-2DCD-4B21-A048-671410ACCAE1}" type="datetimeFigureOut">
              <a:rPr lang="nl-NL" smtClean="0"/>
              <a:t>1-11-2021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161B8DD-DCC9-4FD1-B25F-B4D18FB19C10}" type="slidenum">
              <a:rPr lang="nl-NL" smtClean="0"/>
              <a:t>‹nr.›</a:t>
            </a:fld>
            <a:endParaRPr lang="nl-NL"/>
          </a:p>
        </p:txBody>
      </p:sp>
    </p:spTree>
    <p:extLst>
      <p:ext uri="{BB962C8B-B14F-4D97-AF65-F5344CB8AC3E}">
        <p14:creationId xmlns:p14="http://schemas.microsoft.com/office/powerpoint/2010/main" val="395498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DF21D7A-2DCD-4B21-A048-671410ACCAE1}" type="datetimeFigureOut">
              <a:rPr lang="nl-NL" smtClean="0"/>
              <a:t>1-11-2021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161B8DD-DCC9-4FD1-B25F-B4D18FB19C10}" type="slidenum">
              <a:rPr lang="nl-NL" smtClean="0"/>
              <a:t>‹nr.›</a:t>
            </a:fld>
            <a:endParaRPr lang="nl-NL"/>
          </a:p>
        </p:txBody>
      </p:sp>
    </p:spTree>
    <p:extLst>
      <p:ext uri="{BB962C8B-B14F-4D97-AF65-F5344CB8AC3E}">
        <p14:creationId xmlns:p14="http://schemas.microsoft.com/office/powerpoint/2010/main" val="14497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DF21D7A-2DCD-4B21-A048-671410ACCAE1}" type="datetimeFigureOut">
              <a:rPr lang="nl-NL" smtClean="0"/>
              <a:t>1-11-2021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161B8DD-DCC9-4FD1-B25F-B4D18FB19C10}" type="slidenum">
              <a:rPr lang="nl-NL" smtClean="0"/>
              <a:t>‹nr.›</a:t>
            </a:fld>
            <a:endParaRPr lang="nl-NL"/>
          </a:p>
        </p:txBody>
      </p:sp>
    </p:spTree>
    <p:extLst>
      <p:ext uri="{BB962C8B-B14F-4D97-AF65-F5344CB8AC3E}">
        <p14:creationId xmlns:p14="http://schemas.microsoft.com/office/powerpoint/2010/main" val="158311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0DF21D7A-2DCD-4B21-A048-671410ACCAE1}" type="datetimeFigureOut">
              <a:rPr lang="nl-NL" smtClean="0"/>
              <a:t>1-11-2021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61B8DD-DCC9-4FD1-B25F-B4D18FB19C10}" type="slidenum">
              <a:rPr lang="nl-NL" smtClean="0"/>
              <a:t>‹nr.›</a:t>
            </a:fld>
            <a:endParaRPr lang="nl-NL"/>
          </a:p>
        </p:txBody>
      </p:sp>
    </p:spTree>
    <p:extLst>
      <p:ext uri="{BB962C8B-B14F-4D97-AF65-F5344CB8AC3E}">
        <p14:creationId xmlns:p14="http://schemas.microsoft.com/office/powerpoint/2010/main" val="327643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0DF21D7A-2DCD-4B21-A048-671410ACCAE1}" type="datetimeFigureOut">
              <a:rPr lang="nl-NL" smtClean="0"/>
              <a:t>1-11-2021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61B8DD-DCC9-4FD1-B25F-B4D18FB19C10}" type="slidenum">
              <a:rPr lang="nl-NL" smtClean="0"/>
              <a:t>‹nr.›</a:t>
            </a:fld>
            <a:endParaRPr lang="nl-NL"/>
          </a:p>
        </p:txBody>
      </p:sp>
    </p:spTree>
    <p:extLst>
      <p:ext uri="{BB962C8B-B14F-4D97-AF65-F5344CB8AC3E}">
        <p14:creationId xmlns:p14="http://schemas.microsoft.com/office/powerpoint/2010/main" val="87362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21D7A-2DCD-4B21-A048-671410ACCAE1}" type="datetimeFigureOut">
              <a:rPr lang="nl-NL" smtClean="0"/>
              <a:t>1-11-2021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1B8DD-DCC9-4FD1-B25F-B4D18FB19C10}" type="slidenum">
              <a:rPr lang="nl-NL" smtClean="0"/>
              <a:t>‹nr.›</a:t>
            </a:fld>
            <a:endParaRPr lang="nl-NL"/>
          </a:p>
        </p:txBody>
      </p:sp>
    </p:spTree>
    <p:extLst>
      <p:ext uri="{BB962C8B-B14F-4D97-AF65-F5344CB8AC3E}">
        <p14:creationId xmlns:p14="http://schemas.microsoft.com/office/powerpoint/2010/main" val="214647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hofcultuur</a:t>
            </a:r>
            <a:endParaRPr lang="nl-NL" dirty="0"/>
          </a:p>
        </p:txBody>
      </p:sp>
      <p:sp>
        <p:nvSpPr>
          <p:cNvPr id="3" name="Ondertitel 2"/>
          <p:cNvSpPr>
            <a:spLocks noGrp="1"/>
          </p:cNvSpPr>
          <p:nvPr>
            <p:ph type="subTitle" idx="1"/>
          </p:nvPr>
        </p:nvSpPr>
        <p:spPr/>
        <p:txBody>
          <a:bodyPr/>
          <a:lstStyle/>
          <a:p>
            <a:r>
              <a:rPr lang="nl-NL" dirty="0" smtClean="0"/>
              <a:t>beeldend</a:t>
            </a:r>
            <a:endParaRPr lang="nl-NL" dirty="0"/>
          </a:p>
        </p:txBody>
      </p:sp>
    </p:spTree>
    <p:extLst>
      <p:ext uri="{BB962C8B-B14F-4D97-AF65-F5344CB8AC3E}">
        <p14:creationId xmlns:p14="http://schemas.microsoft.com/office/powerpoint/2010/main" val="2207955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839788" y="2057400"/>
            <a:ext cx="2896189" cy="3811588"/>
          </a:xfrm>
        </p:spPr>
        <p:txBody>
          <a:bodyPr>
            <a:normAutofit/>
          </a:bodyPr>
          <a:lstStyle/>
          <a:p>
            <a:r>
              <a:rPr lang="nl-NL" sz="2000" b="1" dirty="0" err="1" smtClean="0"/>
              <a:t>Rafaël</a:t>
            </a:r>
            <a:endParaRPr lang="nl-NL" sz="2000" b="1" dirty="0" smtClean="0"/>
          </a:p>
          <a:p>
            <a:r>
              <a:rPr lang="nl-NL" sz="2000" dirty="0"/>
              <a:t>Stanza </a:t>
            </a:r>
            <a:r>
              <a:rPr lang="nl-NL" sz="2000" dirty="0" err="1"/>
              <a:t>della</a:t>
            </a:r>
            <a:r>
              <a:rPr lang="nl-NL" sz="2000" dirty="0"/>
              <a:t> </a:t>
            </a:r>
            <a:r>
              <a:rPr lang="nl-NL" sz="2000" dirty="0" err="1"/>
              <a:t>Segnatura</a:t>
            </a:r>
            <a:endParaRPr lang="nl-NL" sz="2000" dirty="0" smtClean="0"/>
          </a:p>
          <a:p>
            <a:r>
              <a:rPr lang="nl-NL" sz="2000" dirty="0" smtClean="0"/>
              <a:t>Fresco’s in de Pauselijke vertrekken. </a:t>
            </a:r>
          </a:p>
          <a:p>
            <a:r>
              <a:rPr lang="nl-NL" sz="2000" dirty="0" smtClean="0"/>
              <a:t>School van Athene, </a:t>
            </a:r>
          </a:p>
          <a:p>
            <a:r>
              <a:rPr lang="nl-NL" sz="2000" dirty="0" smtClean="0"/>
              <a:t>1509-1510</a:t>
            </a:r>
          </a:p>
          <a:p>
            <a:endParaRPr lang="nl-NL" sz="2000" dirty="0"/>
          </a:p>
          <a:p>
            <a:endParaRPr lang="nl-NL" sz="2000" dirty="0"/>
          </a:p>
          <a:p>
            <a:endParaRPr lang="nl-NL" sz="2000" b="1" dirty="0"/>
          </a:p>
        </p:txBody>
      </p:sp>
      <p:sp>
        <p:nvSpPr>
          <p:cNvPr id="6"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pic>
        <p:nvPicPr>
          <p:cNvPr id="3078" name="Picture 6" descr="https://upload.wikimedia.org/wikipedia/commons/thumb/a/a8/Raffael_Stanza_della_Segnatura.jpg/800px-Raffael_Stanza_della_Segna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621" y="457200"/>
            <a:ext cx="7620000" cy="60864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e school van Ath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621" y="457200"/>
            <a:ext cx="7855360" cy="609772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ep 10"/>
          <p:cNvGrpSpPr/>
          <p:nvPr/>
        </p:nvGrpSpPr>
        <p:grpSpPr>
          <a:xfrm>
            <a:off x="6062753" y="2393395"/>
            <a:ext cx="2610984" cy="1943472"/>
            <a:chOff x="6062753" y="2393395"/>
            <a:chExt cx="2610984" cy="1943472"/>
          </a:xfrm>
        </p:grpSpPr>
        <p:sp>
          <p:nvSpPr>
            <p:cNvPr id="9" name="Ovaal 8"/>
            <p:cNvSpPr/>
            <p:nvPr/>
          </p:nvSpPr>
          <p:spPr>
            <a:xfrm>
              <a:off x="7694023" y="2743198"/>
              <a:ext cx="979714" cy="1593669"/>
            </a:xfrm>
            <a:prstGeom prst="ellipse">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6062753" y="2393395"/>
              <a:ext cx="1894114" cy="338554"/>
            </a:xfrm>
            <a:prstGeom prst="rect">
              <a:avLst/>
            </a:prstGeom>
            <a:solidFill>
              <a:schemeClr val="bg1"/>
            </a:solidFill>
          </p:spPr>
          <p:txBody>
            <a:bodyPr wrap="square" rtlCol="0">
              <a:spAutoFit/>
            </a:bodyPr>
            <a:lstStyle/>
            <a:p>
              <a:r>
                <a:rPr lang="nl-NL" sz="1600" dirty="0" smtClean="0"/>
                <a:t>Plato en </a:t>
              </a:r>
              <a:r>
                <a:rPr lang="nl-NL" sz="1600" dirty="0"/>
                <a:t>A</a:t>
              </a:r>
              <a:r>
                <a:rPr lang="nl-NL" sz="1600" dirty="0" smtClean="0"/>
                <a:t>ristoteles</a:t>
              </a:r>
              <a:endParaRPr lang="nl-NL" sz="1600" dirty="0"/>
            </a:p>
          </p:txBody>
        </p:sp>
      </p:grpSp>
      <p:grpSp>
        <p:nvGrpSpPr>
          <p:cNvPr id="14" name="Groep 13"/>
          <p:cNvGrpSpPr/>
          <p:nvPr/>
        </p:nvGrpSpPr>
        <p:grpSpPr>
          <a:xfrm>
            <a:off x="5773783" y="2952206"/>
            <a:ext cx="1542596" cy="1135388"/>
            <a:chOff x="5773783" y="2952206"/>
            <a:chExt cx="1542596" cy="1135388"/>
          </a:xfrm>
        </p:grpSpPr>
        <p:sp>
          <p:nvSpPr>
            <p:cNvPr id="12" name="Ovaal 11"/>
            <p:cNvSpPr/>
            <p:nvPr/>
          </p:nvSpPr>
          <p:spPr>
            <a:xfrm>
              <a:off x="6597922" y="2952206"/>
              <a:ext cx="718457" cy="692331"/>
            </a:xfrm>
            <a:prstGeom prst="ellipse">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p:cNvSpPr txBox="1"/>
            <p:nvPr/>
          </p:nvSpPr>
          <p:spPr>
            <a:xfrm>
              <a:off x="5773783" y="3749040"/>
              <a:ext cx="1071154" cy="338554"/>
            </a:xfrm>
            <a:prstGeom prst="rect">
              <a:avLst/>
            </a:prstGeom>
            <a:solidFill>
              <a:schemeClr val="bg1"/>
            </a:solidFill>
          </p:spPr>
          <p:txBody>
            <a:bodyPr wrap="square" rtlCol="0">
              <a:spAutoFit/>
            </a:bodyPr>
            <a:lstStyle/>
            <a:p>
              <a:r>
                <a:rPr lang="nl-NL" sz="1600" dirty="0" smtClean="0"/>
                <a:t>Socrates</a:t>
              </a:r>
              <a:endParaRPr lang="nl-NL" sz="1600" dirty="0"/>
            </a:p>
          </p:txBody>
        </p:sp>
      </p:grpSp>
    </p:spTree>
    <p:extLst>
      <p:ext uri="{BB962C8B-B14F-4D97-AF65-F5344CB8AC3E}">
        <p14:creationId xmlns:p14="http://schemas.microsoft.com/office/powerpoint/2010/main" val="349062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p:txBody>
          <a:bodyPr>
            <a:normAutofit/>
          </a:bodyPr>
          <a:lstStyle/>
          <a:p>
            <a:r>
              <a:rPr lang="nl-NL" sz="2000" dirty="0" smtClean="0"/>
              <a:t>Beeldhouwkunst</a:t>
            </a:r>
          </a:p>
          <a:p>
            <a:pPr marL="342900" indent="-342900">
              <a:buFont typeface="Arial" panose="020B0604020202020204" pitchFamily="34" charset="0"/>
              <a:buChar char="•"/>
            </a:pPr>
            <a:r>
              <a:rPr lang="nl-NL" sz="2000" dirty="0" smtClean="0"/>
              <a:t>Portret bustes</a:t>
            </a:r>
          </a:p>
          <a:p>
            <a:pPr marL="342900" indent="-342900">
              <a:buFont typeface="Arial" panose="020B0604020202020204" pitchFamily="34" charset="0"/>
              <a:buChar char="•"/>
            </a:pPr>
            <a:r>
              <a:rPr lang="nl-NL" sz="2000" dirty="0" smtClean="0"/>
              <a:t>Ruiterstandbeelden</a:t>
            </a:r>
          </a:p>
          <a:p>
            <a:pPr marL="342900" indent="-342900">
              <a:buFont typeface="Arial" panose="020B0604020202020204" pitchFamily="34" charset="0"/>
              <a:buChar char="•"/>
            </a:pPr>
            <a:r>
              <a:rPr lang="nl-NL" sz="2000" dirty="0" smtClean="0"/>
              <a:t>Grafmonumenten</a:t>
            </a:r>
          </a:p>
          <a:p>
            <a:pPr marL="342900" indent="-342900">
              <a:buFont typeface="Arial" panose="020B0604020202020204" pitchFamily="34" charset="0"/>
              <a:buChar char="•"/>
            </a:pPr>
            <a:r>
              <a:rPr lang="nl-NL" sz="2000" dirty="0" smtClean="0"/>
              <a:t>Fonteinen</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smtClean="0"/>
              <a:t>Marmer</a:t>
            </a:r>
          </a:p>
          <a:p>
            <a:pPr marL="342900" indent="-342900">
              <a:buFont typeface="Arial" panose="020B0604020202020204" pitchFamily="34" charset="0"/>
              <a:buChar char="•"/>
            </a:pPr>
            <a:r>
              <a:rPr lang="nl-NL" sz="2000" dirty="0" smtClean="0"/>
              <a:t>Brons</a:t>
            </a:r>
          </a:p>
          <a:p>
            <a:pPr marL="342900" indent="-342900">
              <a:buFont typeface="Arial" panose="020B0604020202020204" pitchFamily="34" charset="0"/>
              <a:buChar char="•"/>
            </a:pPr>
            <a:r>
              <a:rPr lang="nl-NL" sz="2000" dirty="0" smtClean="0"/>
              <a:t>Terracotta</a:t>
            </a:r>
            <a:endParaRPr lang="nl-NL" sz="2000" dirty="0"/>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pic>
        <p:nvPicPr>
          <p:cNvPr id="4104" name="Picture 8" descr="https://upload.wikimedia.org/wikipedia/commons/thumb/b/b1/Bartolomeo_Colleoni_by_Andrea_del_Verrocchio.jpg/800px-Bartolomeo_Colleoni_by_Andrea_del_Verrocch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106" y="987425"/>
            <a:ext cx="5304699" cy="4747706"/>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5877106" y="5735131"/>
            <a:ext cx="5304699" cy="646331"/>
          </a:xfrm>
          <a:prstGeom prst="rect">
            <a:avLst/>
          </a:prstGeom>
          <a:noFill/>
        </p:spPr>
        <p:txBody>
          <a:bodyPr wrap="square" rtlCol="0">
            <a:spAutoFit/>
          </a:bodyPr>
          <a:lstStyle/>
          <a:p>
            <a:r>
              <a:rPr lang="nl-NL" dirty="0" err="1" smtClean="0"/>
              <a:t>Verrocchio</a:t>
            </a:r>
            <a:r>
              <a:rPr lang="nl-NL" dirty="0" smtClean="0"/>
              <a:t>, ruiterstandbeeld van </a:t>
            </a:r>
            <a:r>
              <a:rPr lang="nl-NL" dirty="0" err="1" smtClean="0"/>
              <a:t>Colleoni</a:t>
            </a:r>
            <a:r>
              <a:rPr lang="nl-NL" dirty="0" smtClean="0"/>
              <a:t>, 1483, brons (4m)</a:t>
            </a:r>
            <a:endParaRPr lang="nl-NL" dirty="0"/>
          </a:p>
        </p:txBody>
      </p:sp>
    </p:spTree>
    <p:extLst>
      <p:ext uri="{BB962C8B-B14F-4D97-AF65-F5344CB8AC3E}">
        <p14:creationId xmlns:p14="http://schemas.microsoft.com/office/powerpoint/2010/main" val="4057904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sp>
        <p:nvSpPr>
          <p:cNvPr id="4" name="Tijdelijke aanduiding voor tekst 3"/>
          <p:cNvSpPr>
            <a:spLocks noGrp="1"/>
          </p:cNvSpPr>
          <p:nvPr>
            <p:ph type="body" sz="half" idx="2"/>
          </p:nvPr>
        </p:nvSpPr>
        <p:spPr/>
        <p:txBody>
          <a:bodyPr>
            <a:normAutofit/>
          </a:bodyPr>
          <a:lstStyle/>
          <a:p>
            <a:r>
              <a:rPr lang="nl-NL" sz="2000" b="1" dirty="0" smtClean="0"/>
              <a:t>David</a:t>
            </a:r>
          </a:p>
          <a:p>
            <a:r>
              <a:rPr lang="nl-NL" sz="2000" dirty="0" smtClean="0"/>
              <a:t>Links </a:t>
            </a:r>
            <a:r>
              <a:rPr lang="nl-NL" sz="2000" dirty="0" err="1" smtClean="0"/>
              <a:t>Donatello</a:t>
            </a:r>
            <a:r>
              <a:rPr lang="nl-NL" sz="2000" dirty="0" smtClean="0"/>
              <a:t>, 1430</a:t>
            </a:r>
          </a:p>
          <a:p>
            <a:r>
              <a:rPr lang="nl-NL" sz="2000" dirty="0" smtClean="0"/>
              <a:t>Rechts Michelangelo, 1501</a:t>
            </a:r>
          </a:p>
          <a:p>
            <a:endParaRPr lang="nl-NL" sz="2000" dirty="0"/>
          </a:p>
          <a:p>
            <a:r>
              <a:rPr lang="nl-NL" sz="2000" dirty="0" smtClean="0"/>
              <a:t> </a:t>
            </a:r>
            <a:r>
              <a:rPr lang="nl-NL" sz="2000" b="1" dirty="0" smtClean="0"/>
              <a:t>Contrapost</a:t>
            </a:r>
          </a:p>
          <a:p>
            <a:endParaRPr lang="nl-NL" sz="2000" dirty="0"/>
          </a:p>
        </p:txBody>
      </p:sp>
      <p:pic>
        <p:nvPicPr>
          <p:cNvPr id="5" name="Picture 2" descr="De onbekende David | Ciao tutti, Ontdek Italië"/>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25" y="987425"/>
            <a:ext cx="2981829" cy="4873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avid Michelangelo Buonarroti Als kunstdruk of als handgeschilderd  olieverfschilderij"/>
          <p:cNvPicPr>
            <a:picLocks noChangeAspect="1" noChangeArrowheads="1"/>
          </p:cNvPicPr>
          <p:nvPr/>
        </p:nvPicPr>
        <p:blipFill rotWithShape="1">
          <a:blip r:embed="rId3">
            <a:extLst>
              <a:ext uri="{28A0092B-C50C-407E-A947-70E740481C1C}">
                <a14:useLocalDpi xmlns:a14="http://schemas.microsoft.com/office/drawing/2010/main" val="0"/>
              </a:ext>
            </a:extLst>
          </a:blip>
          <a:srcRect l="16919" r="14995"/>
          <a:stretch/>
        </p:blipFill>
        <p:spPr bwMode="auto">
          <a:xfrm>
            <a:off x="8621486" y="987424"/>
            <a:ext cx="2926080" cy="487362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grpSp>
        <p:nvGrpSpPr>
          <p:cNvPr id="17" name="Groep 16"/>
          <p:cNvGrpSpPr/>
          <p:nvPr/>
        </p:nvGrpSpPr>
        <p:grpSpPr>
          <a:xfrm>
            <a:off x="9157063" y="1907177"/>
            <a:ext cx="1423851" cy="3174274"/>
            <a:chOff x="9157063" y="1907177"/>
            <a:chExt cx="1423851" cy="3174274"/>
          </a:xfrm>
        </p:grpSpPr>
        <p:cxnSp>
          <p:nvCxnSpPr>
            <p:cNvPr id="9" name="Rechte verbindingslijn 8"/>
            <p:cNvCxnSpPr/>
            <p:nvPr/>
          </p:nvCxnSpPr>
          <p:spPr>
            <a:xfrm flipV="1">
              <a:off x="9157063" y="1907177"/>
              <a:ext cx="1280160" cy="248194"/>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9157063" y="3075123"/>
              <a:ext cx="1280160" cy="349114"/>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9588137" y="3249680"/>
              <a:ext cx="209006" cy="1831771"/>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Gekromde verbindingslijn 15"/>
            <p:cNvCxnSpPr/>
            <p:nvPr/>
          </p:nvCxnSpPr>
          <p:spPr>
            <a:xfrm rot="16200000" flipH="1">
              <a:off x="9572256" y="3936507"/>
              <a:ext cx="1520928" cy="496388"/>
            </a:xfrm>
            <a:prstGeom prst="curvedConnector3">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Tekstvak 17"/>
          <p:cNvSpPr txBox="1"/>
          <p:nvPr/>
        </p:nvSpPr>
        <p:spPr>
          <a:xfrm>
            <a:off x="953589" y="4273914"/>
            <a:ext cx="3202600" cy="1477328"/>
          </a:xfrm>
          <a:prstGeom prst="rect">
            <a:avLst/>
          </a:prstGeom>
          <a:noFill/>
        </p:spPr>
        <p:txBody>
          <a:bodyPr wrap="square" rtlCol="0">
            <a:spAutoFit/>
          </a:bodyPr>
          <a:lstStyle/>
          <a:p>
            <a:r>
              <a:rPr lang="nl-NL" dirty="0" smtClean="0"/>
              <a:t>Natuurlijke dynamische houding met: </a:t>
            </a:r>
          </a:p>
          <a:p>
            <a:r>
              <a:rPr lang="nl-NL" dirty="0" smtClean="0"/>
              <a:t>Schouder en bekken in </a:t>
            </a:r>
            <a:r>
              <a:rPr lang="nl-NL" dirty="0" smtClean="0">
                <a:sym typeface="Wingdings" panose="05000000000000000000" pitchFamily="2" charset="2"/>
              </a:rPr>
              <a:t>tegengestelde richting.</a:t>
            </a:r>
          </a:p>
          <a:p>
            <a:r>
              <a:rPr lang="nl-NL" dirty="0" smtClean="0">
                <a:sym typeface="Wingdings" panose="05000000000000000000" pitchFamily="2" charset="2"/>
              </a:rPr>
              <a:t>Standbeen en speelbeen.</a:t>
            </a:r>
            <a:endParaRPr lang="nl-NL" dirty="0"/>
          </a:p>
        </p:txBody>
      </p:sp>
      <p:sp>
        <p:nvSpPr>
          <p:cNvPr id="2" name="Rechthoek 1"/>
          <p:cNvSpPr/>
          <p:nvPr/>
        </p:nvSpPr>
        <p:spPr>
          <a:xfrm>
            <a:off x="0" y="6488668"/>
            <a:ext cx="4437753" cy="369332"/>
          </a:xfrm>
          <a:prstGeom prst="rect">
            <a:avLst/>
          </a:prstGeom>
        </p:spPr>
        <p:txBody>
          <a:bodyPr wrap="none">
            <a:spAutoFit/>
          </a:bodyPr>
          <a:lstStyle/>
          <a:p>
            <a:r>
              <a:rPr lang="nl-NL" dirty="0"/>
              <a:t>Barok vragenblok </a:t>
            </a:r>
            <a:r>
              <a:rPr lang="nl-NL" dirty="0" smtClean="0"/>
              <a:t>14 (vergelijking met Bernini</a:t>
            </a:r>
            <a:endParaRPr lang="nl-NL" dirty="0"/>
          </a:p>
        </p:txBody>
      </p:sp>
    </p:spTree>
    <p:extLst>
      <p:ext uri="{BB962C8B-B14F-4D97-AF65-F5344CB8AC3E}">
        <p14:creationId xmlns:p14="http://schemas.microsoft.com/office/powerpoint/2010/main" val="369359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p:txBody>
          <a:bodyPr>
            <a:normAutofit/>
          </a:bodyPr>
          <a:lstStyle/>
          <a:p>
            <a:r>
              <a:rPr lang="nl-NL" sz="2000" b="1" dirty="0" smtClean="0"/>
              <a:t>Michelangelo</a:t>
            </a:r>
            <a:endParaRPr lang="nl-NL" sz="2000" b="1" dirty="0"/>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pic>
        <p:nvPicPr>
          <p:cNvPr id="6146" name="Picture 2" descr="Pietà van Michelangel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4499" y="987425"/>
            <a:ext cx="5889577" cy="487362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324499" y="5868988"/>
            <a:ext cx="5889577" cy="646331"/>
          </a:xfrm>
          <a:prstGeom prst="rect">
            <a:avLst/>
          </a:prstGeom>
          <a:solidFill>
            <a:schemeClr val="bg2"/>
          </a:solidFill>
        </p:spPr>
        <p:txBody>
          <a:bodyPr wrap="square" rtlCol="0">
            <a:spAutoFit/>
          </a:bodyPr>
          <a:lstStyle/>
          <a:p>
            <a:r>
              <a:rPr lang="nl-NL" dirty="0" smtClean="0"/>
              <a:t>Michelangelo, </a:t>
            </a:r>
            <a:r>
              <a:rPr lang="nl-NL" dirty="0" err="1" smtClean="0"/>
              <a:t>Pièta</a:t>
            </a:r>
            <a:r>
              <a:rPr lang="nl-NL" dirty="0" smtClean="0"/>
              <a:t>, marmer, 1498-1499</a:t>
            </a:r>
          </a:p>
          <a:p>
            <a:r>
              <a:rPr lang="nl-NL" dirty="0" smtClean="0"/>
              <a:t>195 cm breed -174 cm hoog</a:t>
            </a:r>
            <a:endParaRPr lang="nl-NL" dirty="0"/>
          </a:p>
        </p:txBody>
      </p:sp>
      <p:grpSp>
        <p:nvGrpSpPr>
          <p:cNvPr id="7" name="Groep 6"/>
          <p:cNvGrpSpPr/>
          <p:nvPr/>
        </p:nvGrpSpPr>
        <p:grpSpPr>
          <a:xfrm>
            <a:off x="4210952" y="987425"/>
            <a:ext cx="7371107" cy="5515987"/>
            <a:chOff x="4210952" y="987425"/>
            <a:chExt cx="7371107" cy="5515987"/>
          </a:xfrm>
        </p:grpSpPr>
        <p:pic>
          <p:nvPicPr>
            <p:cNvPr id="6148" name="Picture 4" descr="https://ciaotutti.nl/wp-content/uploads/2021/06/michelangelo-medici-kapel-florenc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952" y="987425"/>
              <a:ext cx="7371107" cy="4889501"/>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4210952" y="5857081"/>
              <a:ext cx="7371107" cy="646331"/>
            </a:xfrm>
            <a:prstGeom prst="rect">
              <a:avLst/>
            </a:prstGeom>
            <a:solidFill>
              <a:schemeClr val="bg2"/>
            </a:solidFill>
          </p:spPr>
          <p:txBody>
            <a:bodyPr wrap="square" rtlCol="0">
              <a:spAutoFit/>
            </a:bodyPr>
            <a:lstStyle/>
            <a:p>
              <a:r>
                <a:rPr lang="nl-NL" dirty="0" smtClean="0"/>
                <a:t>Michelangelo, Grafmonument Medici broers, marmer, </a:t>
              </a:r>
            </a:p>
            <a:p>
              <a:r>
                <a:rPr lang="nl-NL" dirty="0" smtClean="0"/>
                <a:t>1524-1531</a:t>
              </a:r>
            </a:p>
          </p:txBody>
        </p:sp>
      </p:grpSp>
      <p:sp>
        <p:nvSpPr>
          <p:cNvPr id="10" name="Rechthoek 9"/>
          <p:cNvSpPr/>
          <p:nvPr/>
        </p:nvSpPr>
        <p:spPr>
          <a:xfrm>
            <a:off x="237006" y="6238853"/>
            <a:ext cx="3283784" cy="369332"/>
          </a:xfrm>
          <a:prstGeom prst="rect">
            <a:avLst/>
          </a:prstGeom>
        </p:spPr>
        <p:txBody>
          <a:bodyPr wrap="none">
            <a:spAutoFit/>
          </a:bodyPr>
          <a:lstStyle/>
          <a:p>
            <a:r>
              <a:rPr lang="nl-NL" dirty="0" smtClean="0"/>
              <a:t>Renaissance </a:t>
            </a:r>
            <a:r>
              <a:rPr lang="nl-NL" dirty="0"/>
              <a:t>vragenblok </a:t>
            </a:r>
            <a:r>
              <a:rPr lang="nl-NL" dirty="0" smtClean="0"/>
              <a:t>10 en 15</a:t>
            </a:r>
            <a:endParaRPr lang="nl-NL" dirty="0"/>
          </a:p>
        </p:txBody>
      </p:sp>
    </p:spTree>
    <p:extLst>
      <p:ext uri="{BB962C8B-B14F-4D97-AF65-F5344CB8AC3E}">
        <p14:creationId xmlns:p14="http://schemas.microsoft.com/office/powerpoint/2010/main" val="7314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p:txBody>
          <a:bodyPr/>
          <a:lstStyle/>
          <a:p>
            <a:endParaRPr lang="nl-NL"/>
          </a:p>
        </p:txBody>
      </p:sp>
      <p:pic>
        <p:nvPicPr>
          <p:cNvPr id="7170" name="Picture 2" descr="https://upload.wikimedia.org/wikipedia/commons/thumb/e/e4/CAPPELLA_SISTINA.jpg/1920px-CAPPELLA_SIST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7487"/>
            <a:ext cx="12192000" cy="438150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sp>
        <p:nvSpPr>
          <p:cNvPr id="5" name="Tekstvak 4"/>
          <p:cNvSpPr txBox="1"/>
          <p:nvPr/>
        </p:nvSpPr>
        <p:spPr>
          <a:xfrm>
            <a:off x="168812" y="6119446"/>
            <a:ext cx="5373859" cy="369332"/>
          </a:xfrm>
          <a:prstGeom prst="rect">
            <a:avLst/>
          </a:prstGeom>
          <a:noFill/>
        </p:spPr>
        <p:txBody>
          <a:bodyPr wrap="square" rtlCol="0">
            <a:spAutoFit/>
          </a:bodyPr>
          <a:lstStyle/>
          <a:p>
            <a:r>
              <a:rPr lang="nl-NL" dirty="0" smtClean="0"/>
              <a:t>Sixtijnse kapel</a:t>
            </a:r>
            <a:endParaRPr lang="nl-NL" dirty="0"/>
          </a:p>
        </p:txBody>
      </p:sp>
    </p:spTree>
    <p:extLst>
      <p:ext uri="{BB962C8B-B14F-4D97-AF65-F5344CB8AC3E}">
        <p14:creationId xmlns:p14="http://schemas.microsoft.com/office/powerpoint/2010/main" val="1430300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pic>
        <p:nvPicPr>
          <p:cNvPr id="8194" name="Picture 2" descr="Het laatste oord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748" y="1311008"/>
            <a:ext cx="4487594" cy="494196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thumb/a/ac/Creaci%C3%B3n_de_Ad%C3%A1m.jpg/1280px-Creaci%C3%B3n_de_Ad%C3%A1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52" y="1311008"/>
            <a:ext cx="6094904" cy="283794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296252" y="4431323"/>
            <a:ext cx="6094904" cy="923330"/>
          </a:xfrm>
          <a:prstGeom prst="rect">
            <a:avLst/>
          </a:prstGeom>
          <a:noFill/>
        </p:spPr>
        <p:txBody>
          <a:bodyPr wrap="square" rtlCol="0">
            <a:spAutoFit/>
          </a:bodyPr>
          <a:lstStyle/>
          <a:p>
            <a:r>
              <a:rPr lang="nl-NL" dirty="0" smtClean="0"/>
              <a:t>Schepping van Adam</a:t>
            </a:r>
          </a:p>
          <a:p>
            <a:endParaRPr lang="nl-NL" dirty="0"/>
          </a:p>
          <a:p>
            <a:r>
              <a:rPr lang="nl-NL" dirty="0" smtClean="0"/>
              <a:t>Het laatste oordeel</a:t>
            </a:r>
            <a:endParaRPr lang="nl-NL" dirty="0"/>
          </a:p>
        </p:txBody>
      </p:sp>
    </p:spTree>
    <p:extLst>
      <p:ext uri="{BB962C8B-B14F-4D97-AF65-F5344CB8AC3E}">
        <p14:creationId xmlns:p14="http://schemas.microsoft.com/office/powerpoint/2010/main" val="2403965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p:txBody>
          <a:bodyPr/>
          <a:lstStyle/>
          <a:p>
            <a:r>
              <a:rPr lang="nl-NL" sz="2000" b="1" dirty="0" smtClean="0"/>
              <a:t>Manierisme</a:t>
            </a:r>
          </a:p>
          <a:p>
            <a:r>
              <a:rPr lang="nl-NL" sz="2000" dirty="0" smtClean="0"/>
              <a:t>Navolgers van Michelangelo, willen beweeglijkheid laten zien, opmaak naar </a:t>
            </a:r>
            <a:r>
              <a:rPr lang="nl-NL" sz="2000" b="1" dirty="0" smtClean="0"/>
              <a:t>Barok</a:t>
            </a:r>
            <a:endParaRPr lang="nl-NL" sz="2000" b="1" dirty="0"/>
          </a:p>
        </p:txBody>
      </p:sp>
      <p:pic>
        <p:nvPicPr>
          <p:cNvPr id="9218" name="Picture 2" descr="De Sabijnse Maagdenroof | Histori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35372" y="341487"/>
            <a:ext cx="3794731" cy="5769717"/>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grpSp>
        <p:nvGrpSpPr>
          <p:cNvPr id="16" name="Groep 15"/>
          <p:cNvGrpSpPr/>
          <p:nvPr/>
        </p:nvGrpSpPr>
        <p:grpSpPr>
          <a:xfrm>
            <a:off x="8087149" y="1364565"/>
            <a:ext cx="1491175" cy="4504423"/>
            <a:chOff x="8102990" y="1364565"/>
            <a:chExt cx="1491175" cy="4504423"/>
          </a:xfrm>
        </p:grpSpPr>
        <p:cxnSp>
          <p:nvCxnSpPr>
            <p:cNvPr id="7" name="Gekromde verbindingslijn 6"/>
            <p:cNvCxnSpPr/>
            <p:nvPr/>
          </p:nvCxnSpPr>
          <p:spPr>
            <a:xfrm rot="16200000" flipH="1">
              <a:off x="7533250" y="1934307"/>
              <a:ext cx="1955409" cy="815926"/>
            </a:xfrm>
            <a:prstGeom prst="curvedConnector3">
              <a:avLst/>
            </a:prstGeom>
            <a:ln w="7620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Gekromde verbindingslijn 9"/>
            <p:cNvCxnSpPr/>
            <p:nvPr/>
          </p:nvCxnSpPr>
          <p:spPr>
            <a:xfrm rot="16200000" flipH="1">
              <a:off x="7771004" y="4045826"/>
              <a:ext cx="2155148" cy="1491175"/>
            </a:xfrm>
            <a:prstGeom prst="curvedConnector3">
              <a:avLst>
                <a:gd name="adj1" fmla="val 50000"/>
              </a:avLst>
            </a:prstGeom>
            <a:ln w="7620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7" name="Tekstvak 16"/>
          <p:cNvSpPr txBox="1"/>
          <p:nvPr/>
        </p:nvSpPr>
        <p:spPr>
          <a:xfrm>
            <a:off x="839788" y="3963194"/>
            <a:ext cx="4407461" cy="1292662"/>
          </a:xfrm>
          <a:prstGeom prst="rect">
            <a:avLst/>
          </a:prstGeom>
          <a:noFill/>
        </p:spPr>
        <p:txBody>
          <a:bodyPr wrap="square" rtlCol="0">
            <a:spAutoFit/>
          </a:bodyPr>
          <a:lstStyle/>
          <a:p>
            <a:r>
              <a:rPr lang="nl-NL" sz="2000" b="1" dirty="0" err="1"/>
              <a:t>Figura</a:t>
            </a:r>
            <a:r>
              <a:rPr lang="nl-NL" sz="2000" b="1" dirty="0"/>
              <a:t> Serpentina:</a:t>
            </a:r>
          </a:p>
          <a:p>
            <a:r>
              <a:rPr lang="nl-NL" sz="2000" dirty="0"/>
              <a:t>Draaiende beweging, maakt het beeld van alle kanten interessant. </a:t>
            </a:r>
          </a:p>
          <a:p>
            <a:endParaRPr lang="nl-NL" dirty="0"/>
          </a:p>
        </p:txBody>
      </p:sp>
      <p:sp>
        <p:nvSpPr>
          <p:cNvPr id="18" name="Tekstvak 17"/>
          <p:cNvSpPr txBox="1"/>
          <p:nvPr/>
        </p:nvSpPr>
        <p:spPr>
          <a:xfrm>
            <a:off x="6849192" y="6111204"/>
            <a:ext cx="3967090" cy="646331"/>
          </a:xfrm>
          <a:prstGeom prst="rect">
            <a:avLst/>
          </a:prstGeom>
          <a:noFill/>
        </p:spPr>
        <p:txBody>
          <a:bodyPr wrap="square" rtlCol="0">
            <a:spAutoFit/>
          </a:bodyPr>
          <a:lstStyle/>
          <a:p>
            <a:r>
              <a:rPr lang="nl-NL" dirty="0" smtClean="0"/>
              <a:t>Bologna, Sabijnse maagdenroof, 1583, marmer</a:t>
            </a:r>
            <a:endParaRPr lang="nl-NL" dirty="0"/>
          </a:p>
        </p:txBody>
      </p:sp>
      <p:sp>
        <p:nvSpPr>
          <p:cNvPr id="11" name="Rechthoek 10"/>
          <p:cNvSpPr/>
          <p:nvPr/>
        </p:nvSpPr>
        <p:spPr>
          <a:xfrm>
            <a:off x="237006" y="6238853"/>
            <a:ext cx="2706703" cy="369332"/>
          </a:xfrm>
          <a:prstGeom prst="rect">
            <a:avLst/>
          </a:prstGeom>
        </p:spPr>
        <p:txBody>
          <a:bodyPr wrap="none">
            <a:spAutoFit/>
          </a:bodyPr>
          <a:lstStyle/>
          <a:p>
            <a:r>
              <a:rPr lang="nl-NL" dirty="0" smtClean="0"/>
              <a:t>Renaissance </a:t>
            </a:r>
            <a:r>
              <a:rPr lang="nl-NL" dirty="0"/>
              <a:t>vragenblok </a:t>
            </a:r>
            <a:r>
              <a:rPr lang="nl-NL" dirty="0" smtClean="0"/>
              <a:t>13</a:t>
            </a:r>
            <a:endParaRPr lang="nl-NL" dirty="0"/>
          </a:p>
        </p:txBody>
      </p:sp>
    </p:spTree>
    <p:extLst>
      <p:ext uri="{BB962C8B-B14F-4D97-AF65-F5344CB8AC3E}">
        <p14:creationId xmlns:p14="http://schemas.microsoft.com/office/powerpoint/2010/main" val="35469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p:txBody>
          <a:bodyPr/>
          <a:lstStyle/>
          <a:p>
            <a:r>
              <a:rPr lang="nl-NL" altLang="nl-NL" sz="2000" b="1" dirty="0" smtClean="0"/>
              <a:t>Barok</a:t>
            </a:r>
          </a:p>
          <a:p>
            <a:r>
              <a:rPr lang="nl-NL" altLang="nl-NL" sz="2000" dirty="0" smtClean="0"/>
              <a:t>Beweging </a:t>
            </a:r>
            <a:r>
              <a:rPr lang="nl-NL" altLang="nl-NL" sz="2000" dirty="0"/>
              <a:t>en asymmetrie </a:t>
            </a:r>
          </a:p>
          <a:p>
            <a:r>
              <a:rPr lang="nl-NL" altLang="nl-NL" sz="2000" dirty="0"/>
              <a:t>Contrasten en versieringen </a:t>
            </a:r>
          </a:p>
          <a:p>
            <a:r>
              <a:rPr lang="nl-NL" altLang="nl-NL" sz="2000" dirty="0"/>
              <a:t>Theatraal en plastisch </a:t>
            </a:r>
          </a:p>
          <a:p>
            <a:r>
              <a:rPr lang="nl-NL" altLang="nl-NL" sz="2000" dirty="0"/>
              <a:t>Integratie van kunstdisciplines (</a:t>
            </a:r>
            <a:r>
              <a:rPr lang="nl-NL" altLang="nl-NL" sz="2000" dirty="0" err="1"/>
              <a:t>gesammtkunst</a:t>
            </a:r>
            <a:r>
              <a:rPr lang="nl-NL" altLang="nl-NL" sz="2000" dirty="0"/>
              <a:t>)</a:t>
            </a:r>
          </a:p>
          <a:p>
            <a:endParaRPr lang="nl-NL" dirty="0"/>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pic>
        <p:nvPicPr>
          <p:cNvPr id="10242" name="Picture 2" descr="Apotheosis of Henry IV - Peter Paul Rubens en reproduction imprimée ou  copie peinte à l&amp;#39;huile sur to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711" y="1701335"/>
            <a:ext cx="7165685" cy="386947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4486711" y="5545822"/>
            <a:ext cx="6096000" cy="646331"/>
          </a:xfrm>
          <a:prstGeom prst="rect">
            <a:avLst/>
          </a:prstGeom>
        </p:spPr>
        <p:txBody>
          <a:bodyPr>
            <a:spAutoFit/>
          </a:bodyPr>
          <a:lstStyle/>
          <a:p>
            <a:r>
              <a:rPr lang="nl-NL" dirty="0"/>
              <a:t>Rubens</a:t>
            </a:r>
            <a:r>
              <a:rPr lang="nl-NL" dirty="0" smtClean="0"/>
              <a:t>, De Apotheose van </a:t>
            </a:r>
            <a:r>
              <a:rPr lang="nl-NL" dirty="0" err="1" smtClean="0"/>
              <a:t>HenryIV</a:t>
            </a:r>
            <a:r>
              <a:rPr lang="nl-NL" dirty="0" smtClean="0"/>
              <a:t> en de </a:t>
            </a:r>
            <a:r>
              <a:rPr lang="nl-NL" dirty="0" err="1" smtClean="0"/>
              <a:t>troons</a:t>
            </a:r>
            <a:r>
              <a:rPr lang="nl-NL" dirty="0" smtClean="0"/>
              <a:t> bestijging van Marie de Medici op 14 mei 1610, 1620-1622</a:t>
            </a:r>
            <a:endParaRPr lang="nl-NL" dirty="0"/>
          </a:p>
        </p:txBody>
      </p:sp>
    </p:spTree>
    <p:extLst>
      <p:ext uri="{BB962C8B-B14F-4D97-AF65-F5344CB8AC3E}">
        <p14:creationId xmlns:p14="http://schemas.microsoft.com/office/powerpoint/2010/main" val="2977135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839788" y="1086730"/>
            <a:ext cx="3932237" cy="3811588"/>
          </a:xfrm>
        </p:spPr>
        <p:txBody>
          <a:bodyPr>
            <a:normAutofit/>
          </a:bodyPr>
          <a:lstStyle/>
          <a:p>
            <a:r>
              <a:rPr lang="nl-NL" sz="2000" b="1" dirty="0" smtClean="0"/>
              <a:t>Bernini</a:t>
            </a:r>
            <a:endParaRPr lang="nl-NL" sz="2000" dirty="0" smtClean="0"/>
          </a:p>
          <a:p>
            <a:endParaRPr lang="nl-NL" sz="2000" dirty="0"/>
          </a:p>
          <a:p>
            <a:r>
              <a:rPr lang="nl-NL" sz="2000" dirty="0" smtClean="0"/>
              <a:t>Dynamisch</a:t>
            </a:r>
          </a:p>
          <a:p>
            <a:r>
              <a:rPr lang="nl-NL" sz="2000" dirty="0" smtClean="0"/>
              <a:t>Stofuitdrukking – textuur</a:t>
            </a:r>
          </a:p>
          <a:p>
            <a:endParaRPr lang="nl-NL" sz="2000" dirty="0"/>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pic>
        <p:nvPicPr>
          <p:cNvPr id="1026" name="Picture 2" descr="Barok: GIAN LORENZO BERNINI, Apollo en Daphne, Galleria Borghese, R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5341" y="554726"/>
            <a:ext cx="2897445" cy="574183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4605340" y="6296563"/>
            <a:ext cx="2897445" cy="923330"/>
          </a:xfrm>
          <a:prstGeom prst="rect">
            <a:avLst/>
          </a:prstGeom>
          <a:solidFill>
            <a:schemeClr val="bg2"/>
          </a:solidFill>
        </p:spPr>
        <p:txBody>
          <a:bodyPr wrap="square" rtlCol="0">
            <a:spAutoFit/>
          </a:bodyPr>
          <a:lstStyle/>
          <a:p>
            <a:r>
              <a:rPr lang="nl-NL" dirty="0" smtClean="0"/>
              <a:t>Apollo en Daphne , </a:t>
            </a:r>
            <a:r>
              <a:rPr lang="nl-NL" dirty="0"/>
              <a:t>marmer, </a:t>
            </a:r>
            <a:r>
              <a:rPr lang="nl-NL" dirty="0" smtClean="0"/>
              <a:t>1622-1625</a:t>
            </a:r>
            <a:endParaRPr lang="nl-NL" dirty="0"/>
          </a:p>
          <a:p>
            <a:endParaRPr lang="nl-NL" dirty="0"/>
          </a:p>
        </p:txBody>
      </p:sp>
      <p:pic>
        <p:nvPicPr>
          <p:cNvPr id="1028" name="Picture 4" descr="Bestand:RapeOfProserpina.jpg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174" y="554726"/>
            <a:ext cx="4092566" cy="577127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7727173" y="6296563"/>
            <a:ext cx="4092567" cy="646331"/>
          </a:xfrm>
          <a:prstGeom prst="rect">
            <a:avLst/>
          </a:prstGeom>
          <a:solidFill>
            <a:schemeClr val="bg2"/>
          </a:solidFill>
        </p:spPr>
        <p:txBody>
          <a:bodyPr wrap="square" rtlCol="0">
            <a:spAutoFit/>
          </a:bodyPr>
          <a:lstStyle/>
          <a:p>
            <a:r>
              <a:rPr lang="nl-NL" dirty="0" smtClean="0"/>
              <a:t>Roof van </a:t>
            </a:r>
            <a:r>
              <a:rPr lang="nl-NL" dirty="0" err="1" smtClean="0"/>
              <a:t>Porserpina</a:t>
            </a:r>
            <a:r>
              <a:rPr lang="nl-NL" dirty="0" smtClean="0"/>
              <a:t>, </a:t>
            </a:r>
            <a:r>
              <a:rPr lang="nl-NL" dirty="0"/>
              <a:t>marmer, </a:t>
            </a:r>
            <a:r>
              <a:rPr lang="nl-NL" dirty="0" smtClean="0"/>
              <a:t>1620-1621</a:t>
            </a:r>
            <a:endParaRPr lang="nl-NL" dirty="0"/>
          </a:p>
          <a:p>
            <a:endParaRPr lang="nl-NL" dirty="0"/>
          </a:p>
        </p:txBody>
      </p:sp>
      <p:pic>
        <p:nvPicPr>
          <p:cNvPr id="1030" name="Picture 6" descr="The Rape of Proserpina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826" y="3135087"/>
            <a:ext cx="2826657" cy="201258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hthoek 2"/>
          <p:cNvSpPr/>
          <p:nvPr/>
        </p:nvSpPr>
        <p:spPr>
          <a:xfrm>
            <a:off x="0" y="6520606"/>
            <a:ext cx="2097882" cy="369332"/>
          </a:xfrm>
          <a:prstGeom prst="rect">
            <a:avLst/>
          </a:prstGeom>
        </p:spPr>
        <p:txBody>
          <a:bodyPr wrap="none">
            <a:spAutoFit/>
          </a:bodyPr>
          <a:lstStyle/>
          <a:p>
            <a:r>
              <a:rPr lang="nl-NL" dirty="0"/>
              <a:t>Barok vragenblok </a:t>
            </a:r>
            <a:r>
              <a:rPr lang="nl-NL" dirty="0" smtClean="0"/>
              <a:t>15</a:t>
            </a:r>
            <a:endParaRPr lang="nl-NL" dirty="0"/>
          </a:p>
        </p:txBody>
      </p:sp>
    </p:spTree>
    <p:extLst>
      <p:ext uri="{BB962C8B-B14F-4D97-AF65-F5344CB8AC3E}">
        <p14:creationId xmlns:p14="http://schemas.microsoft.com/office/powerpoint/2010/main" val="180102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RESIA VAN AVILA - Hemelse liefde volgens Bernin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22868" y="457200"/>
            <a:ext cx="3872382" cy="558495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6622868" y="5868486"/>
            <a:ext cx="3872382" cy="923330"/>
          </a:xfrm>
          <a:prstGeom prst="rect">
            <a:avLst/>
          </a:prstGeom>
          <a:solidFill>
            <a:schemeClr val="bg2"/>
          </a:solidFill>
        </p:spPr>
        <p:txBody>
          <a:bodyPr wrap="square" rtlCol="0">
            <a:spAutoFit/>
          </a:bodyPr>
          <a:lstStyle/>
          <a:p>
            <a:r>
              <a:rPr lang="nl-NL" dirty="0"/>
              <a:t>Extase van Theresa (</a:t>
            </a:r>
            <a:r>
              <a:rPr lang="nl-NL" dirty="0" err="1"/>
              <a:t>Cornaro</a:t>
            </a:r>
            <a:r>
              <a:rPr lang="nl-NL" dirty="0"/>
              <a:t> Kapel), marmer, 1650</a:t>
            </a:r>
          </a:p>
          <a:p>
            <a:endParaRPr lang="nl-NL" dirty="0"/>
          </a:p>
        </p:txBody>
      </p:sp>
      <p:sp>
        <p:nvSpPr>
          <p:cNvPr id="7" name="Tijdelijke aanduiding voor tekst 3"/>
          <p:cNvSpPr>
            <a:spLocks noGrp="1"/>
          </p:cNvSpPr>
          <p:nvPr>
            <p:ph type="body" sz="half" idx="2"/>
          </p:nvPr>
        </p:nvSpPr>
        <p:spPr>
          <a:xfrm>
            <a:off x="839788" y="1086730"/>
            <a:ext cx="3932237" cy="3811588"/>
          </a:xfrm>
        </p:spPr>
        <p:txBody>
          <a:bodyPr>
            <a:normAutofit/>
          </a:bodyPr>
          <a:lstStyle/>
          <a:p>
            <a:r>
              <a:rPr lang="nl-NL" sz="2000" b="1" dirty="0" smtClean="0"/>
              <a:t>Bernini</a:t>
            </a:r>
          </a:p>
          <a:p>
            <a:endParaRPr lang="nl-NL" sz="2000" b="1" dirty="0"/>
          </a:p>
        </p:txBody>
      </p:sp>
      <p:sp>
        <p:nvSpPr>
          <p:cNvPr id="8"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sp>
        <p:nvSpPr>
          <p:cNvPr id="9" name="Tekstvak 8"/>
          <p:cNvSpPr txBox="1"/>
          <p:nvPr/>
        </p:nvSpPr>
        <p:spPr>
          <a:xfrm>
            <a:off x="839788" y="2207623"/>
            <a:ext cx="5456509" cy="2862322"/>
          </a:xfrm>
          <a:prstGeom prst="rect">
            <a:avLst/>
          </a:prstGeom>
          <a:noFill/>
        </p:spPr>
        <p:txBody>
          <a:bodyPr wrap="square" rtlCol="0">
            <a:spAutoFit/>
          </a:bodyPr>
          <a:lstStyle/>
          <a:p>
            <a:r>
              <a:rPr lang="nl-NL" i="1" dirty="0" smtClean="0"/>
              <a:t>Theresa: “Ik </a:t>
            </a:r>
            <a:r>
              <a:rPr lang="nl-NL" i="1" dirty="0"/>
              <a:t>zag in zijn handen een brede, gouden lans met aan het uiteinde een weinig vuur, meen ik. Hij scheen ze mij een paar maal doorheen het hart tot in de ingewanden te stoten. Bij het terugtrekken ervan was het net of deze mee werden uitgerukt, terwijl ik zelf, vervuld van vurige liefde tot God, achterbleef. De hevige pijn die ik daarbij voelde, deed me zachtjes kreunen (...) Toch was die onuitsprekelijke pijn buitengewoon zoet. Het is dan ook onmogelijk naar het einde ervan te verlangen</a:t>
            </a:r>
            <a:r>
              <a:rPr lang="nl-NL" i="1" dirty="0" smtClean="0"/>
              <a:t>...”</a:t>
            </a:r>
            <a:endParaRPr lang="nl-NL" i="1" dirty="0"/>
          </a:p>
        </p:txBody>
      </p:sp>
      <p:grpSp>
        <p:nvGrpSpPr>
          <p:cNvPr id="13" name="Groep 12"/>
          <p:cNvGrpSpPr/>
          <p:nvPr/>
        </p:nvGrpSpPr>
        <p:grpSpPr>
          <a:xfrm>
            <a:off x="4686329" y="1449977"/>
            <a:ext cx="4091911" cy="5144728"/>
            <a:chOff x="4686329" y="1449977"/>
            <a:chExt cx="4091911" cy="5144728"/>
          </a:xfrm>
        </p:grpSpPr>
        <p:pic>
          <p:nvPicPr>
            <p:cNvPr id="2050" name="Picture 2" descr="Teresa van Avila. Een onweerstaanbaar visioen | Het Mystieke Netwer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540"/>
            <a:stretch/>
          </p:blipFill>
          <p:spPr bwMode="auto">
            <a:xfrm>
              <a:off x="4686329" y="4997623"/>
              <a:ext cx="1609968" cy="159708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cxnSp>
          <p:nvCxnSpPr>
            <p:cNvPr id="11" name="Rechte verbindingslijn met pijl 10"/>
            <p:cNvCxnSpPr/>
            <p:nvPr/>
          </p:nvCxnSpPr>
          <p:spPr>
            <a:xfrm>
              <a:off x="6413863" y="1449977"/>
              <a:ext cx="2364377" cy="201168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hthoek 13"/>
          <p:cNvSpPr/>
          <p:nvPr/>
        </p:nvSpPr>
        <p:spPr>
          <a:xfrm>
            <a:off x="0" y="6410039"/>
            <a:ext cx="2097882" cy="369332"/>
          </a:xfrm>
          <a:prstGeom prst="rect">
            <a:avLst/>
          </a:prstGeom>
        </p:spPr>
        <p:txBody>
          <a:bodyPr wrap="none">
            <a:spAutoFit/>
          </a:bodyPr>
          <a:lstStyle/>
          <a:p>
            <a:r>
              <a:rPr lang="nl-NL" dirty="0"/>
              <a:t>Barok vragenblok </a:t>
            </a:r>
            <a:r>
              <a:rPr lang="nl-NL" dirty="0" smtClean="0"/>
              <a:t>16</a:t>
            </a:r>
            <a:endParaRPr lang="nl-NL" dirty="0"/>
          </a:p>
        </p:txBody>
      </p:sp>
    </p:spTree>
    <p:extLst>
      <p:ext uri="{BB962C8B-B14F-4D97-AF65-F5344CB8AC3E}">
        <p14:creationId xmlns:p14="http://schemas.microsoft.com/office/powerpoint/2010/main" val="367979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p:txBody>
          <a:bodyPr>
            <a:normAutofit lnSpcReduction="10000"/>
          </a:bodyPr>
          <a:lstStyle/>
          <a:p>
            <a:r>
              <a:rPr lang="nl-NL" sz="2000" b="1" dirty="0" smtClean="0"/>
              <a:t>Renaissance</a:t>
            </a:r>
          </a:p>
          <a:p>
            <a:r>
              <a:rPr lang="nl-NL" sz="2000" dirty="0" smtClean="0"/>
              <a:t>De beeldende kunst kreeg een zelfstadige plaats (niet meer alleen afhankelijk van de kerkelijke opdrachtgevers). </a:t>
            </a:r>
          </a:p>
          <a:p>
            <a:endParaRPr lang="nl-NL" sz="2000" dirty="0" smtClean="0"/>
          </a:p>
          <a:p>
            <a:r>
              <a:rPr lang="nl-NL" sz="2000" b="1" dirty="0" smtClean="0"/>
              <a:t>Thema’s:</a:t>
            </a:r>
          </a:p>
          <a:p>
            <a:r>
              <a:rPr lang="nl-NL" sz="2000" dirty="0" smtClean="0"/>
              <a:t>Mythologie</a:t>
            </a:r>
          </a:p>
          <a:p>
            <a:r>
              <a:rPr lang="nl-NL" sz="2000" dirty="0" smtClean="0"/>
              <a:t>Allegorieën</a:t>
            </a:r>
          </a:p>
          <a:p>
            <a:r>
              <a:rPr lang="nl-NL" sz="2000" dirty="0" smtClean="0"/>
              <a:t>Bijbelverhalen</a:t>
            </a:r>
          </a:p>
          <a:p>
            <a:r>
              <a:rPr lang="nl-NL" sz="2000" dirty="0" smtClean="0"/>
              <a:t>Portretten</a:t>
            </a:r>
          </a:p>
          <a:p>
            <a:endParaRPr lang="nl-NL" sz="2000" dirty="0"/>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pic>
        <p:nvPicPr>
          <p:cNvPr id="1028" name="Picture 4" descr="De Geboorte van Ve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25" y="1240971"/>
            <a:ext cx="6841172" cy="429577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4772025" y="5536746"/>
            <a:ext cx="6841172" cy="369332"/>
          </a:xfrm>
          <a:prstGeom prst="rect">
            <a:avLst/>
          </a:prstGeom>
          <a:noFill/>
        </p:spPr>
        <p:txBody>
          <a:bodyPr wrap="square" rtlCol="0">
            <a:spAutoFit/>
          </a:bodyPr>
          <a:lstStyle/>
          <a:p>
            <a:r>
              <a:rPr lang="nl-NL" dirty="0" err="1"/>
              <a:t>Botticelli</a:t>
            </a:r>
            <a:r>
              <a:rPr lang="nl-NL" dirty="0"/>
              <a:t> </a:t>
            </a:r>
            <a:r>
              <a:rPr lang="nl-NL" dirty="0" smtClean="0"/>
              <a:t>, Geboorte van Venus, 1485</a:t>
            </a:r>
            <a:endParaRPr lang="nl-NL" dirty="0"/>
          </a:p>
        </p:txBody>
      </p:sp>
    </p:spTree>
    <p:extLst>
      <p:ext uri="{BB962C8B-B14F-4D97-AF65-F5344CB8AC3E}">
        <p14:creationId xmlns:p14="http://schemas.microsoft.com/office/powerpoint/2010/main" val="1406708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p:txBody>
          <a:bodyPr>
            <a:normAutofit/>
          </a:bodyPr>
          <a:lstStyle/>
          <a:p>
            <a:r>
              <a:rPr lang="nl-NL" sz="2000" dirty="0" smtClean="0"/>
              <a:t>Portretten</a:t>
            </a:r>
          </a:p>
          <a:p>
            <a:r>
              <a:rPr lang="nl-NL" sz="2000" dirty="0" smtClean="0"/>
              <a:t>Historiestukken (gedramatiseerd)</a:t>
            </a:r>
          </a:p>
          <a:p>
            <a:r>
              <a:rPr lang="nl-NL" sz="2000" dirty="0" smtClean="0"/>
              <a:t>Mythologie</a:t>
            </a:r>
          </a:p>
          <a:p>
            <a:r>
              <a:rPr lang="nl-NL" sz="2000" dirty="0" smtClean="0"/>
              <a:t>Bijbelverhalen (martelaarschap)</a:t>
            </a:r>
            <a:endParaRPr lang="nl-NL" sz="2000" dirty="0"/>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pic>
        <p:nvPicPr>
          <p:cNvPr id="3074" name="Picture 2" descr="Staatsieportret - Portret van Lodewijk XIV (1701) door Hyacinthe Rigau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70171" y="346560"/>
            <a:ext cx="4214586" cy="584106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6270171" y="6228185"/>
            <a:ext cx="4214586" cy="338554"/>
          </a:xfrm>
          <a:prstGeom prst="rect">
            <a:avLst/>
          </a:prstGeom>
          <a:solidFill>
            <a:schemeClr val="bg2"/>
          </a:solidFill>
        </p:spPr>
        <p:txBody>
          <a:bodyPr wrap="square">
            <a:spAutoFit/>
          </a:bodyPr>
          <a:lstStyle/>
          <a:p>
            <a:r>
              <a:rPr lang="nl-NL" sz="1600" dirty="0" smtClean="0"/>
              <a:t>H </a:t>
            </a:r>
            <a:r>
              <a:rPr lang="nl-NL" sz="1600" dirty="0" err="1" smtClean="0"/>
              <a:t>Rigaud</a:t>
            </a:r>
            <a:r>
              <a:rPr lang="nl-NL" sz="1600" dirty="0" smtClean="0"/>
              <a:t>, Lodewijk XIV, 1701</a:t>
            </a:r>
            <a:endParaRPr lang="nl-NL" sz="1600" dirty="0"/>
          </a:p>
        </p:txBody>
      </p:sp>
      <p:grpSp>
        <p:nvGrpSpPr>
          <p:cNvPr id="7" name="Groep 6"/>
          <p:cNvGrpSpPr/>
          <p:nvPr/>
        </p:nvGrpSpPr>
        <p:grpSpPr>
          <a:xfrm>
            <a:off x="6138364" y="75262"/>
            <a:ext cx="5004314" cy="6983920"/>
            <a:chOff x="6138364" y="75262"/>
            <a:chExt cx="5004314" cy="6983920"/>
          </a:xfrm>
        </p:grpSpPr>
        <p:pic>
          <p:nvPicPr>
            <p:cNvPr id="3076" name="Picture 4" descr="File:Peter Paul Rubens - The Landing of Marie de Médicis at Marseilles -  WGA20337.jp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364" y="75262"/>
              <a:ext cx="5004314" cy="6152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p:nvSpPr>
          <p:spPr>
            <a:xfrm>
              <a:off x="6138364" y="6228185"/>
              <a:ext cx="5004314" cy="830997"/>
            </a:xfrm>
            <a:prstGeom prst="rect">
              <a:avLst/>
            </a:prstGeom>
            <a:solidFill>
              <a:schemeClr val="bg2"/>
            </a:solidFill>
          </p:spPr>
          <p:txBody>
            <a:bodyPr wrap="square">
              <a:spAutoFit/>
            </a:bodyPr>
            <a:lstStyle/>
            <a:p>
              <a:r>
                <a:rPr lang="nl-NL" sz="1600" dirty="0" smtClean="0"/>
                <a:t>Rubens, De aankomst van Maria de Medici, 1623-1625</a:t>
              </a:r>
              <a:endParaRPr lang="nl-NL" sz="1600" dirty="0"/>
            </a:p>
            <a:p>
              <a:r>
                <a:rPr lang="nl-NL" sz="1600" dirty="0"/>
                <a:t/>
              </a:r>
              <a:br>
                <a:rPr lang="nl-NL" sz="1600" dirty="0"/>
              </a:br>
              <a:endParaRPr lang="nl-NL" sz="1600" dirty="0"/>
            </a:p>
          </p:txBody>
        </p:sp>
      </p:grpSp>
      <p:grpSp>
        <p:nvGrpSpPr>
          <p:cNvPr id="10" name="Groep 9"/>
          <p:cNvGrpSpPr/>
          <p:nvPr/>
        </p:nvGrpSpPr>
        <p:grpSpPr>
          <a:xfrm>
            <a:off x="4493623" y="264733"/>
            <a:ext cx="7471954" cy="6261442"/>
            <a:chOff x="4493623" y="264733"/>
            <a:chExt cx="7471954" cy="6261442"/>
          </a:xfrm>
        </p:grpSpPr>
        <p:pic>
          <p:nvPicPr>
            <p:cNvPr id="3078" name="Picture 6" descr="De overgave van Breda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2025" y="264733"/>
              <a:ext cx="7001752" cy="577397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4493623" y="6187621"/>
              <a:ext cx="7471954" cy="338554"/>
            </a:xfrm>
            <a:prstGeom prst="rect">
              <a:avLst/>
            </a:prstGeom>
            <a:solidFill>
              <a:schemeClr val="bg2"/>
            </a:solidFill>
          </p:spPr>
          <p:txBody>
            <a:bodyPr wrap="square" rtlCol="0">
              <a:spAutoFit/>
            </a:bodyPr>
            <a:lstStyle/>
            <a:p>
              <a:r>
                <a:rPr lang="nl-NL" sz="1600" dirty="0" err="1" smtClean="0"/>
                <a:t>Velasquez</a:t>
              </a:r>
              <a:r>
                <a:rPr lang="nl-NL" sz="1600" dirty="0" smtClean="0"/>
                <a:t>, De overgave van Breda, 1635</a:t>
              </a:r>
              <a:endParaRPr lang="nl-NL" sz="1600" dirty="0"/>
            </a:p>
          </p:txBody>
        </p:sp>
      </p:grpSp>
      <p:sp>
        <p:nvSpPr>
          <p:cNvPr id="11" name="Rechthoek 10"/>
          <p:cNvSpPr/>
          <p:nvPr/>
        </p:nvSpPr>
        <p:spPr>
          <a:xfrm>
            <a:off x="0" y="6459017"/>
            <a:ext cx="1980863" cy="369332"/>
          </a:xfrm>
          <a:prstGeom prst="rect">
            <a:avLst/>
          </a:prstGeom>
        </p:spPr>
        <p:txBody>
          <a:bodyPr wrap="none">
            <a:spAutoFit/>
          </a:bodyPr>
          <a:lstStyle/>
          <a:p>
            <a:r>
              <a:rPr lang="nl-NL" dirty="0"/>
              <a:t>Barok vragenblok </a:t>
            </a:r>
            <a:r>
              <a:rPr lang="nl-NL" dirty="0" smtClean="0"/>
              <a:t>7</a:t>
            </a:r>
            <a:endParaRPr lang="nl-NL" dirty="0"/>
          </a:p>
        </p:txBody>
      </p:sp>
    </p:spTree>
    <p:extLst>
      <p:ext uri="{BB962C8B-B14F-4D97-AF65-F5344CB8AC3E}">
        <p14:creationId xmlns:p14="http://schemas.microsoft.com/office/powerpoint/2010/main" val="3368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839789" y="2057400"/>
            <a:ext cx="2494732" cy="3811588"/>
          </a:xfrm>
        </p:spPr>
        <p:txBody>
          <a:bodyPr>
            <a:normAutofit/>
          </a:bodyPr>
          <a:lstStyle/>
          <a:p>
            <a:r>
              <a:rPr lang="nl-NL" sz="2000" dirty="0" smtClean="0"/>
              <a:t>Onderdeel van de architectuur</a:t>
            </a:r>
          </a:p>
          <a:p>
            <a:endParaRPr lang="nl-NL" sz="2000" dirty="0"/>
          </a:p>
          <a:p>
            <a:r>
              <a:rPr lang="nl-NL" sz="2000" dirty="0" err="1" smtClean="0"/>
              <a:t>Trompe</a:t>
            </a:r>
            <a:r>
              <a:rPr lang="nl-NL" sz="2000" dirty="0" smtClean="0"/>
              <a:t> </a:t>
            </a:r>
            <a:r>
              <a:rPr lang="nl-NL" sz="2000" dirty="0" err="1" smtClean="0"/>
              <a:t>l’oeil</a:t>
            </a:r>
            <a:r>
              <a:rPr lang="nl-NL" sz="2000" dirty="0" smtClean="0"/>
              <a:t> </a:t>
            </a:r>
            <a:r>
              <a:rPr lang="nl-NL" sz="2000" dirty="0" smtClean="0">
                <a:sym typeface="Wingdings" panose="05000000000000000000" pitchFamily="2" charset="2"/>
              </a:rPr>
              <a:t> </a:t>
            </a:r>
          </a:p>
          <a:p>
            <a:r>
              <a:rPr lang="nl-NL" sz="2000" dirty="0" smtClean="0">
                <a:sym typeface="Wingdings" panose="05000000000000000000" pitchFamily="2" charset="2"/>
              </a:rPr>
              <a:t>Het oog bedrogen (</a:t>
            </a:r>
            <a:r>
              <a:rPr lang="nl-NL" sz="2000" dirty="0" err="1" smtClean="0">
                <a:sym typeface="Wingdings" panose="05000000000000000000" pitchFamily="2" charset="2"/>
              </a:rPr>
              <a:t>fr</a:t>
            </a:r>
            <a:r>
              <a:rPr lang="nl-NL" sz="2000" dirty="0" smtClean="0">
                <a:sym typeface="Wingdings" panose="05000000000000000000" pitchFamily="2" charset="2"/>
              </a:rPr>
              <a:t>)</a:t>
            </a:r>
          </a:p>
          <a:p>
            <a:endParaRPr lang="nl-NL" sz="2000" dirty="0"/>
          </a:p>
        </p:txBody>
      </p:sp>
      <p:pic>
        <p:nvPicPr>
          <p:cNvPr id="4098" name="Picture 2" descr="Trompe l&amp;#39;oeil Tri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521" y="2057400"/>
            <a:ext cx="5600036" cy="365869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pic>
        <p:nvPicPr>
          <p:cNvPr id="4102" name="Picture 6" descr="Pin on chur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4429" y="1397407"/>
            <a:ext cx="2875009" cy="431868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0" y="6270171"/>
            <a:ext cx="3156857" cy="369332"/>
          </a:xfrm>
          <a:prstGeom prst="rect">
            <a:avLst/>
          </a:prstGeom>
          <a:noFill/>
        </p:spPr>
        <p:txBody>
          <a:bodyPr wrap="square" rtlCol="0">
            <a:spAutoFit/>
          </a:bodyPr>
          <a:lstStyle/>
          <a:p>
            <a:r>
              <a:rPr lang="nl-NL" dirty="0" smtClean="0"/>
              <a:t>Barok vragenblok 6</a:t>
            </a:r>
            <a:endParaRPr lang="nl-NL" dirty="0"/>
          </a:p>
        </p:txBody>
      </p:sp>
    </p:spTree>
    <p:extLst>
      <p:ext uri="{BB962C8B-B14F-4D97-AF65-F5344CB8AC3E}">
        <p14:creationId xmlns:p14="http://schemas.microsoft.com/office/powerpoint/2010/main" val="3140485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3932237" cy="1600200"/>
          </a:xfrm>
        </p:spPr>
        <p:txBody>
          <a:bodyPr>
            <a:normAutofit/>
          </a:bodyPr>
          <a:lstStyle/>
          <a:p>
            <a:r>
              <a:rPr lang="nl-NL" sz="2000" b="1" dirty="0" err="1" smtClean="0">
                <a:latin typeface="+mn-lt"/>
              </a:rPr>
              <a:t>Caravaggio</a:t>
            </a:r>
            <a:endParaRPr lang="nl-NL" sz="2000" b="1" dirty="0">
              <a:latin typeface="+mn-lt"/>
            </a:endParaRPr>
          </a:p>
        </p:txBody>
      </p:sp>
      <p:sp>
        <p:nvSpPr>
          <p:cNvPr id="4" name="Tijdelijke aanduiding voor tekst 3"/>
          <p:cNvSpPr>
            <a:spLocks noGrp="1"/>
          </p:cNvSpPr>
          <p:nvPr>
            <p:ph type="body" sz="half" idx="2"/>
          </p:nvPr>
        </p:nvSpPr>
        <p:spPr/>
        <p:txBody>
          <a:bodyPr/>
          <a:lstStyle/>
          <a:p>
            <a:endParaRPr lang="nl-NL"/>
          </a:p>
        </p:txBody>
      </p:sp>
      <p:pic>
        <p:nvPicPr>
          <p:cNvPr id="5122" name="Picture 2" descr="http://www.paulverheijen.nl/afbeeldingen/caravaggio/caravaggio-matte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6794"/>
            <a:ext cx="12192000" cy="420624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sp>
        <p:nvSpPr>
          <p:cNvPr id="5" name="Tekstvak 4"/>
          <p:cNvSpPr txBox="1"/>
          <p:nvPr/>
        </p:nvSpPr>
        <p:spPr>
          <a:xfrm>
            <a:off x="0" y="5987185"/>
            <a:ext cx="12192000" cy="646331"/>
          </a:xfrm>
          <a:prstGeom prst="rect">
            <a:avLst/>
          </a:prstGeom>
          <a:solidFill>
            <a:schemeClr val="bg2"/>
          </a:solidFill>
        </p:spPr>
        <p:txBody>
          <a:bodyPr wrap="square" rtlCol="0">
            <a:spAutoFit/>
          </a:bodyPr>
          <a:lstStyle/>
          <a:p>
            <a:r>
              <a:rPr lang="nl-NL" dirty="0" smtClean="0"/>
              <a:t>Drieluik: L; de roeping van Matheus, M; Matheus en de Engel, R; Het martelaarschap van Matheus 1597-1602 </a:t>
            </a:r>
          </a:p>
          <a:p>
            <a:r>
              <a:rPr lang="nl-NL" dirty="0"/>
              <a:t>San Luigi dei </a:t>
            </a:r>
            <a:r>
              <a:rPr lang="nl-NL" dirty="0" err="1" smtClean="0"/>
              <a:t>Francesi</a:t>
            </a:r>
            <a:r>
              <a:rPr lang="nl-NL" dirty="0" smtClean="0"/>
              <a:t>-</a:t>
            </a:r>
            <a:r>
              <a:rPr lang="nl-NL" dirty="0" err="1" smtClean="0"/>
              <a:t>Contarelli</a:t>
            </a:r>
            <a:r>
              <a:rPr lang="nl-NL" dirty="0" smtClean="0"/>
              <a:t>-kapel.</a:t>
            </a:r>
            <a:endParaRPr lang="nl-NL" dirty="0"/>
          </a:p>
        </p:txBody>
      </p:sp>
      <p:sp>
        <p:nvSpPr>
          <p:cNvPr id="7" name="Tekstvak 6"/>
          <p:cNvSpPr txBox="1"/>
          <p:nvPr/>
        </p:nvSpPr>
        <p:spPr>
          <a:xfrm>
            <a:off x="7785463" y="365760"/>
            <a:ext cx="4406537" cy="1200329"/>
          </a:xfrm>
          <a:prstGeom prst="rect">
            <a:avLst/>
          </a:prstGeom>
          <a:noFill/>
        </p:spPr>
        <p:txBody>
          <a:bodyPr wrap="square" rtlCol="0">
            <a:spAutoFit/>
          </a:bodyPr>
          <a:lstStyle/>
          <a:p>
            <a:r>
              <a:rPr lang="nl-NL" dirty="0" err="1" smtClean="0"/>
              <a:t>Caravaggio</a:t>
            </a:r>
            <a:r>
              <a:rPr lang="nl-NL" dirty="0" smtClean="0"/>
              <a:t> is een meester van het licht. Hij maakt veel gebruik van </a:t>
            </a:r>
            <a:r>
              <a:rPr lang="nl-NL" b="1" dirty="0" smtClean="0"/>
              <a:t>Clair-obscure, </a:t>
            </a:r>
            <a:r>
              <a:rPr lang="nl-NL" dirty="0" smtClean="0"/>
              <a:t>een groot licht-donker contrast.</a:t>
            </a:r>
          </a:p>
          <a:p>
            <a:r>
              <a:rPr lang="nl-NL" dirty="0" smtClean="0"/>
              <a:t>Zijn navolgers heten</a:t>
            </a:r>
            <a:r>
              <a:rPr lang="nl-NL" b="1" dirty="0" smtClean="0"/>
              <a:t> </a:t>
            </a:r>
            <a:r>
              <a:rPr lang="nl-NL" b="1" dirty="0" err="1" smtClean="0"/>
              <a:t>Caravaggionisten</a:t>
            </a:r>
            <a:endParaRPr lang="nl-NL" b="1" dirty="0"/>
          </a:p>
        </p:txBody>
      </p:sp>
      <p:sp>
        <p:nvSpPr>
          <p:cNvPr id="8" name="Rechthoek 7"/>
          <p:cNvSpPr/>
          <p:nvPr/>
        </p:nvSpPr>
        <p:spPr>
          <a:xfrm>
            <a:off x="-14745" y="6547738"/>
            <a:ext cx="1980863" cy="369332"/>
          </a:xfrm>
          <a:prstGeom prst="rect">
            <a:avLst/>
          </a:prstGeom>
        </p:spPr>
        <p:txBody>
          <a:bodyPr wrap="none">
            <a:spAutoFit/>
          </a:bodyPr>
          <a:lstStyle/>
          <a:p>
            <a:r>
              <a:rPr lang="nl-NL" dirty="0"/>
              <a:t>Barok vragenblok </a:t>
            </a:r>
            <a:r>
              <a:rPr lang="nl-NL" dirty="0" smtClean="0"/>
              <a:t>8</a:t>
            </a:r>
            <a:endParaRPr lang="nl-NL" dirty="0"/>
          </a:p>
        </p:txBody>
      </p:sp>
    </p:spTree>
    <p:extLst>
      <p:ext uri="{BB962C8B-B14F-4D97-AF65-F5344CB8AC3E}">
        <p14:creationId xmlns:p14="http://schemas.microsoft.com/office/powerpoint/2010/main" val="18183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p:txBody>
          <a:bodyPr>
            <a:normAutofit/>
          </a:bodyPr>
          <a:lstStyle/>
          <a:p>
            <a:r>
              <a:rPr lang="fr-FR" sz="2000" b="1" dirty="0"/>
              <a:t>Académie Royale de Peinture et de </a:t>
            </a:r>
            <a:r>
              <a:rPr lang="fr-FR" sz="2000" b="1" dirty="0" smtClean="0"/>
              <a:t>Sculpture</a:t>
            </a:r>
          </a:p>
          <a:p>
            <a:endParaRPr lang="fr-FR" sz="2000" b="1" dirty="0"/>
          </a:p>
          <a:p>
            <a:r>
              <a:rPr lang="fr-FR" sz="2000" dirty="0" smtClean="0"/>
              <a:t>1648 </a:t>
            </a:r>
            <a:r>
              <a:rPr lang="fr-FR" sz="2000" dirty="0" err="1" smtClean="0"/>
              <a:t>Parijs</a:t>
            </a:r>
            <a:endParaRPr lang="fr-FR" sz="2000" dirty="0" smtClean="0"/>
          </a:p>
          <a:p>
            <a:r>
              <a:rPr lang="fr-FR" sz="2000" dirty="0" err="1" smtClean="0"/>
              <a:t>Opgericht</a:t>
            </a:r>
            <a:r>
              <a:rPr lang="fr-FR" sz="2000" dirty="0" smtClean="0"/>
              <a:t> </a:t>
            </a:r>
            <a:r>
              <a:rPr lang="fr-FR" sz="2000" dirty="0" err="1" smtClean="0"/>
              <a:t>door</a:t>
            </a:r>
            <a:r>
              <a:rPr lang="fr-FR" sz="2000" dirty="0" smtClean="0"/>
              <a:t> </a:t>
            </a:r>
            <a:r>
              <a:rPr lang="fr-FR" sz="2000" dirty="0" err="1" smtClean="0"/>
              <a:t>Lodewijk</a:t>
            </a:r>
            <a:r>
              <a:rPr lang="fr-FR" sz="2000" dirty="0" smtClean="0"/>
              <a:t> XIV</a:t>
            </a:r>
          </a:p>
          <a:p>
            <a:endParaRPr lang="fr-FR" sz="2000" dirty="0" smtClean="0"/>
          </a:p>
          <a:p>
            <a:endParaRPr lang="nl-NL" sz="2000" dirty="0"/>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pic>
        <p:nvPicPr>
          <p:cNvPr id="6146" name="Picture 2" descr="https://upload.wikimedia.org/wikipedia/commons/e/ed/Martin%2C_Jean-Baptiste_%E2%80%93_Une_assembl%C3%A9e_ordinaire_de_l%27Acad%C3%A9mie_royale_de_Peinture_et_de_Sculpture_au_Louvre_%E2%80%93_RMN_16-53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25" y="1207225"/>
            <a:ext cx="721995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177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839787" y="1518443"/>
            <a:ext cx="3932237" cy="3811588"/>
          </a:xfrm>
        </p:spPr>
        <p:txBody>
          <a:bodyPr>
            <a:normAutofit/>
          </a:bodyPr>
          <a:lstStyle/>
          <a:p>
            <a:r>
              <a:rPr lang="nl-NL" altLang="nl-NL" sz="2000" b="1" dirty="0" smtClean="0"/>
              <a:t>Renaissance</a:t>
            </a:r>
          </a:p>
          <a:p>
            <a:r>
              <a:rPr lang="nl-NL" altLang="nl-NL" sz="2000" dirty="0" smtClean="0"/>
              <a:t>Kunst </a:t>
            </a:r>
            <a:r>
              <a:rPr lang="nl-NL" altLang="nl-NL" sz="2000" dirty="0"/>
              <a:t>werd een </a:t>
            </a:r>
            <a:r>
              <a:rPr lang="nl-NL" altLang="nl-NL" sz="2000" b="1" dirty="0"/>
              <a:t>wetenschap</a:t>
            </a:r>
            <a:r>
              <a:rPr lang="nl-NL" altLang="nl-NL" sz="2000" dirty="0"/>
              <a:t> tijdens de renaissance</a:t>
            </a:r>
            <a:r>
              <a:rPr lang="nl-NL" altLang="nl-NL" sz="2000" b="1" dirty="0"/>
              <a:t>. </a:t>
            </a:r>
            <a:r>
              <a:rPr lang="nl-NL" altLang="nl-NL" sz="2000" dirty="0"/>
              <a:t>Dat had grote gevolgen voor de kunst:</a:t>
            </a:r>
          </a:p>
          <a:p>
            <a:pPr marL="342900" indent="-342900">
              <a:buFont typeface="Arial" panose="020B0604020202020204" pitchFamily="34" charset="0"/>
              <a:buChar char="•"/>
            </a:pPr>
            <a:r>
              <a:rPr lang="nl-NL" altLang="nl-NL" sz="2000" dirty="0"/>
              <a:t>kennis over anatomie en </a:t>
            </a:r>
            <a:r>
              <a:rPr lang="nl-NL" altLang="nl-NL" sz="2000" dirty="0" smtClean="0"/>
              <a:t>proportieleer</a:t>
            </a:r>
            <a:endParaRPr lang="nl-NL" altLang="nl-NL" sz="2000" dirty="0"/>
          </a:p>
          <a:p>
            <a:pPr marL="342900" indent="-342900">
              <a:buFont typeface="Arial" panose="020B0604020202020204" pitchFamily="34" charset="0"/>
              <a:buChar char="•"/>
            </a:pPr>
            <a:r>
              <a:rPr lang="nl-NL" altLang="nl-NL" sz="2000" dirty="0"/>
              <a:t>n</a:t>
            </a:r>
            <a:r>
              <a:rPr lang="nl-NL" altLang="nl-NL" sz="2000" dirty="0" smtClean="0"/>
              <a:t>atuurlijke weergave</a:t>
            </a:r>
            <a:endParaRPr lang="nl-NL" altLang="nl-NL" sz="2000" dirty="0"/>
          </a:p>
          <a:p>
            <a:pPr marL="342900" indent="-342900">
              <a:buFont typeface="Arial" panose="020B0604020202020204" pitchFamily="34" charset="0"/>
              <a:buChar char="•"/>
            </a:pPr>
            <a:r>
              <a:rPr lang="nl-NL" altLang="nl-NL" sz="2000" dirty="0"/>
              <a:t>perspectief </a:t>
            </a:r>
          </a:p>
          <a:p>
            <a:endParaRPr lang="nl-NL" sz="2000" dirty="0"/>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pic>
        <p:nvPicPr>
          <p:cNvPr id="1030" name="Picture 6" descr="https://hofcultuurdt.files.wordpress.com/2013/05/foto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873" y="3500278"/>
            <a:ext cx="6287019" cy="24170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08 beste afbeeldingen van Art History GTKM - Kunsteducatie, Geschiedenis  en Kun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992" y="813570"/>
            <a:ext cx="224790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ebruik perspectief in de vroeg-Renaiss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873" y="813571"/>
            <a:ext cx="3786374" cy="2009776"/>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4946872" y="2823346"/>
            <a:ext cx="6287019" cy="369332"/>
          </a:xfrm>
          <a:prstGeom prst="rect">
            <a:avLst/>
          </a:prstGeom>
          <a:noFill/>
        </p:spPr>
        <p:txBody>
          <a:bodyPr wrap="square" rtlCol="0">
            <a:spAutoFit/>
          </a:bodyPr>
          <a:lstStyle/>
          <a:p>
            <a:r>
              <a:rPr lang="nl-NL" dirty="0" err="1" smtClean="0"/>
              <a:t>Brunelleschi</a:t>
            </a:r>
            <a:r>
              <a:rPr lang="nl-NL" dirty="0" smtClean="0"/>
              <a:t>, architect én uitvinder van het perspectief  </a:t>
            </a:r>
            <a:endParaRPr lang="nl-NL" dirty="0"/>
          </a:p>
        </p:txBody>
      </p:sp>
      <p:sp>
        <p:nvSpPr>
          <p:cNvPr id="9" name="Tekstvak 8"/>
          <p:cNvSpPr txBox="1"/>
          <p:nvPr/>
        </p:nvSpPr>
        <p:spPr>
          <a:xfrm>
            <a:off x="4946872" y="6100354"/>
            <a:ext cx="6287019" cy="646331"/>
          </a:xfrm>
          <a:prstGeom prst="rect">
            <a:avLst/>
          </a:prstGeom>
          <a:noFill/>
        </p:spPr>
        <p:txBody>
          <a:bodyPr wrap="square" rtlCol="0">
            <a:spAutoFit/>
          </a:bodyPr>
          <a:lstStyle/>
          <a:p>
            <a:r>
              <a:rPr lang="nl-NL" dirty="0" smtClean="0"/>
              <a:t>Albrecht </a:t>
            </a:r>
            <a:r>
              <a:rPr lang="nl-NL" dirty="0" err="1" smtClean="0"/>
              <a:t>Dürer</a:t>
            </a:r>
            <a:r>
              <a:rPr lang="nl-NL" dirty="0" smtClean="0"/>
              <a:t>, kunstenaar met model en perspectief raster </a:t>
            </a:r>
            <a:r>
              <a:rPr lang="nl-NL" dirty="0" err="1" smtClean="0"/>
              <a:t>houtsnelde</a:t>
            </a:r>
            <a:r>
              <a:rPr lang="nl-NL" dirty="0" smtClean="0"/>
              <a:t>, 1525</a:t>
            </a:r>
            <a:endParaRPr lang="nl-NL" dirty="0"/>
          </a:p>
        </p:txBody>
      </p:sp>
      <p:sp>
        <p:nvSpPr>
          <p:cNvPr id="2" name="Rechthoek 1"/>
          <p:cNvSpPr/>
          <p:nvPr/>
        </p:nvSpPr>
        <p:spPr>
          <a:xfrm>
            <a:off x="237006" y="6238853"/>
            <a:ext cx="2589683" cy="369332"/>
          </a:xfrm>
          <a:prstGeom prst="rect">
            <a:avLst/>
          </a:prstGeom>
        </p:spPr>
        <p:txBody>
          <a:bodyPr wrap="none">
            <a:spAutoFit/>
          </a:bodyPr>
          <a:lstStyle/>
          <a:p>
            <a:r>
              <a:rPr lang="nl-NL" dirty="0" smtClean="0"/>
              <a:t>Renaissance </a:t>
            </a:r>
            <a:r>
              <a:rPr lang="nl-NL" dirty="0"/>
              <a:t>vragenblok </a:t>
            </a:r>
            <a:r>
              <a:rPr lang="nl-NL" dirty="0" smtClean="0"/>
              <a:t>9</a:t>
            </a:r>
            <a:endParaRPr lang="nl-NL" dirty="0"/>
          </a:p>
        </p:txBody>
      </p:sp>
    </p:spTree>
    <p:extLst>
      <p:ext uri="{BB962C8B-B14F-4D97-AF65-F5344CB8AC3E}">
        <p14:creationId xmlns:p14="http://schemas.microsoft.com/office/powerpoint/2010/main" val="355437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839788" y="2057400"/>
            <a:ext cx="3932237" cy="1508760"/>
          </a:xfrm>
        </p:spPr>
        <p:txBody>
          <a:bodyPr>
            <a:normAutofit/>
          </a:bodyPr>
          <a:lstStyle/>
          <a:p>
            <a:r>
              <a:rPr lang="nl-NL" sz="2000" b="1" dirty="0" smtClean="0"/>
              <a:t>Compositie </a:t>
            </a:r>
            <a:r>
              <a:rPr lang="nl-NL" sz="2000" dirty="0" smtClean="0"/>
              <a:t>rust en evenwicht.</a:t>
            </a:r>
          </a:p>
          <a:p>
            <a:endParaRPr lang="nl-NL" sz="2000" dirty="0">
              <a:sym typeface="Wingdings" panose="05000000000000000000" pitchFamily="2" charset="2"/>
            </a:endParaRPr>
          </a:p>
          <a:p>
            <a:r>
              <a:rPr lang="nl-NL" sz="2000" dirty="0" smtClean="0">
                <a:sym typeface="Wingdings" panose="05000000000000000000" pitchFamily="2" charset="2"/>
              </a:rPr>
              <a:t>Welke compositie vormen passen daarbij?</a:t>
            </a:r>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sp>
        <p:nvSpPr>
          <p:cNvPr id="7" name="Tekstvak 6"/>
          <p:cNvSpPr txBox="1"/>
          <p:nvPr/>
        </p:nvSpPr>
        <p:spPr>
          <a:xfrm>
            <a:off x="839788" y="3722914"/>
            <a:ext cx="4738052" cy="923330"/>
          </a:xfrm>
          <a:prstGeom prst="rect">
            <a:avLst/>
          </a:prstGeom>
          <a:noFill/>
        </p:spPr>
        <p:txBody>
          <a:bodyPr wrap="square" rtlCol="0">
            <a:spAutoFit/>
          </a:bodyPr>
          <a:lstStyle/>
          <a:p>
            <a:r>
              <a:rPr lang="nl-NL" dirty="0" smtClean="0"/>
              <a:t>Statische composities</a:t>
            </a:r>
          </a:p>
          <a:p>
            <a:r>
              <a:rPr lang="nl-NL" dirty="0" smtClean="0"/>
              <a:t>Symmetrische composities</a:t>
            </a:r>
          </a:p>
          <a:p>
            <a:r>
              <a:rPr lang="nl-NL" dirty="0" smtClean="0"/>
              <a:t>Driehoeks composities</a:t>
            </a:r>
            <a:endParaRPr lang="nl-NL" dirty="0"/>
          </a:p>
        </p:txBody>
      </p:sp>
      <p:pic>
        <p:nvPicPr>
          <p:cNvPr id="2050" name="Picture 2" descr="Raphael - Madonna in the Meadow - Google Art 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745" y="630283"/>
            <a:ext cx="4298859" cy="5502540"/>
          </a:xfrm>
          <a:prstGeom prst="rect">
            <a:avLst/>
          </a:prstGeom>
          <a:noFill/>
        </p:spPr>
      </p:pic>
      <p:sp>
        <p:nvSpPr>
          <p:cNvPr id="8" name="Gelijkbenige driehoek 7"/>
          <p:cNvSpPr/>
          <p:nvPr/>
        </p:nvSpPr>
        <p:spPr>
          <a:xfrm>
            <a:off x="6425745" y="1265370"/>
            <a:ext cx="3918857" cy="4221030"/>
          </a:xfrm>
          <a:prstGeom prst="triangl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p:cNvSpPr/>
          <p:nvPr/>
        </p:nvSpPr>
        <p:spPr>
          <a:xfrm>
            <a:off x="6425745" y="2792516"/>
            <a:ext cx="2483124" cy="2693883"/>
          </a:xfrm>
          <a:prstGeom prst="triangl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elijkbenige driehoek 11"/>
          <p:cNvSpPr/>
          <p:nvPr/>
        </p:nvSpPr>
        <p:spPr>
          <a:xfrm>
            <a:off x="7289072" y="3814355"/>
            <a:ext cx="1436915" cy="1661381"/>
          </a:xfrm>
          <a:prstGeom prst="triangl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839788" y="5024734"/>
            <a:ext cx="5107578" cy="923330"/>
          </a:xfrm>
          <a:prstGeom prst="rect">
            <a:avLst/>
          </a:prstGeom>
          <a:noFill/>
        </p:spPr>
        <p:txBody>
          <a:bodyPr wrap="square" rtlCol="0">
            <a:spAutoFit/>
          </a:bodyPr>
          <a:lstStyle/>
          <a:p>
            <a:r>
              <a:rPr lang="nl-NL" dirty="0" smtClean="0"/>
              <a:t>Ook bij de beeldaspecten kleur en licht is men opzoek naar evenwicht, grote contrasten worden vermeden.</a:t>
            </a:r>
            <a:endParaRPr lang="nl-NL" dirty="0"/>
          </a:p>
        </p:txBody>
      </p:sp>
      <p:sp>
        <p:nvSpPr>
          <p:cNvPr id="13" name="Rechthoek 12"/>
          <p:cNvSpPr/>
          <p:nvPr/>
        </p:nvSpPr>
        <p:spPr>
          <a:xfrm>
            <a:off x="237006" y="6238853"/>
            <a:ext cx="2706703" cy="369332"/>
          </a:xfrm>
          <a:prstGeom prst="rect">
            <a:avLst/>
          </a:prstGeom>
        </p:spPr>
        <p:txBody>
          <a:bodyPr wrap="none">
            <a:spAutoFit/>
          </a:bodyPr>
          <a:lstStyle/>
          <a:p>
            <a:r>
              <a:rPr lang="nl-NL" dirty="0" smtClean="0"/>
              <a:t>Renaissance </a:t>
            </a:r>
            <a:r>
              <a:rPr lang="nl-NL" dirty="0"/>
              <a:t>vragenblok </a:t>
            </a:r>
            <a:r>
              <a:rPr lang="nl-NL" dirty="0" smtClean="0"/>
              <a:t>14</a:t>
            </a:r>
            <a:endParaRPr lang="nl-NL" dirty="0"/>
          </a:p>
        </p:txBody>
      </p:sp>
    </p:spTree>
    <p:extLst>
      <p:ext uri="{BB962C8B-B14F-4D97-AF65-F5344CB8AC3E}">
        <p14:creationId xmlns:p14="http://schemas.microsoft.com/office/powerpoint/2010/main" val="38676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839788" y="2057400"/>
            <a:ext cx="3588521" cy="3811588"/>
          </a:xfrm>
        </p:spPr>
        <p:txBody>
          <a:bodyPr>
            <a:normAutofit/>
          </a:bodyPr>
          <a:lstStyle/>
          <a:p>
            <a:r>
              <a:rPr lang="nl-NL" sz="2000" dirty="0" smtClean="0"/>
              <a:t>Twee totaal verschillende Maria’s met kind. </a:t>
            </a:r>
          </a:p>
          <a:p>
            <a:r>
              <a:rPr lang="nl-NL" sz="2000" dirty="0" smtClean="0"/>
              <a:t>Middeleeuwen &lt;-&gt; Renaissance</a:t>
            </a:r>
          </a:p>
          <a:p>
            <a:r>
              <a:rPr lang="nl-NL" sz="2000" dirty="0" smtClean="0"/>
              <a:t>Leg de invloed van het humanisme uit aan de hand van de vormgeving van deze twee schilderijen.</a:t>
            </a:r>
            <a:endParaRPr lang="nl-NL" sz="2000" dirty="0"/>
          </a:p>
        </p:txBody>
      </p:sp>
      <p:pic>
        <p:nvPicPr>
          <p:cNvPr id="3074" name="Picture 2" descr="Rafaël, De kleine Cowper Madonna - National Gallery of Art, Washingt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7287" y="995363"/>
            <a:ext cx="3570973" cy="4873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imabue, Tronende Madonna (Santa Trinita Madonna), tempera op hout, 385 x 223 cm, 1280-1290, Uffizi, Flo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874" y="114880"/>
            <a:ext cx="3308029" cy="5754108"/>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sp>
        <p:nvSpPr>
          <p:cNvPr id="5" name="Tekstvak 4"/>
          <p:cNvSpPr txBox="1"/>
          <p:nvPr/>
        </p:nvSpPr>
        <p:spPr>
          <a:xfrm>
            <a:off x="4545874" y="5995851"/>
            <a:ext cx="3409406" cy="369332"/>
          </a:xfrm>
          <a:prstGeom prst="rect">
            <a:avLst/>
          </a:prstGeom>
          <a:noFill/>
        </p:spPr>
        <p:txBody>
          <a:bodyPr wrap="square" rtlCol="0">
            <a:spAutoFit/>
          </a:bodyPr>
          <a:lstStyle/>
          <a:p>
            <a:r>
              <a:rPr lang="nl-NL" dirty="0" err="1" smtClean="0"/>
              <a:t>Cimabue</a:t>
            </a:r>
            <a:r>
              <a:rPr lang="nl-NL" dirty="0" smtClean="0"/>
              <a:t>, 1280-1290</a:t>
            </a:r>
            <a:endParaRPr lang="nl-NL" dirty="0"/>
          </a:p>
        </p:txBody>
      </p:sp>
      <p:sp>
        <p:nvSpPr>
          <p:cNvPr id="6" name="Tekstvak 5"/>
          <p:cNvSpPr txBox="1"/>
          <p:nvPr/>
        </p:nvSpPr>
        <p:spPr>
          <a:xfrm>
            <a:off x="8247287" y="5995851"/>
            <a:ext cx="3570973" cy="369332"/>
          </a:xfrm>
          <a:prstGeom prst="rect">
            <a:avLst/>
          </a:prstGeom>
          <a:noFill/>
        </p:spPr>
        <p:txBody>
          <a:bodyPr wrap="square" rtlCol="0">
            <a:spAutoFit/>
          </a:bodyPr>
          <a:lstStyle/>
          <a:p>
            <a:r>
              <a:rPr lang="nl-NL" dirty="0" smtClean="0"/>
              <a:t>Rafael, 1505</a:t>
            </a:r>
            <a:endParaRPr lang="nl-NL" dirty="0"/>
          </a:p>
        </p:txBody>
      </p:sp>
    </p:spTree>
    <p:extLst>
      <p:ext uri="{BB962C8B-B14F-4D97-AF65-F5344CB8AC3E}">
        <p14:creationId xmlns:p14="http://schemas.microsoft.com/office/powerpoint/2010/main" val="944813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p:txBody>
          <a:bodyPr>
            <a:normAutofit/>
          </a:bodyPr>
          <a:lstStyle/>
          <a:p>
            <a:r>
              <a:rPr lang="nl-NL" sz="2000" b="1" dirty="0" smtClean="0"/>
              <a:t>Portret </a:t>
            </a:r>
            <a:r>
              <a:rPr lang="nl-NL" sz="2000" dirty="0" smtClean="0"/>
              <a:t>als </a:t>
            </a:r>
            <a:r>
              <a:rPr lang="nl-NL" sz="2000" b="1" dirty="0" smtClean="0"/>
              <a:t>status symbool</a:t>
            </a:r>
            <a:endParaRPr lang="nl-NL" sz="2000" b="1" dirty="0"/>
          </a:p>
        </p:txBody>
      </p:sp>
      <p:pic>
        <p:nvPicPr>
          <p:cNvPr id="1026" name="Picture 2" descr="Bellin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4117" y="987425"/>
            <a:ext cx="3930342" cy="4873625"/>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sp>
        <p:nvSpPr>
          <p:cNvPr id="5" name="Rechthoek 4"/>
          <p:cNvSpPr/>
          <p:nvPr/>
        </p:nvSpPr>
        <p:spPr>
          <a:xfrm>
            <a:off x="6304117" y="5908177"/>
            <a:ext cx="3930342" cy="523220"/>
          </a:xfrm>
          <a:prstGeom prst="rect">
            <a:avLst/>
          </a:prstGeom>
          <a:solidFill>
            <a:schemeClr val="tx2">
              <a:lumMod val="20000"/>
              <a:lumOff val="80000"/>
            </a:schemeClr>
          </a:solidFill>
        </p:spPr>
        <p:txBody>
          <a:bodyPr wrap="square">
            <a:spAutoFit/>
          </a:bodyPr>
          <a:lstStyle/>
          <a:p>
            <a:r>
              <a:rPr lang="nl-NL" sz="1400" dirty="0" smtClean="0"/>
              <a:t>Giovanni Bellini, De Doge Leonardo </a:t>
            </a:r>
            <a:r>
              <a:rPr lang="nl-NL" sz="1400" dirty="0" err="1" smtClean="0"/>
              <a:t>Loredan</a:t>
            </a:r>
            <a:r>
              <a:rPr lang="nl-NL" sz="1400" dirty="0" smtClean="0"/>
              <a:t>, ca.1501.</a:t>
            </a:r>
            <a:endParaRPr lang="nl-NL" dirty="0"/>
          </a:p>
        </p:txBody>
      </p:sp>
      <p:grpSp>
        <p:nvGrpSpPr>
          <p:cNvPr id="9" name="Groep 8"/>
          <p:cNvGrpSpPr/>
          <p:nvPr/>
        </p:nvGrpSpPr>
        <p:grpSpPr>
          <a:xfrm>
            <a:off x="5996350" y="457200"/>
            <a:ext cx="4545875" cy="6027944"/>
            <a:chOff x="5917474" y="403453"/>
            <a:chExt cx="4545875" cy="6027944"/>
          </a:xfrm>
        </p:grpSpPr>
        <p:pic>
          <p:nvPicPr>
            <p:cNvPr id="1030" name="Picture 6" descr="Hans Holbein the Younger - Charles de Sol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58" y="403453"/>
              <a:ext cx="4481739" cy="5465535"/>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5917474" y="5908177"/>
              <a:ext cx="4545875" cy="523220"/>
            </a:xfrm>
            <a:prstGeom prst="rect">
              <a:avLst/>
            </a:prstGeom>
            <a:solidFill>
              <a:schemeClr val="tx2">
                <a:lumMod val="20000"/>
                <a:lumOff val="80000"/>
              </a:schemeClr>
            </a:solidFill>
          </p:spPr>
          <p:txBody>
            <a:bodyPr wrap="square" rtlCol="0">
              <a:spAutoFit/>
            </a:bodyPr>
            <a:lstStyle/>
            <a:p>
              <a:r>
                <a:rPr lang="nl-NL" sz="1400" dirty="0" smtClean="0"/>
                <a:t>Hans </a:t>
              </a:r>
              <a:r>
                <a:rPr lang="nl-NL" sz="1400" dirty="0" err="1" smtClean="0"/>
                <a:t>Holbein</a:t>
              </a:r>
              <a:r>
                <a:rPr lang="nl-NL" sz="1400" dirty="0" smtClean="0"/>
                <a:t> de jonge, Portret van Charles de </a:t>
              </a:r>
              <a:r>
                <a:rPr lang="nl-NL" sz="1400" dirty="0" err="1" smtClean="0"/>
                <a:t>Solier</a:t>
              </a:r>
              <a:r>
                <a:rPr lang="nl-NL" sz="1400" dirty="0" smtClean="0"/>
                <a:t>, </a:t>
              </a:r>
              <a:r>
                <a:rPr lang="nl-NL" sz="1400" dirty="0" err="1" smtClean="0"/>
                <a:t>Sieur</a:t>
              </a:r>
              <a:r>
                <a:rPr lang="nl-NL" sz="1400" dirty="0" smtClean="0"/>
                <a:t> de </a:t>
              </a:r>
              <a:r>
                <a:rPr lang="nl-NL" sz="1400" dirty="0" err="1" smtClean="0"/>
                <a:t>Morette</a:t>
              </a:r>
              <a:r>
                <a:rPr lang="nl-NL" sz="1400" dirty="0" smtClean="0"/>
                <a:t>, 1534-1535</a:t>
              </a:r>
              <a:endParaRPr lang="nl-NL" sz="1400" dirty="0"/>
            </a:p>
          </p:txBody>
        </p:sp>
      </p:grpSp>
    </p:spTree>
    <p:extLst>
      <p:ext uri="{BB962C8B-B14F-4D97-AF65-F5344CB8AC3E}">
        <p14:creationId xmlns:p14="http://schemas.microsoft.com/office/powerpoint/2010/main" val="310720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839788" y="2057400"/>
            <a:ext cx="3693023" cy="3811588"/>
          </a:xfrm>
        </p:spPr>
        <p:txBody>
          <a:bodyPr>
            <a:normAutofit/>
          </a:bodyPr>
          <a:lstStyle/>
          <a:p>
            <a:r>
              <a:rPr lang="nl-NL" sz="2000" b="1" dirty="0" smtClean="0"/>
              <a:t>Leonardo </a:t>
            </a:r>
            <a:r>
              <a:rPr lang="nl-NL" sz="2000" b="1" dirty="0" err="1" smtClean="0"/>
              <a:t>Davinci</a:t>
            </a:r>
            <a:endParaRPr lang="nl-NL" sz="2000" b="1" dirty="0" smtClean="0"/>
          </a:p>
          <a:p>
            <a:r>
              <a:rPr lang="nl-NL" sz="2000" b="1" dirty="0" smtClean="0"/>
              <a:t>Sfumato</a:t>
            </a:r>
          </a:p>
          <a:p>
            <a:endParaRPr lang="nl-NL" sz="2000" b="1" dirty="0"/>
          </a:p>
          <a:p>
            <a:r>
              <a:rPr lang="nl-NL" sz="2000" i="1" dirty="0"/>
              <a:t>Sfumato</a:t>
            </a:r>
            <a:r>
              <a:rPr lang="nl-NL" sz="2000" dirty="0"/>
              <a:t> komt uit het Italiaans en is het verleden deelwoord van </a:t>
            </a:r>
            <a:r>
              <a:rPr lang="nl-NL" sz="2000" i="1" dirty="0" err="1"/>
              <a:t>sfumare</a:t>
            </a:r>
            <a:r>
              <a:rPr lang="nl-NL" sz="2000" dirty="0"/>
              <a:t>, dat 'verdampen' betekent en teruggaat op Latijnse </a:t>
            </a:r>
            <a:r>
              <a:rPr lang="nl-NL" sz="2000" i="1" dirty="0"/>
              <a:t>ex</a:t>
            </a:r>
            <a:r>
              <a:rPr lang="nl-NL" sz="2000" dirty="0"/>
              <a:t> (uit) + </a:t>
            </a:r>
            <a:r>
              <a:rPr lang="nl-NL" sz="2000" i="1" dirty="0" err="1"/>
              <a:t>fumare</a:t>
            </a:r>
            <a:r>
              <a:rPr lang="nl-NL" sz="2000" dirty="0"/>
              <a:t> (roken, dampen). </a:t>
            </a:r>
            <a:endParaRPr lang="nl-NL" sz="2000" dirty="0" smtClean="0"/>
          </a:p>
          <a:p>
            <a:r>
              <a:rPr lang="nl-NL" sz="2000" dirty="0" smtClean="0"/>
              <a:t>Met</a:t>
            </a:r>
            <a:r>
              <a:rPr lang="nl-NL" sz="2000" dirty="0"/>
              <a:t> </a:t>
            </a:r>
            <a:r>
              <a:rPr lang="nl-NL" sz="2000" i="1" dirty="0"/>
              <a:t>sfumato</a:t>
            </a:r>
            <a:r>
              <a:rPr lang="nl-NL" sz="2000" dirty="0"/>
              <a:t> wordt aangeduid dat iets zacht of vaag is. </a:t>
            </a:r>
            <a:endParaRPr lang="nl-NL" sz="2000" b="1" dirty="0"/>
          </a:p>
        </p:txBody>
      </p:sp>
      <p:sp>
        <p:nvSpPr>
          <p:cNvPr id="5"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pic>
        <p:nvPicPr>
          <p:cNvPr id="2050" name="Picture 2" descr="Mona Lisa - Wiki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7326" y="287383"/>
            <a:ext cx="4293326" cy="639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756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t Laatste Avondma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799" y="987425"/>
            <a:ext cx="9753600" cy="508635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sp>
        <p:nvSpPr>
          <p:cNvPr id="5" name="Tekstvak 4"/>
          <p:cNvSpPr txBox="1"/>
          <p:nvPr/>
        </p:nvSpPr>
        <p:spPr>
          <a:xfrm>
            <a:off x="1257799" y="6234668"/>
            <a:ext cx="9753600" cy="369332"/>
          </a:xfrm>
          <a:prstGeom prst="rect">
            <a:avLst/>
          </a:prstGeom>
          <a:solidFill>
            <a:schemeClr val="tx2">
              <a:lumMod val="40000"/>
              <a:lumOff val="60000"/>
            </a:schemeClr>
          </a:solidFill>
        </p:spPr>
        <p:txBody>
          <a:bodyPr wrap="square" rtlCol="0">
            <a:spAutoFit/>
          </a:bodyPr>
          <a:lstStyle/>
          <a:p>
            <a:r>
              <a:rPr lang="nl-NL" dirty="0" smtClean="0"/>
              <a:t>Da </a:t>
            </a:r>
            <a:r>
              <a:rPr lang="nl-NL" dirty="0"/>
              <a:t>V</a:t>
            </a:r>
            <a:r>
              <a:rPr lang="nl-NL" dirty="0" smtClean="0"/>
              <a:t>inci, Laatste avondmaal, fresco, 1495-1498. </a:t>
            </a:r>
            <a:endParaRPr lang="nl-NL" dirty="0"/>
          </a:p>
        </p:txBody>
      </p:sp>
    </p:spTree>
    <p:extLst>
      <p:ext uri="{BB962C8B-B14F-4D97-AF65-F5344CB8AC3E}">
        <p14:creationId xmlns:p14="http://schemas.microsoft.com/office/powerpoint/2010/main" val="3609666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p:txBody>
          <a:bodyPr>
            <a:normAutofit/>
          </a:bodyPr>
          <a:lstStyle/>
          <a:p>
            <a:r>
              <a:rPr lang="nl-NL" sz="2000" b="1" dirty="0" smtClean="0"/>
              <a:t>Titiaan</a:t>
            </a:r>
          </a:p>
          <a:p>
            <a:r>
              <a:rPr lang="nl-NL" sz="2000" dirty="0" smtClean="0"/>
              <a:t>Venetiaanse schilder</a:t>
            </a:r>
          </a:p>
          <a:p>
            <a:pPr marL="342900" indent="-342900">
              <a:buFont typeface="Wingdings" panose="05000000000000000000" pitchFamily="2" charset="2"/>
              <a:buChar char="à"/>
            </a:pPr>
            <a:r>
              <a:rPr lang="nl-NL" sz="2000" dirty="0" smtClean="0">
                <a:sym typeface="Wingdings" panose="05000000000000000000" pitchFamily="2" charset="2"/>
              </a:rPr>
              <a:t>Warm kleurgebruik, bijzonder licht.</a:t>
            </a:r>
          </a:p>
          <a:p>
            <a:pPr marL="342900" indent="-342900">
              <a:buFont typeface="Wingdings" panose="05000000000000000000" pitchFamily="2" charset="2"/>
              <a:buChar char="à"/>
            </a:pPr>
            <a:r>
              <a:rPr lang="nl-NL" sz="2000" dirty="0" smtClean="0">
                <a:sym typeface="Wingdings" panose="05000000000000000000" pitchFamily="2" charset="2"/>
              </a:rPr>
              <a:t>Olie verf op doek (voor Fresco’s is </a:t>
            </a:r>
            <a:r>
              <a:rPr lang="nl-NL" sz="2000" dirty="0">
                <a:sym typeface="Wingdings" panose="05000000000000000000" pitchFamily="2" charset="2"/>
              </a:rPr>
              <a:t>V</a:t>
            </a:r>
            <a:r>
              <a:rPr lang="nl-NL" sz="2000" dirty="0" smtClean="0">
                <a:sym typeface="Wingdings" panose="05000000000000000000" pitchFamily="2" charset="2"/>
              </a:rPr>
              <a:t>enetië te nat)</a:t>
            </a:r>
            <a:endParaRPr lang="nl-NL" sz="2000" dirty="0" smtClean="0"/>
          </a:p>
        </p:txBody>
      </p:sp>
      <p:pic>
        <p:nvPicPr>
          <p:cNvPr id="2054" name="Picture 6" descr="Tizian 04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0376" y="507216"/>
            <a:ext cx="2913017" cy="5361772"/>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p:cNvSpPr txBox="1">
            <a:spLocks/>
          </p:cNvSpPr>
          <p:nvPr/>
        </p:nvSpPr>
        <p:spPr>
          <a:xfrm>
            <a:off x="839788" y="457200"/>
            <a:ext cx="3932237" cy="530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dirty="0" smtClean="0">
                <a:solidFill>
                  <a:schemeClr val="accent4">
                    <a:lumMod val="75000"/>
                  </a:schemeClr>
                </a:solidFill>
              </a:rPr>
              <a:t>Beeldende kunst</a:t>
            </a:r>
            <a:endParaRPr lang="nl-NL" dirty="0">
              <a:solidFill>
                <a:schemeClr val="accent4">
                  <a:lumMod val="75000"/>
                </a:schemeClr>
              </a:solidFill>
            </a:endParaRPr>
          </a:p>
        </p:txBody>
      </p:sp>
      <p:sp>
        <p:nvSpPr>
          <p:cNvPr id="7" name="Tekstvak 6"/>
          <p:cNvSpPr txBox="1"/>
          <p:nvPr/>
        </p:nvSpPr>
        <p:spPr>
          <a:xfrm>
            <a:off x="4650375" y="5868988"/>
            <a:ext cx="2913017" cy="646331"/>
          </a:xfrm>
          <a:prstGeom prst="rect">
            <a:avLst/>
          </a:prstGeom>
          <a:noFill/>
        </p:spPr>
        <p:txBody>
          <a:bodyPr wrap="square" rtlCol="0">
            <a:spAutoFit/>
          </a:bodyPr>
          <a:lstStyle/>
          <a:p>
            <a:r>
              <a:rPr lang="nl-NL" dirty="0" smtClean="0"/>
              <a:t>Titiaan, </a:t>
            </a:r>
            <a:r>
              <a:rPr lang="nl-NL" dirty="0" err="1" smtClean="0"/>
              <a:t>Maria-hemelvaart</a:t>
            </a:r>
            <a:r>
              <a:rPr lang="nl-NL" dirty="0" smtClean="0"/>
              <a:t>, 1516-1518</a:t>
            </a:r>
            <a:endParaRPr lang="nl-NL" dirty="0"/>
          </a:p>
        </p:txBody>
      </p:sp>
      <p:pic>
        <p:nvPicPr>
          <p:cNvPr id="2056" name="Picture 8" descr="Tiziano - Venere di Urbino - Google Art Proj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032" y="1672192"/>
            <a:ext cx="4311922" cy="3031821"/>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7732032" y="4704013"/>
            <a:ext cx="4311922" cy="369332"/>
          </a:xfrm>
          <a:prstGeom prst="rect">
            <a:avLst/>
          </a:prstGeom>
          <a:noFill/>
        </p:spPr>
        <p:txBody>
          <a:bodyPr wrap="square" rtlCol="0">
            <a:spAutoFit/>
          </a:bodyPr>
          <a:lstStyle/>
          <a:p>
            <a:r>
              <a:rPr lang="nl-NL" dirty="0" smtClean="0"/>
              <a:t>Titiaan, Venus van </a:t>
            </a:r>
            <a:r>
              <a:rPr lang="nl-NL" dirty="0" err="1" smtClean="0"/>
              <a:t>Urbino</a:t>
            </a:r>
            <a:r>
              <a:rPr lang="nl-NL" dirty="0" smtClean="0"/>
              <a:t>, 1534</a:t>
            </a:r>
            <a:endParaRPr lang="nl-NL" dirty="0"/>
          </a:p>
        </p:txBody>
      </p:sp>
    </p:spTree>
    <p:extLst>
      <p:ext uri="{BB962C8B-B14F-4D97-AF65-F5344CB8AC3E}">
        <p14:creationId xmlns:p14="http://schemas.microsoft.com/office/powerpoint/2010/main" val="4132156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6674C073F7C946B528B9F8073DB955" ma:contentTypeVersion="14" ma:contentTypeDescription="Een nieuw document maken." ma:contentTypeScope="" ma:versionID="f75b3ff0b21caba99411fa2ab691f967">
  <xsd:schema xmlns:xsd="http://www.w3.org/2001/XMLSchema" xmlns:xs="http://www.w3.org/2001/XMLSchema" xmlns:p="http://schemas.microsoft.com/office/2006/metadata/properties" xmlns:ns3="e9f1fc5b-39a2-4f59-9831-94e16189a628" xmlns:ns4="a56c8cac-3bb1-4e16-a866-4ba8c522076e" targetNamespace="http://schemas.microsoft.com/office/2006/metadata/properties" ma:root="true" ma:fieldsID="042a0b0ddd022605ea8463832ceda49c" ns3:_="" ns4:_="">
    <xsd:import namespace="e9f1fc5b-39a2-4f59-9831-94e16189a628"/>
    <xsd:import namespace="a56c8cac-3bb1-4e16-a866-4ba8c52207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f1fc5b-39a2-4f59-9831-94e16189a628"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6c8cac-3bb1-4e16-a866-4ba8c522076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865AB8-0C4C-48A3-8C8C-391BB162A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f1fc5b-39a2-4f59-9831-94e16189a628"/>
    <ds:schemaRef ds:uri="a56c8cac-3bb1-4e16-a866-4ba8c5220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E24948-5A99-4306-9F81-D39E3E279A94}">
  <ds:schemaRefs>
    <ds:schemaRef ds:uri="http://schemas.microsoft.com/sharepoint/v3/contenttype/forms"/>
  </ds:schemaRefs>
</ds:datastoreItem>
</file>

<file path=customXml/itemProps3.xml><?xml version="1.0" encoding="utf-8"?>
<ds:datastoreItem xmlns:ds="http://schemas.openxmlformats.org/officeDocument/2006/customXml" ds:itemID="{0718C8D0-184E-41A4-8991-CF9B1CAC8E1D}">
  <ds:schemaRefs>
    <ds:schemaRef ds:uri="http://schemas.openxmlformats.org/package/2006/metadata/core-properties"/>
    <ds:schemaRef ds:uri="http://schemas.microsoft.com/office/2006/documentManagement/types"/>
    <ds:schemaRef ds:uri="http://schemas.microsoft.com/office/2006/metadata/properties"/>
    <ds:schemaRef ds:uri="http://purl.org/dc/terms/"/>
    <ds:schemaRef ds:uri="e9f1fc5b-39a2-4f59-9831-94e16189a628"/>
    <ds:schemaRef ds:uri="http://purl.org/dc/dcmitype/"/>
    <ds:schemaRef ds:uri="http://purl.org/dc/elements/1.1/"/>
    <ds:schemaRef ds:uri="http://schemas.microsoft.com/office/infopath/2007/PartnerControls"/>
    <ds:schemaRef ds:uri="a56c8cac-3bb1-4e16-a866-4ba8c522076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Breedbeeld</PresentationFormat>
  <Paragraphs>153</Paragraphs>
  <Slides>23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Calibri Light</vt:lpstr>
      <vt:lpstr>Wingdings</vt:lpstr>
      <vt:lpstr>Kantoorthema</vt:lpstr>
      <vt:lpstr>hofcultuur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Caravaggio</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hofcultuur</dc:title>
  <dc:creator>Kraayvanger, MTJ (Marjolein)</dc:creator>
  <cp:lastModifiedBy>Kraayvanger, MTJ (Marjolein)</cp:lastModifiedBy>
  <cp:revision>1</cp:revision>
  <dcterms:created xsi:type="dcterms:W3CDTF">2021-11-01T14:45:46Z</dcterms:created>
  <dcterms:modified xsi:type="dcterms:W3CDTF">2021-11-01T14:46:01Z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0x010100946674C073F7C946B528B9F8073DB955</vt:lpwstr>
  </property>
</Properties>
</file>