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351928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26730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8310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119054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360153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F64D448-ED54-4209-8DFE-F9FD17BB2AD7}"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13884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F64D448-ED54-4209-8DFE-F9FD17BB2AD7}" type="datetimeFigureOut">
              <a:rPr lang="nl-NL" smtClean="0"/>
              <a:t>1-11-2021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155406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F64D448-ED54-4209-8DFE-F9FD17BB2AD7}" type="datetimeFigureOut">
              <a:rPr lang="nl-NL" smtClean="0"/>
              <a:t>1-11-2021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24076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F64D448-ED54-4209-8DFE-F9FD17BB2AD7}" type="datetimeFigureOut">
              <a:rPr lang="nl-NL" smtClean="0"/>
              <a:t>1-11-2021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200426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F64D448-ED54-4209-8DFE-F9FD17BB2AD7}"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383929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F64D448-ED54-4209-8DFE-F9FD17BB2AD7}"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47232E-997B-473E-B02D-5F7D941B7EAE}" type="slidenum">
              <a:rPr lang="nl-NL" smtClean="0"/>
              <a:t>‹nr.›</a:t>
            </a:fld>
            <a:endParaRPr lang="nl-NL"/>
          </a:p>
        </p:txBody>
      </p:sp>
    </p:spTree>
    <p:extLst>
      <p:ext uri="{BB962C8B-B14F-4D97-AF65-F5344CB8AC3E}">
        <p14:creationId xmlns:p14="http://schemas.microsoft.com/office/powerpoint/2010/main" val="65831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4D448-ED54-4209-8DFE-F9FD17BB2AD7}" type="datetimeFigureOut">
              <a:rPr lang="nl-NL" smtClean="0"/>
              <a:t>1-11-2021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7232E-997B-473E-B02D-5F7D941B7EAE}" type="slidenum">
              <a:rPr lang="nl-NL" smtClean="0"/>
              <a:t>‹nr.›</a:t>
            </a:fld>
            <a:endParaRPr lang="nl-NL"/>
          </a:p>
        </p:txBody>
      </p:sp>
    </p:spTree>
    <p:extLst>
      <p:ext uri="{BB962C8B-B14F-4D97-AF65-F5344CB8AC3E}">
        <p14:creationId xmlns:p14="http://schemas.microsoft.com/office/powerpoint/2010/main" val="20606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IZb4GlVH9m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5776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Inleiding</a:t>
            </a:r>
            <a:endParaRPr lang="nl-NL" dirty="0">
              <a:solidFill>
                <a:schemeClr val="accent4">
                  <a:lumMod val="75000"/>
                </a:schemeClr>
              </a:solidFill>
            </a:endParaRPr>
          </a:p>
        </p:txBody>
      </p:sp>
      <p:pic>
        <p:nvPicPr>
          <p:cNvPr id="6146" name="Picture 2" descr="Boekwinkeltjes.nl - Het boek van de hove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496" y="1786595"/>
            <a:ext cx="4447734" cy="3335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ekwinkeltjes.nl - Het boek van de hovel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98" t="8154" b="16183"/>
          <a:stretch/>
        </p:blipFill>
        <p:spPr bwMode="auto">
          <a:xfrm>
            <a:off x="4512328" y="1786595"/>
            <a:ext cx="2761060" cy="333580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29883" y="1107220"/>
            <a:ext cx="3982445" cy="5016758"/>
          </a:xfrm>
          <a:prstGeom prst="rect">
            <a:avLst/>
          </a:prstGeom>
        </p:spPr>
        <p:txBody>
          <a:bodyPr wrap="square">
            <a:spAutoFit/>
          </a:bodyPr>
          <a:lstStyle/>
          <a:p>
            <a:r>
              <a:rPr lang="nl-NL" sz="2000" i="1" dirty="0" smtClean="0"/>
              <a:t>Een hoveling die zich kenmerkt door prettige manieren en die zijn gasten aangenaam weet te vermaken met verhalen, zang en gedichten. Hij moet verstand hebben van rechtspraak, de klassieken, wetenschap en kunst. De ideale hoveling moet doen voorkomen dat alles wat hij doet, vlot en moeiteloos oogt. Zichtbare inspanning en houterigheid zijn namelijk niet gepast en niet gracieus. Je laten meeslepen door gevoelens is iets voor de gewone sterveling, maar is niet weggelegd voor mens en aan het hof.</a:t>
            </a:r>
            <a:endParaRPr lang="nl-NL" sz="2000" i="1" dirty="0"/>
          </a:p>
        </p:txBody>
      </p:sp>
    </p:spTree>
    <p:extLst>
      <p:ext uri="{BB962C8B-B14F-4D97-AF65-F5344CB8AC3E}">
        <p14:creationId xmlns:p14="http://schemas.microsoft.com/office/powerpoint/2010/main" val="55712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9600" dirty="0" smtClean="0">
                <a:solidFill>
                  <a:schemeClr val="accent4">
                    <a:lumMod val="50000"/>
                  </a:schemeClr>
                </a:solidFill>
                <a:latin typeface="Blackadder ITC" panose="04020505051007020D02" pitchFamily="82" charset="0"/>
              </a:rPr>
              <a:t>Hofcultuur</a:t>
            </a:r>
            <a:endParaRPr lang="nl-NL" sz="9600" dirty="0">
              <a:solidFill>
                <a:schemeClr val="accent4">
                  <a:lumMod val="50000"/>
                </a:schemeClr>
              </a:solidFill>
              <a:latin typeface="Blackadder ITC" panose="04020505051007020D02" pitchFamily="82" charset="0"/>
            </a:endParaRPr>
          </a:p>
        </p:txBody>
      </p:sp>
      <p:sp>
        <p:nvSpPr>
          <p:cNvPr id="3" name="Ondertitel 2"/>
          <p:cNvSpPr>
            <a:spLocks noGrp="1"/>
          </p:cNvSpPr>
          <p:nvPr>
            <p:ph type="subTitle" idx="1"/>
          </p:nvPr>
        </p:nvSpPr>
        <p:spPr/>
        <p:txBody>
          <a:bodyPr/>
          <a:lstStyle/>
          <a:p>
            <a:r>
              <a:rPr lang="nl-NL" dirty="0" smtClean="0">
                <a:solidFill>
                  <a:schemeClr val="accent4">
                    <a:lumMod val="50000"/>
                  </a:schemeClr>
                </a:solidFill>
              </a:rPr>
              <a:t>16</a:t>
            </a:r>
            <a:r>
              <a:rPr lang="nl-NL" baseline="30000" dirty="0" smtClean="0">
                <a:solidFill>
                  <a:schemeClr val="accent4">
                    <a:lumMod val="50000"/>
                  </a:schemeClr>
                </a:solidFill>
              </a:rPr>
              <a:t>e</a:t>
            </a:r>
            <a:r>
              <a:rPr lang="nl-NL" dirty="0" smtClean="0">
                <a:solidFill>
                  <a:schemeClr val="accent4">
                    <a:lumMod val="50000"/>
                  </a:schemeClr>
                </a:solidFill>
              </a:rPr>
              <a:t> en 17</a:t>
            </a:r>
            <a:r>
              <a:rPr lang="nl-NL" baseline="30000" dirty="0" smtClean="0">
                <a:solidFill>
                  <a:schemeClr val="accent4">
                    <a:lumMod val="50000"/>
                  </a:schemeClr>
                </a:solidFill>
              </a:rPr>
              <a:t>e</a:t>
            </a:r>
            <a:r>
              <a:rPr lang="nl-NL" dirty="0" smtClean="0">
                <a:solidFill>
                  <a:schemeClr val="accent4">
                    <a:lumMod val="50000"/>
                  </a:schemeClr>
                </a:solidFill>
              </a:rPr>
              <a:t> eeuw</a:t>
            </a:r>
            <a:endParaRPr lang="nl-NL" dirty="0">
              <a:solidFill>
                <a:schemeClr val="accent4">
                  <a:lumMod val="50000"/>
                </a:schemeClr>
              </a:solidFill>
            </a:endParaRPr>
          </a:p>
        </p:txBody>
      </p:sp>
    </p:spTree>
    <p:extLst>
      <p:ext uri="{BB962C8B-B14F-4D97-AF65-F5344CB8AC3E}">
        <p14:creationId xmlns:p14="http://schemas.microsoft.com/office/powerpoint/2010/main" val="40579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530225"/>
          </a:xfrm>
        </p:spPr>
        <p:txBody>
          <a:bodyPr>
            <a:normAutofit fontScale="90000"/>
          </a:bodyPr>
          <a:lstStyle/>
          <a:p>
            <a:r>
              <a:rPr lang="nl-NL" dirty="0">
                <a:solidFill>
                  <a:schemeClr val="accent4">
                    <a:lumMod val="75000"/>
                  </a:schemeClr>
                </a:solidFill>
              </a:rPr>
              <a:t>I</a:t>
            </a:r>
            <a:r>
              <a:rPr lang="nl-NL" dirty="0" smtClean="0">
                <a:solidFill>
                  <a:schemeClr val="accent4">
                    <a:lumMod val="75000"/>
                  </a:schemeClr>
                </a:solidFill>
              </a:rPr>
              <a:t>nleiding</a:t>
            </a:r>
            <a:endParaRPr lang="nl-NL" dirty="0">
              <a:solidFill>
                <a:schemeClr val="accent4">
                  <a:lumMod val="75000"/>
                </a:schemeClr>
              </a:solidFill>
            </a:endParaRPr>
          </a:p>
        </p:txBody>
      </p:sp>
      <p:sp>
        <p:nvSpPr>
          <p:cNvPr id="5" name="Tijdelijke aanduiding voor tekst 4"/>
          <p:cNvSpPr>
            <a:spLocks noGrp="1"/>
          </p:cNvSpPr>
          <p:nvPr>
            <p:ph type="body" sz="half" idx="2"/>
          </p:nvPr>
        </p:nvSpPr>
        <p:spPr>
          <a:xfrm>
            <a:off x="839788" y="1252025"/>
            <a:ext cx="10104877" cy="4616963"/>
          </a:xfrm>
        </p:spPr>
        <p:txBody>
          <a:bodyPr/>
          <a:lstStyle/>
          <a:p>
            <a:pPr lvl="1">
              <a:buFontTx/>
              <a:buChar char="•"/>
            </a:pPr>
            <a:r>
              <a:rPr lang="nl-NL" altLang="nl-NL" sz="3200" b="1" dirty="0" smtClean="0">
                <a:latin typeface="+mj-lt"/>
              </a:rPr>
              <a:t>hof</a:t>
            </a:r>
            <a:r>
              <a:rPr lang="nl-NL" altLang="nl-NL" sz="3200" dirty="0" smtClean="0">
                <a:latin typeface="+mj-lt"/>
              </a:rPr>
              <a:t> (de ~ (m.), hoven) </a:t>
            </a:r>
          </a:p>
          <a:p>
            <a:pPr lvl="1"/>
            <a:r>
              <a:rPr lang="nl-NL" altLang="nl-NL" sz="3200" b="1" dirty="0" smtClean="0">
                <a:latin typeface="+mj-lt"/>
              </a:rPr>
              <a:t>	1</a:t>
            </a:r>
            <a:r>
              <a:rPr lang="nl-NL" altLang="nl-NL" sz="3200" dirty="0" smtClean="0">
                <a:latin typeface="+mj-lt"/>
              </a:rPr>
              <a:t> [</a:t>
            </a:r>
            <a:r>
              <a:rPr lang="nl-NL" altLang="nl-NL" sz="3200" dirty="0" err="1" smtClean="0">
                <a:latin typeface="+mj-lt"/>
              </a:rPr>
              <a:t>archa</a:t>
            </a:r>
            <a:r>
              <a:rPr lang="nl-NL" altLang="nl-NL" sz="3200" dirty="0" smtClean="0">
                <a:latin typeface="+mj-lt"/>
              </a:rPr>
              <a:t>. of Belg., inf.] tuin</a:t>
            </a:r>
          </a:p>
          <a:p>
            <a:pPr lvl="1"/>
            <a:r>
              <a:rPr lang="nl-NL" altLang="nl-NL" sz="3200" dirty="0" smtClean="0">
                <a:latin typeface="+mj-lt"/>
              </a:rPr>
              <a:t>	</a:t>
            </a:r>
            <a:r>
              <a:rPr lang="nl-NL" altLang="nl-NL" sz="3200" b="1" dirty="0" smtClean="0">
                <a:latin typeface="+mj-lt"/>
              </a:rPr>
              <a:t>2</a:t>
            </a:r>
            <a:r>
              <a:rPr lang="nl-NL" altLang="nl-NL" sz="3200" dirty="0" smtClean="0">
                <a:latin typeface="+mj-lt"/>
              </a:rPr>
              <a:t> de hele omgeving te midden waarvan een vorst leeft</a:t>
            </a:r>
            <a:r>
              <a:rPr lang="nl-NL" altLang="nl-NL" dirty="0" smtClean="0">
                <a:latin typeface="+mj-lt"/>
              </a:rPr>
              <a:t> </a:t>
            </a:r>
          </a:p>
          <a:p>
            <a:endParaRPr lang="nl-NL" altLang="nl-NL" dirty="0" smtClean="0">
              <a:latin typeface="+mj-lt"/>
            </a:endParaRPr>
          </a:p>
          <a:p>
            <a:endParaRPr lang="nl-NL" dirty="0">
              <a:latin typeface="+mj-lt"/>
            </a:endParaRPr>
          </a:p>
        </p:txBody>
      </p:sp>
      <p:pic>
        <p:nvPicPr>
          <p:cNvPr id="1026" name="Picture 2" descr="https://upload.wikimedia.org/wikipedia/commons/6/68/Louis14-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745" y="3054913"/>
            <a:ext cx="4263243" cy="307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5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1623256"/>
            <a:ext cx="5167117" cy="965199"/>
          </a:xfrm>
        </p:spPr>
        <p:txBody>
          <a:bodyPr>
            <a:normAutofit/>
          </a:bodyPr>
          <a:lstStyle/>
          <a:p>
            <a:r>
              <a:rPr lang="nl-NL" sz="2000" b="1" dirty="0" smtClean="0"/>
              <a:t>Middeleeuwen</a:t>
            </a:r>
            <a:r>
              <a:rPr lang="nl-NL" sz="2000" dirty="0" smtClean="0"/>
              <a:t> </a:t>
            </a:r>
            <a:r>
              <a:rPr lang="nl-NL" sz="2000" dirty="0" smtClean="0">
                <a:sym typeface="Wingdings" panose="05000000000000000000" pitchFamily="2" charset="2"/>
              </a:rPr>
              <a:t> Het leven staat in dienst van God, iedereen wil na de dood in de hemel terecht komen. </a:t>
            </a:r>
          </a:p>
          <a:p>
            <a:endParaRPr lang="nl-NL" sz="2000" dirty="0">
              <a:sym typeface="Wingdings" panose="05000000000000000000" pitchFamily="2" charset="2"/>
            </a:endParaRPr>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mtClean="0">
                <a:solidFill>
                  <a:schemeClr val="accent4">
                    <a:lumMod val="75000"/>
                  </a:schemeClr>
                </a:solidFill>
              </a:rPr>
              <a:t>Inleiding</a:t>
            </a:r>
            <a:endParaRPr lang="nl-NL" dirty="0">
              <a:solidFill>
                <a:schemeClr val="accent4">
                  <a:lumMod val="75000"/>
                </a:schemeClr>
              </a:solidFill>
            </a:endParaRPr>
          </a:p>
        </p:txBody>
      </p:sp>
      <p:pic>
        <p:nvPicPr>
          <p:cNvPr id="2050" name="Picture 2" descr="Basiliek Sainte-Marie-Madeleine van Vézelay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17" y="1623256"/>
            <a:ext cx="4953000" cy="3714751"/>
          </a:xfrm>
          <a:prstGeom prst="rect">
            <a:avLst/>
          </a:prstGeom>
          <a:noFill/>
          <a:extLst>
            <a:ext uri="{909E8E84-426E-40DD-AFC4-6F175D3DCCD1}">
              <a14:hiddenFill xmlns:a14="http://schemas.microsoft.com/office/drawing/2010/main">
                <a:solidFill>
                  <a:srgbClr val="FFFFFF"/>
                </a:solidFill>
              </a14:hiddenFill>
            </a:ext>
          </a:extLst>
        </p:spPr>
      </p:pic>
      <p:sp>
        <p:nvSpPr>
          <p:cNvPr id="7" name="Ovaal 6"/>
          <p:cNvSpPr/>
          <p:nvPr/>
        </p:nvSpPr>
        <p:spPr>
          <a:xfrm>
            <a:off x="9101797" y="3263705"/>
            <a:ext cx="1167618" cy="1378633"/>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39788" y="3008536"/>
            <a:ext cx="5631350" cy="3170099"/>
          </a:xfrm>
          <a:prstGeom prst="rect">
            <a:avLst/>
          </a:prstGeom>
        </p:spPr>
        <p:txBody>
          <a:bodyPr wrap="square">
            <a:spAutoFit/>
          </a:bodyPr>
          <a:lstStyle/>
          <a:p>
            <a:r>
              <a:rPr lang="nl-NL" altLang="nl-NL" sz="2000" b="1" dirty="0"/>
              <a:t>Renaissance </a:t>
            </a:r>
            <a:r>
              <a:rPr lang="nl-NL" altLang="nl-NL" sz="2000" b="1" dirty="0">
                <a:sym typeface="Wingdings" panose="05000000000000000000" pitchFamily="2" charset="2"/>
              </a:rPr>
              <a:t> </a:t>
            </a:r>
            <a:r>
              <a:rPr lang="nl-NL" altLang="nl-NL" sz="2000" dirty="0"/>
              <a:t>	</a:t>
            </a:r>
          </a:p>
          <a:p>
            <a:r>
              <a:rPr lang="nl-NL" altLang="nl-NL" sz="2000" dirty="0"/>
              <a:t>	(</a:t>
            </a:r>
            <a:r>
              <a:rPr lang="nl-NL" altLang="nl-NL" sz="2000" dirty="0" err="1"/>
              <a:t>renasci</a:t>
            </a:r>
            <a:r>
              <a:rPr lang="nl-NL" altLang="nl-NL" sz="2000" dirty="0"/>
              <a:t> = herboren worden, </a:t>
            </a:r>
            <a:r>
              <a:rPr lang="nl-NL" altLang="nl-NL" sz="2000" dirty="0" err="1"/>
              <a:t>renaître</a:t>
            </a:r>
            <a:r>
              <a:rPr lang="nl-NL" altLang="nl-NL" sz="2000" dirty="0"/>
              <a:t> = wedergeboorte)</a:t>
            </a:r>
          </a:p>
          <a:p>
            <a:r>
              <a:rPr lang="nl-NL" altLang="nl-NL" sz="2000" b="1" dirty="0"/>
              <a:t>Kernpunten:</a:t>
            </a:r>
            <a:r>
              <a:rPr lang="nl-NL" altLang="nl-NL" sz="2000" dirty="0"/>
              <a:t> herontdekking van eigen waarde van de mens &amp; intensieve verkenning van zijn eigen wereld, onder invloed van de Klassieke Oudheid</a:t>
            </a:r>
          </a:p>
          <a:p>
            <a:r>
              <a:rPr lang="nl-NL" altLang="nl-NL" sz="2000" b="1" dirty="0"/>
              <a:t>Humanisme</a:t>
            </a:r>
          </a:p>
          <a:p>
            <a:r>
              <a:rPr lang="nl-NL" altLang="nl-NL" sz="2000" dirty="0"/>
              <a:t>wereldbeschouwing die de menselijke waardigheid, de vrijheid en de waarde van de persoonlijkheid centraal stelt</a:t>
            </a:r>
          </a:p>
        </p:txBody>
      </p:sp>
    </p:spTree>
    <p:extLst>
      <p:ext uri="{BB962C8B-B14F-4D97-AF65-F5344CB8AC3E}">
        <p14:creationId xmlns:p14="http://schemas.microsoft.com/office/powerpoint/2010/main" val="3763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mtClean="0">
                <a:solidFill>
                  <a:schemeClr val="accent4">
                    <a:lumMod val="75000"/>
                  </a:schemeClr>
                </a:solidFill>
              </a:rPr>
              <a:t>Inleiding</a:t>
            </a:r>
            <a:endParaRPr lang="nl-NL" dirty="0">
              <a:solidFill>
                <a:schemeClr val="accent4">
                  <a:lumMod val="75000"/>
                </a:schemeClr>
              </a:solidFill>
            </a:endParaRPr>
          </a:p>
        </p:txBody>
      </p:sp>
      <p:pic>
        <p:nvPicPr>
          <p:cNvPr id="3074" name="Picture 2" descr="File:Copernicus.jp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51" y="1435808"/>
            <a:ext cx="3158163" cy="4335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ruk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448" y="1434903"/>
            <a:ext cx="2911183" cy="43376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e/e5/De_uitvinding_van_het_kompas%2C_Jan_Collaert_II%2C_Museum_Plantin-Moretus%2C_PK_OPB_0186_003.jpg/800px-De_uitvinding_van_het_kompas%2C_Jan_Collaert_II%2C_Museum_Plantin-Moretus%2C_PK_OPB_0186_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565" y="2519020"/>
            <a:ext cx="4470986" cy="325264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7458565" y="1434903"/>
            <a:ext cx="4358297" cy="646331"/>
          </a:xfrm>
          <a:prstGeom prst="rect">
            <a:avLst/>
          </a:prstGeom>
          <a:noFill/>
        </p:spPr>
        <p:txBody>
          <a:bodyPr wrap="square" rtlCol="0">
            <a:spAutoFit/>
          </a:bodyPr>
          <a:lstStyle/>
          <a:p>
            <a:r>
              <a:rPr lang="nl-NL" dirty="0" smtClean="0"/>
              <a:t>Ontwikkelingen in de wetenschap hebben invloed op het wereldbeeld. </a:t>
            </a:r>
            <a:endParaRPr lang="nl-NL" dirty="0"/>
          </a:p>
        </p:txBody>
      </p:sp>
    </p:spTree>
    <p:extLst>
      <p:ext uri="{BB962C8B-B14F-4D97-AF65-F5344CB8AC3E}">
        <p14:creationId xmlns:p14="http://schemas.microsoft.com/office/powerpoint/2010/main" val="225724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1466557"/>
            <a:ext cx="3932237" cy="3811588"/>
          </a:xfrm>
        </p:spPr>
        <p:txBody>
          <a:bodyPr/>
          <a:lstStyle/>
          <a:p>
            <a:r>
              <a:rPr lang="nl-NL" altLang="nl-NL" sz="2000" dirty="0" smtClean="0"/>
              <a:t>Tijdens de renaissance mens is nog wel diep gelovig, maar neemt een ander uitgangspunt voor het geloof</a:t>
            </a:r>
          </a:p>
          <a:p>
            <a:r>
              <a:rPr lang="nl-NL" altLang="nl-NL" sz="2000" dirty="0" smtClean="0"/>
              <a:t>Men raakt minder afhankelijk van de kerk</a:t>
            </a:r>
            <a:endParaRPr lang="nl-NL" altLang="nl-NL" sz="2000" b="1" dirty="0" smtClean="0"/>
          </a:p>
          <a:p>
            <a:r>
              <a:rPr lang="nl-NL" altLang="nl-NL" sz="2000" b="1" dirty="0" smtClean="0"/>
              <a:t>Hervorming</a:t>
            </a:r>
            <a:r>
              <a:rPr lang="nl-NL" altLang="nl-NL" sz="2000" dirty="0" smtClean="0"/>
              <a:t>: men wilde terug naar de oorsprong van het geloof en de soberheid.</a:t>
            </a:r>
          </a:p>
          <a:p>
            <a:r>
              <a:rPr lang="nl-NL" altLang="nl-NL" sz="2000" dirty="0" smtClean="0"/>
              <a:t>Door </a:t>
            </a:r>
            <a:r>
              <a:rPr lang="nl-NL" altLang="nl-NL" sz="2000" dirty="0" err="1" smtClean="0"/>
              <a:t>bijbelvertaling</a:t>
            </a:r>
            <a:r>
              <a:rPr lang="nl-NL" altLang="nl-NL" sz="2000" dirty="0" smtClean="0"/>
              <a:t> kunnen meer mensen de bijbel lezen.</a:t>
            </a:r>
          </a:p>
          <a:p>
            <a:endParaRPr lang="nl-NL"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mtClean="0">
                <a:solidFill>
                  <a:schemeClr val="accent4">
                    <a:lumMod val="75000"/>
                  </a:schemeClr>
                </a:solidFill>
              </a:rPr>
              <a:t>Inleiding</a:t>
            </a:r>
            <a:endParaRPr lang="nl-NL" dirty="0">
              <a:solidFill>
                <a:schemeClr val="accent4">
                  <a:lumMod val="75000"/>
                </a:schemeClr>
              </a:solidFill>
            </a:endParaRPr>
          </a:p>
        </p:txBody>
      </p:sp>
      <p:pic>
        <p:nvPicPr>
          <p:cNvPr id="4100" name="Picture 4" descr="Maarten Luther (foto The Road to 31/Pinterest) – Rob Scholte Muse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843" y="1466557"/>
            <a:ext cx="6062868" cy="383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0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Inleiding</a:t>
            </a:r>
            <a:endParaRPr lang="nl-NL" dirty="0">
              <a:solidFill>
                <a:schemeClr val="accent4">
                  <a:lumMod val="75000"/>
                </a:schemeClr>
              </a:solidFill>
            </a:endParaRPr>
          </a:p>
        </p:txBody>
      </p:sp>
      <p:sp>
        <p:nvSpPr>
          <p:cNvPr id="6" name="Rechthoek 5"/>
          <p:cNvSpPr/>
          <p:nvPr/>
        </p:nvSpPr>
        <p:spPr>
          <a:xfrm>
            <a:off x="389206" y="3535937"/>
            <a:ext cx="6096000" cy="2215991"/>
          </a:xfrm>
          <a:prstGeom prst="rect">
            <a:avLst/>
          </a:prstGeom>
        </p:spPr>
        <p:txBody>
          <a:bodyPr>
            <a:spAutoFit/>
          </a:bodyPr>
          <a:lstStyle/>
          <a:p>
            <a:r>
              <a:rPr lang="nl-NL" altLang="nl-NL" sz="2000" dirty="0" smtClean="0"/>
              <a:t>nieuwe’ dynastieën</a:t>
            </a:r>
          </a:p>
          <a:p>
            <a:r>
              <a:rPr lang="nl-NL" altLang="nl-NL" sz="2000" dirty="0" smtClean="0"/>
              <a:t>De vorst wordt erg belangrijk</a:t>
            </a:r>
          </a:p>
          <a:p>
            <a:endParaRPr lang="nl-NL" altLang="nl-NL" sz="2000" dirty="0" smtClean="0"/>
          </a:p>
          <a:p>
            <a:pPr>
              <a:buFontTx/>
              <a:buNone/>
            </a:pPr>
            <a:r>
              <a:rPr lang="nl-NL" altLang="nl-NL" sz="2000" dirty="0" smtClean="0"/>
              <a:t>		Mantua:		</a:t>
            </a:r>
            <a:r>
              <a:rPr lang="nl-NL" altLang="nl-NL" sz="2000" dirty="0" smtClean="0">
                <a:solidFill>
                  <a:schemeClr val="accent4">
                    <a:lumMod val="75000"/>
                  </a:schemeClr>
                </a:solidFill>
              </a:rPr>
              <a:t>Familie </a:t>
            </a:r>
            <a:r>
              <a:rPr lang="nl-NL" altLang="nl-NL" sz="2000" dirty="0" err="1" smtClean="0">
                <a:solidFill>
                  <a:schemeClr val="accent4">
                    <a:lumMod val="75000"/>
                  </a:schemeClr>
                </a:solidFill>
              </a:rPr>
              <a:t>Gonzaga</a:t>
            </a:r>
            <a:endParaRPr lang="nl-NL" altLang="nl-NL" sz="2000" dirty="0" smtClean="0">
              <a:solidFill>
                <a:schemeClr val="accent4">
                  <a:lumMod val="75000"/>
                </a:schemeClr>
              </a:solidFill>
            </a:endParaRPr>
          </a:p>
          <a:p>
            <a:pPr>
              <a:buFontTx/>
              <a:buNone/>
            </a:pPr>
            <a:r>
              <a:rPr lang="nl-NL" altLang="nl-NL" sz="2000" dirty="0" smtClean="0"/>
              <a:t>		Ferrara:		</a:t>
            </a:r>
            <a:r>
              <a:rPr lang="nl-NL" altLang="nl-NL" sz="2000" dirty="0" smtClean="0">
                <a:solidFill>
                  <a:schemeClr val="accent4">
                    <a:lumMod val="75000"/>
                  </a:schemeClr>
                </a:solidFill>
              </a:rPr>
              <a:t>Familie </a:t>
            </a:r>
            <a:r>
              <a:rPr lang="nl-NL" altLang="nl-NL" sz="2000" dirty="0" err="1" smtClean="0">
                <a:solidFill>
                  <a:schemeClr val="accent4">
                    <a:lumMod val="75000"/>
                  </a:schemeClr>
                </a:solidFill>
              </a:rPr>
              <a:t>d’Este</a:t>
            </a:r>
            <a:endParaRPr lang="nl-NL" altLang="nl-NL" sz="2000" dirty="0" smtClean="0">
              <a:solidFill>
                <a:schemeClr val="accent4">
                  <a:lumMod val="75000"/>
                </a:schemeClr>
              </a:solidFill>
            </a:endParaRPr>
          </a:p>
          <a:p>
            <a:pPr>
              <a:buFontTx/>
              <a:buNone/>
            </a:pPr>
            <a:r>
              <a:rPr lang="nl-NL" altLang="nl-NL" sz="2000" dirty="0" smtClean="0"/>
              <a:t>		Florence:	</a:t>
            </a:r>
            <a:r>
              <a:rPr lang="nl-NL" altLang="nl-NL" sz="2000" dirty="0" smtClean="0">
                <a:solidFill>
                  <a:schemeClr val="accent4">
                    <a:lumMod val="75000"/>
                  </a:schemeClr>
                </a:solidFill>
              </a:rPr>
              <a:t>Familie de Medici</a:t>
            </a:r>
          </a:p>
          <a:p>
            <a:pPr>
              <a:buFontTx/>
              <a:buNone/>
            </a:pPr>
            <a:r>
              <a:rPr lang="nl-NL" altLang="nl-NL" dirty="0" smtClean="0">
                <a:latin typeface="Monotype Corsiva" panose="03010101010201010101" pitchFamily="66" charset="0"/>
              </a:rPr>
              <a:t>	</a:t>
            </a:r>
            <a:endParaRPr lang="nl-NL" altLang="nl-NL" dirty="0">
              <a:latin typeface="Monotype Corsiva" panose="03010101010201010101" pitchFamily="66" charset="0"/>
            </a:endParaRPr>
          </a:p>
        </p:txBody>
      </p:sp>
      <p:pic>
        <p:nvPicPr>
          <p:cNvPr id="5122" name="Picture 2" descr="Mecenaat – over geldschieters | Literatuurgeschiede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529" y="1473904"/>
            <a:ext cx="5499637" cy="427802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344529" y="987425"/>
            <a:ext cx="5499637" cy="369332"/>
          </a:xfrm>
          <a:prstGeom prst="rect">
            <a:avLst/>
          </a:prstGeom>
          <a:noFill/>
        </p:spPr>
        <p:txBody>
          <a:bodyPr wrap="square" rtlCol="0">
            <a:spAutoFit/>
          </a:bodyPr>
          <a:lstStyle/>
          <a:p>
            <a:r>
              <a:rPr lang="nl-NL" dirty="0" smtClean="0"/>
              <a:t>Adellijke families als opdrachtgevers voor de kunsten.</a:t>
            </a:r>
            <a:endParaRPr lang="nl-NL" dirty="0"/>
          </a:p>
        </p:txBody>
      </p:sp>
    </p:spTree>
    <p:extLst>
      <p:ext uri="{BB962C8B-B14F-4D97-AF65-F5344CB8AC3E}">
        <p14:creationId xmlns:p14="http://schemas.microsoft.com/office/powerpoint/2010/main" val="410128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altLang="nl-NL" sz="2000" b="1" dirty="0" smtClean="0"/>
              <a:t>Het Franse hof</a:t>
            </a:r>
          </a:p>
          <a:p>
            <a:r>
              <a:rPr lang="nl-NL" altLang="nl-NL" sz="2000" dirty="0" smtClean="0"/>
              <a:t>Lodewijk </a:t>
            </a:r>
            <a:r>
              <a:rPr lang="nl-NL" altLang="nl-NL" sz="2000" dirty="0"/>
              <a:t>XIV: </a:t>
            </a:r>
            <a:r>
              <a:rPr lang="nl-NL" altLang="nl-NL" sz="2000" dirty="0" err="1"/>
              <a:t>l’État</a:t>
            </a:r>
            <a:r>
              <a:rPr lang="nl-NL" altLang="nl-NL" sz="2000" dirty="0"/>
              <a:t>, </a:t>
            </a:r>
            <a:r>
              <a:rPr lang="nl-NL" altLang="nl-NL" sz="2000" dirty="0" err="1"/>
              <a:t>c’est</a:t>
            </a:r>
            <a:r>
              <a:rPr lang="nl-NL" altLang="nl-NL" sz="2000" dirty="0"/>
              <a:t> </a:t>
            </a:r>
            <a:r>
              <a:rPr lang="nl-NL" altLang="nl-NL" sz="2000" dirty="0" err="1"/>
              <a:t>moi</a:t>
            </a:r>
            <a:r>
              <a:rPr lang="nl-NL" altLang="nl-NL" sz="2000" dirty="0"/>
              <a:t>!’</a:t>
            </a:r>
          </a:p>
          <a:p>
            <a:r>
              <a:rPr lang="nl-NL" altLang="nl-NL" sz="2000" dirty="0"/>
              <a:t>Absolute macht, zelfs geen ministers meer</a:t>
            </a:r>
          </a:p>
          <a:p>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Inleiding</a:t>
            </a:r>
            <a:endParaRPr lang="nl-NL" dirty="0">
              <a:solidFill>
                <a:schemeClr val="accent4">
                  <a:lumMod val="75000"/>
                </a:schemeClr>
              </a:solidFill>
            </a:endParaRPr>
          </a:p>
        </p:txBody>
      </p:sp>
      <p:pic>
        <p:nvPicPr>
          <p:cNvPr id="6" name="Picture 5" descr="Louis XIV">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7631" y="987425"/>
            <a:ext cx="308331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80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r>
              <a:rPr lang="nl-NL" altLang="nl-NL" sz="2000" dirty="0"/>
              <a:t>Paleizen waren dé manier om te laten zien hoeveel geld en macht je wel niet had. </a:t>
            </a:r>
          </a:p>
          <a:p>
            <a:r>
              <a:rPr lang="nl-NL" altLang="nl-NL" sz="2000" dirty="0"/>
              <a:t>Met name de tuin was één en al pracht en praal, zie de tuin van Versailles</a:t>
            </a:r>
          </a:p>
          <a:p>
            <a:endParaRPr lang="nl-NL" altLang="nl-NL" sz="2000" dirty="0"/>
          </a:p>
          <a:p>
            <a:r>
              <a:rPr lang="nl-NL" altLang="nl-NL" sz="2000" dirty="0"/>
              <a:t>Thema: de overwinning van de mens op de natuur</a:t>
            </a:r>
          </a:p>
          <a:p>
            <a:endParaRPr lang="nl-NL"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702" y="1712414"/>
            <a:ext cx="5877171" cy="391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Inleiding</a:t>
            </a:r>
            <a:endParaRPr lang="nl-NL" dirty="0">
              <a:solidFill>
                <a:schemeClr val="accent4">
                  <a:lumMod val="75000"/>
                </a:schemeClr>
              </a:solidFill>
            </a:endParaRPr>
          </a:p>
        </p:txBody>
      </p:sp>
    </p:spTree>
    <p:extLst>
      <p:ext uri="{BB962C8B-B14F-4D97-AF65-F5344CB8AC3E}">
        <p14:creationId xmlns:p14="http://schemas.microsoft.com/office/powerpoint/2010/main" val="13786070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674C073F7C946B528B9F8073DB955" ma:contentTypeVersion="14" ma:contentTypeDescription="Een nieuw document maken." ma:contentTypeScope="" ma:versionID="f75b3ff0b21caba99411fa2ab691f967">
  <xsd:schema xmlns:xsd="http://www.w3.org/2001/XMLSchema" xmlns:xs="http://www.w3.org/2001/XMLSchema" xmlns:p="http://schemas.microsoft.com/office/2006/metadata/properties" xmlns:ns3="e9f1fc5b-39a2-4f59-9831-94e16189a628" xmlns:ns4="a56c8cac-3bb1-4e16-a866-4ba8c522076e" targetNamespace="http://schemas.microsoft.com/office/2006/metadata/properties" ma:root="true" ma:fieldsID="042a0b0ddd022605ea8463832ceda49c" ns3:_="" ns4:_="">
    <xsd:import namespace="e9f1fc5b-39a2-4f59-9831-94e16189a628"/>
    <xsd:import namespace="a56c8cac-3bb1-4e16-a866-4ba8c52207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1fc5b-39a2-4f59-9831-94e16189a62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6c8cac-3bb1-4e16-a866-4ba8c522076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2969C0-065C-4F36-836C-6EAEF9B50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1fc5b-39a2-4f59-9831-94e16189a628"/>
    <ds:schemaRef ds:uri="a56c8cac-3bb1-4e16-a866-4ba8c5220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CBD499-1B66-405C-B8DF-2156D49555EE}">
  <ds:schemaRefs>
    <ds:schemaRef ds:uri="http://schemas.microsoft.com/sharepoint/v3/contenttype/forms"/>
  </ds:schemaRefs>
</ds:datastoreItem>
</file>

<file path=customXml/itemProps3.xml><?xml version="1.0" encoding="utf-8"?>
<ds:datastoreItem xmlns:ds="http://schemas.openxmlformats.org/officeDocument/2006/customXml" ds:itemID="{61BAD469-C99A-4A39-A3BB-A935B5A94D73}">
  <ds:schemaRefs>
    <ds:schemaRef ds:uri="http://www.w3.org/XML/1998/namespace"/>
    <ds:schemaRef ds:uri="a56c8cac-3bb1-4e16-a866-4ba8c522076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e9f1fc5b-39a2-4f59-9831-94e16189a62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271</Words>
  <Application>Microsoft Office PowerPoint</Application>
  <PresentationFormat>Breedbeeld</PresentationFormat>
  <Paragraphs>40</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Blackadder ITC</vt:lpstr>
      <vt:lpstr>Calibri</vt:lpstr>
      <vt:lpstr>Calibri Light</vt:lpstr>
      <vt:lpstr>Monotype Corsiva</vt:lpstr>
      <vt:lpstr>Wingdings</vt:lpstr>
      <vt:lpstr>Kantoorthema</vt:lpstr>
      <vt:lpstr>PowerPoint-presentatie</vt:lpstr>
      <vt:lpstr>Hofcultuur</vt:lpstr>
      <vt:lpstr>Inleiding</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Kraayvanger, MTJ (Marjolein)</dc:creator>
  <cp:lastModifiedBy>Kraayvanger, MTJ (Marjolein)</cp:lastModifiedBy>
  <cp:revision>1</cp:revision>
  <dcterms:created xsi:type="dcterms:W3CDTF">2021-11-01T15:06:42Z</dcterms:created>
  <dcterms:modified xsi:type="dcterms:W3CDTF">2021-11-01T15:07:12Z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0x010100946674C073F7C946B528B9F8073DB955</vt:lpwstr>
  </property>
</Properties>
</file>