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60" r:id="rId3"/>
    <p:sldId id="261" r:id="rId4"/>
    <p:sldId id="257" r:id="rId5"/>
    <p:sldId id="258" r:id="rId6"/>
    <p:sldId id="337" r:id="rId7"/>
    <p:sldId id="346" r:id="rId8"/>
    <p:sldId id="345" r:id="rId9"/>
    <p:sldId id="344" r:id="rId10"/>
    <p:sldId id="336" r:id="rId11"/>
    <p:sldId id="341" r:id="rId12"/>
    <p:sldId id="342" r:id="rId13"/>
    <p:sldId id="338" r:id="rId14"/>
    <p:sldId id="343" r:id="rId15"/>
    <p:sldId id="339" r:id="rId16"/>
    <p:sldId id="347" r:id="rId17"/>
    <p:sldId id="340"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8" autoAdjust="0"/>
    <p:restoredTop sz="89573" autoAdjust="0"/>
  </p:normalViewPr>
  <p:slideViewPr>
    <p:cSldViewPr snapToGrid="0">
      <p:cViewPr varScale="1">
        <p:scale>
          <a:sx n="77" d="100"/>
          <a:sy n="77" d="100"/>
        </p:scale>
        <p:origin x="768" y="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7596A-A2A5-43EA-8961-4AC1AFA94CA1}" type="datetimeFigureOut">
              <a:rPr lang="nl-NL" smtClean="0"/>
              <a:t>16-9-2021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8CF6FF-BC0B-4296-99BB-EC49CF6AFAB1}" type="slidenum">
              <a:rPr lang="nl-NL" smtClean="0"/>
              <a:t>‹nr.›</a:t>
            </a:fld>
            <a:endParaRPr lang="nl-NL"/>
          </a:p>
        </p:txBody>
      </p:sp>
    </p:spTree>
    <p:extLst>
      <p:ext uri="{BB962C8B-B14F-4D97-AF65-F5344CB8AC3E}">
        <p14:creationId xmlns:p14="http://schemas.microsoft.com/office/powerpoint/2010/main" val="2197366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ircularcompanymakers.nl/circulair-ondernemen-9r-strategieen/"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circularcompanymakers.nl/7-keer-meer-resultaat-met-circulair/" TargetMode="External"/><Relationship Id="rId5" Type="http://schemas.openxmlformats.org/officeDocument/2006/relationships/hyperlink" Target="https://circularcompanymakers.nl/continuiteit-is-ook-duurzaamheid/" TargetMode="External"/><Relationship Id="rId4" Type="http://schemas.openxmlformats.org/officeDocument/2006/relationships/hyperlink" Target="https://circularcompanymakers.nl/wat-is-de-circulaire-economi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fontAlgn="base"/>
            <a:r>
              <a:rPr lang="nl-NL" b="0" i="0" dirty="0">
                <a:solidFill>
                  <a:srgbClr val="666666"/>
                </a:solidFill>
                <a:effectLst/>
                <a:latin typeface="Helvetica Neue"/>
              </a:rPr>
              <a:t>De </a:t>
            </a:r>
            <a:r>
              <a:rPr lang="nl-NL" b="1" i="0" dirty="0">
                <a:solidFill>
                  <a:srgbClr val="666666"/>
                </a:solidFill>
                <a:effectLst/>
                <a:latin typeface="inherit"/>
              </a:rPr>
              <a:t>primaire activiteiten</a:t>
            </a:r>
            <a:r>
              <a:rPr lang="nl-NL" b="0" i="0" dirty="0">
                <a:solidFill>
                  <a:srgbClr val="666666"/>
                </a:solidFill>
                <a:effectLst/>
                <a:latin typeface="Helvetica Neue"/>
              </a:rPr>
              <a:t> voegen direct waarde toe aan de onderneming. Voorbeelden van deze activiteiten zijn: </a:t>
            </a:r>
            <a:r>
              <a:rPr lang="nl-NL" b="0" i="1" dirty="0">
                <a:solidFill>
                  <a:srgbClr val="666666"/>
                </a:solidFill>
                <a:effectLst/>
                <a:latin typeface="inherit"/>
              </a:rPr>
              <a:t>inkomende logistiek</a:t>
            </a:r>
            <a:r>
              <a:rPr lang="nl-NL" b="0" i="0" dirty="0">
                <a:solidFill>
                  <a:srgbClr val="666666"/>
                </a:solidFill>
                <a:effectLst/>
                <a:latin typeface="Helvetica Neue"/>
              </a:rPr>
              <a:t> (aanname van inkomende goederen en opslag, enz.), </a:t>
            </a:r>
            <a:r>
              <a:rPr lang="nl-NL" b="0" i="1" dirty="0">
                <a:solidFill>
                  <a:srgbClr val="666666"/>
                </a:solidFill>
                <a:effectLst/>
                <a:latin typeface="inherit"/>
              </a:rPr>
              <a:t>operatie</a:t>
            </a:r>
            <a:r>
              <a:rPr lang="nl-NL" b="0" i="0" dirty="0">
                <a:solidFill>
                  <a:srgbClr val="666666"/>
                </a:solidFill>
                <a:effectLst/>
                <a:latin typeface="Helvetica Neue"/>
              </a:rPr>
              <a:t> (voortbrengingsproces), </a:t>
            </a:r>
            <a:r>
              <a:rPr lang="nl-NL" b="0" i="1" dirty="0">
                <a:solidFill>
                  <a:srgbClr val="666666"/>
                </a:solidFill>
                <a:effectLst/>
                <a:latin typeface="inherit"/>
              </a:rPr>
              <a:t>uitgaande logistiek</a:t>
            </a:r>
            <a:r>
              <a:rPr lang="nl-NL" b="0" i="0" dirty="0">
                <a:solidFill>
                  <a:srgbClr val="666666"/>
                </a:solidFill>
                <a:effectLst/>
                <a:latin typeface="Helvetica Neue"/>
              </a:rPr>
              <a:t> (</a:t>
            </a:r>
            <a:r>
              <a:rPr lang="nl-NL" b="0" i="0" dirty="0" err="1">
                <a:solidFill>
                  <a:srgbClr val="666666"/>
                </a:solidFill>
                <a:effectLst/>
                <a:latin typeface="Helvetica Neue"/>
              </a:rPr>
              <a:t>order-verwerking</a:t>
            </a:r>
            <a:r>
              <a:rPr lang="nl-NL" b="0" i="0" dirty="0">
                <a:solidFill>
                  <a:srgbClr val="666666"/>
                </a:solidFill>
                <a:effectLst/>
                <a:latin typeface="Helvetica Neue"/>
              </a:rPr>
              <a:t> en fysieke distributie, enz.), </a:t>
            </a:r>
            <a:r>
              <a:rPr lang="nl-NL" b="0" i="1" dirty="0">
                <a:solidFill>
                  <a:srgbClr val="666666"/>
                </a:solidFill>
                <a:effectLst/>
                <a:latin typeface="inherit"/>
              </a:rPr>
              <a:t>marketing en verkoop</a:t>
            </a:r>
            <a:r>
              <a:rPr lang="nl-NL" b="0" i="0" dirty="0">
                <a:solidFill>
                  <a:srgbClr val="666666"/>
                </a:solidFill>
                <a:effectLst/>
                <a:latin typeface="Helvetica Neue"/>
              </a:rPr>
              <a:t> en </a:t>
            </a:r>
            <a:r>
              <a:rPr lang="nl-NL" b="0" i="1" dirty="0">
                <a:solidFill>
                  <a:srgbClr val="666666"/>
                </a:solidFill>
                <a:effectLst/>
                <a:latin typeface="inherit"/>
              </a:rPr>
              <a:t>service</a:t>
            </a:r>
            <a:r>
              <a:rPr lang="nl-NL" b="0" i="0" dirty="0">
                <a:solidFill>
                  <a:srgbClr val="666666"/>
                </a:solidFill>
                <a:effectLst/>
                <a:latin typeface="Helvetica Neue"/>
              </a:rPr>
              <a:t> (installatie, reparatie, enz.).</a:t>
            </a:r>
          </a:p>
          <a:p>
            <a:pPr algn="just" fontAlgn="base"/>
            <a:endParaRPr lang="nl-NL" b="0" i="0" dirty="0">
              <a:solidFill>
                <a:srgbClr val="666666"/>
              </a:solidFill>
              <a:effectLst/>
              <a:latin typeface="Helvetica Neue"/>
            </a:endParaRPr>
          </a:p>
          <a:p>
            <a:pPr algn="just" fontAlgn="base"/>
            <a:r>
              <a:rPr lang="nl-NL" b="0" i="0" dirty="0">
                <a:solidFill>
                  <a:srgbClr val="666666"/>
                </a:solidFill>
                <a:effectLst/>
                <a:latin typeface="Helvetica Neue"/>
              </a:rPr>
              <a:t>De </a:t>
            </a:r>
            <a:r>
              <a:rPr lang="nl-NL" b="1" i="0" dirty="0">
                <a:solidFill>
                  <a:srgbClr val="666666"/>
                </a:solidFill>
                <a:effectLst/>
                <a:latin typeface="inherit"/>
              </a:rPr>
              <a:t>ondersteunende activiteiten</a:t>
            </a:r>
            <a:r>
              <a:rPr lang="nl-NL" b="0" i="0" dirty="0">
                <a:solidFill>
                  <a:srgbClr val="666666"/>
                </a:solidFill>
                <a:effectLst/>
                <a:latin typeface="Helvetica Neue"/>
              </a:rPr>
              <a:t> hebben een stafkarakter en dienen ter ondersteuning van de primaire activiteiten. Voorbeelden van ondersteunende activiteiten zijn: </a:t>
            </a:r>
            <a:r>
              <a:rPr lang="nl-NL" b="0" i="1" dirty="0">
                <a:solidFill>
                  <a:srgbClr val="666666"/>
                </a:solidFill>
                <a:effectLst/>
                <a:latin typeface="inherit"/>
              </a:rPr>
              <a:t>inkoop</a:t>
            </a:r>
            <a:r>
              <a:rPr lang="nl-NL" b="0" i="0" dirty="0">
                <a:solidFill>
                  <a:srgbClr val="666666"/>
                </a:solidFill>
                <a:effectLst/>
                <a:latin typeface="Helvetica Neue"/>
              </a:rPr>
              <a:t>, </a:t>
            </a:r>
            <a:r>
              <a:rPr lang="nl-NL" b="0" i="1" dirty="0">
                <a:solidFill>
                  <a:srgbClr val="666666"/>
                </a:solidFill>
                <a:effectLst/>
                <a:latin typeface="inherit"/>
              </a:rPr>
              <a:t>technologische ontwikkeling</a:t>
            </a:r>
            <a:r>
              <a:rPr lang="nl-NL" b="0" i="0" dirty="0">
                <a:solidFill>
                  <a:srgbClr val="666666"/>
                </a:solidFill>
                <a:effectLst/>
                <a:latin typeface="Helvetica Neue"/>
              </a:rPr>
              <a:t>, </a:t>
            </a:r>
            <a:r>
              <a:rPr lang="nl-NL" b="0" i="1" dirty="0">
                <a:solidFill>
                  <a:srgbClr val="666666"/>
                </a:solidFill>
                <a:effectLst/>
                <a:latin typeface="inherit"/>
              </a:rPr>
              <a:t>personeelszaken</a:t>
            </a:r>
            <a:r>
              <a:rPr lang="nl-NL" b="0" i="0" dirty="0">
                <a:solidFill>
                  <a:srgbClr val="666666"/>
                </a:solidFill>
                <a:effectLst/>
                <a:latin typeface="Helvetica Neue"/>
              </a:rPr>
              <a:t> (human resource management) en het onderhouden van de </a:t>
            </a:r>
            <a:r>
              <a:rPr lang="nl-NL" b="0" i="1" dirty="0">
                <a:solidFill>
                  <a:srgbClr val="666666"/>
                </a:solidFill>
                <a:effectLst/>
                <a:latin typeface="inherit"/>
              </a:rPr>
              <a:t>infrastructuur</a:t>
            </a:r>
            <a:r>
              <a:rPr lang="nl-NL" b="0" i="0" dirty="0">
                <a:solidFill>
                  <a:srgbClr val="666666"/>
                </a:solidFill>
                <a:effectLst/>
                <a:latin typeface="Helvetica Neue"/>
              </a:rPr>
              <a:t> van de onderneming (financiën, accounting, algemeen, management, enz.).</a:t>
            </a:r>
          </a:p>
          <a:p>
            <a:pPr algn="just" fontAlgn="base"/>
            <a:endParaRPr lang="nl-NL" b="0" i="0" dirty="0">
              <a:solidFill>
                <a:srgbClr val="666666"/>
              </a:solidFill>
              <a:effectLst/>
              <a:latin typeface="Helvetica Neue"/>
            </a:endParaRPr>
          </a:p>
          <a:p>
            <a:pPr algn="just" fontAlgn="base"/>
            <a:r>
              <a:rPr lang="nl-NL" b="0" i="0" dirty="0">
                <a:solidFill>
                  <a:srgbClr val="666666"/>
                </a:solidFill>
                <a:effectLst/>
                <a:latin typeface="Helvetica Neue"/>
              </a:rPr>
              <a:t>Volgens ons is de klassieke waardeketen incompleet in het licht van </a:t>
            </a:r>
            <a:r>
              <a:rPr lang="nl-NL" b="0" i="0" dirty="0" err="1">
                <a:solidFill>
                  <a:srgbClr val="666666"/>
                </a:solidFill>
                <a:effectLst/>
                <a:latin typeface="Helvetica Neue"/>
              </a:rPr>
              <a:t>grondstoffenschaarste</a:t>
            </a:r>
            <a:r>
              <a:rPr lang="nl-NL" b="0" i="0" dirty="0">
                <a:solidFill>
                  <a:srgbClr val="666666"/>
                </a:solidFill>
                <a:effectLst/>
                <a:latin typeface="Helvetica Neue"/>
              </a:rPr>
              <a:t>. Er is wel aandacht voor het voortbrengingsproces als activiteit, maar er is geen aandacht voor de rol van productiemiddelen, grondstoffen en eindproducten en dat voortbrengingsproces. Ofwel de waarde van grondstoffen en producten wordt eigenlijk niet meegenomen.</a:t>
            </a:r>
          </a:p>
          <a:p>
            <a:pPr algn="just" fontAlgn="base"/>
            <a:r>
              <a:rPr lang="nl-NL" b="0" i="0" dirty="0">
                <a:solidFill>
                  <a:srgbClr val="666666"/>
                </a:solidFill>
                <a:effectLst/>
                <a:latin typeface="Helvetica Neue"/>
              </a:rPr>
              <a:t>En dat is een goed voorbeeld van het </a:t>
            </a:r>
            <a:r>
              <a:rPr lang="nl-NL" b="1" i="0" dirty="0">
                <a:solidFill>
                  <a:srgbClr val="666666"/>
                </a:solidFill>
                <a:effectLst/>
                <a:latin typeface="inherit"/>
              </a:rPr>
              <a:t>lineaire denken</a:t>
            </a:r>
            <a:r>
              <a:rPr lang="nl-NL" b="0" i="0" dirty="0">
                <a:solidFill>
                  <a:srgbClr val="666666"/>
                </a:solidFill>
                <a:effectLst/>
                <a:latin typeface="Helvetica Neue"/>
              </a:rPr>
              <a:t> dat het huidige denken over ondernemen en de economie domineert. In dit denken wordt de rol van grondstoffen en producten en de waarde die deze hebben, onvoldoende meegenomen.</a:t>
            </a:r>
          </a:p>
          <a:p>
            <a:pPr algn="just" fontAlgn="base"/>
            <a:endParaRPr lang="nl-NL" b="0" i="0" dirty="0">
              <a:solidFill>
                <a:srgbClr val="666666"/>
              </a:solidFill>
              <a:effectLst/>
              <a:latin typeface="Helvetica Neue"/>
            </a:endParaRPr>
          </a:p>
          <a:p>
            <a:endParaRPr lang="nl-NL" dirty="0"/>
          </a:p>
        </p:txBody>
      </p:sp>
      <p:sp>
        <p:nvSpPr>
          <p:cNvPr id="4" name="Tijdelijke aanduiding voor dianummer 3"/>
          <p:cNvSpPr>
            <a:spLocks noGrp="1"/>
          </p:cNvSpPr>
          <p:nvPr>
            <p:ph type="sldNum" sz="quarter" idx="5"/>
          </p:nvPr>
        </p:nvSpPr>
        <p:spPr/>
        <p:txBody>
          <a:bodyPr/>
          <a:lstStyle/>
          <a:p>
            <a:fld id="{568CF6FF-BC0B-4296-99BB-EC49CF6AFAB1}" type="slidenum">
              <a:rPr lang="nl-NL" smtClean="0"/>
              <a:t>6</a:t>
            </a:fld>
            <a:endParaRPr lang="nl-NL"/>
          </a:p>
        </p:txBody>
      </p:sp>
    </p:spTree>
    <p:extLst>
      <p:ext uri="{BB962C8B-B14F-4D97-AF65-F5344CB8AC3E}">
        <p14:creationId xmlns:p14="http://schemas.microsoft.com/office/powerpoint/2010/main" val="323394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0" i="0" dirty="0">
                <a:solidFill>
                  <a:srgbClr val="444444"/>
                </a:solidFill>
                <a:effectLst/>
                <a:latin typeface="Helvetica Neue"/>
              </a:rPr>
              <a:t>De waardeketen van een circulaire economie</a:t>
            </a:r>
          </a:p>
          <a:p>
            <a:pPr algn="just" fontAlgn="base"/>
            <a:r>
              <a:rPr lang="nl-NL" b="0" i="0" dirty="0">
                <a:solidFill>
                  <a:srgbClr val="666666"/>
                </a:solidFill>
                <a:effectLst/>
                <a:latin typeface="Helvetica Neue"/>
              </a:rPr>
              <a:t>Hoe kan het dan anders? Wij willen twee elementen aan de klassieke waardeketen toevoegen om een completer model te maken. Ten eerste kunnen wij grondstoffen en producten een </a:t>
            </a:r>
            <a:r>
              <a:rPr lang="nl-NL" b="1" i="0" dirty="0">
                <a:solidFill>
                  <a:srgbClr val="666666"/>
                </a:solidFill>
                <a:effectLst/>
                <a:latin typeface="inherit"/>
              </a:rPr>
              <a:t>waarde</a:t>
            </a:r>
            <a:r>
              <a:rPr lang="nl-NL" b="0" i="0" dirty="0">
                <a:solidFill>
                  <a:srgbClr val="666666"/>
                </a:solidFill>
                <a:effectLst/>
                <a:latin typeface="Helvetica Neue"/>
              </a:rPr>
              <a:t> meegeven in de waardeketen. Ten tweede kunnen wij de productenstroom anders </a:t>
            </a:r>
            <a:r>
              <a:rPr lang="nl-NL" b="1" i="0" dirty="0">
                <a:solidFill>
                  <a:srgbClr val="666666"/>
                </a:solidFill>
                <a:effectLst/>
                <a:latin typeface="inherit"/>
              </a:rPr>
              <a:t>besturen</a:t>
            </a:r>
            <a:r>
              <a:rPr lang="nl-NL" b="0" i="0" dirty="0">
                <a:solidFill>
                  <a:srgbClr val="666666"/>
                </a:solidFill>
                <a:effectLst/>
                <a:latin typeface="Helvetica Neue"/>
              </a:rPr>
              <a:t>.</a:t>
            </a:r>
          </a:p>
          <a:p>
            <a:pPr algn="just" fontAlgn="base"/>
            <a:r>
              <a:rPr lang="nl-NL" b="0" i="0" dirty="0">
                <a:solidFill>
                  <a:srgbClr val="666666"/>
                </a:solidFill>
                <a:effectLst/>
                <a:latin typeface="Helvetica Neue"/>
              </a:rPr>
              <a:t>In een </a:t>
            </a:r>
            <a:r>
              <a:rPr lang="nl-NL" b="0" i="1" dirty="0">
                <a:solidFill>
                  <a:srgbClr val="666666"/>
                </a:solidFill>
                <a:effectLst/>
                <a:latin typeface="inherit"/>
              </a:rPr>
              <a:t>lineaire stroom</a:t>
            </a:r>
            <a:r>
              <a:rPr lang="nl-NL" b="0" i="0" dirty="0">
                <a:solidFill>
                  <a:srgbClr val="666666"/>
                </a:solidFill>
                <a:effectLst/>
                <a:latin typeface="Helvetica Neue"/>
              </a:rPr>
              <a:t> wordt van een grondstof een product gemaakt dat uiteindelijk afval wordt. Alleen het eindproduct heeft waarde. De productiemiddelen en grondstoffen zijn kosten en leveren uiteindelijk afval op en hebben geen </a:t>
            </a:r>
            <a:r>
              <a:rPr lang="nl-NL" b="1" i="0" dirty="0">
                <a:solidFill>
                  <a:srgbClr val="666666"/>
                </a:solidFill>
                <a:effectLst/>
                <a:latin typeface="inherit"/>
              </a:rPr>
              <a:t>waarde</a:t>
            </a:r>
            <a:r>
              <a:rPr lang="nl-NL" b="0" i="0" dirty="0">
                <a:solidFill>
                  <a:srgbClr val="666666"/>
                </a:solidFill>
                <a:effectLst/>
                <a:latin typeface="Helvetica Neue"/>
              </a:rPr>
              <a:t>. Zo werkt het niet in een </a:t>
            </a:r>
            <a:r>
              <a:rPr lang="nl-NL" b="1" i="0" dirty="0">
                <a:solidFill>
                  <a:srgbClr val="666666"/>
                </a:solidFill>
                <a:effectLst/>
                <a:latin typeface="inherit"/>
              </a:rPr>
              <a:t>circulaire stroom</a:t>
            </a:r>
            <a:r>
              <a:rPr lang="nl-NL" b="0" i="0" dirty="0">
                <a:solidFill>
                  <a:srgbClr val="666666"/>
                </a:solidFill>
                <a:effectLst/>
                <a:latin typeface="Helvetica Neue"/>
              </a:rPr>
              <a:t>. Daar houden grondstoffen en productiemiddelen een zekere waarde, doordat deze in een eindeloze cyclus van </a:t>
            </a:r>
            <a:r>
              <a:rPr lang="nl-NL" b="0" i="0" dirty="0" err="1">
                <a:solidFill>
                  <a:srgbClr val="666666"/>
                </a:solidFill>
                <a:effectLst/>
                <a:latin typeface="Helvetica Neue"/>
              </a:rPr>
              <a:t>waardestroom</a:t>
            </a:r>
            <a:r>
              <a:rPr lang="nl-NL" b="0" i="0" dirty="0">
                <a:solidFill>
                  <a:srgbClr val="666666"/>
                </a:solidFill>
                <a:effectLst/>
                <a:latin typeface="Helvetica Neue"/>
              </a:rPr>
              <a:t> naar 'afvalstroom' naar </a:t>
            </a:r>
            <a:r>
              <a:rPr lang="nl-NL" b="0" i="0" dirty="0" err="1">
                <a:solidFill>
                  <a:srgbClr val="666666"/>
                </a:solidFill>
                <a:effectLst/>
                <a:latin typeface="Helvetica Neue"/>
              </a:rPr>
              <a:t>waardestroom</a:t>
            </a:r>
            <a:r>
              <a:rPr lang="nl-NL" b="0" i="0" dirty="0">
                <a:solidFill>
                  <a:srgbClr val="666666"/>
                </a:solidFill>
                <a:effectLst/>
                <a:latin typeface="Helvetica Neue"/>
              </a:rPr>
              <a:t> blijven rondgaan. Afval bestaat niet.</a:t>
            </a:r>
          </a:p>
          <a:p>
            <a:pPr algn="just" fontAlgn="base"/>
            <a:r>
              <a:rPr lang="nl-NL" b="0" i="0" dirty="0">
                <a:solidFill>
                  <a:srgbClr val="666666"/>
                </a:solidFill>
                <a:effectLst/>
                <a:latin typeface="Helvetica Neue"/>
              </a:rPr>
              <a:t>Daarnaast kan een andere </a:t>
            </a:r>
            <a:r>
              <a:rPr lang="nl-NL" b="1" i="0" dirty="0">
                <a:solidFill>
                  <a:srgbClr val="666666"/>
                </a:solidFill>
                <a:effectLst/>
                <a:latin typeface="inherit"/>
              </a:rPr>
              <a:t>besturing</a:t>
            </a:r>
            <a:r>
              <a:rPr lang="nl-NL" b="0" i="0" dirty="0">
                <a:solidFill>
                  <a:srgbClr val="666666"/>
                </a:solidFill>
                <a:effectLst/>
                <a:latin typeface="Helvetica Neue"/>
              </a:rPr>
              <a:t> van de grondstoffen- en productenstroom voordelen opleveren. Wij doen dat met de 9</a:t>
            </a:r>
            <a:r>
              <a:rPr lang="nl-NL" b="1" i="0" dirty="0">
                <a:solidFill>
                  <a:srgbClr val="666666"/>
                </a:solidFill>
                <a:effectLst/>
                <a:latin typeface="inherit"/>
              </a:rPr>
              <a:t>R-strategieën</a:t>
            </a:r>
            <a:r>
              <a:rPr lang="nl-NL" b="0" i="0" dirty="0">
                <a:solidFill>
                  <a:srgbClr val="666666"/>
                </a:solidFill>
                <a:effectLst/>
                <a:latin typeface="Helvetica Neue"/>
              </a:rPr>
              <a:t>. Dit is een praktisch model om de waarde van grondstoffen en producten zo lang mogelijk zo hoog mogelijk te houden. Wil je weten hoe dit werkt? Lees dan het artikel </a:t>
            </a:r>
            <a:r>
              <a:rPr lang="nl-NL" b="0" i="1" u="none" strike="noStrike" dirty="0">
                <a:solidFill>
                  <a:srgbClr val="2167DA"/>
                </a:solidFill>
                <a:effectLst/>
                <a:latin typeface="inherit"/>
                <a:hlinkClick r:id="rId3"/>
              </a:rPr>
              <a:t>"Circulair ondernemen met de 9R-strategieën"</a:t>
            </a:r>
            <a:r>
              <a:rPr lang="nl-NL" b="0" i="0" dirty="0">
                <a:solidFill>
                  <a:srgbClr val="666666"/>
                </a:solidFill>
                <a:effectLst/>
                <a:latin typeface="Helvetica Neue"/>
              </a:rPr>
              <a:t>. Hierin leggen wij uit wat de 9R-strategieën zijn en hoe deze kunnen helpen om waarde te behouden die in de grondstoffen en producten zit.</a:t>
            </a:r>
          </a:p>
          <a:p>
            <a:pPr algn="just" fontAlgn="base"/>
            <a:r>
              <a:rPr lang="nl-NL" b="0" i="0" dirty="0">
                <a:solidFill>
                  <a:srgbClr val="666666"/>
                </a:solidFill>
                <a:effectLst/>
                <a:latin typeface="Helvetica Neue"/>
              </a:rPr>
              <a:t>Het idee is om grondstoffen en producten als waarde te zien en hier actief mee aan de slag te gaan in het proces. Dus grondstoffen en producten die normaal gesproken afval worden, kunnen wij al vroeg 'onderscheppen' voordat deze waarde verliezen en uiteindelijk naar de vuilnisbelt of de verbrandingsoven gaan. Deze 'afvalstroom' heeft namelijk waarde. Het is deze waarde die wij nodig hebben voor een </a:t>
            </a:r>
            <a:r>
              <a:rPr lang="nl-NL" b="1" i="0" u="none" strike="noStrike" dirty="0">
                <a:solidFill>
                  <a:srgbClr val="2167DA"/>
                </a:solidFill>
                <a:effectLst/>
                <a:latin typeface="inherit"/>
                <a:hlinkClick r:id="rId4"/>
              </a:rPr>
              <a:t>circulaire economie</a:t>
            </a:r>
            <a:r>
              <a:rPr lang="nl-NL" b="0" i="0" dirty="0">
                <a:solidFill>
                  <a:srgbClr val="666666"/>
                </a:solidFill>
                <a:effectLst/>
                <a:latin typeface="Helvetica Neue"/>
              </a:rPr>
              <a:t>.</a:t>
            </a:r>
          </a:p>
          <a:p>
            <a:pPr algn="l" fontAlgn="base"/>
            <a:r>
              <a:rPr lang="nl-NL" b="0" i="0" dirty="0">
                <a:solidFill>
                  <a:srgbClr val="666666"/>
                </a:solidFill>
                <a:effectLst/>
                <a:latin typeface="Helvetica Neue"/>
              </a:rPr>
              <a:t> </a:t>
            </a:r>
          </a:p>
          <a:p>
            <a:pPr algn="ctr" fontAlgn="base"/>
            <a:r>
              <a:rPr lang="nl-NL" b="1" i="1" u="none" strike="noStrike" dirty="0">
                <a:solidFill>
                  <a:srgbClr val="2167DA"/>
                </a:solidFill>
                <a:effectLst/>
                <a:latin typeface="inherit"/>
                <a:hlinkClick r:id="rId5"/>
              </a:rPr>
              <a:t>"circulariteit = duurzaamheid = continuïteit"</a:t>
            </a:r>
            <a:endParaRPr lang="nl-NL" b="0" i="0" dirty="0">
              <a:solidFill>
                <a:srgbClr val="666666"/>
              </a:solidFill>
              <a:effectLst/>
              <a:latin typeface="Helvetica Neue"/>
            </a:endParaRPr>
          </a:p>
          <a:p>
            <a:pPr algn="l" fontAlgn="base"/>
            <a:r>
              <a:rPr lang="nl-NL" b="0" i="0" dirty="0">
                <a:solidFill>
                  <a:srgbClr val="444444"/>
                </a:solidFill>
                <a:effectLst/>
                <a:latin typeface="Helvetica Neue"/>
              </a:rPr>
              <a:t>Effecten van een circulaire waardeketen</a:t>
            </a:r>
          </a:p>
          <a:p>
            <a:pPr algn="just" fontAlgn="base"/>
            <a:r>
              <a:rPr lang="nl-NL" b="0" i="0" dirty="0">
                <a:solidFill>
                  <a:srgbClr val="666666"/>
                </a:solidFill>
                <a:effectLst/>
                <a:latin typeface="Helvetica Neue"/>
              </a:rPr>
              <a:t>Door grondstoffen en producten in de waardeketen mee te nemen, kunnen wij zuiniger omgaan met de </a:t>
            </a:r>
            <a:r>
              <a:rPr lang="nl-NL" b="0" i="0" dirty="0" err="1">
                <a:solidFill>
                  <a:srgbClr val="666666"/>
                </a:solidFill>
                <a:effectLst/>
                <a:latin typeface="Helvetica Neue"/>
              </a:rPr>
              <a:t>waardestromen</a:t>
            </a:r>
            <a:r>
              <a:rPr lang="nl-NL" b="0" i="0" dirty="0">
                <a:solidFill>
                  <a:srgbClr val="666666"/>
                </a:solidFill>
                <a:effectLst/>
                <a:latin typeface="Helvetica Neue"/>
              </a:rPr>
              <a:t> van grondstoffen en producten (input en proces). Tevens kunnen wij 'afvalstromen' (output) die als waardeloos worden beschouwd, omzetten in nieuwe </a:t>
            </a:r>
            <a:r>
              <a:rPr lang="nl-NL" b="0" i="0" dirty="0" err="1">
                <a:solidFill>
                  <a:srgbClr val="666666"/>
                </a:solidFill>
                <a:effectLst/>
                <a:latin typeface="Helvetica Neue"/>
              </a:rPr>
              <a:t>waardestromen</a:t>
            </a:r>
            <a:r>
              <a:rPr lang="nl-NL" b="0" i="0" dirty="0">
                <a:solidFill>
                  <a:srgbClr val="666666"/>
                </a:solidFill>
                <a:effectLst/>
                <a:latin typeface="Helvetica Neue"/>
              </a:rPr>
              <a:t>. Dit is dan input voor een volgende waardeketen.</a:t>
            </a:r>
          </a:p>
          <a:p>
            <a:pPr algn="just" fontAlgn="base"/>
            <a:r>
              <a:rPr lang="nl-NL" b="0" i="0" dirty="0">
                <a:solidFill>
                  <a:srgbClr val="666666"/>
                </a:solidFill>
                <a:effectLst/>
                <a:latin typeface="Helvetica Neue"/>
              </a:rPr>
              <a:t>Op deze manier ontstaat een keten van grondstoffen- en  productenstromen die voortdurend waarde hebben. In tegenstelling tot de klassieke waardeketen is het geen lineair systeem met afval, maar een circulair systeem met waarde. Het goede nieuws is dat wij dat zelf kunnen besturen.</a:t>
            </a:r>
          </a:p>
          <a:p>
            <a:pPr algn="l" fontAlgn="base"/>
            <a:r>
              <a:rPr lang="nl-NL" b="0" i="0" dirty="0">
                <a:solidFill>
                  <a:srgbClr val="666666"/>
                </a:solidFill>
                <a:effectLst/>
                <a:latin typeface="Helvetica Neue"/>
              </a:rPr>
              <a:t>Een bijkomstig voordeel van deze manier van denken en doen is dat de waardeketen van een circulaire economie </a:t>
            </a:r>
            <a:r>
              <a:rPr lang="nl-NL" b="1" i="0" dirty="0">
                <a:solidFill>
                  <a:srgbClr val="666666"/>
                </a:solidFill>
                <a:effectLst/>
                <a:latin typeface="inherit"/>
              </a:rPr>
              <a:t>twee bronnen van marge</a:t>
            </a:r>
            <a:r>
              <a:rPr lang="nl-NL" b="0" i="0" dirty="0">
                <a:solidFill>
                  <a:srgbClr val="666666"/>
                </a:solidFill>
                <a:effectLst/>
                <a:latin typeface="Helvetica Neue"/>
              </a:rPr>
              <a:t> heeft:</a:t>
            </a:r>
          </a:p>
          <a:p>
            <a:pPr algn="l" fontAlgn="base">
              <a:buFont typeface="+mj-lt"/>
              <a:buAutoNum type="arabicPeriod"/>
            </a:pPr>
            <a:r>
              <a:rPr lang="nl-NL" b="0" i="0" dirty="0">
                <a:solidFill>
                  <a:srgbClr val="666666"/>
                </a:solidFill>
                <a:effectLst/>
                <a:latin typeface="inherit"/>
              </a:rPr>
              <a:t>het voortbrengingsproces (activiteiten); en</a:t>
            </a:r>
          </a:p>
          <a:p>
            <a:pPr algn="l" fontAlgn="base">
              <a:buFont typeface="+mj-lt"/>
              <a:buAutoNum type="arabicPeriod"/>
            </a:pPr>
            <a:r>
              <a:rPr lang="nl-NL" b="0" i="0" dirty="0">
                <a:solidFill>
                  <a:srgbClr val="666666"/>
                </a:solidFill>
                <a:effectLst/>
                <a:latin typeface="inherit"/>
              </a:rPr>
              <a:t>het behoud van waarde uit 'afvalstromen' (grondstoffen- en productenstromen).</a:t>
            </a:r>
          </a:p>
          <a:p>
            <a:pPr algn="just" fontAlgn="base"/>
            <a:r>
              <a:rPr lang="nl-NL" b="0" i="0" dirty="0">
                <a:solidFill>
                  <a:srgbClr val="666666"/>
                </a:solidFill>
                <a:effectLst/>
                <a:latin typeface="Helvetica Neue"/>
              </a:rPr>
              <a:t>In het artikel: </a:t>
            </a:r>
            <a:r>
              <a:rPr lang="nl-NL" b="0" i="1" u="none" strike="noStrike" dirty="0">
                <a:solidFill>
                  <a:srgbClr val="2167DA"/>
                </a:solidFill>
                <a:effectLst/>
                <a:latin typeface="inherit"/>
                <a:hlinkClick r:id="rId6"/>
              </a:rPr>
              <a:t>"7 keer meer resultaat met circulair"</a:t>
            </a:r>
            <a:r>
              <a:rPr lang="nl-NL" b="0" i="0" dirty="0">
                <a:solidFill>
                  <a:srgbClr val="666666"/>
                </a:solidFill>
                <a:effectLst/>
                <a:latin typeface="Helvetica Neue"/>
              </a:rPr>
              <a:t> kan je lezen op welke manieren het mogelijk is om te komen tot </a:t>
            </a:r>
            <a:r>
              <a:rPr lang="nl-NL" b="1" i="0" dirty="0" err="1">
                <a:solidFill>
                  <a:srgbClr val="666666"/>
                </a:solidFill>
                <a:effectLst/>
                <a:latin typeface="inherit"/>
              </a:rPr>
              <a:t>waardebehoud</a:t>
            </a:r>
            <a:r>
              <a:rPr lang="nl-NL" b="0" i="0" dirty="0">
                <a:solidFill>
                  <a:srgbClr val="666666"/>
                </a:solidFill>
                <a:effectLst/>
                <a:latin typeface="Helvetica Neue"/>
              </a:rPr>
              <a:t> en </a:t>
            </a:r>
            <a:r>
              <a:rPr lang="nl-NL" b="1" i="0" dirty="0" err="1">
                <a:solidFill>
                  <a:srgbClr val="666666"/>
                </a:solidFill>
                <a:effectLst/>
                <a:latin typeface="inherit"/>
              </a:rPr>
              <a:t>waardevermeerderen</a:t>
            </a:r>
            <a:r>
              <a:rPr lang="nl-NL" b="0" i="0" dirty="0">
                <a:solidFill>
                  <a:srgbClr val="666666"/>
                </a:solidFill>
                <a:effectLst/>
                <a:latin typeface="Helvetica Neue"/>
              </a:rPr>
              <a:t> in de waardeketen. Wat natuurlijk leidt tot een beter financieel resultaat.</a:t>
            </a:r>
          </a:p>
          <a:p>
            <a:pPr algn="just" fontAlgn="base"/>
            <a:r>
              <a:rPr lang="nl-NL" b="0" i="0" dirty="0">
                <a:solidFill>
                  <a:srgbClr val="666666"/>
                </a:solidFill>
                <a:effectLst/>
                <a:latin typeface="Helvetica Neue"/>
              </a:rPr>
              <a:t>Heb je na het lezen van dit artikel vragen over het voorkomen van waardeverlies in de waardeketen van jouw onderneming?</a:t>
            </a:r>
          </a:p>
          <a:p>
            <a:endParaRPr lang="nl-NL" dirty="0"/>
          </a:p>
        </p:txBody>
      </p:sp>
      <p:sp>
        <p:nvSpPr>
          <p:cNvPr id="4" name="Tijdelijke aanduiding voor dianummer 3"/>
          <p:cNvSpPr>
            <a:spLocks noGrp="1"/>
          </p:cNvSpPr>
          <p:nvPr>
            <p:ph type="sldNum" sz="quarter" idx="5"/>
          </p:nvPr>
        </p:nvSpPr>
        <p:spPr/>
        <p:txBody>
          <a:bodyPr/>
          <a:lstStyle/>
          <a:p>
            <a:fld id="{568CF6FF-BC0B-4296-99BB-EC49CF6AFAB1}" type="slidenum">
              <a:rPr lang="nl-NL" smtClean="0"/>
              <a:t>11</a:t>
            </a:fld>
            <a:endParaRPr lang="nl-NL"/>
          </a:p>
        </p:txBody>
      </p:sp>
    </p:spTree>
    <p:extLst>
      <p:ext uri="{BB962C8B-B14F-4D97-AF65-F5344CB8AC3E}">
        <p14:creationId xmlns:p14="http://schemas.microsoft.com/office/powerpoint/2010/main" val="4169486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666666"/>
                </a:solidFill>
                <a:effectLst/>
                <a:latin typeface="Helvetica Neue"/>
              </a:rPr>
              <a:t>In zijn boek ‘The living company’ (1997) beschrijft hij de uitkomsten van zijn onderzoek. Hij heeft vier gemeenschappelijke kenmerken ontdekt die alle langlevende ondernemingen hebben. </a:t>
            </a:r>
            <a:r>
              <a:rPr lang="nl-NL" b="1" i="0" dirty="0">
                <a:solidFill>
                  <a:srgbClr val="666666"/>
                </a:solidFill>
                <a:effectLst/>
                <a:latin typeface="Helvetica Neue"/>
              </a:rPr>
              <a:t>Langlevende ondernemingen</a:t>
            </a:r>
            <a:r>
              <a:rPr lang="nl-NL" b="0" i="0" dirty="0">
                <a:solidFill>
                  <a:srgbClr val="666666"/>
                </a:solidFill>
                <a:effectLst/>
                <a:latin typeface="Helvetica Neue"/>
              </a:rPr>
              <a:t>:</a:t>
            </a:r>
          </a:p>
          <a:p>
            <a:endParaRPr lang="nl-NL" b="0" i="0" dirty="0">
              <a:solidFill>
                <a:srgbClr val="666666"/>
              </a:solidFill>
              <a:effectLst/>
              <a:latin typeface="Helvetica Neue"/>
            </a:endParaRPr>
          </a:p>
          <a:p>
            <a:endParaRPr lang="nl-NL" dirty="0"/>
          </a:p>
        </p:txBody>
      </p:sp>
      <p:sp>
        <p:nvSpPr>
          <p:cNvPr id="4" name="Tijdelijke aanduiding voor dianummer 3"/>
          <p:cNvSpPr>
            <a:spLocks noGrp="1"/>
          </p:cNvSpPr>
          <p:nvPr>
            <p:ph type="sldNum" sz="quarter" idx="5"/>
          </p:nvPr>
        </p:nvSpPr>
        <p:spPr/>
        <p:txBody>
          <a:bodyPr/>
          <a:lstStyle/>
          <a:p>
            <a:fld id="{568CF6FF-BC0B-4296-99BB-EC49CF6AFAB1}" type="slidenum">
              <a:rPr lang="nl-NL" smtClean="0"/>
              <a:t>15</a:t>
            </a:fld>
            <a:endParaRPr lang="nl-NL"/>
          </a:p>
        </p:txBody>
      </p:sp>
    </p:spTree>
    <p:extLst>
      <p:ext uri="{BB962C8B-B14F-4D97-AF65-F5344CB8AC3E}">
        <p14:creationId xmlns:p14="http://schemas.microsoft.com/office/powerpoint/2010/main" val="243284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F070245-9284-4D51-9240-030971AEBBD6}"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4578DA47-DBB7-4FDB-B971-72FB246B19AD}" type="datetimeFigureOut">
              <a:rPr lang="nl-NL" smtClean="0"/>
              <a:t>16-9-2021</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1394438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78DA47-DBB7-4FDB-B971-72FB246B19AD}" type="datetimeFigureOut">
              <a:rPr lang="nl-NL" smtClean="0"/>
              <a:t>16-9-2021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CF070245-9284-4D51-9240-030971AEBBD6}"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828000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78DA47-DBB7-4FDB-B971-72FB246B19AD}" type="datetimeFigureOut">
              <a:rPr lang="nl-NL" smtClean="0"/>
              <a:t>16-9-2021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F070245-9284-4D51-9240-030971AEBBD6}"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26375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78DA47-DBB7-4FDB-B971-72FB246B19AD}" type="datetimeFigureOut">
              <a:rPr lang="nl-NL" smtClean="0"/>
              <a:t>16-9-2021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F070245-9284-4D51-9240-030971AEBBD6}"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348715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78DA47-DBB7-4FDB-B971-72FB246B19AD}" type="datetimeFigureOut">
              <a:rPr lang="nl-NL" smtClean="0"/>
              <a:t>16-9-2021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F070245-9284-4D51-9240-030971AEBBD6}"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4060815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78DA47-DBB7-4FDB-B971-72FB246B19AD}" type="datetimeFigureOut">
              <a:rPr lang="nl-NL" smtClean="0"/>
              <a:t>16-9-2021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F070245-9284-4D51-9240-030971AEBBD6}"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790089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78DA47-DBB7-4FDB-B971-72FB246B19AD}" type="datetimeFigureOut">
              <a:rPr lang="nl-NL" smtClean="0"/>
              <a:t>16-9-2021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F070245-9284-4D51-9240-030971AEBBD6}"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753040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78DA47-DBB7-4FDB-B971-72FB246B19AD}" type="datetimeFigureOut">
              <a:rPr lang="nl-NL" smtClean="0"/>
              <a:t>16-9-2021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F070245-9284-4D51-9240-030971AEBBD6}"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775783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78DA47-DBB7-4FDB-B971-72FB246B19AD}" type="datetimeFigureOut">
              <a:rPr lang="nl-NL" smtClean="0"/>
              <a:t>16-9-2021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F070245-9284-4D51-9240-030971AEBBD6}"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394698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78DA47-DBB7-4FDB-B971-72FB246B19AD}" type="datetimeFigureOut">
              <a:rPr lang="nl-NL" smtClean="0"/>
              <a:t>16-9-2021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F070245-9284-4D51-9240-030971AEBBD6}"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2381976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F070245-9284-4D51-9240-030971AEBBD6}"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4578DA47-DBB7-4FDB-B971-72FB246B19AD}" type="datetimeFigureOut">
              <a:rPr lang="nl-NL" smtClean="0"/>
              <a:t>16-9-2021</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489666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78DA47-DBB7-4FDB-B971-72FB246B19AD}" type="datetimeFigureOut">
              <a:rPr lang="nl-NL" smtClean="0"/>
              <a:t>16-9-2021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F070245-9284-4D51-9240-030971AEBBD6}" type="slidenum">
              <a:rPr lang="nl-NL" smtClean="0"/>
              <a:t>‹nr.›</a:t>
            </a:fld>
            <a:endParaRPr lang="nl-NL"/>
          </a:p>
        </p:txBody>
      </p:sp>
    </p:spTree>
    <p:extLst>
      <p:ext uri="{BB962C8B-B14F-4D97-AF65-F5344CB8AC3E}">
        <p14:creationId xmlns:p14="http://schemas.microsoft.com/office/powerpoint/2010/main" val="2533201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F070245-9284-4D51-9240-030971AEBBD6}"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4578DA47-DBB7-4FDB-B971-72FB246B19AD}" type="datetimeFigureOut">
              <a:rPr lang="nl-NL" smtClean="0"/>
              <a:t>16-9-2021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7864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F070245-9284-4D51-9240-030971AEBBD6}"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4578DA47-DBB7-4FDB-B971-72FB246B19AD}" type="datetimeFigureOut">
              <a:rPr lang="nl-NL" smtClean="0"/>
              <a:t>16-9-2021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613674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78DA47-DBB7-4FDB-B971-72FB246B19AD}" type="datetimeFigureOut">
              <a:rPr lang="nl-NL" smtClean="0"/>
              <a:t>16-9-2021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F070245-9284-4D51-9240-030971AEBBD6}"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2958232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4578DA47-DBB7-4FDB-B971-72FB246B19AD}" type="datetimeFigureOut">
              <a:rPr lang="nl-NL" smtClean="0"/>
              <a:t>16-9-2021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F070245-9284-4D51-9240-030971AEBBD6}"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60566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4578DA47-DBB7-4FDB-B971-72FB246B19AD}" type="datetimeFigureOut">
              <a:rPr lang="nl-NL" smtClean="0"/>
              <a:t>16-9-2021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F070245-9284-4D51-9240-030971AEBBD6}"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2862081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4578DA47-DBB7-4FDB-B971-72FB246B19AD}" type="datetimeFigureOut">
              <a:rPr lang="nl-NL" smtClean="0"/>
              <a:t>16-9-2021</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CF070245-9284-4D51-9240-030971AEBBD6}"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696352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4578DA47-DBB7-4FDB-B971-72FB246B19AD}" type="datetimeFigureOut">
              <a:rPr lang="nl-NL" smtClean="0"/>
              <a:t>16-9-2021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F070245-9284-4D51-9240-030971AEBBD6}" type="slidenum">
              <a:rPr lang="nl-NL" smtClean="0"/>
              <a:t>‹nr.›</a:t>
            </a:fld>
            <a:endParaRPr lang="nl-NL"/>
          </a:p>
        </p:txBody>
      </p:sp>
    </p:spTree>
    <p:extLst>
      <p:ext uri="{BB962C8B-B14F-4D97-AF65-F5344CB8AC3E}">
        <p14:creationId xmlns:p14="http://schemas.microsoft.com/office/powerpoint/2010/main" val="27695014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4578DA47-DBB7-4FDB-B971-72FB246B19AD}" type="datetimeFigureOut">
              <a:rPr lang="nl-NL" smtClean="0"/>
              <a:t>16-9-2021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F070245-9284-4D51-9240-030971AEBBD6}"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10596049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4578DA47-DBB7-4FDB-B971-72FB246B19AD}" type="datetimeFigureOut">
              <a:rPr lang="nl-NL" smtClean="0"/>
              <a:t>16-9-2021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F070245-9284-4D51-9240-030971AEBBD6}" type="slidenum">
              <a:rPr lang="nl-NL" smtClean="0"/>
              <a:t>‹nr.›</a:t>
            </a:fld>
            <a:endParaRPr lang="nl-NL"/>
          </a:p>
        </p:txBody>
      </p:sp>
    </p:spTree>
    <p:extLst>
      <p:ext uri="{BB962C8B-B14F-4D97-AF65-F5344CB8AC3E}">
        <p14:creationId xmlns:p14="http://schemas.microsoft.com/office/powerpoint/2010/main" val="1721333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4578DA47-DBB7-4FDB-B971-72FB246B19AD}" type="datetimeFigureOut">
              <a:rPr lang="nl-NL" smtClean="0"/>
              <a:t>16-9-2021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F070245-9284-4D51-9240-030971AEBBD6}"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130741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F070245-9284-4D51-9240-030971AEBBD6}"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578DA47-DBB7-4FDB-B971-72FB246B19AD}" type="datetimeFigureOut">
              <a:rPr lang="nl-NL" smtClean="0"/>
              <a:t>16-9-2021</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421722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13E61C-6F71-4356-BBAE-B7EB4FEB8FC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D940742-50E1-4618-B419-990C1B62F6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797EBEE-49A6-4A35-B558-71DDBE0BF152}"/>
              </a:ext>
            </a:extLst>
          </p:cNvPr>
          <p:cNvSpPr>
            <a:spLocks noGrp="1"/>
          </p:cNvSpPr>
          <p:nvPr>
            <p:ph type="dt" sz="half" idx="10"/>
          </p:nvPr>
        </p:nvSpPr>
        <p:spPr/>
        <p:txBody>
          <a:bodyPr/>
          <a:lstStyle/>
          <a:p>
            <a:fld id="{4578DA47-DBB7-4FDB-B971-72FB246B19AD}" type="datetimeFigureOut">
              <a:rPr lang="nl-NL" smtClean="0"/>
              <a:t>16-9-2021</a:t>
            </a:fld>
            <a:endParaRPr lang="nl-NL"/>
          </a:p>
        </p:txBody>
      </p:sp>
      <p:sp>
        <p:nvSpPr>
          <p:cNvPr id="5" name="Tijdelijke aanduiding voor voettekst 4">
            <a:extLst>
              <a:ext uri="{FF2B5EF4-FFF2-40B4-BE49-F238E27FC236}">
                <a16:creationId xmlns:a16="http://schemas.microsoft.com/office/drawing/2014/main" id="{324C5BB3-6F85-412B-8F43-17ACD17A219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67BC243-519A-4E18-9F05-9BD64AE2DD44}"/>
              </a:ext>
            </a:extLst>
          </p:cNvPr>
          <p:cNvSpPr>
            <a:spLocks noGrp="1"/>
          </p:cNvSpPr>
          <p:nvPr>
            <p:ph type="sldNum" sz="quarter" idx="12"/>
          </p:nvPr>
        </p:nvSpPr>
        <p:spPr/>
        <p:txBody>
          <a:bodyPr/>
          <a:lstStyle/>
          <a:p>
            <a:fld id="{CF070245-9284-4D51-9240-030971AEBBD6}" type="slidenum">
              <a:rPr lang="nl-NL" smtClean="0"/>
              <a:t>‹nr.›</a:t>
            </a:fld>
            <a:endParaRPr lang="nl-NL"/>
          </a:p>
        </p:txBody>
      </p:sp>
    </p:spTree>
    <p:extLst>
      <p:ext uri="{BB962C8B-B14F-4D97-AF65-F5344CB8AC3E}">
        <p14:creationId xmlns:p14="http://schemas.microsoft.com/office/powerpoint/2010/main" val="10798943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16-9-2021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18551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F070245-9284-4D51-9240-030971AEBBD6}"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578DA47-DBB7-4FDB-B971-72FB246B19AD}" type="datetimeFigureOut">
              <a:rPr lang="nl-NL" smtClean="0"/>
              <a:t>16-9-2021</a:t>
            </a:fld>
            <a:endParaRPr lang="nl-NL"/>
          </a:p>
        </p:txBody>
      </p:sp>
    </p:spTree>
    <p:extLst>
      <p:ext uri="{BB962C8B-B14F-4D97-AF65-F5344CB8AC3E}">
        <p14:creationId xmlns:p14="http://schemas.microsoft.com/office/powerpoint/2010/main" val="1854642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78DA47-DBB7-4FDB-B971-72FB246B19AD}" type="datetimeFigureOut">
              <a:rPr lang="nl-NL" smtClean="0"/>
              <a:t>16-9-2021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F070245-9284-4D51-9240-030971AEBBD6}" type="slidenum">
              <a:rPr lang="nl-NL" smtClean="0"/>
              <a:t>‹nr.›</a:t>
            </a:fld>
            <a:endParaRPr lang="nl-NL"/>
          </a:p>
        </p:txBody>
      </p:sp>
    </p:spTree>
    <p:extLst>
      <p:ext uri="{BB962C8B-B14F-4D97-AF65-F5344CB8AC3E}">
        <p14:creationId xmlns:p14="http://schemas.microsoft.com/office/powerpoint/2010/main" val="85888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78DA47-DBB7-4FDB-B971-72FB246B19AD}" type="datetimeFigureOut">
              <a:rPr lang="nl-NL" smtClean="0"/>
              <a:t>16-9-2021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F070245-9284-4D51-9240-030971AEBBD6}"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54539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78DA47-DBB7-4FDB-B971-72FB246B19AD}" type="datetimeFigureOut">
              <a:rPr lang="nl-NL" smtClean="0"/>
              <a:t>16-9-2021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F070245-9284-4D51-9240-030971AEBBD6}"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73796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78DA47-DBB7-4FDB-B971-72FB246B19AD}" type="datetimeFigureOut">
              <a:rPr lang="nl-NL" smtClean="0"/>
              <a:t>16-9-2021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F070245-9284-4D51-9240-030971AEBBD6}"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127263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78DA47-DBB7-4FDB-B971-72FB246B19AD}" type="datetimeFigureOut">
              <a:rPr lang="nl-NL" smtClean="0"/>
              <a:t>16-9-2021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F070245-9284-4D51-9240-030971AEBBD6}"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484777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4578DA47-DBB7-4FDB-B971-72FB246B19AD}" type="datetimeFigureOut">
              <a:rPr lang="nl-NL" smtClean="0"/>
              <a:t>16-9-2021</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CF070245-9284-4D51-9240-030971AEBBD6}"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472395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youtube.com/watch?v=FiTADmRMn80" TargetMode="External"/><Relationship Id="rId1" Type="http://schemas.openxmlformats.org/officeDocument/2006/relationships/slideLayout" Target="../slideLayouts/slideLayout31.xml"/><Relationship Id="rId6" Type="http://schemas.openxmlformats.org/officeDocument/2006/relationships/image" Target="../media/image21.png"/><Relationship Id="rId5" Type="http://schemas.openxmlformats.org/officeDocument/2006/relationships/image" Target="../media/image26.jpeg"/><Relationship Id="rId4" Type="http://schemas.openxmlformats.org/officeDocument/2006/relationships/hyperlink" Target="https://www.scribbr.nl/modellen/waardeketen-porte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hyperlink" Target="https://circularcompanymakers.nl/continuiteit-is-ook-duurzaamheid/"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circulairondernemen.nl/uploads/1a2c8fd70f93b54cf4088fa32880a455.pdf" TargetMode="External"/><Relationship Id="rId1" Type="http://schemas.openxmlformats.org/officeDocument/2006/relationships/slideLayout" Target="../slideLayouts/slideLayout3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bakkersinbedrijf.nl/nieuws/reststromen-als-grondstof-voor-diervoerders" TargetMode="External"/><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circularcompanymakers.nl/waardeketen-van-een-circulaire-economie/"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5.xml"/><Relationship Id="rId1" Type="http://schemas.openxmlformats.org/officeDocument/2006/relationships/video" Target="https://www.youtube.com/embed/zRB4CYaFJn0?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houseofdesign.nl/?portfolio=waardeketenmodel" TargetMode="External"/><Relationship Id="rId1" Type="http://schemas.openxmlformats.org/officeDocument/2006/relationships/slideLayout" Target="../slideLayouts/slideLayout14.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1">
            <a:extLst>
              <a:ext uri="{FF2B5EF4-FFF2-40B4-BE49-F238E27FC236}">
                <a16:creationId xmlns:a16="http://schemas.microsoft.com/office/drawing/2014/main" id="{3AE87020-EFF0-41E9-A2D0-C0FA15B1EDA6}"/>
              </a:ext>
            </a:extLst>
          </p:cNvPr>
          <p:cNvSpPr>
            <a:spLocks noGrp="1"/>
          </p:cNvSpPr>
          <p:nvPr>
            <p:ph type="subTitle" idx="1"/>
          </p:nvPr>
        </p:nvSpPr>
        <p:spPr>
          <a:xfrm>
            <a:off x="374650" y="5155915"/>
            <a:ext cx="7668000" cy="973424"/>
          </a:xfrm>
        </p:spPr>
        <p:txBody>
          <a:bodyPr/>
          <a:lstStyle/>
          <a:p>
            <a:r>
              <a:rPr lang="en-US" dirty="0"/>
              <a:t>De </a:t>
            </a:r>
            <a:r>
              <a:rPr lang="en-US" dirty="0" err="1"/>
              <a:t>leefbare</a:t>
            </a:r>
            <a:r>
              <a:rPr lang="en-US" dirty="0"/>
              <a:t> </a:t>
            </a:r>
            <a:r>
              <a:rPr lang="en-US" dirty="0" err="1"/>
              <a:t>stad</a:t>
            </a:r>
            <a:r>
              <a:rPr lang="en-US" dirty="0"/>
              <a:t> | les 2</a:t>
            </a:r>
          </a:p>
        </p:txBody>
      </p:sp>
      <p:sp>
        <p:nvSpPr>
          <p:cNvPr id="10" name="Title 2">
            <a:extLst>
              <a:ext uri="{FF2B5EF4-FFF2-40B4-BE49-F238E27FC236}">
                <a16:creationId xmlns:a16="http://schemas.microsoft.com/office/drawing/2014/main" id="{35BCEF59-75D9-4E4A-B6CD-47A88789C2C7}"/>
              </a:ext>
            </a:extLst>
          </p:cNvPr>
          <p:cNvSpPr>
            <a:spLocks noGrp="1"/>
          </p:cNvSpPr>
          <p:nvPr>
            <p:ph type="ctrTitle"/>
          </p:nvPr>
        </p:nvSpPr>
        <p:spPr>
          <a:xfrm>
            <a:off x="371475" y="2824163"/>
            <a:ext cx="7668000" cy="2082553"/>
          </a:xfrm>
        </p:spPr>
        <p:txBody>
          <a:bodyPr/>
          <a:lstStyle/>
          <a:p>
            <a:r>
              <a:rPr lang="nl-NL" dirty="0"/>
              <a:t>Circulaire</a:t>
            </a:r>
            <a:r>
              <a:rPr lang="en-US" dirty="0"/>
              <a:t> </a:t>
            </a:r>
            <a:r>
              <a:rPr lang="en-US" dirty="0" err="1"/>
              <a:t>economie</a:t>
            </a:r>
            <a:endParaRPr lang="en-US" dirty="0"/>
          </a:p>
        </p:txBody>
      </p:sp>
    </p:spTree>
    <p:extLst>
      <p:ext uri="{BB962C8B-B14F-4D97-AF65-F5344CB8AC3E}">
        <p14:creationId xmlns:p14="http://schemas.microsoft.com/office/powerpoint/2010/main" val="3610632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12F80E-5357-4CF7-B1D4-2CD6C9E62C7A}"/>
              </a:ext>
            </a:extLst>
          </p:cNvPr>
          <p:cNvSpPr>
            <a:spLocks noGrp="1"/>
          </p:cNvSpPr>
          <p:nvPr>
            <p:ph type="title"/>
          </p:nvPr>
        </p:nvSpPr>
        <p:spPr/>
        <p:txBody>
          <a:bodyPr/>
          <a:lstStyle/>
          <a:p>
            <a:r>
              <a:rPr lang="nl-NL" sz="2800" dirty="0"/>
              <a:t>Opdracht</a:t>
            </a:r>
          </a:p>
        </p:txBody>
      </p:sp>
      <p:sp>
        <p:nvSpPr>
          <p:cNvPr id="4" name="Tijdelijke aanduiding voor tekst 3">
            <a:extLst>
              <a:ext uri="{FF2B5EF4-FFF2-40B4-BE49-F238E27FC236}">
                <a16:creationId xmlns:a16="http://schemas.microsoft.com/office/drawing/2014/main" id="{1F534998-C38D-45F3-8EA3-31C4234E4EE2}"/>
              </a:ext>
            </a:extLst>
          </p:cNvPr>
          <p:cNvSpPr>
            <a:spLocks noGrp="1"/>
          </p:cNvSpPr>
          <p:nvPr>
            <p:ph type="body" sz="half" idx="2"/>
          </p:nvPr>
        </p:nvSpPr>
        <p:spPr/>
        <p:txBody>
          <a:bodyPr/>
          <a:lstStyle/>
          <a:p>
            <a:pPr>
              <a:lnSpc>
                <a:spcPct val="107000"/>
              </a:lnSpc>
              <a:spcAft>
                <a:spcPts val="800"/>
              </a:spcAft>
            </a:pPr>
            <a:r>
              <a:rPr lang="nl-NL" sz="2000" b="1" dirty="0">
                <a:solidFill>
                  <a:srgbClr val="0D2B0C"/>
                </a:solidFill>
                <a:effectLst/>
                <a:ea typeface="Times New Roman" panose="02020603050405020304" pitchFamily="18" charset="0"/>
              </a:rPr>
              <a:t>Hoe: </a:t>
            </a:r>
            <a:r>
              <a:rPr lang="nl-NL" sz="2000" dirty="0">
                <a:solidFill>
                  <a:srgbClr val="0D2B0C"/>
                </a:solidFill>
                <a:effectLst/>
                <a:ea typeface="Times New Roman" panose="02020603050405020304" pitchFamily="18" charset="0"/>
              </a:rPr>
              <a:t>Met elkaar</a:t>
            </a:r>
            <a:br>
              <a:rPr lang="nl-NL" sz="2000" dirty="0">
                <a:ea typeface="Times New Roman" panose="02020603050405020304" pitchFamily="18" charset="0"/>
              </a:rPr>
            </a:br>
            <a:r>
              <a:rPr lang="nl-NL" sz="2000" b="1" dirty="0">
                <a:solidFill>
                  <a:srgbClr val="0D2B0C"/>
                </a:solidFill>
                <a:effectLst/>
                <a:ea typeface="Times New Roman" panose="02020603050405020304" pitchFamily="18" charset="0"/>
              </a:rPr>
              <a:t>Hulp</a:t>
            </a:r>
            <a:r>
              <a:rPr lang="nl-NL" sz="2000" dirty="0">
                <a:solidFill>
                  <a:srgbClr val="0D2B0C"/>
                </a:solidFill>
                <a:effectLst/>
                <a:ea typeface="Times New Roman" panose="02020603050405020304" pitchFamily="18" charset="0"/>
              </a:rPr>
              <a:t>: Lessen, wikiwijs, internet, begrippenlijst en gemaakte LA voorgaande jaren. </a:t>
            </a:r>
            <a:br>
              <a:rPr lang="nl-NL" sz="2000" dirty="0">
                <a:ea typeface="Times New Roman" panose="02020603050405020304" pitchFamily="18" charset="0"/>
              </a:rPr>
            </a:br>
            <a:r>
              <a:rPr lang="nl-NL" sz="2000" b="1" dirty="0">
                <a:solidFill>
                  <a:srgbClr val="0D2B0C"/>
                </a:solidFill>
                <a:effectLst/>
                <a:ea typeface="Times New Roman" panose="02020603050405020304" pitchFamily="18" charset="0"/>
              </a:rPr>
              <a:t>Uitkomst:</a:t>
            </a:r>
            <a:r>
              <a:rPr lang="nl-NL" sz="2000" dirty="0">
                <a:solidFill>
                  <a:srgbClr val="0D2B0C"/>
                </a:solidFill>
                <a:effectLst/>
                <a:ea typeface="Times New Roman" panose="02020603050405020304" pitchFamily="18" charset="0"/>
              </a:rPr>
              <a:t> Een </a:t>
            </a:r>
            <a:r>
              <a:rPr lang="nl-NL" sz="2000" dirty="0"/>
              <a:t>Waardenketen</a:t>
            </a:r>
            <a:br>
              <a:rPr lang="nl-NL" sz="2000" dirty="0">
                <a:solidFill>
                  <a:srgbClr val="0D2B0C"/>
                </a:solidFill>
                <a:effectLst/>
                <a:ea typeface="Times New Roman" panose="02020603050405020304" pitchFamily="18" charset="0"/>
              </a:rPr>
            </a:br>
            <a:r>
              <a:rPr lang="nl-NL" sz="2000" b="1" dirty="0">
                <a:solidFill>
                  <a:srgbClr val="0D2B0C"/>
                </a:solidFill>
                <a:effectLst/>
                <a:ea typeface="Times New Roman" panose="02020603050405020304" pitchFamily="18" charset="0"/>
              </a:rPr>
              <a:t>Tijd:</a:t>
            </a:r>
            <a:r>
              <a:rPr lang="nl-NL" sz="2000" dirty="0">
                <a:solidFill>
                  <a:srgbClr val="0D2B0C"/>
                </a:solidFill>
                <a:effectLst/>
                <a:ea typeface="Times New Roman" panose="02020603050405020304" pitchFamily="18" charset="0"/>
              </a:rPr>
              <a:t> 20-30 minuten</a:t>
            </a:r>
            <a:br>
              <a:rPr lang="nl-NL" sz="2000" dirty="0">
                <a:solidFill>
                  <a:srgbClr val="0D2B0C"/>
                </a:solidFill>
                <a:effectLst/>
                <a:ea typeface="Times New Roman" panose="02020603050405020304" pitchFamily="18" charset="0"/>
              </a:rPr>
            </a:br>
            <a:r>
              <a:rPr lang="nl-NL" sz="2000" b="1" dirty="0">
                <a:solidFill>
                  <a:srgbClr val="0D2B0C"/>
                </a:solidFill>
                <a:effectLst/>
                <a:ea typeface="Times New Roman" panose="02020603050405020304" pitchFamily="18" charset="0"/>
              </a:rPr>
              <a:t>Klaar: </a:t>
            </a:r>
            <a:r>
              <a:rPr lang="nl-NL" sz="2000" dirty="0">
                <a:solidFill>
                  <a:srgbClr val="0D2B0C"/>
                </a:solidFill>
                <a:effectLst/>
                <a:ea typeface="Times New Roman" panose="02020603050405020304" pitchFamily="18" charset="0"/>
              </a:rPr>
              <a:t>Op zoek naar innovaties binnen de waardenketen </a:t>
            </a:r>
            <a:endParaRPr lang="nl-NL" sz="2000" b="1" dirty="0">
              <a:solidFill>
                <a:srgbClr val="0D2B0C"/>
              </a:solidFill>
              <a:ea typeface="Times New Roman" panose="02020603050405020304" pitchFamily="18" charset="0"/>
            </a:endParaRPr>
          </a:p>
          <a:p>
            <a:pPr>
              <a:lnSpc>
                <a:spcPct val="107000"/>
              </a:lnSpc>
              <a:spcAft>
                <a:spcPts val="800"/>
              </a:spcAft>
            </a:pPr>
            <a:r>
              <a:rPr lang="nl-NL" sz="2000" b="1" dirty="0">
                <a:solidFill>
                  <a:srgbClr val="0D2B0C"/>
                </a:solidFill>
                <a:effectLst/>
                <a:ea typeface="Times New Roman" panose="02020603050405020304" pitchFamily="18" charset="0"/>
              </a:rPr>
              <a:t>Wat: </a:t>
            </a:r>
          </a:p>
          <a:p>
            <a:pPr>
              <a:lnSpc>
                <a:spcPct val="107000"/>
              </a:lnSpc>
              <a:spcAft>
                <a:spcPts val="800"/>
              </a:spcAft>
            </a:pPr>
            <a:r>
              <a:rPr lang="nl-NL" sz="2000" dirty="0">
                <a:solidFill>
                  <a:srgbClr val="0D2B0C"/>
                </a:solidFill>
                <a:effectLst/>
                <a:ea typeface="Times New Roman" panose="02020603050405020304" pitchFamily="18" charset="0"/>
              </a:rPr>
              <a:t>Breng de ‘algemene’ waardeketen van de horeca inbeeld.</a:t>
            </a:r>
            <a:endParaRPr lang="nl-NL" sz="2000" dirty="0">
              <a:effectLst/>
              <a:ea typeface="Calibri" panose="020F0502020204030204" pitchFamily="34" charset="0"/>
            </a:endParaRPr>
          </a:p>
          <a:p>
            <a:endParaRPr lang="nl-NL" sz="1600" dirty="0"/>
          </a:p>
        </p:txBody>
      </p:sp>
      <p:pic>
        <p:nvPicPr>
          <p:cNvPr id="6" name="Picture 2" descr="Waardeketen - Wikipedia">
            <a:hlinkClick r:id="rId2"/>
            <a:extLst>
              <a:ext uri="{FF2B5EF4-FFF2-40B4-BE49-F238E27FC236}">
                <a16:creationId xmlns:a16="http://schemas.microsoft.com/office/drawing/2014/main" id="{838B63C7-0380-4F61-9EC2-8651579EEE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9060" y="3876960"/>
            <a:ext cx="6439593" cy="2951481"/>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Succesvol een eigen Onderneming Starten? Lees het in dit 5 Stappenplan!">
            <a:hlinkClick r:id="rId4"/>
            <a:extLst>
              <a:ext uri="{FF2B5EF4-FFF2-40B4-BE49-F238E27FC236}">
                <a16:creationId xmlns:a16="http://schemas.microsoft.com/office/drawing/2014/main" id="{72506583-9D40-41C0-A011-9556D1433312}"/>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309059" y="202139"/>
            <a:ext cx="6273339" cy="32268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lick-me-arrow - WindowAgent #2803961 - PNG Images - PNGio">
            <a:extLst>
              <a:ext uri="{FF2B5EF4-FFF2-40B4-BE49-F238E27FC236}">
                <a16:creationId xmlns:a16="http://schemas.microsoft.com/office/drawing/2014/main" id="{3B6D16CB-AEDD-4039-BFE1-B1A47B2DA4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2589" y="5550331"/>
            <a:ext cx="996191" cy="11516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lick-me-arrow - WindowAgent #2803961 - PNG Images - PNGio">
            <a:extLst>
              <a:ext uri="{FF2B5EF4-FFF2-40B4-BE49-F238E27FC236}">
                <a16:creationId xmlns:a16="http://schemas.microsoft.com/office/drawing/2014/main" id="{19076A96-0874-42F9-B60C-0D133E8F5C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2868" y="2119644"/>
            <a:ext cx="996191" cy="115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374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30CF62-5AEF-4AFC-AD21-7175D8D06616}"/>
              </a:ext>
            </a:extLst>
          </p:cNvPr>
          <p:cNvSpPr>
            <a:spLocks noGrp="1"/>
          </p:cNvSpPr>
          <p:nvPr>
            <p:ph type="title"/>
          </p:nvPr>
        </p:nvSpPr>
        <p:spPr/>
        <p:txBody>
          <a:bodyPr/>
          <a:lstStyle/>
          <a:p>
            <a:r>
              <a:rPr lang="nl-NL" sz="2800" dirty="0"/>
              <a:t>De waardeketen van circulaire economie</a:t>
            </a:r>
          </a:p>
        </p:txBody>
      </p:sp>
      <p:sp>
        <p:nvSpPr>
          <p:cNvPr id="4" name="Tijdelijke aanduiding voor tekst 3">
            <a:extLst>
              <a:ext uri="{FF2B5EF4-FFF2-40B4-BE49-F238E27FC236}">
                <a16:creationId xmlns:a16="http://schemas.microsoft.com/office/drawing/2014/main" id="{68649FFE-C2D5-45F5-A8EB-23FCFB1F81FD}"/>
              </a:ext>
            </a:extLst>
          </p:cNvPr>
          <p:cNvSpPr>
            <a:spLocks noGrp="1"/>
          </p:cNvSpPr>
          <p:nvPr>
            <p:ph type="body" sz="half" idx="2"/>
          </p:nvPr>
        </p:nvSpPr>
        <p:spPr/>
        <p:txBody>
          <a:bodyPr/>
          <a:lstStyle/>
          <a:p>
            <a:r>
              <a:rPr lang="nl-NL" sz="2000" dirty="0"/>
              <a:t>Twee mogelijkheden</a:t>
            </a:r>
          </a:p>
          <a:p>
            <a:pPr marL="342900" indent="-342900">
              <a:buAutoNum type="arabicPeriod"/>
            </a:pPr>
            <a:r>
              <a:rPr lang="nl-NL" sz="2000" dirty="0"/>
              <a:t>Grondstoffen en producten meer waarden meegeven. </a:t>
            </a:r>
          </a:p>
          <a:p>
            <a:pPr marL="342900" indent="-342900">
              <a:buAutoNum type="arabicPeriod"/>
            </a:pPr>
            <a:r>
              <a:rPr lang="nl-NL" sz="2000" dirty="0"/>
              <a:t>Productenstroom anders besturen</a:t>
            </a:r>
          </a:p>
          <a:p>
            <a:pPr marL="342900" indent="-342900">
              <a:buAutoNum type="arabicPeriod"/>
            </a:pPr>
            <a:endParaRPr lang="nl-NL" sz="2000" dirty="0"/>
          </a:p>
          <a:p>
            <a:endParaRPr lang="nl-NL" sz="2000" dirty="0"/>
          </a:p>
          <a:p>
            <a:r>
              <a:rPr lang="nl-NL" sz="2000" dirty="0"/>
              <a:t>Dit kan door bijvoorbeeld de R-strategie</a:t>
            </a:r>
          </a:p>
        </p:txBody>
      </p:sp>
      <p:pic>
        <p:nvPicPr>
          <p:cNvPr id="4102" name="Picture 6" descr="Integrale Circulaire Economie Rapportage 2021 | PBL Planbureau voor de  Leefomgeving">
            <a:extLst>
              <a:ext uri="{FF2B5EF4-FFF2-40B4-BE49-F238E27FC236}">
                <a16:creationId xmlns:a16="http://schemas.microsoft.com/office/drawing/2014/main" id="{2731BC67-AD56-4B17-A45B-23210168EF6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67263" y="642193"/>
            <a:ext cx="6815137" cy="5114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76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10A79607-76A6-4A37-B95C-B26346FCA06D}"/>
              </a:ext>
            </a:extLst>
          </p:cNvPr>
          <p:cNvSpPr>
            <a:spLocks noGrp="1"/>
          </p:cNvSpPr>
          <p:nvPr>
            <p:ph type="title"/>
          </p:nvPr>
        </p:nvSpPr>
        <p:spPr>
          <a:xfrm>
            <a:off x="371476" y="296863"/>
            <a:ext cx="5638799" cy="1160403"/>
          </a:xfrm>
        </p:spPr>
        <p:txBody>
          <a:bodyPr/>
          <a:lstStyle/>
          <a:p>
            <a:r>
              <a:rPr lang="en-US" dirty="0"/>
              <a:t>R - </a:t>
            </a:r>
            <a:r>
              <a:rPr lang="en-US" dirty="0" err="1"/>
              <a:t>strategie</a:t>
            </a:r>
            <a:endParaRPr lang="en-US" dirty="0"/>
          </a:p>
        </p:txBody>
      </p:sp>
      <p:sp>
        <p:nvSpPr>
          <p:cNvPr id="73" name="Text Placeholder 2">
            <a:extLst>
              <a:ext uri="{FF2B5EF4-FFF2-40B4-BE49-F238E27FC236}">
                <a16:creationId xmlns:a16="http://schemas.microsoft.com/office/drawing/2014/main" id="{5EB6537B-AA9F-4FFB-9E56-208B0153B3A3}"/>
              </a:ext>
            </a:extLst>
          </p:cNvPr>
          <p:cNvSpPr>
            <a:spLocks noGrp="1"/>
          </p:cNvSpPr>
          <p:nvPr>
            <p:ph type="body" sz="quarter" idx="13"/>
          </p:nvPr>
        </p:nvSpPr>
        <p:spPr>
          <a:xfrm>
            <a:off x="371475" y="1709738"/>
            <a:ext cx="5645150" cy="4419599"/>
          </a:xfrm>
        </p:spPr>
        <p:txBody>
          <a:bodyPr/>
          <a:lstStyle/>
          <a:p>
            <a:pPr marL="0" indent="0">
              <a:buNone/>
            </a:pPr>
            <a:r>
              <a:rPr lang="nl-NL" sz="2000" dirty="0"/>
              <a:t>Gebruik-fases</a:t>
            </a:r>
          </a:p>
          <a:p>
            <a:pPr marL="342900" indent="-342900">
              <a:buAutoNum type="arabicPeriod"/>
            </a:pPr>
            <a:r>
              <a:rPr lang="nl-NL" sz="2000" dirty="0"/>
              <a:t>Voor gebruik</a:t>
            </a:r>
          </a:p>
          <a:p>
            <a:pPr marL="342900" indent="-342900">
              <a:buAutoNum type="arabicPeriod"/>
            </a:pPr>
            <a:r>
              <a:rPr lang="nl-NL" sz="2000" dirty="0"/>
              <a:t>Tijdens gebruik</a:t>
            </a:r>
          </a:p>
          <a:p>
            <a:pPr marL="342900" indent="-342900">
              <a:buAutoNum type="arabicPeriod"/>
            </a:pPr>
            <a:r>
              <a:rPr lang="nl-NL" sz="2000" dirty="0"/>
              <a:t>Na gebruik</a:t>
            </a:r>
          </a:p>
        </p:txBody>
      </p:sp>
      <p:pic>
        <p:nvPicPr>
          <p:cNvPr id="5122" name="Picture 2" descr="Hoe meet je circulariteit? - Kenniskaarten - het Groene Brein">
            <a:extLst>
              <a:ext uri="{FF2B5EF4-FFF2-40B4-BE49-F238E27FC236}">
                <a16:creationId xmlns:a16="http://schemas.microsoft.com/office/drawing/2014/main" id="{F12AF244-A65A-4EE6-BF9A-864EDAD42372}"/>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tretch/>
        </p:blipFill>
        <p:spPr bwMode="auto">
          <a:xfrm>
            <a:off x="6175377" y="1044915"/>
            <a:ext cx="6016622" cy="4768169"/>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75" name="Text Placeholder 4">
            <a:extLst>
              <a:ext uri="{FF2B5EF4-FFF2-40B4-BE49-F238E27FC236}">
                <a16:creationId xmlns:a16="http://schemas.microsoft.com/office/drawing/2014/main" id="{F5F0A1B3-C130-47D3-B0F9-9ADC0D367D6E}"/>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264321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E99727-2917-46BD-B353-F254B79BCD8B}"/>
              </a:ext>
            </a:extLst>
          </p:cNvPr>
          <p:cNvSpPr>
            <a:spLocks noGrp="1"/>
          </p:cNvSpPr>
          <p:nvPr>
            <p:ph type="title"/>
          </p:nvPr>
        </p:nvSpPr>
        <p:spPr/>
        <p:txBody>
          <a:bodyPr/>
          <a:lstStyle/>
          <a:p>
            <a:r>
              <a:rPr lang="nl-NL" dirty="0"/>
              <a:t>2. Innovaties binnen de sector</a:t>
            </a:r>
            <a:br>
              <a:rPr lang="nl-NL" dirty="0"/>
            </a:br>
            <a:endParaRPr lang="nl-NL" dirty="0"/>
          </a:p>
        </p:txBody>
      </p:sp>
      <p:sp>
        <p:nvSpPr>
          <p:cNvPr id="5" name="Tijdelijke aanduiding voor tekst 4">
            <a:extLst>
              <a:ext uri="{FF2B5EF4-FFF2-40B4-BE49-F238E27FC236}">
                <a16:creationId xmlns:a16="http://schemas.microsoft.com/office/drawing/2014/main" id="{79E6D094-28BA-4CBE-AE12-E800EFE3CAA3}"/>
              </a:ext>
            </a:extLst>
          </p:cNvPr>
          <p:cNvSpPr>
            <a:spLocks noGrp="1"/>
          </p:cNvSpPr>
          <p:nvPr>
            <p:ph type="body" sz="quarter" idx="13"/>
          </p:nvPr>
        </p:nvSpPr>
        <p:spPr/>
        <p:txBody>
          <a:bodyPr/>
          <a:lstStyle/>
          <a:p>
            <a:pPr marL="0" indent="0">
              <a:buNone/>
            </a:pPr>
            <a:r>
              <a:rPr lang="nl-NL" dirty="0"/>
              <a:t>Gebruik-fases</a:t>
            </a:r>
          </a:p>
          <a:p>
            <a:pPr marL="342900" indent="-342900">
              <a:buAutoNum type="arabicPeriod"/>
            </a:pPr>
            <a:r>
              <a:rPr lang="nl-NL" dirty="0"/>
              <a:t>Voor gebruik</a:t>
            </a:r>
            <a:br>
              <a:rPr lang="nl-NL" dirty="0"/>
            </a:br>
            <a:r>
              <a:rPr lang="nl-NL" dirty="0"/>
              <a:t>Leveranciers, agrarische sector, etc. etc.</a:t>
            </a:r>
          </a:p>
          <a:p>
            <a:pPr marL="342900" indent="-342900">
              <a:buAutoNum type="arabicPeriod"/>
            </a:pPr>
            <a:endParaRPr lang="nl-NL" dirty="0"/>
          </a:p>
          <a:p>
            <a:pPr marL="342900" indent="-342900">
              <a:buAutoNum type="arabicPeriod"/>
            </a:pPr>
            <a:r>
              <a:rPr lang="nl-NL" dirty="0"/>
              <a:t>Tijdens gebruik</a:t>
            </a:r>
            <a:br>
              <a:rPr lang="nl-NL" dirty="0"/>
            </a:br>
            <a:r>
              <a:rPr lang="nl-NL" dirty="0"/>
              <a:t>Ondernemer, consument, etc. etc.</a:t>
            </a:r>
          </a:p>
          <a:p>
            <a:pPr marL="342900" indent="-342900">
              <a:buAutoNum type="arabicPeriod"/>
            </a:pPr>
            <a:endParaRPr lang="nl-NL" dirty="0"/>
          </a:p>
          <a:p>
            <a:pPr marL="342900" indent="-342900">
              <a:buAutoNum type="arabicPeriod"/>
            </a:pPr>
            <a:r>
              <a:rPr lang="nl-NL" dirty="0"/>
              <a:t>Na gebruik</a:t>
            </a:r>
            <a:br>
              <a:rPr lang="nl-NL" dirty="0"/>
            </a:br>
            <a:r>
              <a:rPr lang="nl-NL" dirty="0"/>
              <a:t>Ondernemer, gemeente, consument etc. etc.</a:t>
            </a:r>
          </a:p>
          <a:p>
            <a:endParaRPr lang="nl-NL" dirty="0"/>
          </a:p>
        </p:txBody>
      </p:sp>
    </p:spTree>
    <p:extLst>
      <p:ext uri="{BB962C8B-B14F-4D97-AF65-F5344CB8AC3E}">
        <p14:creationId xmlns:p14="http://schemas.microsoft.com/office/powerpoint/2010/main" val="161463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12F80E-5357-4CF7-B1D4-2CD6C9E62C7A}"/>
              </a:ext>
            </a:extLst>
          </p:cNvPr>
          <p:cNvSpPr>
            <a:spLocks noGrp="1"/>
          </p:cNvSpPr>
          <p:nvPr>
            <p:ph type="title"/>
          </p:nvPr>
        </p:nvSpPr>
        <p:spPr>
          <a:xfrm>
            <a:off x="371476" y="296863"/>
            <a:ext cx="11437745" cy="1160403"/>
          </a:xfrm>
        </p:spPr>
        <p:txBody>
          <a:bodyPr anchor="t">
            <a:normAutofit/>
          </a:bodyPr>
          <a:lstStyle/>
          <a:p>
            <a:r>
              <a:rPr lang="nl-NL" dirty="0"/>
              <a:t>Opdracht</a:t>
            </a:r>
          </a:p>
        </p:txBody>
      </p:sp>
      <p:sp>
        <p:nvSpPr>
          <p:cNvPr id="4" name="Tijdelijke aanduiding voor tekst 3">
            <a:extLst>
              <a:ext uri="{FF2B5EF4-FFF2-40B4-BE49-F238E27FC236}">
                <a16:creationId xmlns:a16="http://schemas.microsoft.com/office/drawing/2014/main" id="{1F534998-C38D-45F3-8EA3-31C4234E4EE2}"/>
              </a:ext>
            </a:extLst>
          </p:cNvPr>
          <p:cNvSpPr>
            <a:spLocks noGrp="1"/>
          </p:cNvSpPr>
          <p:nvPr>
            <p:ph type="body" sz="quarter" idx="13"/>
          </p:nvPr>
        </p:nvSpPr>
        <p:spPr>
          <a:xfrm>
            <a:off x="371475" y="1709738"/>
            <a:ext cx="5645149" cy="4419599"/>
          </a:xfrm>
        </p:spPr>
        <p:txBody>
          <a:bodyPr>
            <a:normAutofit/>
          </a:bodyPr>
          <a:lstStyle/>
          <a:p>
            <a:pPr marL="0" indent="0">
              <a:spcAft>
                <a:spcPts val="800"/>
              </a:spcAft>
              <a:buNone/>
            </a:pPr>
            <a:r>
              <a:rPr lang="nl-NL" b="1" dirty="0">
                <a:effectLst/>
              </a:rPr>
              <a:t>Hoe: </a:t>
            </a:r>
            <a:r>
              <a:rPr lang="nl-NL" dirty="0">
                <a:effectLst/>
              </a:rPr>
              <a:t>Individueel </a:t>
            </a:r>
            <a:br>
              <a:rPr lang="nl-NL" dirty="0"/>
            </a:br>
            <a:r>
              <a:rPr lang="nl-NL" b="1" dirty="0">
                <a:effectLst/>
              </a:rPr>
              <a:t>Hulp</a:t>
            </a:r>
            <a:r>
              <a:rPr lang="nl-NL" dirty="0">
                <a:effectLst/>
              </a:rPr>
              <a:t>: Internet, tip wees creatief met je zoekopdrachten </a:t>
            </a:r>
            <a:br>
              <a:rPr lang="nl-NL" dirty="0"/>
            </a:br>
            <a:r>
              <a:rPr lang="nl-NL" b="1" dirty="0">
                <a:effectLst/>
              </a:rPr>
              <a:t>Uitkomst:</a:t>
            </a:r>
            <a:r>
              <a:rPr lang="nl-NL" dirty="0">
                <a:effectLst/>
              </a:rPr>
              <a:t> Verschillende innovaties binnen de waardenketen</a:t>
            </a:r>
            <a:br>
              <a:rPr lang="nl-NL" dirty="0">
                <a:effectLst/>
              </a:rPr>
            </a:br>
            <a:r>
              <a:rPr lang="nl-NL" b="1" dirty="0">
                <a:effectLst/>
              </a:rPr>
              <a:t>Tijd:</a:t>
            </a:r>
            <a:r>
              <a:rPr lang="nl-NL" dirty="0">
                <a:effectLst/>
              </a:rPr>
              <a:t> 20-30 minuten</a:t>
            </a:r>
            <a:br>
              <a:rPr lang="nl-NL" dirty="0">
                <a:effectLst/>
              </a:rPr>
            </a:br>
            <a:r>
              <a:rPr lang="nl-NL" b="1" dirty="0">
                <a:effectLst/>
              </a:rPr>
              <a:t>Klaar: </a:t>
            </a:r>
            <a:r>
              <a:rPr lang="nl-NL" dirty="0">
                <a:effectLst/>
              </a:rPr>
              <a:t>Korte pitch voorbereiden, met de volgende vragen beantwoord. </a:t>
            </a:r>
            <a:br>
              <a:rPr lang="nl-NL" dirty="0">
                <a:effectLst/>
              </a:rPr>
            </a:br>
            <a:r>
              <a:rPr lang="nl-NL" dirty="0">
                <a:effectLst/>
              </a:rPr>
              <a:t>1. Waarom past de innovatie bij horeca Tilburg?</a:t>
            </a:r>
            <a:br>
              <a:rPr lang="nl-NL" dirty="0">
                <a:effectLst/>
              </a:rPr>
            </a:br>
            <a:r>
              <a:rPr lang="nl-NL" dirty="0">
                <a:effectLst/>
              </a:rPr>
              <a:t>2. Is het gericht op de primaire of ondersteunden activiteiten?</a:t>
            </a:r>
            <a:br>
              <a:rPr lang="nl-NL" dirty="0">
                <a:effectLst/>
              </a:rPr>
            </a:br>
            <a:r>
              <a:rPr lang="nl-NL" dirty="0">
                <a:effectLst/>
              </a:rPr>
              <a:t>3. Is het een korte of lange termijn oplossing?</a:t>
            </a:r>
            <a:endParaRPr lang="nl-NL" b="1" dirty="0"/>
          </a:p>
          <a:p>
            <a:pPr marL="0" indent="0">
              <a:spcAft>
                <a:spcPts val="800"/>
              </a:spcAft>
              <a:buNone/>
            </a:pPr>
            <a:r>
              <a:rPr lang="nl-NL" b="1" dirty="0">
                <a:effectLst/>
              </a:rPr>
              <a:t>Wat: </a:t>
            </a:r>
            <a:r>
              <a:rPr lang="nl-NL" dirty="0">
                <a:effectLst/>
              </a:rPr>
              <a:t>Ga op zoek naar innovaties in de waardenketen die jullie net met elkaar hebben gemaakt. </a:t>
            </a:r>
          </a:p>
          <a:p>
            <a:endParaRPr lang="nl-NL" dirty="0"/>
          </a:p>
        </p:txBody>
      </p:sp>
      <p:sp>
        <p:nvSpPr>
          <p:cNvPr id="71" name="Text Placeholder 4">
            <a:extLst>
              <a:ext uri="{FF2B5EF4-FFF2-40B4-BE49-F238E27FC236}">
                <a16:creationId xmlns:a16="http://schemas.microsoft.com/office/drawing/2014/main" id="{B5CFED9A-ACE4-4522-9694-41C212B27F2A}"/>
              </a:ext>
            </a:extLst>
          </p:cNvPr>
          <p:cNvSpPr>
            <a:spLocks noGrp="1"/>
          </p:cNvSpPr>
          <p:nvPr>
            <p:ph type="body" sz="quarter" idx="16"/>
          </p:nvPr>
        </p:nvSpPr>
        <p:spPr>
          <a:xfrm>
            <a:off x="6175377" y="5722937"/>
            <a:ext cx="5645148" cy="406401"/>
          </a:xfrm>
        </p:spPr>
        <p:txBody>
          <a:bodyPr/>
          <a:lstStyle/>
          <a:p>
            <a:endParaRPr lang="en-US" dirty="0"/>
          </a:p>
        </p:txBody>
      </p:sp>
      <p:pic>
        <p:nvPicPr>
          <p:cNvPr id="7178" name="Picture 10" descr="Waarom innovatie zo belangrijk is - Il-lab.nl">
            <a:extLst>
              <a:ext uri="{FF2B5EF4-FFF2-40B4-BE49-F238E27FC236}">
                <a16:creationId xmlns:a16="http://schemas.microsoft.com/office/drawing/2014/main" id="{44736384-6E4E-4CF8-8594-17BED21CF06A}"/>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866" r="186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469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E99727-2917-46BD-B353-F254B79BCD8B}"/>
              </a:ext>
            </a:extLst>
          </p:cNvPr>
          <p:cNvSpPr>
            <a:spLocks noGrp="1"/>
          </p:cNvSpPr>
          <p:nvPr>
            <p:ph type="title"/>
          </p:nvPr>
        </p:nvSpPr>
        <p:spPr/>
        <p:txBody>
          <a:bodyPr/>
          <a:lstStyle/>
          <a:p>
            <a:r>
              <a:rPr lang="nl-NL" dirty="0"/>
              <a:t>3. korte termijn en langer termijn oplossingen</a:t>
            </a:r>
            <a:br>
              <a:rPr lang="nl-NL" dirty="0"/>
            </a:br>
            <a:br>
              <a:rPr lang="nl-NL" dirty="0"/>
            </a:br>
            <a:endParaRPr lang="nl-NL" dirty="0"/>
          </a:p>
        </p:txBody>
      </p:sp>
      <p:sp>
        <p:nvSpPr>
          <p:cNvPr id="2" name="Tijdelijke aanduiding voor tekst 1">
            <a:extLst>
              <a:ext uri="{FF2B5EF4-FFF2-40B4-BE49-F238E27FC236}">
                <a16:creationId xmlns:a16="http://schemas.microsoft.com/office/drawing/2014/main" id="{7AE872BD-50FC-4968-A4A4-0D85B5EC5B37}"/>
              </a:ext>
            </a:extLst>
          </p:cNvPr>
          <p:cNvSpPr>
            <a:spLocks noGrp="1"/>
          </p:cNvSpPr>
          <p:nvPr>
            <p:ph type="body" sz="quarter" idx="13"/>
          </p:nvPr>
        </p:nvSpPr>
        <p:spPr>
          <a:xfrm>
            <a:off x="242267" y="2107095"/>
            <a:ext cx="5645150" cy="3386137"/>
          </a:xfrm>
        </p:spPr>
        <p:txBody>
          <a:bodyPr/>
          <a:lstStyle/>
          <a:p>
            <a:pPr marL="0" indent="0">
              <a:buNone/>
            </a:pPr>
            <a:r>
              <a:rPr lang="nl-NL" b="1" dirty="0"/>
              <a:t>Circulair is continuïteit is duurzaamheid.</a:t>
            </a:r>
          </a:p>
          <a:p>
            <a:pPr marL="0" indent="0">
              <a:buNone/>
            </a:pPr>
            <a:endParaRPr lang="nl-NL" dirty="0"/>
          </a:p>
          <a:p>
            <a:pPr marL="342900" indent="-342900">
              <a:buAutoNum type="arabicPeriod"/>
            </a:pPr>
            <a:r>
              <a:rPr lang="nl-NL" dirty="0"/>
              <a:t>zijn gevoelig voor hen omgeving. Dit is het vermogen van een onderneming om te leren en zich aan te passen</a:t>
            </a:r>
          </a:p>
          <a:p>
            <a:pPr marL="342900" indent="-342900">
              <a:buAutoNum type="arabicPeriod"/>
            </a:pPr>
            <a:r>
              <a:rPr lang="nl-NL" dirty="0"/>
              <a:t>hebben aantrekkingskracht en een eigen identiteit. Dit is het vermogen van een onderneming om een gemeenschap op te bouwen en een onderscheidend karakter te hebben</a:t>
            </a:r>
          </a:p>
          <a:p>
            <a:pPr marL="342900" indent="-342900">
              <a:buAutoNum type="arabicPeriod"/>
            </a:pPr>
            <a:r>
              <a:rPr lang="nl-NL" dirty="0"/>
              <a:t>zijn tolerant. Dit is het vermogen van een onderneming om constructieve relaties op te bouwen met andere entiteiten binnen zichzelf en erbuiten</a:t>
            </a:r>
          </a:p>
          <a:p>
            <a:pPr marL="342900" indent="-342900">
              <a:buAutoNum type="arabicPeriod"/>
            </a:pPr>
            <a:r>
              <a:rPr lang="nl-NL" dirty="0"/>
              <a:t>zijn behoudend met geld. Dit is het vermogen om de eigen groei en ontwikkeling effectief vorm te geven.</a:t>
            </a:r>
          </a:p>
        </p:txBody>
      </p:sp>
      <p:sp>
        <p:nvSpPr>
          <p:cNvPr id="6" name="Tijdelijke aanduiding voor tekst 5">
            <a:extLst>
              <a:ext uri="{FF2B5EF4-FFF2-40B4-BE49-F238E27FC236}">
                <a16:creationId xmlns:a16="http://schemas.microsoft.com/office/drawing/2014/main" id="{EBBF1C9F-E94F-44F8-9DBE-8089186F5819}"/>
              </a:ext>
            </a:extLst>
          </p:cNvPr>
          <p:cNvSpPr>
            <a:spLocks noGrp="1"/>
          </p:cNvSpPr>
          <p:nvPr>
            <p:ph type="body" sz="quarter" idx="15"/>
          </p:nvPr>
        </p:nvSpPr>
        <p:spPr/>
        <p:txBody>
          <a:bodyPr/>
          <a:lstStyle/>
          <a:p>
            <a:endParaRPr lang="nl-NL"/>
          </a:p>
        </p:txBody>
      </p:sp>
      <p:pic>
        <p:nvPicPr>
          <p:cNvPr id="8" name="Picture 2" descr="Focus op korte termijn funest voor bevlogenheid medewerkers | HR Praktijk">
            <a:hlinkClick r:id="rId3"/>
            <a:extLst>
              <a:ext uri="{FF2B5EF4-FFF2-40B4-BE49-F238E27FC236}">
                <a16:creationId xmlns:a16="http://schemas.microsoft.com/office/drawing/2014/main" id="{9DD31C76-6428-423E-8783-F51EBB8B72C7}"/>
              </a:ext>
            </a:extLst>
          </p:cNvPr>
          <p:cNvPicPr>
            <a:picLocks noGrp="1" noChangeAspect="1" noChangeArrowheads="1"/>
          </p:cNvPicPr>
          <p:nvPr>
            <p:ph type="pic" sz="quarter" idx="14"/>
          </p:nvPr>
        </p:nvPicPr>
        <p:blipFill rotWithShape="1">
          <a:blip r:embed="rId4">
            <a:extLst>
              <a:ext uri="{28A0092B-C50C-407E-A947-70E740481C1C}">
                <a14:useLocalDpi xmlns:a14="http://schemas.microsoft.com/office/drawing/2010/main" val="0"/>
              </a:ext>
            </a:extLst>
          </a:blip>
          <a:srcRect l="-11097" t="-22755" r="-7120" b="-22755"/>
          <a:stretch/>
        </p:blipFill>
        <p:spPr bwMode="auto">
          <a:xfrm>
            <a:off x="6520070" y="296863"/>
            <a:ext cx="5055704" cy="5762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90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CB15F7D-15FA-4331-824B-02AEAFEAB754}"/>
              </a:ext>
            </a:extLst>
          </p:cNvPr>
          <p:cNvSpPr>
            <a:spLocks noGrp="1"/>
          </p:cNvSpPr>
          <p:nvPr>
            <p:ph type="title"/>
          </p:nvPr>
        </p:nvSpPr>
        <p:spPr/>
        <p:txBody>
          <a:bodyPr/>
          <a:lstStyle/>
          <a:p>
            <a:r>
              <a:rPr lang="nl-NL" sz="2800" dirty="0"/>
              <a:t>Het meten van circulair. </a:t>
            </a:r>
          </a:p>
        </p:txBody>
      </p:sp>
      <p:sp>
        <p:nvSpPr>
          <p:cNvPr id="8" name="Tijdelijke aanduiding voor tekst 7">
            <a:extLst>
              <a:ext uri="{FF2B5EF4-FFF2-40B4-BE49-F238E27FC236}">
                <a16:creationId xmlns:a16="http://schemas.microsoft.com/office/drawing/2014/main" id="{A825F08A-BC3B-451D-AF7B-DFD5AB3E6780}"/>
              </a:ext>
            </a:extLst>
          </p:cNvPr>
          <p:cNvSpPr>
            <a:spLocks noGrp="1"/>
          </p:cNvSpPr>
          <p:nvPr>
            <p:ph type="body" sz="half" idx="2"/>
          </p:nvPr>
        </p:nvSpPr>
        <p:spPr/>
        <p:txBody>
          <a:bodyPr/>
          <a:lstStyle/>
          <a:p>
            <a:r>
              <a:rPr lang="nl-NL" sz="1800" dirty="0"/>
              <a:t>Er zijn bestaande organisaties en/of instrumenten die helpen om te bepalen hoe circulair je bezig bent. </a:t>
            </a:r>
          </a:p>
        </p:txBody>
      </p:sp>
      <p:pic>
        <p:nvPicPr>
          <p:cNvPr id="9" name="Tijdelijke aanduiding voor inhoud 8">
            <a:hlinkClick r:id="rId2"/>
            <a:extLst>
              <a:ext uri="{FF2B5EF4-FFF2-40B4-BE49-F238E27FC236}">
                <a16:creationId xmlns:a16="http://schemas.microsoft.com/office/drawing/2014/main" id="{14662EA2-E354-437E-8BF8-BED1D172A756}"/>
              </a:ext>
            </a:extLst>
          </p:cNvPr>
          <p:cNvPicPr>
            <a:picLocks noGrp="1" noChangeAspect="1"/>
          </p:cNvPicPr>
          <p:nvPr>
            <p:ph idx="1"/>
          </p:nvPr>
        </p:nvPicPr>
        <p:blipFill rotWithShape="1">
          <a:blip r:embed="rId3"/>
          <a:srcRect l="66848" t="12803" r="5217" b="8152"/>
          <a:stretch/>
        </p:blipFill>
        <p:spPr>
          <a:xfrm>
            <a:off x="4767263" y="306985"/>
            <a:ext cx="6815137" cy="5785242"/>
          </a:xfrm>
          <a:prstGeom prst="rect">
            <a:avLst/>
          </a:prstGeom>
        </p:spPr>
      </p:pic>
      <p:pic>
        <p:nvPicPr>
          <p:cNvPr id="10" name="Picture 8" descr="Click-me-arrow - WindowAgent #2803961 - PNG Images - PNGio">
            <a:extLst>
              <a:ext uri="{FF2B5EF4-FFF2-40B4-BE49-F238E27FC236}">
                <a16:creationId xmlns:a16="http://schemas.microsoft.com/office/drawing/2014/main" id="{B95C3063-0665-4F90-B686-17635D9CDF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4494" y="5433284"/>
            <a:ext cx="996191" cy="115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738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E99727-2917-46BD-B353-F254B79BCD8B}"/>
              </a:ext>
            </a:extLst>
          </p:cNvPr>
          <p:cNvSpPr>
            <a:spLocks noGrp="1"/>
          </p:cNvSpPr>
          <p:nvPr>
            <p:ph type="title"/>
          </p:nvPr>
        </p:nvSpPr>
        <p:spPr/>
        <p:txBody>
          <a:bodyPr/>
          <a:lstStyle/>
          <a:p>
            <a:r>
              <a:rPr lang="nl-NL" dirty="0"/>
              <a:t>4. Duurzaam organiseren</a:t>
            </a:r>
            <a:br>
              <a:rPr lang="nl-NL" dirty="0"/>
            </a:br>
            <a:br>
              <a:rPr lang="nl-NL" dirty="0"/>
            </a:br>
            <a:endParaRPr lang="nl-NL" dirty="0"/>
          </a:p>
        </p:txBody>
      </p:sp>
      <p:sp>
        <p:nvSpPr>
          <p:cNvPr id="5" name="Tijdelijke aanduiding voor tekst 4">
            <a:extLst>
              <a:ext uri="{FF2B5EF4-FFF2-40B4-BE49-F238E27FC236}">
                <a16:creationId xmlns:a16="http://schemas.microsoft.com/office/drawing/2014/main" id="{79E6D094-28BA-4CBE-AE12-E800EFE3CAA3}"/>
              </a:ext>
            </a:extLst>
          </p:cNvPr>
          <p:cNvSpPr>
            <a:spLocks noGrp="1"/>
          </p:cNvSpPr>
          <p:nvPr>
            <p:ph type="body" sz="quarter" idx="13"/>
          </p:nvPr>
        </p:nvSpPr>
        <p:spPr/>
        <p:txBody>
          <a:bodyPr/>
          <a:lstStyle/>
          <a:p>
            <a:endParaRPr lang="nl-NL" dirty="0"/>
          </a:p>
        </p:txBody>
      </p:sp>
    </p:spTree>
    <p:extLst>
      <p:ext uri="{BB962C8B-B14F-4D97-AF65-F5344CB8AC3E}">
        <p14:creationId xmlns:p14="http://schemas.microsoft.com/office/powerpoint/2010/main" val="3406613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7">
            <a:extLst>
              <a:ext uri="{FF2B5EF4-FFF2-40B4-BE49-F238E27FC236}">
                <a16:creationId xmlns:a16="http://schemas.microsoft.com/office/drawing/2014/main" id="{4596811A-F7D8-4B7D-B71C-C09A361396FC}"/>
              </a:ext>
            </a:extLst>
          </p:cNvPr>
          <p:cNvPicPr>
            <a:picLocks noGrp="1" noChangeAspect="1"/>
          </p:cNvPicPr>
          <p:nvPr>
            <p:ph idx="1"/>
          </p:nvPr>
        </p:nvPicPr>
        <p:blipFill rotWithShape="1">
          <a:blip r:embed="rId2"/>
          <a:srcRect l="12208" t="20960" r="68172" b="5250"/>
          <a:stretch/>
        </p:blipFill>
        <p:spPr>
          <a:xfrm>
            <a:off x="198784" y="603208"/>
            <a:ext cx="4671391" cy="5270817"/>
          </a:xfrm>
        </p:spPr>
      </p:pic>
      <p:pic>
        <p:nvPicPr>
          <p:cNvPr id="10" name="Afbeelding 9">
            <a:hlinkClick r:id="rId3"/>
            <a:extLst>
              <a:ext uri="{FF2B5EF4-FFF2-40B4-BE49-F238E27FC236}">
                <a16:creationId xmlns:a16="http://schemas.microsoft.com/office/drawing/2014/main" id="{7080E8B6-1AD6-4A60-B731-04C5731EF716}"/>
              </a:ext>
            </a:extLst>
          </p:cNvPr>
          <p:cNvPicPr>
            <a:picLocks noChangeAspect="1"/>
          </p:cNvPicPr>
          <p:nvPr/>
        </p:nvPicPr>
        <p:blipFill rotWithShape="1">
          <a:blip r:embed="rId4"/>
          <a:srcRect l="59674" t="16033" r="18152" b="11957"/>
          <a:stretch/>
        </p:blipFill>
        <p:spPr>
          <a:xfrm>
            <a:off x="5009322" y="551489"/>
            <a:ext cx="5516217" cy="5374253"/>
          </a:xfrm>
          <a:prstGeom prst="rect">
            <a:avLst/>
          </a:prstGeom>
        </p:spPr>
      </p:pic>
    </p:spTree>
    <p:extLst>
      <p:ext uri="{BB962C8B-B14F-4D97-AF65-F5344CB8AC3E}">
        <p14:creationId xmlns:p14="http://schemas.microsoft.com/office/powerpoint/2010/main" val="2844734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E08209F-5900-4FA8-8686-A949224C30E6}"/>
              </a:ext>
            </a:extLst>
          </p:cNvPr>
          <p:cNvSpPr>
            <a:spLocks noGrp="1"/>
          </p:cNvSpPr>
          <p:nvPr>
            <p:ph type="title"/>
          </p:nvPr>
        </p:nvSpPr>
        <p:spPr/>
        <p:txBody>
          <a:bodyPr/>
          <a:lstStyle/>
          <a:p>
            <a:r>
              <a:rPr lang="nl-NL" dirty="0"/>
              <a:t>De vraag van vorige week….</a:t>
            </a:r>
          </a:p>
        </p:txBody>
      </p:sp>
      <p:sp>
        <p:nvSpPr>
          <p:cNvPr id="7" name="Tijdelijke aanduiding voor tekst 6">
            <a:extLst>
              <a:ext uri="{FF2B5EF4-FFF2-40B4-BE49-F238E27FC236}">
                <a16:creationId xmlns:a16="http://schemas.microsoft.com/office/drawing/2014/main" id="{26FCDCC9-2F64-4B17-BC15-B45517B91693}"/>
              </a:ext>
            </a:extLst>
          </p:cNvPr>
          <p:cNvSpPr>
            <a:spLocks noGrp="1"/>
          </p:cNvSpPr>
          <p:nvPr>
            <p:ph type="body" sz="quarter" idx="13"/>
          </p:nvPr>
        </p:nvSpPr>
        <p:spPr>
          <a:xfrm>
            <a:off x="371475" y="1709738"/>
            <a:ext cx="4530463" cy="4419599"/>
          </a:xfrm>
        </p:spPr>
        <p:txBody>
          <a:bodyPr/>
          <a:lstStyle/>
          <a:p>
            <a:pPr marL="0" indent="0">
              <a:buNone/>
            </a:pPr>
            <a:r>
              <a:rPr lang="nl-NL" dirty="0"/>
              <a:t>Hoe kunnen wij circulaire economie interessant maken?</a:t>
            </a:r>
          </a:p>
          <a:p>
            <a:pPr marL="0" indent="0">
              <a:buNone/>
            </a:pPr>
            <a:r>
              <a:rPr lang="nl-NL" dirty="0"/>
              <a:t> </a:t>
            </a:r>
          </a:p>
          <a:p>
            <a:pPr marL="0" indent="0">
              <a:buNone/>
            </a:pPr>
            <a:endParaRPr lang="nl-NL" dirty="0"/>
          </a:p>
        </p:txBody>
      </p:sp>
      <p:sp>
        <p:nvSpPr>
          <p:cNvPr id="9" name="Tijdelijke aanduiding voor tekst 8">
            <a:extLst>
              <a:ext uri="{FF2B5EF4-FFF2-40B4-BE49-F238E27FC236}">
                <a16:creationId xmlns:a16="http://schemas.microsoft.com/office/drawing/2014/main" id="{86A73148-4232-4C77-B6A7-0A5759E7324F}"/>
              </a:ext>
            </a:extLst>
          </p:cNvPr>
          <p:cNvSpPr>
            <a:spLocks noGrp="1"/>
          </p:cNvSpPr>
          <p:nvPr>
            <p:ph type="body" sz="quarter" idx="16"/>
          </p:nvPr>
        </p:nvSpPr>
        <p:spPr/>
        <p:txBody>
          <a:bodyPr/>
          <a:lstStyle/>
          <a:p>
            <a:r>
              <a:rPr lang="nl-NL" dirty="0"/>
              <a:t>Over het algemeen is de informatie saai en brengt dit mensen niet in actie. </a:t>
            </a:r>
          </a:p>
        </p:txBody>
      </p:sp>
      <p:pic>
        <p:nvPicPr>
          <p:cNvPr id="12" name="Tijdelijke aanduiding voor afbeelding 11">
            <a:extLst>
              <a:ext uri="{FF2B5EF4-FFF2-40B4-BE49-F238E27FC236}">
                <a16:creationId xmlns:a16="http://schemas.microsoft.com/office/drawing/2014/main" id="{2884EB91-C881-472A-BF74-8B8506196B9E}"/>
              </a:ext>
            </a:extLst>
          </p:cNvPr>
          <p:cNvPicPr>
            <a:picLocks noGrp="1" noChangeAspect="1"/>
          </p:cNvPicPr>
          <p:nvPr>
            <p:ph type="pic" sz="quarter" idx="14"/>
          </p:nvPr>
        </p:nvPicPr>
        <p:blipFill rotWithShape="1">
          <a:blip r:embed="rId2"/>
          <a:srcRect l="299" t="8442" r="63754" b="11016"/>
          <a:stretch/>
        </p:blipFill>
        <p:spPr>
          <a:xfrm>
            <a:off x="6090348" y="1709738"/>
            <a:ext cx="5505855" cy="3701031"/>
          </a:xfrm>
          <a:prstGeom prst="rect">
            <a:avLst/>
          </a:prstGeom>
        </p:spPr>
      </p:pic>
    </p:spTree>
    <p:extLst>
      <p:ext uri="{BB962C8B-B14F-4D97-AF65-F5344CB8AC3E}">
        <p14:creationId xmlns:p14="http://schemas.microsoft.com/office/powerpoint/2010/main" val="1811565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FC9EDA2-DF25-4671-BDBE-6F136ED186B3}"/>
              </a:ext>
            </a:extLst>
          </p:cNvPr>
          <p:cNvSpPr>
            <a:spLocks noGrp="1"/>
          </p:cNvSpPr>
          <p:nvPr>
            <p:ph type="title"/>
          </p:nvPr>
        </p:nvSpPr>
        <p:spPr/>
        <p:txBody>
          <a:bodyPr/>
          <a:lstStyle/>
          <a:p>
            <a:r>
              <a:rPr lang="nl-NL" dirty="0"/>
              <a:t>Inhoudsopgave</a:t>
            </a:r>
          </a:p>
        </p:txBody>
      </p:sp>
      <p:sp>
        <p:nvSpPr>
          <p:cNvPr id="5" name="Tijdelijke aanduiding voor inhoud 4">
            <a:extLst>
              <a:ext uri="{FF2B5EF4-FFF2-40B4-BE49-F238E27FC236}">
                <a16:creationId xmlns:a16="http://schemas.microsoft.com/office/drawing/2014/main" id="{BEBBE825-7D96-4618-8D18-FA38BF701792}"/>
              </a:ext>
            </a:extLst>
          </p:cNvPr>
          <p:cNvSpPr>
            <a:spLocks noGrp="1"/>
          </p:cNvSpPr>
          <p:nvPr>
            <p:ph idx="1"/>
          </p:nvPr>
        </p:nvSpPr>
        <p:spPr/>
        <p:txBody>
          <a:bodyPr/>
          <a:lstStyle/>
          <a:p>
            <a:r>
              <a:rPr lang="nl-NL" dirty="0"/>
              <a:t>De horeca circulair waar beginnen we?</a:t>
            </a:r>
          </a:p>
          <a:p>
            <a:r>
              <a:rPr lang="nl-NL" dirty="0"/>
              <a:t>Innovaties binnen de sector</a:t>
            </a:r>
          </a:p>
          <a:p>
            <a:r>
              <a:rPr lang="nl-NL" dirty="0"/>
              <a:t>Onderscheid tussen korte termijn en langer termijn oplossingen</a:t>
            </a:r>
          </a:p>
          <a:p>
            <a:r>
              <a:rPr lang="nl-NL" dirty="0"/>
              <a:t>Duurzaam organiseren</a:t>
            </a:r>
          </a:p>
          <a:p>
            <a:pPr lvl="1"/>
            <a:r>
              <a:rPr lang="nl-NL" dirty="0"/>
              <a:t>Transitie de grote opgaven</a:t>
            </a:r>
          </a:p>
          <a:p>
            <a:pPr lvl="1"/>
            <a:r>
              <a:rPr lang="nl-NL" dirty="0"/>
              <a:t>Waardencreatie anders modelleren </a:t>
            </a:r>
          </a:p>
          <a:p>
            <a:pPr lvl="1"/>
            <a:r>
              <a:rPr lang="nl-NL" dirty="0"/>
              <a:t>Prestatie meten</a:t>
            </a:r>
          </a:p>
          <a:p>
            <a:pPr lvl="1"/>
            <a:r>
              <a:rPr lang="nl-NL" dirty="0"/>
              <a:t>BMT business model template</a:t>
            </a:r>
          </a:p>
        </p:txBody>
      </p:sp>
    </p:spTree>
    <p:extLst>
      <p:ext uri="{BB962C8B-B14F-4D97-AF65-F5344CB8AC3E}">
        <p14:creationId xmlns:p14="http://schemas.microsoft.com/office/powerpoint/2010/main" val="3011118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E99727-2917-46BD-B353-F254B79BCD8B}"/>
              </a:ext>
            </a:extLst>
          </p:cNvPr>
          <p:cNvSpPr>
            <a:spLocks noGrp="1"/>
          </p:cNvSpPr>
          <p:nvPr>
            <p:ph type="title"/>
          </p:nvPr>
        </p:nvSpPr>
        <p:spPr/>
        <p:txBody>
          <a:bodyPr/>
          <a:lstStyle/>
          <a:p>
            <a:r>
              <a:rPr lang="nl-NL"/>
              <a:t>1. De horeca circulair waar beginnen we?</a:t>
            </a:r>
            <a:br>
              <a:rPr lang="nl-NL"/>
            </a:br>
            <a:endParaRPr lang="nl-NL" dirty="0"/>
          </a:p>
        </p:txBody>
      </p:sp>
      <p:sp>
        <p:nvSpPr>
          <p:cNvPr id="5" name="Tijdelijke aanduiding voor tekst 4">
            <a:extLst>
              <a:ext uri="{FF2B5EF4-FFF2-40B4-BE49-F238E27FC236}">
                <a16:creationId xmlns:a16="http://schemas.microsoft.com/office/drawing/2014/main" id="{79E6D094-28BA-4CBE-AE12-E800EFE3CAA3}"/>
              </a:ext>
            </a:extLst>
          </p:cNvPr>
          <p:cNvSpPr>
            <a:spLocks noGrp="1"/>
          </p:cNvSpPr>
          <p:nvPr>
            <p:ph type="body" sz="quarter" idx="13"/>
          </p:nvPr>
        </p:nvSpPr>
        <p:spPr/>
        <p:txBody>
          <a:bodyPr/>
          <a:lstStyle/>
          <a:p>
            <a:endParaRPr lang="nl-NL" dirty="0"/>
          </a:p>
        </p:txBody>
      </p:sp>
    </p:spTree>
    <p:extLst>
      <p:ext uri="{BB962C8B-B14F-4D97-AF65-F5344CB8AC3E}">
        <p14:creationId xmlns:p14="http://schemas.microsoft.com/office/powerpoint/2010/main" val="201246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D37019D9-49CA-4CF1-8F39-F58390C8FD7E}"/>
              </a:ext>
            </a:extLst>
          </p:cNvPr>
          <p:cNvSpPr>
            <a:spLocks noGrp="1"/>
          </p:cNvSpPr>
          <p:nvPr>
            <p:ph type="title"/>
          </p:nvPr>
        </p:nvSpPr>
        <p:spPr>
          <a:xfrm>
            <a:off x="371476" y="296863"/>
            <a:ext cx="10260000" cy="1160403"/>
          </a:xfrm>
        </p:spPr>
        <p:txBody>
          <a:bodyPr/>
          <a:lstStyle/>
          <a:p>
            <a:endParaRPr lang="en-US"/>
          </a:p>
        </p:txBody>
      </p:sp>
      <p:pic>
        <p:nvPicPr>
          <p:cNvPr id="3074" name="Picture 2" descr="Waardeketen van Porter | Intemarketing">
            <a:hlinkClick r:id="rId3"/>
            <a:extLst>
              <a:ext uri="{FF2B5EF4-FFF2-40B4-BE49-F238E27FC236}">
                <a16:creationId xmlns:a16="http://schemas.microsoft.com/office/drawing/2014/main" id="{6B69D6B5-DAF2-4523-B2B9-78043743F3F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68" t="15182" r="1286" b="49"/>
          <a:stretch/>
        </p:blipFill>
        <p:spPr bwMode="auto">
          <a:xfrm>
            <a:off x="1267406" y="1529669"/>
            <a:ext cx="8468140" cy="503146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pic>
        <p:nvPicPr>
          <p:cNvPr id="8" name="Picture 8" descr="Click-me-arrow - WindowAgent #2803961 - PNG Images - PNGio">
            <a:extLst>
              <a:ext uri="{FF2B5EF4-FFF2-40B4-BE49-F238E27FC236}">
                <a16:creationId xmlns:a16="http://schemas.microsoft.com/office/drawing/2014/main" id="{86B79C91-EF89-4189-97B0-5140E13DA0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643" y="5328834"/>
            <a:ext cx="996191" cy="115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23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GTL on sustainability - Duurzaam Evenement">
            <a:extLst>
              <a:ext uri="{FF2B5EF4-FFF2-40B4-BE49-F238E27FC236}">
                <a16:creationId xmlns:a16="http://schemas.microsoft.com/office/drawing/2014/main" id="{73166A37-5501-4D9C-9513-EE3EE3328B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87767" y="199830"/>
            <a:ext cx="9128396" cy="645834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677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a 3" title="Waardeketen van Porter">
            <a:hlinkClick r:id="" action="ppaction://media"/>
            <a:extLst>
              <a:ext uri="{FF2B5EF4-FFF2-40B4-BE49-F238E27FC236}">
                <a16:creationId xmlns:a16="http://schemas.microsoft.com/office/drawing/2014/main" id="{F026D7AD-0070-4B89-B326-5587EC437D39}"/>
              </a:ext>
            </a:extLst>
          </p:cNvPr>
          <p:cNvPicPr>
            <a:picLocks noGrp="1" noRot="1" noChangeAspect="1"/>
          </p:cNvPicPr>
          <p:nvPr>
            <p:ph idx="1"/>
            <a:videoFile r:link="rId1"/>
          </p:nvPr>
        </p:nvPicPr>
        <p:blipFill>
          <a:blip r:embed="rId3"/>
          <a:stretch>
            <a:fillRect/>
          </a:stretch>
        </p:blipFill>
        <p:spPr>
          <a:xfrm>
            <a:off x="844825" y="149309"/>
            <a:ext cx="8745842" cy="6559381"/>
          </a:xfrm>
          <a:prstGeom prst="rect">
            <a:avLst/>
          </a:prstGeom>
        </p:spPr>
      </p:pic>
    </p:spTree>
    <p:extLst>
      <p:ext uri="{BB962C8B-B14F-4D97-AF65-F5344CB8AC3E}">
        <p14:creationId xmlns:p14="http://schemas.microsoft.com/office/powerpoint/2010/main" val="197077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EAFEE8A8-D56B-45F3-86FD-1BEE75B68138}"/>
              </a:ext>
            </a:extLst>
          </p:cNvPr>
          <p:cNvSpPr>
            <a:spLocks noGrp="1"/>
          </p:cNvSpPr>
          <p:nvPr>
            <p:ph type="title"/>
          </p:nvPr>
        </p:nvSpPr>
        <p:spPr>
          <a:xfrm>
            <a:off x="371476" y="296863"/>
            <a:ext cx="5638799" cy="1160403"/>
          </a:xfrm>
        </p:spPr>
        <p:txBody>
          <a:bodyPr/>
          <a:lstStyle/>
          <a:p>
            <a:r>
              <a:rPr lang="en-US" dirty="0" err="1"/>
              <a:t>Lokaal</a:t>
            </a:r>
            <a:r>
              <a:rPr lang="en-US" dirty="0"/>
              <a:t> </a:t>
            </a:r>
            <a:r>
              <a:rPr lang="en-US" dirty="0" err="1"/>
              <a:t>waardeketenmodel</a:t>
            </a:r>
            <a:endParaRPr lang="en-US" dirty="0"/>
          </a:p>
        </p:txBody>
      </p:sp>
      <p:sp>
        <p:nvSpPr>
          <p:cNvPr id="73" name="Text Placeholder 2">
            <a:extLst>
              <a:ext uri="{FF2B5EF4-FFF2-40B4-BE49-F238E27FC236}">
                <a16:creationId xmlns:a16="http://schemas.microsoft.com/office/drawing/2014/main" id="{00D37C43-6645-4E60-81F7-AF76CC12901A}"/>
              </a:ext>
            </a:extLst>
          </p:cNvPr>
          <p:cNvSpPr>
            <a:spLocks noGrp="1"/>
          </p:cNvSpPr>
          <p:nvPr>
            <p:ph type="body" sz="quarter" idx="13"/>
          </p:nvPr>
        </p:nvSpPr>
        <p:spPr>
          <a:xfrm>
            <a:off x="371475" y="1709738"/>
            <a:ext cx="5645150" cy="4419599"/>
          </a:xfrm>
        </p:spPr>
        <p:txBody>
          <a:bodyPr/>
          <a:lstStyle/>
          <a:p>
            <a:pPr marL="0" indent="0">
              <a:buNone/>
            </a:pPr>
            <a:r>
              <a:rPr lang="nl-NL" dirty="0"/>
              <a:t>De productieketen wordt gekoppeld aan bijbehorende effecten op het milieu en de maatschappij. </a:t>
            </a:r>
          </a:p>
          <a:p>
            <a:pPr marL="0" indent="0">
              <a:buNone/>
            </a:pPr>
            <a:endParaRPr lang="nl-NL" dirty="0"/>
          </a:p>
          <a:p>
            <a:pPr marL="0" indent="0">
              <a:buNone/>
            </a:pPr>
            <a:r>
              <a:rPr lang="nl-NL" dirty="0"/>
              <a:t>Hierin moet iedere schakel meedoen. Hierdoor focust dit model zich op de maatschappelijke, economische, sociale en lokale waarden.  </a:t>
            </a:r>
          </a:p>
          <a:p>
            <a:pPr marL="0" indent="0">
              <a:buNone/>
            </a:pPr>
            <a:endParaRPr lang="nl-NL" dirty="0"/>
          </a:p>
        </p:txBody>
      </p:sp>
      <p:pic>
        <p:nvPicPr>
          <p:cNvPr id="6146" name="Picture 2">
            <a:hlinkClick r:id="rId2"/>
            <a:extLst>
              <a:ext uri="{FF2B5EF4-FFF2-40B4-BE49-F238E27FC236}">
                <a16:creationId xmlns:a16="http://schemas.microsoft.com/office/drawing/2014/main" id="{269DC395-E75C-4E56-A85C-B2445956C6F4}"/>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16425" r="19091" b="-2"/>
          <a:stretch/>
        </p:blipFill>
        <p:spPr bwMode="auto">
          <a:xfrm>
            <a:off x="6175377" y="10"/>
            <a:ext cx="6016622" cy="685799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75" name="Text Placeholder 4">
            <a:extLst>
              <a:ext uri="{FF2B5EF4-FFF2-40B4-BE49-F238E27FC236}">
                <a16:creationId xmlns:a16="http://schemas.microsoft.com/office/drawing/2014/main" id="{B2604FCE-522A-4BE6-9776-8B2DCB613673}"/>
              </a:ext>
            </a:extLst>
          </p:cNvPr>
          <p:cNvSpPr>
            <a:spLocks noGrp="1"/>
          </p:cNvSpPr>
          <p:nvPr>
            <p:ph type="body" sz="quarter" idx="15"/>
          </p:nvPr>
        </p:nvSpPr>
        <p:spPr>
          <a:xfrm>
            <a:off x="10999221" y="6308761"/>
            <a:ext cx="810000" cy="168361"/>
          </a:xfrm>
        </p:spPr>
        <p:txBody>
          <a:bodyPr/>
          <a:lstStyle/>
          <a:p>
            <a:endParaRPr lang="en-US"/>
          </a:p>
        </p:txBody>
      </p:sp>
      <p:sp>
        <p:nvSpPr>
          <p:cNvPr id="4" name="AutoShape 6" descr="Health Claim PNG - health-claim-icon health-claim-labels. - CleanPNG /  KissPNG">
            <a:extLst>
              <a:ext uri="{FF2B5EF4-FFF2-40B4-BE49-F238E27FC236}">
                <a16:creationId xmlns:a16="http://schemas.microsoft.com/office/drawing/2014/main" id="{8321075B-B060-4DC2-9622-54E0CF3F59B2}"/>
              </a:ext>
            </a:extLst>
          </p:cNvPr>
          <p:cNvSpPr>
            <a:spLocks noChangeAspect="1" noChangeArrowheads="1"/>
          </p:cNvSpPr>
          <p:nvPr/>
        </p:nvSpPr>
        <p:spPr bwMode="auto">
          <a:xfrm>
            <a:off x="5716262" y="5148262"/>
            <a:ext cx="184267" cy="18426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6152" name="Picture 8" descr="Click-me-arrow - WindowAgent #2803961 - PNG Images - PNGio">
            <a:extLst>
              <a:ext uri="{FF2B5EF4-FFF2-40B4-BE49-F238E27FC236}">
                <a16:creationId xmlns:a16="http://schemas.microsoft.com/office/drawing/2014/main" id="{EADF5AE7-181B-4F85-AD4D-0B16B1C8C7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5852" y="4980964"/>
            <a:ext cx="996191" cy="115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48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ThemaYuverta</Template>
  <TotalTime>116</TotalTime>
  <Words>1224</Words>
  <Application>Microsoft Office PowerPoint</Application>
  <PresentationFormat>Breedbeeld</PresentationFormat>
  <Paragraphs>81</Paragraphs>
  <Slides>17</Slides>
  <Notes>3</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Arial</vt:lpstr>
      <vt:lpstr>Arial Black</vt:lpstr>
      <vt:lpstr>Calibri</vt:lpstr>
      <vt:lpstr>Helvetica Neue</vt:lpstr>
      <vt:lpstr>inherit</vt:lpstr>
      <vt:lpstr>ThemaYuverta</vt:lpstr>
      <vt:lpstr>Circulaire economie</vt:lpstr>
      <vt:lpstr>PowerPoint-presentatie</vt:lpstr>
      <vt:lpstr>De vraag van vorige week….</vt:lpstr>
      <vt:lpstr>Inhoudsopgave</vt:lpstr>
      <vt:lpstr>1. De horeca circulair waar beginnen we? </vt:lpstr>
      <vt:lpstr>PowerPoint-presentatie</vt:lpstr>
      <vt:lpstr>PowerPoint-presentatie</vt:lpstr>
      <vt:lpstr>PowerPoint-presentatie</vt:lpstr>
      <vt:lpstr>Lokaal waardeketenmodel</vt:lpstr>
      <vt:lpstr>Opdracht</vt:lpstr>
      <vt:lpstr>De waardeketen van circulaire economie</vt:lpstr>
      <vt:lpstr>R - strategie</vt:lpstr>
      <vt:lpstr>2. Innovaties binnen de sector </vt:lpstr>
      <vt:lpstr>Opdracht</vt:lpstr>
      <vt:lpstr>3. korte termijn en langer termijn oplossingen  </vt:lpstr>
      <vt:lpstr>Het meten van circulair. </vt:lpstr>
      <vt:lpstr>4. Duurzaam organiseren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Gerjan de Ruiter</cp:lastModifiedBy>
  <cp:revision>2</cp:revision>
  <dcterms:created xsi:type="dcterms:W3CDTF">2021-09-16T07:42:50Z</dcterms:created>
  <dcterms:modified xsi:type="dcterms:W3CDTF">2021-09-16T09:39:40Z</dcterms:modified>
</cp:coreProperties>
</file>