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sldIdLst>
    <p:sldId id="256" r:id="rId2"/>
    <p:sldId id="257" r:id="rId3"/>
    <p:sldId id="259" r:id="rId4"/>
    <p:sldId id="262" r:id="rId5"/>
    <p:sldId id="263" r:id="rId6"/>
    <p:sldId id="264" r:id="rId7"/>
    <p:sldId id="270" r:id="rId8"/>
    <p:sldId id="265" r:id="rId9"/>
    <p:sldId id="266" r:id="rId10"/>
    <p:sldId id="269" r:id="rId11"/>
    <p:sldId id="271" r:id="rId12"/>
    <p:sldId id="272" r:id="rId13"/>
    <p:sldId id="273" r:id="rId14"/>
    <p:sldId id="274" r:id="rId15"/>
    <p:sldId id="275" r:id="rId16"/>
    <p:sldId id="268" r:id="rId17"/>
    <p:sldId id="276" r:id="rId18"/>
    <p:sldId id="277" r:id="rId19"/>
    <p:sldId id="279" r:id="rId20"/>
    <p:sldId id="27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C6C55-B07D-4147-AAEF-958515C50609}" v="936" dt="2021-09-23T11:50:04.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23-9-2021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terugdringen van voedselverspilling kan voor de ondernemer financiële voordelen bieden.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85035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Aanleiding en context</a:t>
            </a:r>
          </a:p>
          <a:p>
            <a:r>
              <a:rPr lang="nl-NL" dirty="0"/>
              <a:t>Droom</a:t>
            </a:r>
          </a:p>
          <a:p>
            <a:r>
              <a:rPr lang="nl-NL" dirty="0"/>
              <a:t>Propositie</a:t>
            </a:r>
          </a:p>
          <a:p>
            <a:r>
              <a:rPr lang="nl-NL" dirty="0"/>
              <a:t>Type businessmodel</a:t>
            </a:r>
          </a:p>
          <a:p>
            <a:r>
              <a:rPr lang="nl-NL" dirty="0"/>
              <a:t>Betrokken partijen</a:t>
            </a:r>
          </a:p>
          <a:p>
            <a:r>
              <a:rPr lang="nl-NL" dirty="0"/>
              <a:t>Strategie</a:t>
            </a:r>
          </a:p>
          <a:p>
            <a:r>
              <a:rPr lang="nl-NL" dirty="0"/>
              <a:t>Kernactiviteiten</a:t>
            </a:r>
          </a:p>
          <a:p>
            <a:r>
              <a:rPr lang="nl-NL" dirty="0"/>
              <a:t>Extern toetsen</a:t>
            </a:r>
          </a:p>
          <a:p>
            <a:r>
              <a:rPr lang="nl-NL" dirty="0"/>
              <a:t>Impact bepalen</a:t>
            </a:r>
          </a:p>
          <a:p>
            <a:r>
              <a:rPr lang="nl-NL" dirty="0"/>
              <a:t>Waarde(n)creatie</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61788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23-9-2021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23-9-2021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23-9-2021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23-9-2021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23-9-2021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23-9-2021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23-9-2021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23-9-2021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23-9-2021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23-9-2021</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23-9-2021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gtl.nl/dgtl-presents-sustainable-gamechangers" TargetMode="Externa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www.houseofdesign.nl/?portfolio=waardeketenmodel" TargetMode="External"/><Relationship Id="rId1" Type="http://schemas.openxmlformats.org/officeDocument/2006/relationships/slideLayout" Target="../slideLayouts/slideLayout16.xml"/><Relationship Id="rId6" Type="http://schemas.openxmlformats.org/officeDocument/2006/relationships/hyperlink" Target="." TargetMode="External"/><Relationship Id="rId5" Type="http://schemas.openxmlformats.org/officeDocument/2006/relationships/image" Target="../media/image19.png"/><Relationship Id="rId4" Type="http://schemas.openxmlformats.org/officeDocument/2006/relationships/hyperlink" Target="https://circularcompanymakers.nl/waardeketen-van-een-circulaire-econom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horecava.nl/nieuws/rabobank-forse-vermindering-voedselverspilling-in-horeca-mogelijk/" TargetMode="Externa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hyperlink" Targ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hn.nl/kennis/tips-verminderen-voedselverspillin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hyperlink" Target="." TargetMode="Externa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www.ondernemersliftplus.nl/netwerk-van-ondernemerslift-helpt-semilla-met-bedrijfsst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3</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8654BC-C7D2-4291-A44B-2D2F9830AD36}"/>
              </a:ext>
            </a:extLst>
          </p:cNvPr>
          <p:cNvSpPr>
            <a:spLocks noGrp="1"/>
          </p:cNvSpPr>
          <p:nvPr>
            <p:ph type="title"/>
          </p:nvPr>
        </p:nvSpPr>
        <p:spPr/>
        <p:txBody>
          <a:bodyPr/>
          <a:lstStyle/>
          <a:p>
            <a:r>
              <a:rPr lang="nl-NL" dirty="0"/>
              <a:t>Horeca circulair</a:t>
            </a:r>
          </a:p>
        </p:txBody>
      </p:sp>
      <p:sp>
        <p:nvSpPr>
          <p:cNvPr id="5" name="Tijdelijke aanduiding voor tekst 4">
            <a:extLst>
              <a:ext uri="{FF2B5EF4-FFF2-40B4-BE49-F238E27FC236}">
                <a16:creationId xmlns:a16="http://schemas.microsoft.com/office/drawing/2014/main" id="{75030E65-90A5-4102-908C-D0C8E794DECE}"/>
              </a:ext>
            </a:extLst>
          </p:cNvPr>
          <p:cNvSpPr>
            <a:spLocks noGrp="1"/>
          </p:cNvSpPr>
          <p:nvPr>
            <p:ph type="body" sz="quarter" idx="13"/>
          </p:nvPr>
        </p:nvSpPr>
        <p:spPr/>
        <p:txBody>
          <a:bodyPr/>
          <a:lstStyle/>
          <a:p>
            <a:pPr marL="0" indent="0">
              <a:buNone/>
            </a:pPr>
            <a:endParaRPr lang="nl-NL" dirty="0"/>
          </a:p>
          <a:p>
            <a:pPr>
              <a:buFontTx/>
              <a:buChar char="-"/>
            </a:pPr>
            <a:r>
              <a:rPr lang="nl-NL" dirty="0"/>
              <a:t>Schoon water is/wordt schaars</a:t>
            </a:r>
          </a:p>
          <a:p>
            <a:pPr>
              <a:buFontTx/>
              <a:buChar char="-"/>
            </a:pPr>
            <a:r>
              <a:rPr lang="nl-NL" dirty="0"/>
              <a:t>Water gebruik wordt terug gedrongen</a:t>
            </a:r>
          </a:p>
          <a:p>
            <a:pPr>
              <a:buFontTx/>
              <a:buChar char="-"/>
            </a:pPr>
            <a:r>
              <a:rPr lang="nl-NL" dirty="0"/>
              <a:t>Toepassing is direct maximaal circulair</a:t>
            </a:r>
          </a:p>
          <a:p>
            <a:pPr>
              <a:buFontTx/>
              <a:buChar char="-"/>
            </a:pPr>
            <a:endParaRPr lang="nl-NL" dirty="0"/>
          </a:p>
          <a:p>
            <a:pPr>
              <a:buFontTx/>
              <a:buChar char="-"/>
            </a:pPr>
            <a:endParaRPr lang="nl-NL" dirty="0"/>
          </a:p>
          <a:p>
            <a:pPr>
              <a:buFontTx/>
              <a:buChar char="-"/>
            </a:pPr>
            <a:endParaRPr lang="nl-NL" dirty="0"/>
          </a:p>
          <a:p>
            <a:pPr>
              <a:buFontTx/>
              <a:buChar char="-"/>
            </a:pPr>
            <a:r>
              <a:rPr lang="nl-NL" dirty="0"/>
              <a:t>Niet iedere ondernemer heeft hier de ruimte voor</a:t>
            </a:r>
          </a:p>
          <a:p>
            <a:pPr>
              <a:buFontTx/>
              <a:buChar char="-"/>
            </a:pPr>
            <a:r>
              <a:rPr lang="nl-NL" dirty="0"/>
              <a:t>Ondernemer en consument vinden dit een ‘gek’ idee</a:t>
            </a:r>
          </a:p>
          <a:p>
            <a:pPr marL="0" indent="0">
              <a:buNone/>
            </a:pPr>
            <a:endParaRPr lang="nl-NL" dirty="0"/>
          </a:p>
          <a:p>
            <a:pPr>
              <a:buFontTx/>
              <a:buChar char="-"/>
            </a:pPr>
            <a:endParaRPr lang="nl-NL" dirty="0"/>
          </a:p>
          <a:p>
            <a:pPr>
              <a:buFontTx/>
              <a:buChar char="-"/>
            </a:pPr>
            <a:r>
              <a:rPr lang="nl-NL" dirty="0"/>
              <a:t>Is dit toepasbaar in de horeca met de huidige wet- en regelgeving.</a:t>
            </a:r>
          </a:p>
          <a:p>
            <a:pPr>
              <a:buFontTx/>
              <a:buChar char="-"/>
            </a:pPr>
            <a:endParaRPr lang="nl-NL" dirty="0"/>
          </a:p>
          <a:p>
            <a:pPr>
              <a:buFontTx/>
              <a:buChar char="-"/>
            </a:pPr>
            <a:r>
              <a:rPr lang="nl-NL" dirty="0"/>
              <a:t>Alternatief water besparende toiletten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7" name="Tijdelijke aanduiding voor tekst 6">
            <a:extLst>
              <a:ext uri="{FF2B5EF4-FFF2-40B4-BE49-F238E27FC236}">
                <a16:creationId xmlns:a16="http://schemas.microsoft.com/office/drawing/2014/main" id="{560DD669-9C60-4571-BC19-113CEA2DD063}"/>
              </a:ext>
            </a:extLst>
          </p:cNvPr>
          <p:cNvSpPr>
            <a:spLocks noGrp="1"/>
          </p:cNvSpPr>
          <p:nvPr>
            <p:ph type="body" sz="quarter" idx="15"/>
          </p:nvPr>
        </p:nvSpPr>
        <p:spPr/>
        <p:txBody>
          <a:bodyPr/>
          <a:lstStyle/>
          <a:p>
            <a:endParaRPr lang="nl-NL"/>
          </a:p>
        </p:txBody>
      </p:sp>
      <p:pic>
        <p:nvPicPr>
          <p:cNvPr id="8" name="Picture 2">
            <a:hlinkClick r:id="rId2"/>
            <a:extLst>
              <a:ext uri="{FF2B5EF4-FFF2-40B4-BE49-F238E27FC236}">
                <a16:creationId xmlns:a16="http://schemas.microsoft.com/office/drawing/2014/main" id="{6A3B1DB2-FA83-456E-BC00-6EDA791E9733}"/>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702" t="-45529" r="-6692" b="-45529"/>
          <a:stretch/>
        </p:blipFill>
        <p:spPr bwMode="auto">
          <a:xfrm>
            <a:off x="7430006" y="497610"/>
            <a:ext cx="3544855" cy="404057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C275FCCB-B961-4973-AFDB-71ACBF8B3A25}"/>
              </a:ext>
            </a:extLst>
          </p:cNvPr>
          <p:cNvPicPr>
            <a:picLocks noChangeAspect="1"/>
          </p:cNvPicPr>
          <p:nvPr/>
        </p:nvPicPr>
        <p:blipFill rotWithShape="1">
          <a:blip r:embed="rId4"/>
          <a:srcRect l="53698" t="30186" r="665" b="29122"/>
          <a:stretch/>
        </p:blipFill>
        <p:spPr>
          <a:xfrm>
            <a:off x="6420389" y="4120171"/>
            <a:ext cx="5564088" cy="1488333"/>
          </a:xfrm>
          <a:prstGeom prst="rect">
            <a:avLst/>
          </a:prstGeom>
        </p:spPr>
      </p:pic>
      <p:sp>
        <p:nvSpPr>
          <p:cNvPr id="11" name="Plusteken 10">
            <a:extLst>
              <a:ext uri="{FF2B5EF4-FFF2-40B4-BE49-F238E27FC236}">
                <a16:creationId xmlns:a16="http://schemas.microsoft.com/office/drawing/2014/main" id="{21CB1728-17B8-45BD-8A11-2E98CAE3274D}"/>
              </a:ext>
            </a:extLst>
          </p:cNvPr>
          <p:cNvSpPr/>
          <p:nvPr/>
        </p:nvSpPr>
        <p:spPr>
          <a:xfrm>
            <a:off x="308283" y="1595715"/>
            <a:ext cx="367645" cy="3676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Minteken 11">
            <a:extLst>
              <a:ext uri="{FF2B5EF4-FFF2-40B4-BE49-F238E27FC236}">
                <a16:creationId xmlns:a16="http://schemas.microsoft.com/office/drawing/2014/main" id="{B0FB527C-638D-4B89-A3D8-23FA655F278F}"/>
              </a:ext>
            </a:extLst>
          </p:cNvPr>
          <p:cNvSpPr/>
          <p:nvPr/>
        </p:nvSpPr>
        <p:spPr>
          <a:xfrm>
            <a:off x="308284" y="3281706"/>
            <a:ext cx="367645" cy="294588"/>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4" name="Bliksemflits 13">
            <a:extLst>
              <a:ext uri="{FF2B5EF4-FFF2-40B4-BE49-F238E27FC236}">
                <a16:creationId xmlns:a16="http://schemas.microsoft.com/office/drawing/2014/main" id="{96539A0C-A2BD-4713-B88A-8FA117B77569}"/>
              </a:ext>
            </a:extLst>
          </p:cNvPr>
          <p:cNvSpPr/>
          <p:nvPr/>
        </p:nvSpPr>
        <p:spPr>
          <a:xfrm>
            <a:off x="308284" y="4450198"/>
            <a:ext cx="254526" cy="294588"/>
          </a:xfrm>
          <a:prstGeom prst="lightningBol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5" name="Hart 14">
            <a:extLst>
              <a:ext uri="{FF2B5EF4-FFF2-40B4-BE49-F238E27FC236}">
                <a16:creationId xmlns:a16="http://schemas.microsoft.com/office/drawing/2014/main" id="{C75B0AC5-E353-4E96-AFF6-516913FC6C74}"/>
              </a:ext>
            </a:extLst>
          </p:cNvPr>
          <p:cNvSpPr/>
          <p:nvPr/>
        </p:nvSpPr>
        <p:spPr>
          <a:xfrm>
            <a:off x="308284" y="5313916"/>
            <a:ext cx="311086" cy="29458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9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fontScale="85000" lnSpcReduction="20000"/>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Les, internet en creativiteit</a:t>
            </a:r>
            <a:br>
              <a:rPr lang="nl-NL" dirty="0">
                <a:effectLst/>
              </a:rPr>
            </a:br>
            <a:r>
              <a:rPr lang="nl-NL" dirty="0">
                <a:effectLst/>
              </a:rPr>
              <a:t>“</a:t>
            </a:r>
            <a:r>
              <a:rPr lang="nl-NL" i="1" dirty="0">
                <a:effectLst/>
              </a:rPr>
              <a:t>Dutch </a:t>
            </a:r>
            <a:r>
              <a:rPr lang="nl-NL" i="1" dirty="0" err="1">
                <a:effectLst/>
              </a:rPr>
              <a:t>disgn</a:t>
            </a:r>
            <a:r>
              <a:rPr lang="nl-NL" i="1" dirty="0">
                <a:effectLst/>
              </a:rPr>
              <a:t> weken</a:t>
            </a:r>
            <a:r>
              <a:rPr lang="nl-NL" dirty="0">
                <a:effectLst/>
              </a:rPr>
              <a:t>, </a:t>
            </a:r>
            <a:r>
              <a:rPr lang="nl-NL" i="1" dirty="0">
                <a:effectLst/>
              </a:rPr>
              <a:t>circulair in de horeca,</a:t>
            </a:r>
            <a:r>
              <a:rPr lang="nl-NL" i="1" dirty="0"/>
              <a:t> circulair …, duurzaam horeca, </a:t>
            </a:r>
            <a:r>
              <a:rPr lang="nl-NL" i="1" dirty="0" err="1"/>
              <a:t>etc</a:t>
            </a:r>
            <a:r>
              <a:rPr lang="nl-NL" i="1" dirty="0"/>
              <a:t> etc.”</a:t>
            </a:r>
          </a:p>
          <a:p>
            <a:pPr marL="0" indent="0">
              <a:spcAft>
                <a:spcPts val="800"/>
              </a:spcAft>
              <a:buNone/>
            </a:pPr>
            <a:r>
              <a:rPr lang="nl-NL" b="1" dirty="0">
                <a:effectLst/>
              </a:rPr>
              <a:t>Uitkomst:</a:t>
            </a:r>
            <a:r>
              <a:rPr lang="nl-NL" dirty="0">
                <a:effectLst/>
              </a:rPr>
              <a:t> </a:t>
            </a:r>
            <a:r>
              <a:rPr lang="nl-NL" dirty="0"/>
              <a:t>Een innovatie en pitch max 5 minuten.</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Ga op zoek naar een innovatie, een manier van ondernemen, een voorloper in de horeca etc. Lees je in op dit onderwerp maak hier een korte presentatie van waar in het volgende terug komt:</a:t>
            </a:r>
            <a:br>
              <a:rPr lang="nl-NL" dirty="0"/>
            </a:br>
            <a:endParaRPr lang="nl-NL" dirty="0"/>
          </a:p>
          <a:p>
            <a:pPr>
              <a:spcAft>
                <a:spcPts val="800"/>
              </a:spcAft>
              <a:buFontTx/>
              <a:buChar char="-"/>
            </a:pPr>
            <a:r>
              <a:rPr lang="nl-NL" dirty="0"/>
              <a:t>Korte uitleg over je innovatie/onderwerp.</a:t>
            </a:r>
          </a:p>
          <a:p>
            <a:pPr>
              <a:spcAft>
                <a:spcPts val="800"/>
              </a:spcAft>
              <a:buFontTx/>
              <a:buChar char="-"/>
            </a:pPr>
            <a:r>
              <a:rPr lang="nl-NL" dirty="0"/>
              <a:t>Positieve punten</a:t>
            </a:r>
          </a:p>
          <a:p>
            <a:pPr>
              <a:spcAft>
                <a:spcPts val="800"/>
              </a:spcAft>
              <a:buFontTx/>
              <a:buChar char="-"/>
            </a:pPr>
            <a:r>
              <a:rPr lang="nl-NL" dirty="0"/>
              <a:t>Negatieve punten</a:t>
            </a:r>
          </a:p>
          <a:p>
            <a:pPr>
              <a:spcAft>
                <a:spcPts val="800"/>
              </a:spcAft>
              <a:buFontTx/>
              <a:buChar char="-"/>
            </a:pPr>
            <a:r>
              <a:rPr lang="nl-NL" dirty="0"/>
              <a:t>Mogelijke belemmeringen</a:t>
            </a:r>
          </a:p>
          <a:p>
            <a:pPr>
              <a:spcAft>
                <a:spcPts val="800"/>
              </a:spcAft>
              <a:buFontTx/>
              <a:buChar char="-"/>
            </a:pPr>
            <a:r>
              <a:rPr lang="nl-NL" dirty="0"/>
              <a:t>Alternatieve </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5E263-B2BA-4799-8B46-35573C3FD4A0}"/>
              </a:ext>
            </a:extLst>
          </p:cNvPr>
          <p:cNvSpPr>
            <a:spLocks noGrp="1"/>
          </p:cNvSpPr>
          <p:nvPr>
            <p:ph type="title"/>
          </p:nvPr>
        </p:nvSpPr>
        <p:spPr>
          <a:xfrm>
            <a:off x="371476" y="296863"/>
            <a:ext cx="10260000" cy="1160403"/>
          </a:xfrm>
        </p:spPr>
        <p:txBody>
          <a:bodyPr anchor="t">
            <a:normAutofit/>
          </a:bodyPr>
          <a:lstStyle/>
          <a:p>
            <a:r>
              <a:rPr lang="nl-NL" sz="2500" dirty="0"/>
              <a:t>4. Duurzaam organiseren</a:t>
            </a:r>
            <a:br>
              <a:rPr lang="nl-NL" sz="2500" dirty="0"/>
            </a:br>
            <a:br>
              <a:rPr lang="nl-NL" sz="2500" i="1" dirty="0"/>
            </a:br>
            <a:endParaRPr lang="nl-NL" sz="2500" dirty="0"/>
          </a:p>
        </p:txBody>
      </p:sp>
      <p:pic>
        <p:nvPicPr>
          <p:cNvPr id="7" name="Tijdelijke aanduiding voor afbeelding 6">
            <a:extLst>
              <a:ext uri="{FF2B5EF4-FFF2-40B4-BE49-F238E27FC236}">
                <a16:creationId xmlns:a16="http://schemas.microsoft.com/office/drawing/2014/main" id="{554C95D0-2E8B-48AF-AEEA-D486F604AB4E}"/>
              </a:ext>
            </a:extLst>
          </p:cNvPr>
          <p:cNvPicPr>
            <a:picLocks noGrp="1" noChangeAspect="1"/>
          </p:cNvPicPr>
          <p:nvPr>
            <p:ph idx="1"/>
          </p:nvPr>
        </p:nvPicPr>
        <p:blipFill rotWithShape="1">
          <a:blip r:embed="rId2"/>
          <a:srcRect l="60909" t="17776" r="7405" b="9301"/>
          <a:stretch/>
        </p:blipFill>
        <p:spPr>
          <a:xfrm>
            <a:off x="2292626" y="1309353"/>
            <a:ext cx="7606748" cy="5251784"/>
          </a:xfrm>
          <a:noFill/>
        </p:spPr>
      </p:pic>
    </p:spTree>
    <p:extLst>
      <p:ext uri="{BB962C8B-B14F-4D97-AF65-F5344CB8AC3E}">
        <p14:creationId xmlns:p14="http://schemas.microsoft.com/office/powerpoint/2010/main" val="64784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1">
            <a:extLst>
              <a:ext uri="{FF2B5EF4-FFF2-40B4-BE49-F238E27FC236}">
                <a16:creationId xmlns:a16="http://schemas.microsoft.com/office/drawing/2014/main" id="{2AEEE895-495F-4D70-93FB-C8389F4A8909}"/>
              </a:ext>
            </a:extLst>
          </p:cNvPr>
          <p:cNvSpPr>
            <a:spLocks noGrp="1"/>
          </p:cNvSpPr>
          <p:nvPr>
            <p:ph type="body" sz="quarter" idx="16"/>
          </p:nvPr>
        </p:nvSpPr>
        <p:spPr>
          <a:xfrm>
            <a:off x="371475" y="5722937"/>
            <a:ext cx="7152368" cy="406401"/>
          </a:xfrm>
        </p:spPr>
        <p:txBody>
          <a:bodyPr/>
          <a:lstStyle/>
          <a:p>
            <a:r>
              <a:rPr lang="en-US" dirty="0"/>
              <a:t>Links Business Model Canvas </a:t>
            </a:r>
            <a:r>
              <a:rPr lang="en-US" dirty="0" err="1"/>
              <a:t>en</a:t>
            </a:r>
            <a:r>
              <a:rPr lang="en-US" dirty="0"/>
              <a:t> </a:t>
            </a:r>
            <a:r>
              <a:rPr lang="en-US" dirty="0" err="1"/>
              <a:t>rechts</a:t>
            </a:r>
            <a:r>
              <a:rPr lang="en-US" dirty="0"/>
              <a:t> het Business Model Template</a:t>
            </a:r>
          </a:p>
        </p:txBody>
      </p:sp>
      <p:pic>
        <p:nvPicPr>
          <p:cNvPr id="6146" name="Picture 2" descr="The 20 Minute Business Plan: Business Model Canvas Made Easy">
            <a:extLst>
              <a:ext uri="{FF2B5EF4-FFF2-40B4-BE49-F238E27FC236}">
                <a16:creationId xmlns:a16="http://schemas.microsoft.com/office/drawing/2014/main" id="{E6815E71-34B5-403F-A600-13A32C7CFFC0}"/>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542" t="-43503" r="-3368" b="-42399"/>
          <a:stretch/>
        </p:blipFill>
        <p:spPr bwMode="auto">
          <a:xfrm>
            <a:off x="371475" y="1633507"/>
            <a:ext cx="3483431" cy="39131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A0ED1DC9-9B57-45A9-9A8F-9BC883641B1A}"/>
              </a:ext>
            </a:extLst>
          </p:cNvPr>
          <p:cNvSpPr>
            <a:spLocks noGrp="1"/>
          </p:cNvSpPr>
          <p:nvPr>
            <p:ph type="body" sz="quarter" idx="13"/>
          </p:nvPr>
        </p:nvSpPr>
        <p:spPr>
          <a:xfrm>
            <a:off x="7620000" y="1700212"/>
            <a:ext cx="4200525" cy="4429125"/>
          </a:xfrm>
        </p:spPr>
        <p:txBody>
          <a:bodyPr>
            <a:normAutofit/>
          </a:bodyPr>
          <a:lstStyle/>
          <a:p>
            <a:pPr marL="0" indent="0">
              <a:spcAft>
                <a:spcPts val="600"/>
              </a:spcAft>
              <a:buNone/>
            </a:pPr>
            <a:r>
              <a:rPr lang="nl-NL" b="0" dirty="0"/>
              <a:t>BMC en BMT; lijken op elkaar maar is niet het zelfde, BMT verbeterde versie van het BMC. </a:t>
            </a:r>
          </a:p>
          <a:p>
            <a:pPr marL="0" indent="0">
              <a:spcAft>
                <a:spcPts val="600"/>
              </a:spcAft>
              <a:buNone/>
            </a:pPr>
            <a:endParaRPr lang="nl-NL" dirty="0"/>
          </a:p>
          <a:p>
            <a:pPr marL="0" indent="0">
              <a:spcAft>
                <a:spcPts val="600"/>
              </a:spcAft>
              <a:buNone/>
            </a:pPr>
            <a:r>
              <a:rPr lang="nl-NL" b="0" dirty="0"/>
              <a:t>BMT spreekt over verschillende fases en is gebruiks</a:t>
            </a:r>
            <a:r>
              <a:rPr lang="nl-NL" dirty="0"/>
              <a:t>vriendelijker voor starters. </a:t>
            </a:r>
            <a:endParaRPr lang="nl-NL" b="0" dirty="0"/>
          </a:p>
          <a:p>
            <a:pPr marL="0" indent="0">
              <a:spcAft>
                <a:spcPts val="600"/>
              </a:spcAft>
              <a:buNone/>
            </a:pPr>
            <a:endParaRPr lang="nl-NL" dirty="0"/>
          </a:p>
        </p:txBody>
      </p:sp>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a:xfrm>
            <a:off x="371476" y="296863"/>
            <a:ext cx="11437745" cy="1160403"/>
          </a:xfrm>
        </p:spPr>
        <p:txBody>
          <a:bodyPr anchor="t">
            <a:normAutofit/>
          </a:bodyPr>
          <a:lstStyle/>
          <a:p>
            <a:r>
              <a:rPr lang="nl-NL"/>
              <a:t>4. Duurzaam organiseren</a:t>
            </a:r>
            <a:br>
              <a:rPr lang="nl-NL"/>
            </a:br>
            <a:r>
              <a:rPr lang="nl-NL" i="1"/>
              <a:t>Business modeleren</a:t>
            </a:r>
            <a:endParaRPr lang="nl-NL" dirty="0"/>
          </a:p>
        </p:txBody>
      </p:sp>
      <p:pic>
        <p:nvPicPr>
          <p:cNvPr id="9" name="Tijdelijke aanduiding voor afbeelding 6">
            <a:extLst>
              <a:ext uri="{FF2B5EF4-FFF2-40B4-BE49-F238E27FC236}">
                <a16:creationId xmlns:a16="http://schemas.microsoft.com/office/drawing/2014/main" id="{BAD50588-DB2F-4908-B50E-2975F80D681A}"/>
              </a:ext>
            </a:extLst>
          </p:cNvPr>
          <p:cNvPicPr>
            <a:picLocks noGrp="1" noChangeAspect="1"/>
          </p:cNvPicPr>
          <p:nvPr>
            <p:ph type="pic" sz="quarter" idx="17"/>
          </p:nvPr>
        </p:nvPicPr>
        <p:blipFill rotWithShape="1">
          <a:blip r:embed="rId4"/>
          <a:srcRect l="62272" t="19735" r="7908" b="9737"/>
          <a:stretch/>
        </p:blipFill>
        <p:spPr>
          <a:xfrm>
            <a:off x="4025037" y="2375042"/>
            <a:ext cx="3424831" cy="2430117"/>
          </a:xfrm>
          <a:noFill/>
        </p:spPr>
      </p:pic>
    </p:spTree>
    <p:extLst>
      <p:ext uri="{BB962C8B-B14F-4D97-AF65-F5344CB8AC3E}">
        <p14:creationId xmlns:p14="http://schemas.microsoft.com/office/powerpoint/2010/main" val="246193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2"/>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4965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0B9-A442-43DD-843B-81DD56278BCD}"/>
              </a:ext>
            </a:extLst>
          </p:cNvPr>
          <p:cNvSpPr>
            <a:spLocks noGrp="1"/>
          </p:cNvSpPr>
          <p:nvPr>
            <p:ph type="title"/>
          </p:nvPr>
        </p:nvSpPr>
        <p:spPr/>
        <p:txBody>
          <a:bodyPr/>
          <a:lstStyle/>
          <a:p>
            <a:r>
              <a:rPr lang="nl-NL" dirty="0"/>
              <a:t>Vragen</a:t>
            </a:r>
          </a:p>
        </p:txBody>
      </p:sp>
      <p:sp>
        <p:nvSpPr>
          <p:cNvPr id="3" name="Tijdelijke aanduiding voor tekst 2">
            <a:extLst>
              <a:ext uri="{FF2B5EF4-FFF2-40B4-BE49-F238E27FC236}">
                <a16:creationId xmlns:a16="http://schemas.microsoft.com/office/drawing/2014/main" id="{273F9599-77A1-4DC4-95F4-076BD97B2FAE}"/>
              </a:ext>
            </a:extLst>
          </p:cNvPr>
          <p:cNvSpPr>
            <a:spLocks noGrp="1"/>
          </p:cNvSpPr>
          <p:nvPr>
            <p:ph type="body" sz="quarter" idx="13"/>
          </p:nvPr>
        </p:nvSpPr>
        <p:spPr/>
        <p:txBody>
          <a:bodyPr/>
          <a:lstStyle/>
          <a:p>
            <a:pPr marL="0" indent="0">
              <a:buNone/>
            </a:pPr>
            <a:r>
              <a:rPr lang="nl-NL" dirty="0"/>
              <a:t>Lees 2.2 t/m 2.4 (</a:t>
            </a:r>
            <a:r>
              <a:rPr lang="nl-NL" dirty="0" err="1"/>
              <a:t>blz</a:t>
            </a:r>
            <a:r>
              <a:rPr lang="nl-NL" dirty="0"/>
              <a:t> 34-38) Beantwoord de volgende vragen:</a:t>
            </a:r>
          </a:p>
          <a:p>
            <a:pPr>
              <a:buFontTx/>
              <a:buChar char="-"/>
            </a:pPr>
            <a:r>
              <a:rPr lang="nl-NL" dirty="0"/>
              <a:t>Wat betekend functionele economie?</a:t>
            </a:r>
          </a:p>
          <a:p>
            <a:pPr>
              <a:buFontTx/>
              <a:buChar char="-"/>
            </a:pPr>
            <a:endParaRPr lang="nl-NL" dirty="0"/>
          </a:p>
          <a:p>
            <a:pPr>
              <a:buFontTx/>
              <a:buChar char="-"/>
            </a:pPr>
            <a:r>
              <a:rPr lang="nl-NL" dirty="0"/>
              <a:t>Wat is de deeleconomie?</a:t>
            </a:r>
          </a:p>
          <a:p>
            <a:pPr>
              <a:buFontTx/>
              <a:buChar char="-"/>
            </a:pPr>
            <a:endParaRPr lang="nl-NL" dirty="0"/>
          </a:p>
          <a:p>
            <a:pPr>
              <a:buFontTx/>
              <a:buChar char="-"/>
            </a:pPr>
            <a:r>
              <a:rPr lang="nl-NL" dirty="0"/>
              <a:t>Wat betekend de betekenis economie?</a:t>
            </a:r>
          </a:p>
          <a:p>
            <a:pPr>
              <a:buFontTx/>
              <a:buChar char="-"/>
            </a:pPr>
            <a:endParaRPr lang="nl-NL" dirty="0"/>
          </a:p>
          <a:p>
            <a:pPr>
              <a:buFontTx/>
              <a:buChar char="-"/>
            </a:pPr>
            <a:r>
              <a:rPr lang="nl-NL" dirty="0"/>
              <a:t>Waarom kunnen oude/klassieke businessmodellen niet verbeterd worden?</a:t>
            </a:r>
          </a:p>
          <a:p>
            <a:pPr>
              <a:buFontTx/>
              <a:buChar char="-"/>
            </a:pPr>
            <a:endParaRPr lang="nl-NL" dirty="0"/>
          </a:p>
          <a:p>
            <a:pPr>
              <a:buFontTx/>
              <a:buChar char="-"/>
            </a:pPr>
            <a:r>
              <a:rPr lang="nl-NL" dirty="0"/>
              <a:t>Zijn deze nieuw businessmodellen </a:t>
            </a:r>
            <a:r>
              <a:rPr lang="nl-NL" dirty="0" err="1"/>
              <a:t>organisatisch</a:t>
            </a:r>
            <a:r>
              <a:rPr lang="nl-NL" dirty="0"/>
              <a:t>-centrisch of </a:t>
            </a:r>
            <a:r>
              <a:rPr lang="nl-NL" dirty="0" err="1"/>
              <a:t>inter</a:t>
            </a:r>
            <a:r>
              <a:rPr lang="nl-NL" dirty="0"/>
              <a:t>-organisatorisch afhankelijk?</a:t>
            </a:r>
          </a:p>
          <a:p>
            <a:pPr>
              <a:buFontTx/>
              <a:buChar char="-"/>
            </a:pPr>
            <a:endParaRPr lang="nl-NL" dirty="0"/>
          </a:p>
          <a:p>
            <a:pPr>
              <a:buFontTx/>
              <a:buChar char="-"/>
            </a:pPr>
            <a:r>
              <a:rPr lang="nl-NL" dirty="0"/>
              <a:t>Wanneer komt het BMT het beste tot zijn recht?</a:t>
            </a:r>
          </a:p>
          <a:p>
            <a:pPr>
              <a:buFontTx/>
              <a:buChar char="-"/>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FEB48613-0D78-48B5-92D2-8C5D187F056A}"/>
              </a:ext>
            </a:extLst>
          </p:cNvPr>
          <p:cNvSpPr>
            <a:spLocks noGrp="1"/>
          </p:cNvSpPr>
          <p:nvPr>
            <p:ph type="body" sz="quarter" idx="15"/>
          </p:nvPr>
        </p:nvSpPr>
        <p:spPr/>
        <p:txBody>
          <a:bodyPr/>
          <a:lstStyle/>
          <a:p>
            <a:endParaRPr lang="nl-NL"/>
          </a:p>
        </p:txBody>
      </p:sp>
      <p:pic>
        <p:nvPicPr>
          <p:cNvPr id="7170" name="Picture 2" descr="Vragen aan de Sollicitant">
            <a:extLst>
              <a:ext uri="{FF2B5EF4-FFF2-40B4-BE49-F238E27FC236}">
                <a16:creationId xmlns:a16="http://schemas.microsoft.com/office/drawing/2014/main" id="{CE505725-7F45-4826-9CFE-FE488BB0DAA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941" t="-25181" r="-1333" b="-39045"/>
          <a:stretch/>
        </p:blipFill>
        <p:spPr bwMode="auto">
          <a:xfrm>
            <a:off x="6096000" y="380878"/>
            <a:ext cx="5928133" cy="583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5. </a:t>
            </a:r>
            <a:r>
              <a:rPr lang="nl-NL" sz="3200" dirty="0"/>
              <a:t>Definitiefase</a:t>
            </a:r>
            <a:br>
              <a:rPr lang="nl-NL" dirty="0"/>
            </a:br>
            <a:r>
              <a:rPr lang="nl-NL" sz="2400" i="1" dirty="0"/>
              <a:t>Aanleiding en context</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dirty="0"/>
              <a:t>1. Aanleiding en context</a:t>
            </a:r>
          </a:p>
          <a:p>
            <a:pPr marL="0" indent="0">
              <a:buNone/>
            </a:pPr>
            <a:r>
              <a:rPr lang="nl-NL" sz="2000" b="0" dirty="0"/>
              <a:t>Is iets wat zo’n impact heeft dat je wilt bijdragen aan een duurzame oplossing</a:t>
            </a:r>
          </a:p>
          <a:p>
            <a:pPr marL="0" indent="0">
              <a:buNone/>
            </a:pPr>
            <a:r>
              <a:rPr lang="nl-NL" dirty="0"/>
              <a:t>2. Droom</a:t>
            </a:r>
          </a:p>
          <a:p>
            <a:pPr marL="0" indent="0">
              <a:buNone/>
            </a:pPr>
            <a:r>
              <a:rPr lang="nl-NL" sz="2000" b="0" dirty="0"/>
              <a:t>Wat veranderd er door jou business?</a:t>
            </a:r>
          </a:p>
          <a:p>
            <a:pPr marL="0" indent="0">
              <a:buNone/>
            </a:pPr>
            <a:r>
              <a:rPr lang="nl-NL" dirty="0"/>
              <a:t>3. Propositie</a:t>
            </a:r>
          </a:p>
          <a:p>
            <a:pPr marL="0" indent="0">
              <a:buNone/>
            </a:pPr>
            <a:r>
              <a:rPr lang="nl-NL" sz="2000" b="0" dirty="0"/>
              <a:t>Een belofte over de waarde die je als business geeft, mag iets zeggen over je product of dienst</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D4ED4E1-FA19-4C79-94B2-40F17BDDC0E3}"/>
              </a:ext>
            </a:extLst>
          </p:cNvPr>
          <p:cNvSpPr>
            <a:spLocks noGrp="1"/>
          </p:cNvSpPr>
          <p:nvPr>
            <p:ph type="title"/>
          </p:nvPr>
        </p:nvSpPr>
        <p:spPr/>
        <p:txBody>
          <a:bodyPr/>
          <a:lstStyle/>
          <a:p>
            <a:r>
              <a:rPr lang="nl-NL" dirty="0"/>
              <a:t>Aanleiding en context</a:t>
            </a:r>
            <a:br>
              <a:rPr lang="nl-NL" dirty="0"/>
            </a:br>
            <a:endParaRPr lang="nl-NL" dirty="0"/>
          </a:p>
        </p:txBody>
      </p:sp>
      <p:sp>
        <p:nvSpPr>
          <p:cNvPr id="7" name="Tijdelijke aanduiding voor tekst 6">
            <a:extLst>
              <a:ext uri="{FF2B5EF4-FFF2-40B4-BE49-F238E27FC236}">
                <a16:creationId xmlns:a16="http://schemas.microsoft.com/office/drawing/2014/main" id="{4CB9BD84-A6F7-48F5-B76B-82081DD29D72}"/>
              </a:ext>
            </a:extLst>
          </p:cNvPr>
          <p:cNvSpPr>
            <a:spLocks noGrp="1"/>
          </p:cNvSpPr>
          <p:nvPr>
            <p:ph type="body" sz="quarter" idx="13"/>
          </p:nvPr>
        </p:nvSpPr>
        <p:spPr/>
        <p:txBody>
          <a:bodyPr/>
          <a:lstStyle/>
          <a:p>
            <a:pPr marL="342900" indent="-342900">
              <a:buAutoNum type="arabicPeriod"/>
            </a:pPr>
            <a:r>
              <a:rPr lang="nl-NL" dirty="0"/>
              <a:t>Opzoek naar een uitdaging</a:t>
            </a:r>
            <a:br>
              <a:rPr lang="nl-NL" dirty="0"/>
            </a:br>
            <a:r>
              <a:rPr lang="nl-NL" sz="1600" i="1" dirty="0"/>
              <a:t>Waarom ga je iets doen, welk probleem, welke uitdaging of kansen</a:t>
            </a:r>
            <a:endParaRPr lang="nl-NL" sz="1600" dirty="0"/>
          </a:p>
          <a:p>
            <a:pPr marL="342900" indent="-342900">
              <a:buAutoNum type="arabicPeriod"/>
            </a:pPr>
            <a:r>
              <a:rPr lang="nl-NL" dirty="0"/>
              <a:t>Instrumenten om aanleiding en context in beeld te brengen</a:t>
            </a:r>
            <a:br>
              <a:rPr lang="nl-NL" dirty="0"/>
            </a:br>
            <a:r>
              <a:rPr lang="nl-NL" sz="1600" i="1" dirty="0" err="1"/>
              <a:t>Quickscan</a:t>
            </a:r>
            <a:r>
              <a:rPr lang="nl-NL" sz="1600" i="1" dirty="0"/>
              <a:t> van feiten</a:t>
            </a:r>
            <a:br>
              <a:rPr lang="nl-NL" sz="1600" i="1" dirty="0"/>
            </a:br>
            <a:r>
              <a:rPr lang="nl-NL" sz="1600" i="1" dirty="0"/>
              <a:t>Macroanalyses zoals DEPSTEP en SWOT</a:t>
            </a:r>
            <a:br>
              <a:rPr lang="nl-NL" sz="1600" i="1" dirty="0"/>
            </a:br>
            <a:r>
              <a:rPr lang="nl-NL" sz="1600" i="1" dirty="0"/>
              <a:t>Levenscyclusanalyse (LCA)</a:t>
            </a:r>
            <a:br>
              <a:rPr lang="nl-NL" sz="1600" i="1" dirty="0"/>
            </a:br>
            <a:r>
              <a:rPr lang="nl-NL" sz="1600" i="1" dirty="0"/>
              <a:t>Trendanalyses</a:t>
            </a:r>
            <a:br>
              <a:rPr lang="nl-NL" sz="1600" i="1" dirty="0"/>
            </a:br>
            <a:r>
              <a:rPr lang="nl-NL" sz="1600" i="1" dirty="0"/>
              <a:t>Omgeving analyse</a:t>
            </a:r>
          </a:p>
          <a:p>
            <a:pPr marL="342900" indent="-342900">
              <a:buAutoNum type="arabicPeriod"/>
            </a:pPr>
            <a:endParaRPr lang="nl-NL" dirty="0"/>
          </a:p>
          <a:p>
            <a:pPr marL="0" indent="0">
              <a:buNone/>
            </a:pPr>
            <a:endParaRPr lang="nl-NL" dirty="0"/>
          </a:p>
          <a:p>
            <a:pPr marL="342900" indent="-342900">
              <a:buAutoNum type="arabicPeriod"/>
            </a:pPr>
            <a:endParaRPr lang="nl-NL" dirty="0"/>
          </a:p>
        </p:txBody>
      </p:sp>
      <p:sp>
        <p:nvSpPr>
          <p:cNvPr id="9" name="Tijdelijke aanduiding voor tekst 8">
            <a:extLst>
              <a:ext uri="{FF2B5EF4-FFF2-40B4-BE49-F238E27FC236}">
                <a16:creationId xmlns:a16="http://schemas.microsoft.com/office/drawing/2014/main" id="{CEFE1E0E-F352-4762-9316-B08AADDB05BF}"/>
              </a:ext>
            </a:extLst>
          </p:cNvPr>
          <p:cNvSpPr>
            <a:spLocks noGrp="1"/>
          </p:cNvSpPr>
          <p:nvPr>
            <p:ph type="body" sz="quarter" idx="15"/>
          </p:nvPr>
        </p:nvSpPr>
        <p:spPr/>
        <p:txBody>
          <a:bodyPr/>
          <a:lstStyle/>
          <a:p>
            <a:endParaRPr lang="nl-NL"/>
          </a:p>
        </p:txBody>
      </p:sp>
      <p:pic>
        <p:nvPicPr>
          <p:cNvPr id="9218" name="Picture 2" descr="Setting your personal context - Tom McCallum">
            <a:extLst>
              <a:ext uri="{FF2B5EF4-FFF2-40B4-BE49-F238E27FC236}">
                <a16:creationId xmlns:a16="http://schemas.microsoft.com/office/drawing/2014/main" id="{F1AADDA4-19E0-4886-B91B-D80808F4571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 t="-53096" r="-9858" b="-81635"/>
          <a:stretch/>
        </p:blipFill>
        <p:spPr bwMode="auto">
          <a:xfrm>
            <a:off x="6175377" y="16968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746C-8D41-40E2-B85E-F4C1EF1A69A4}"/>
              </a:ext>
            </a:extLst>
          </p:cNvPr>
          <p:cNvSpPr>
            <a:spLocks noGrp="1"/>
          </p:cNvSpPr>
          <p:nvPr>
            <p:ph type="title"/>
          </p:nvPr>
        </p:nvSpPr>
        <p:spPr/>
        <p:txBody>
          <a:bodyPr/>
          <a:lstStyle/>
          <a:p>
            <a:r>
              <a:rPr lang="nl-NL" dirty="0"/>
              <a:t>Droom</a:t>
            </a:r>
          </a:p>
        </p:txBody>
      </p:sp>
      <p:sp>
        <p:nvSpPr>
          <p:cNvPr id="3" name="Tijdelijke aanduiding voor tekst 2">
            <a:extLst>
              <a:ext uri="{FF2B5EF4-FFF2-40B4-BE49-F238E27FC236}">
                <a16:creationId xmlns:a16="http://schemas.microsoft.com/office/drawing/2014/main" id="{14D65462-0EC3-4B96-882F-6D4496E7A5B6}"/>
              </a:ext>
            </a:extLst>
          </p:cNvPr>
          <p:cNvSpPr>
            <a:spLocks noGrp="1"/>
          </p:cNvSpPr>
          <p:nvPr>
            <p:ph type="body" sz="quarter" idx="13"/>
          </p:nvPr>
        </p:nvSpPr>
        <p:spPr>
          <a:xfrm>
            <a:off x="365125" y="1068715"/>
            <a:ext cx="5645150" cy="4419599"/>
          </a:xfrm>
        </p:spPr>
        <p:txBody>
          <a:bodyPr/>
          <a:lstStyle/>
          <a:p>
            <a:pPr marL="0" indent="0">
              <a:buNone/>
            </a:pPr>
            <a:r>
              <a:rPr lang="nl-NL" dirty="0"/>
              <a:t>Waarom is een droom belangrijk in het BMT?</a:t>
            </a:r>
          </a:p>
          <a:p>
            <a:pPr marL="0" indent="0">
              <a:buNone/>
            </a:pPr>
            <a:r>
              <a:rPr lang="nl-NL" dirty="0"/>
              <a:t>De stip op de horizon, een toekomst vaststellen. </a:t>
            </a:r>
          </a:p>
          <a:p>
            <a:pPr marL="0" indent="0">
              <a:buNone/>
            </a:pPr>
            <a:r>
              <a:rPr lang="nl-NL" dirty="0"/>
              <a:t>Dromen wordt makkelijker met </a:t>
            </a:r>
            <a:r>
              <a:rPr lang="nl-NL" b="1" dirty="0" err="1"/>
              <a:t>framen</a:t>
            </a:r>
            <a:r>
              <a:rPr lang="nl-NL" b="1" dirty="0"/>
              <a:t>:</a:t>
            </a:r>
          </a:p>
          <a:p>
            <a:pPr marL="0" indent="0">
              <a:buNone/>
            </a:pPr>
            <a:endParaRPr lang="nl-NL" b="1" dirty="0"/>
          </a:p>
          <a:p>
            <a:pPr marL="0" indent="0">
              <a:buNone/>
            </a:pPr>
            <a:r>
              <a:rPr lang="nl-NL" i="1" dirty="0"/>
              <a:t>Kamerlid El </a:t>
            </a:r>
            <a:r>
              <a:rPr lang="nl-NL" i="1" dirty="0" err="1"/>
              <a:t>Fassed</a:t>
            </a:r>
            <a:r>
              <a:rPr lang="nl-NL" i="1" dirty="0"/>
              <a:t> (GroenLinks) noemt het ontbreken van natuurbeleid bij het kabinet Rutte-I zorgelijk. Het zorgt er volgens hem voor dat de afname van soorten planten en dieren wordt versneld. Hij zegt </a:t>
            </a:r>
            <a:r>
              <a:rPr lang="nl-NL" i="1" dirty="0" err="1"/>
              <a:t>daarover</a:t>
            </a:r>
            <a:r>
              <a:rPr lang="nl-NL" i="1" dirty="0"/>
              <a:t>: ‘Biodiversiteit is geen luxe. Het is een noodzaak en een belangrijke economische waarde’ (El </a:t>
            </a:r>
            <a:r>
              <a:rPr lang="nl-NL" i="1" dirty="0" err="1"/>
              <a:t>Fassed</a:t>
            </a:r>
            <a:r>
              <a:rPr lang="nl-NL" i="1" dirty="0"/>
              <a:t>, 2010). Opvallend in deze boodschap is dat hij in een klassieke valkuil stapt. Juist door te benoemen dat biodiversiteit geen luxe is, versterkt hij de link tussen de concepten ‘biodiversiteit, milieu’ en ‘luxe’. Ontkenning van een frame leidt in de meeste gevallen in de praktijk tot het bevestigen ervan. Het feit dat hij daarna de woorden ‘noodzaak’ en ‘belangrijke economische waarde’ in de mond neemt, wordt door velen dan al niet meer gehoord, nog los van de betekenis die deze toevoegingen al hebben of hierdoor krijgen. </a:t>
            </a:r>
          </a:p>
        </p:txBody>
      </p:sp>
      <p:sp>
        <p:nvSpPr>
          <p:cNvPr id="5" name="Tijdelijke aanduiding voor tekst 4">
            <a:extLst>
              <a:ext uri="{FF2B5EF4-FFF2-40B4-BE49-F238E27FC236}">
                <a16:creationId xmlns:a16="http://schemas.microsoft.com/office/drawing/2014/main" id="{04935A6B-2130-47D4-BE31-54AA85677424}"/>
              </a:ext>
            </a:extLst>
          </p:cNvPr>
          <p:cNvSpPr>
            <a:spLocks noGrp="1"/>
          </p:cNvSpPr>
          <p:nvPr>
            <p:ph type="body" sz="quarter" idx="15"/>
          </p:nvPr>
        </p:nvSpPr>
        <p:spPr/>
        <p:txBody>
          <a:bodyPr/>
          <a:lstStyle/>
          <a:p>
            <a:endParaRPr lang="nl-NL"/>
          </a:p>
        </p:txBody>
      </p:sp>
      <p:pic>
        <p:nvPicPr>
          <p:cNvPr id="10242" name="Picture 2" descr="Blog - Wat betekent mijn droom?">
            <a:extLst>
              <a:ext uri="{FF2B5EF4-FFF2-40B4-BE49-F238E27FC236}">
                <a16:creationId xmlns:a16="http://schemas.microsoft.com/office/drawing/2014/main" id="{F0B50E24-9E2B-4E9E-BEBA-6748B8C854B9}"/>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74536" r="-9259" b="-74536"/>
          <a:stretch/>
        </p:blipFill>
        <p:spPr bwMode="auto">
          <a:xfrm>
            <a:off x="6096000"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2BBD8-395A-4BF8-BDC5-32647594AC45}"/>
              </a:ext>
            </a:extLst>
          </p:cNvPr>
          <p:cNvSpPr>
            <a:spLocks noGrp="1"/>
          </p:cNvSpPr>
          <p:nvPr>
            <p:ph type="title"/>
          </p:nvPr>
        </p:nvSpPr>
        <p:spPr/>
        <p:txBody>
          <a:bodyPr/>
          <a:lstStyle/>
          <a:p>
            <a:r>
              <a:rPr lang="nl-NL" dirty="0"/>
              <a:t>Dromen/frame</a:t>
            </a:r>
          </a:p>
        </p:txBody>
      </p:sp>
      <p:sp>
        <p:nvSpPr>
          <p:cNvPr id="3" name="Tijdelijke aanduiding voor tekst 2">
            <a:extLst>
              <a:ext uri="{FF2B5EF4-FFF2-40B4-BE49-F238E27FC236}">
                <a16:creationId xmlns:a16="http://schemas.microsoft.com/office/drawing/2014/main" id="{48623F1D-0458-473A-A823-70671836BBF5}"/>
              </a:ext>
            </a:extLst>
          </p:cNvPr>
          <p:cNvSpPr>
            <a:spLocks noGrp="1"/>
          </p:cNvSpPr>
          <p:nvPr>
            <p:ph type="body" sz="quarter" idx="13"/>
          </p:nvPr>
        </p:nvSpPr>
        <p:spPr/>
        <p:txBody>
          <a:bodyPr/>
          <a:lstStyle/>
          <a:p>
            <a:r>
              <a:rPr lang="nl-NL" dirty="0"/>
              <a:t>eerst waarden, dan woorden en beelden</a:t>
            </a:r>
          </a:p>
          <a:p>
            <a:r>
              <a:rPr lang="nl-NL" dirty="0"/>
              <a:t>Wees duidelijk, kies voor eenvoud</a:t>
            </a:r>
          </a:p>
        </p:txBody>
      </p:sp>
      <p:sp>
        <p:nvSpPr>
          <p:cNvPr id="4" name="Tijdelijke aanduiding voor afbeelding 3">
            <a:extLst>
              <a:ext uri="{FF2B5EF4-FFF2-40B4-BE49-F238E27FC236}">
                <a16:creationId xmlns:a16="http://schemas.microsoft.com/office/drawing/2014/main" id="{5278F5ED-5684-4099-84C3-9DC94C6D4212}"/>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57F89F31-E15B-431A-B7C2-8565F8B0A6D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411777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Vorige week</a:t>
            </a:r>
          </a:p>
          <a:p>
            <a:r>
              <a:rPr lang="nl-NL" dirty="0"/>
              <a:t>CE/BE innovatie binnen de horeca</a:t>
            </a:r>
          </a:p>
          <a:p>
            <a:r>
              <a:rPr lang="nl-NL" dirty="0"/>
              <a:t>Duurzaam organiseren</a:t>
            </a:r>
          </a:p>
          <a:p>
            <a:pPr lvl="1"/>
            <a:r>
              <a:rPr lang="nl-NL" i="1" dirty="0"/>
              <a:t>Business modeleren</a:t>
            </a:r>
          </a:p>
          <a:p>
            <a:r>
              <a:rPr lang="nl-NL" dirty="0"/>
              <a:t>Definitiefase</a:t>
            </a:r>
          </a:p>
          <a:p>
            <a:pPr lvl="1"/>
            <a:r>
              <a:rPr lang="nl-NL" i="1" dirty="0"/>
              <a:t>Aanleiding en context</a:t>
            </a:r>
          </a:p>
          <a:p>
            <a:endParaRPr lang="nl-NL" i="1" dirty="0"/>
          </a:p>
          <a:p>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7DC2F-6BB8-47AA-A38A-05938D6A31BD}"/>
              </a:ext>
            </a:extLst>
          </p:cNvPr>
          <p:cNvSpPr>
            <a:spLocks noGrp="1"/>
          </p:cNvSpPr>
          <p:nvPr>
            <p:ph type="title"/>
          </p:nvPr>
        </p:nvSpPr>
        <p:spPr/>
        <p:txBody>
          <a:bodyPr/>
          <a:lstStyle/>
          <a:p>
            <a:r>
              <a:rPr lang="nl-NL" dirty="0"/>
              <a:t>Propositie</a:t>
            </a:r>
            <a:br>
              <a:rPr lang="nl-NL" dirty="0"/>
            </a:br>
            <a:endParaRPr lang="nl-NL" dirty="0"/>
          </a:p>
        </p:txBody>
      </p:sp>
      <p:sp>
        <p:nvSpPr>
          <p:cNvPr id="3" name="Tijdelijke aanduiding voor tekst 2">
            <a:extLst>
              <a:ext uri="{FF2B5EF4-FFF2-40B4-BE49-F238E27FC236}">
                <a16:creationId xmlns:a16="http://schemas.microsoft.com/office/drawing/2014/main" id="{670CFB95-A91E-4C4D-86AB-39B1669CD7D7}"/>
              </a:ext>
            </a:extLst>
          </p:cNvPr>
          <p:cNvSpPr>
            <a:spLocks noGrp="1"/>
          </p:cNvSpPr>
          <p:nvPr>
            <p:ph type="body" sz="quarter" idx="13"/>
          </p:nvPr>
        </p:nvSpPr>
        <p:spPr/>
        <p:txBody>
          <a:bodyPr/>
          <a:lstStyle/>
          <a:p>
            <a:endParaRPr lang="nl-NL"/>
          </a:p>
        </p:txBody>
      </p:sp>
      <p:sp>
        <p:nvSpPr>
          <p:cNvPr id="4" name="Tijdelijke aanduiding voor afbeelding 3">
            <a:extLst>
              <a:ext uri="{FF2B5EF4-FFF2-40B4-BE49-F238E27FC236}">
                <a16:creationId xmlns:a16="http://schemas.microsoft.com/office/drawing/2014/main" id="{727BB5B5-EDE0-403E-96C6-58761C72CFB3}"/>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0FBFE0D3-B9A6-48A1-B5ED-67A9FF084504}"/>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01578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82779" y="1228435"/>
            <a:ext cx="5645150" cy="4419599"/>
          </a:xfrm>
        </p:spPr>
        <p:txBody>
          <a:bodyPr/>
          <a:lstStyle/>
          <a:p>
            <a:pPr marL="0" indent="0">
              <a:buNone/>
            </a:pPr>
            <a:r>
              <a:rPr lang="nl-NL" dirty="0"/>
              <a:t>Deze periode gaan we ons bezighouden met:</a:t>
            </a:r>
          </a:p>
          <a:p>
            <a:pPr lvl="1"/>
            <a:r>
              <a:rPr lang="nl-NL" dirty="0"/>
              <a:t>duurzame businessmodellen</a:t>
            </a:r>
          </a:p>
          <a:p>
            <a:pPr lvl="1"/>
            <a:r>
              <a:rPr lang="nl-NL" dirty="0"/>
              <a:t>Productieketen</a:t>
            </a:r>
          </a:p>
          <a:p>
            <a:pPr lvl="1"/>
            <a:r>
              <a:rPr lang="nl-NL" i="1" dirty="0"/>
              <a:t>Waardenketen</a:t>
            </a:r>
          </a:p>
          <a:p>
            <a:pPr lvl="1"/>
            <a:r>
              <a:rPr lang="nl-NL" i="1" dirty="0"/>
              <a:t>Waardencreaties</a:t>
            </a:r>
          </a:p>
          <a:p>
            <a:pPr lvl="1"/>
            <a:r>
              <a:rPr lang="nl-NL" i="1" dirty="0"/>
              <a:t>Bestaande innovaties</a:t>
            </a:r>
          </a:p>
          <a:p>
            <a:pPr marL="0" indent="0">
              <a:buNone/>
            </a:pPr>
            <a:endParaRPr lang="nl-NL" dirty="0"/>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nvPr>
        </p:nvGraphicFramePr>
        <p:xfrm>
          <a:off x="6175377" y="85889"/>
          <a:ext cx="5567506" cy="6686221"/>
        </p:xfrm>
        <a:graphic>
          <a:graphicData uri="http://schemas.openxmlformats.org/drawingml/2006/table">
            <a:tbl>
              <a:tblPr firstRow="1" bandRow="1">
                <a:tableStyleId>{073A0DAA-6AF3-43AB-8588-CEC1D06C72B9}</a:tableStyleId>
              </a:tblPr>
              <a:tblGrid>
                <a:gridCol w="985385">
                  <a:extLst>
                    <a:ext uri="{9D8B030D-6E8A-4147-A177-3AD203B41FA5}">
                      <a16:colId xmlns:a16="http://schemas.microsoft.com/office/drawing/2014/main" val="2062163223"/>
                    </a:ext>
                  </a:extLst>
                </a:gridCol>
                <a:gridCol w="4582121">
                  <a:extLst>
                    <a:ext uri="{9D8B030D-6E8A-4147-A177-3AD203B41FA5}">
                      <a16:colId xmlns:a16="http://schemas.microsoft.com/office/drawing/2014/main" val="2009212913"/>
                    </a:ext>
                  </a:extLst>
                </a:gridCol>
              </a:tblGrid>
              <a:tr h="550825">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1608848397"/>
                  </a:ext>
                </a:extLst>
              </a:tr>
              <a:tr h="550825">
                <a:tc>
                  <a:txBody>
                    <a:bodyPr/>
                    <a:lstStyle/>
                    <a:p>
                      <a:r>
                        <a:rPr lang="nl-NL" dirty="0"/>
                        <a:t>1.</a:t>
                      </a:r>
                    </a:p>
                  </a:txBody>
                  <a:tcPr/>
                </a:tc>
                <a:tc>
                  <a:txBody>
                    <a:bodyPr/>
                    <a:lstStyle/>
                    <a:p>
                      <a:r>
                        <a:rPr lang="nl-NL" dirty="0"/>
                        <a:t>Introductie</a:t>
                      </a:r>
                    </a:p>
                  </a:txBody>
                  <a:tcPr/>
                </a:tc>
                <a:extLst>
                  <a:ext uri="{0D108BD9-81ED-4DB2-BD59-A6C34878D82A}">
                    <a16:rowId xmlns:a16="http://schemas.microsoft.com/office/drawing/2014/main" val="2736395206"/>
                  </a:ext>
                </a:extLst>
              </a:tr>
              <a:tr h="642441">
                <a:tc>
                  <a:txBody>
                    <a:bodyPr/>
                    <a:lstStyle/>
                    <a:p>
                      <a:r>
                        <a:rPr lang="nl-NL" dirty="0"/>
                        <a:t>2.</a:t>
                      </a:r>
                    </a:p>
                  </a:txBody>
                  <a:tcPr/>
                </a:tc>
                <a:tc>
                  <a:txBody>
                    <a:bodyPr/>
                    <a:lstStyle/>
                    <a:p>
                      <a:r>
                        <a:rPr lang="nl-NL" dirty="0"/>
                        <a:t>Terug  naar de basis van circulaire economie</a:t>
                      </a:r>
                    </a:p>
                  </a:txBody>
                  <a:tcPr/>
                </a:tc>
                <a:extLst>
                  <a:ext uri="{0D108BD9-81ED-4DB2-BD59-A6C34878D82A}">
                    <a16:rowId xmlns:a16="http://schemas.microsoft.com/office/drawing/2014/main" val="747237772"/>
                  </a:ext>
                </a:extLst>
              </a:tr>
              <a:tr h="550825">
                <a:tc>
                  <a:txBody>
                    <a:bodyPr/>
                    <a:lstStyle/>
                    <a:p>
                      <a:r>
                        <a:rPr lang="nl-NL" dirty="0"/>
                        <a:t>3.</a:t>
                      </a:r>
                    </a:p>
                  </a:txBody>
                  <a:tcPr/>
                </a:tc>
                <a:tc>
                  <a:txBody>
                    <a:bodyPr/>
                    <a:lstStyle/>
                    <a:p>
                      <a:r>
                        <a:rPr lang="nl-NL" dirty="0"/>
                        <a:t>Duurzaam organiseren</a:t>
                      </a:r>
                    </a:p>
                    <a:p>
                      <a:r>
                        <a:rPr lang="nl-NL" i="1" dirty="0"/>
                        <a:t>Business modeleren</a:t>
                      </a:r>
                    </a:p>
                  </a:txBody>
                  <a:tcPr/>
                </a:tc>
                <a:extLst>
                  <a:ext uri="{0D108BD9-81ED-4DB2-BD59-A6C34878D82A}">
                    <a16:rowId xmlns:a16="http://schemas.microsoft.com/office/drawing/2014/main" val="3714754164"/>
                  </a:ext>
                </a:extLst>
              </a:tr>
              <a:tr h="550825">
                <a:tc>
                  <a:txBody>
                    <a:bodyPr/>
                    <a:lstStyle/>
                    <a:p>
                      <a:r>
                        <a:rPr lang="nl-NL" dirty="0"/>
                        <a:t>4.</a:t>
                      </a:r>
                    </a:p>
                  </a:txBody>
                  <a:tcPr/>
                </a:tc>
                <a:tc>
                  <a:txBody>
                    <a:bodyPr/>
                    <a:lstStyle/>
                    <a:p>
                      <a:r>
                        <a:rPr lang="nl-NL" dirty="0"/>
                        <a:t>Definitiefase</a:t>
                      </a:r>
                    </a:p>
                    <a:p>
                      <a:r>
                        <a:rPr lang="nl-NL" i="1" dirty="0"/>
                        <a:t>Aanleiding en context</a:t>
                      </a:r>
                    </a:p>
                  </a:txBody>
                  <a:tcPr/>
                </a:tc>
                <a:extLst>
                  <a:ext uri="{0D108BD9-81ED-4DB2-BD59-A6C34878D82A}">
                    <a16:rowId xmlns:a16="http://schemas.microsoft.com/office/drawing/2014/main" val="2844386357"/>
                  </a:ext>
                </a:extLst>
              </a:tr>
              <a:tr h="550825">
                <a:tc>
                  <a:txBody>
                    <a:bodyPr/>
                    <a:lstStyle/>
                    <a:p>
                      <a:r>
                        <a:rPr lang="nl-NL" dirty="0"/>
                        <a:t>5.</a:t>
                      </a:r>
                    </a:p>
                  </a:txBody>
                  <a:tcPr/>
                </a:tc>
                <a:tc>
                  <a:txBody>
                    <a:bodyPr/>
                    <a:lstStyle/>
                    <a:p>
                      <a:r>
                        <a:rPr lang="nl-NL" dirty="0"/>
                        <a:t>Ontwerpfase deel I</a:t>
                      </a:r>
                    </a:p>
                    <a:p>
                      <a:r>
                        <a:rPr lang="nl-NL" i="1" dirty="0"/>
                        <a:t>Type businessmodellen</a:t>
                      </a:r>
                    </a:p>
                  </a:txBody>
                  <a:tcPr/>
                </a:tc>
                <a:extLst>
                  <a:ext uri="{0D108BD9-81ED-4DB2-BD59-A6C34878D82A}">
                    <a16:rowId xmlns:a16="http://schemas.microsoft.com/office/drawing/2014/main" val="561134174"/>
                  </a:ext>
                </a:extLst>
              </a:tr>
              <a:tr h="550825">
                <a:tc>
                  <a:txBody>
                    <a:bodyPr/>
                    <a:lstStyle/>
                    <a:p>
                      <a:r>
                        <a:rPr lang="nl-NL" dirty="0"/>
                        <a:t>6.</a:t>
                      </a:r>
                    </a:p>
                  </a:txBody>
                  <a:tcPr/>
                </a:tc>
                <a:tc>
                  <a:txBody>
                    <a:bodyPr/>
                    <a:lstStyle/>
                    <a:p>
                      <a:r>
                        <a:rPr lang="nl-NL" dirty="0"/>
                        <a:t>Ontwerpfase deel II</a:t>
                      </a:r>
                    </a:p>
                    <a:p>
                      <a:r>
                        <a:rPr lang="nl-NL" i="1" dirty="0"/>
                        <a:t>Strategie en kernactiviteit</a:t>
                      </a:r>
                    </a:p>
                  </a:txBody>
                  <a:tcPr/>
                </a:tc>
                <a:extLst>
                  <a:ext uri="{0D108BD9-81ED-4DB2-BD59-A6C34878D82A}">
                    <a16:rowId xmlns:a16="http://schemas.microsoft.com/office/drawing/2014/main" val="1989653265"/>
                  </a:ext>
                </a:extLst>
              </a:tr>
              <a:tr h="550825">
                <a:tc>
                  <a:txBody>
                    <a:bodyPr/>
                    <a:lstStyle/>
                    <a:p>
                      <a:r>
                        <a:rPr lang="nl-NL" dirty="0"/>
                        <a:t>7.</a:t>
                      </a:r>
                    </a:p>
                  </a:txBody>
                  <a:tcPr/>
                </a:tc>
                <a:tc>
                  <a:txBody>
                    <a:bodyPr/>
                    <a:lstStyle/>
                    <a:p>
                      <a:r>
                        <a:rPr lang="nl-NL" dirty="0"/>
                        <a:t>Resultaatfase deel I</a:t>
                      </a:r>
                    </a:p>
                    <a:p>
                      <a:r>
                        <a:rPr lang="nl-NL" i="1" dirty="0"/>
                        <a:t>Impact, toetsen en waarde(n)creatie</a:t>
                      </a:r>
                    </a:p>
                  </a:txBody>
                  <a:tcPr/>
                </a:tc>
                <a:extLst>
                  <a:ext uri="{0D108BD9-81ED-4DB2-BD59-A6C34878D82A}">
                    <a16:rowId xmlns:a16="http://schemas.microsoft.com/office/drawing/2014/main" val="624482038"/>
                  </a:ext>
                </a:extLst>
              </a:tr>
              <a:tr h="550825">
                <a:tc>
                  <a:txBody>
                    <a:bodyPr/>
                    <a:lstStyle/>
                    <a:p>
                      <a:r>
                        <a:rPr lang="nl-NL" dirty="0"/>
                        <a:t>8.</a:t>
                      </a:r>
                    </a:p>
                  </a:txBody>
                  <a:tcPr/>
                </a:tc>
                <a:tc>
                  <a:txBody>
                    <a:bodyPr/>
                    <a:lstStyle/>
                    <a:p>
                      <a:r>
                        <a:rPr lang="nl-NL" dirty="0"/>
                        <a:t>Resultaatfase deel II</a:t>
                      </a:r>
                    </a:p>
                    <a:p>
                      <a:r>
                        <a:rPr lang="nl-NL" i="1" dirty="0"/>
                        <a:t>Alternatieve benadering</a:t>
                      </a:r>
                    </a:p>
                  </a:txBody>
                  <a:tcPr/>
                </a:tc>
                <a:extLst>
                  <a:ext uri="{0D108BD9-81ED-4DB2-BD59-A6C34878D82A}">
                    <a16:rowId xmlns:a16="http://schemas.microsoft.com/office/drawing/2014/main" val="2803703350"/>
                  </a:ext>
                </a:extLst>
              </a:tr>
              <a:tr h="550825">
                <a:tc>
                  <a:txBody>
                    <a:bodyPr/>
                    <a:lstStyle/>
                    <a:p>
                      <a:r>
                        <a:rPr lang="nl-NL" dirty="0"/>
                        <a:t>9.</a:t>
                      </a:r>
                    </a:p>
                  </a:txBody>
                  <a:tcPr/>
                </a:tc>
                <a:tc>
                  <a:txBody>
                    <a:bodyPr/>
                    <a:lstStyle/>
                    <a:p>
                      <a:endParaRPr lang="nl-NL" dirty="0"/>
                    </a:p>
                  </a:txBody>
                  <a:tcPr/>
                </a:tc>
                <a:extLst>
                  <a:ext uri="{0D108BD9-81ED-4DB2-BD59-A6C34878D82A}">
                    <a16:rowId xmlns:a16="http://schemas.microsoft.com/office/drawing/2014/main" val="3987963046"/>
                  </a:ext>
                </a:extLst>
              </a:tr>
              <a:tr h="550825">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37849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Vorige week….</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r>
              <a:rPr lang="nl-NL" i="1" dirty="0"/>
              <a:t>De horeca circulair waar beginnen we?</a:t>
            </a:r>
          </a:p>
          <a:p>
            <a:pPr lvl="1"/>
            <a:r>
              <a:rPr lang="nl-NL" dirty="0"/>
              <a:t>Productieketen</a:t>
            </a:r>
          </a:p>
          <a:p>
            <a:pPr lvl="1"/>
            <a:r>
              <a:rPr lang="nl-NL" i="1" dirty="0"/>
              <a:t>Waardenketen</a:t>
            </a:r>
          </a:p>
          <a:p>
            <a:pPr lvl="2"/>
            <a:r>
              <a:rPr lang="nl-NL" sz="1200" i="1" dirty="0"/>
              <a:t>Betrokken partijen</a:t>
            </a:r>
          </a:p>
          <a:p>
            <a:pPr lvl="1"/>
            <a:r>
              <a:rPr lang="nl-NL" i="1" dirty="0"/>
              <a:t>Waardencreaties</a:t>
            </a:r>
          </a:p>
          <a:p>
            <a:pPr lvl="1"/>
            <a:r>
              <a:rPr lang="nl-NL" i="1" dirty="0"/>
              <a:t>Bestaande innovaties</a:t>
            </a:r>
          </a:p>
          <a:p>
            <a:pPr marL="0" indent="0">
              <a:buNone/>
            </a:pPr>
            <a:endParaRPr lang="nl-NL" i="1" dirty="0"/>
          </a:p>
          <a:p>
            <a:r>
              <a:rPr lang="nl-NL" i="1" dirty="0"/>
              <a:t>Onderscheid tussen korte termijn en langer termijn oplossingen</a:t>
            </a:r>
          </a:p>
          <a:p>
            <a:pPr marL="0" indent="0">
              <a:buNone/>
            </a:pPr>
            <a:r>
              <a:rPr lang="nl-NL" sz="1100" dirty="0"/>
              <a:t>Lange termijn oplossingen:</a:t>
            </a:r>
          </a:p>
          <a:p>
            <a:pPr marL="558900" lvl="1" indent="-342900">
              <a:buAutoNum type="arabicPeriod"/>
            </a:pPr>
            <a:r>
              <a:rPr lang="nl-NL" sz="1100" dirty="0"/>
              <a:t>zijn gevoelig voor hen omgeving. Dit is het vermogen van een onderneming om te leren en zich aan te passen</a:t>
            </a:r>
          </a:p>
          <a:p>
            <a:pPr marL="558900" lvl="1" indent="-342900">
              <a:buAutoNum type="arabicPeriod"/>
            </a:pPr>
            <a:r>
              <a:rPr lang="nl-NL" sz="1100" dirty="0"/>
              <a:t>hebben aantrekkingskracht en een eigen identiteit. Dit is het vermogen van een onderneming om een gemeenschap op te bouwen en een onderscheidend karakter te hebben</a:t>
            </a:r>
          </a:p>
          <a:p>
            <a:pPr marL="558900" lvl="1" indent="-342900">
              <a:buAutoNum type="arabicPeriod"/>
            </a:pPr>
            <a:r>
              <a:rPr lang="nl-NL" sz="1100" dirty="0"/>
              <a:t>zijn tolerant. Dit is het vermogen van een onderneming om constructieve relaties op te bouwen met andere entiteiten binnen zichzelf en erbuiten</a:t>
            </a:r>
          </a:p>
          <a:p>
            <a:pPr marL="558900" lvl="1" indent="-342900">
              <a:buAutoNum type="arabicPeriod"/>
            </a:pPr>
            <a:r>
              <a:rPr lang="nl-NL" sz="1100" dirty="0"/>
              <a:t>zijn behoudend met geld. Dit is het vermogen om de eigen groei en ontwikkeling effectief vorm te geven.</a:t>
            </a:r>
          </a:p>
          <a:p>
            <a:endParaRPr lang="nl-NL" i="1"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p:txBody>
          <a:bodyPr/>
          <a:lstStyle/>
          <a:p>
            <a:r>
              <a:rPr lang="nl-NL" dirty="0"/>
              <a:t>Boven, de lokale waardenketen hier wordt rekening gehouden met de circulaire economie. Onder de klassieke waardenketen van Porter hier moet nog rekening worden gehouden met de reststromen die er ontstaan</a:t>
            </a:r>
          </a:p>
        </p:txBody>
      </p:sp>
      <p:pic>
        <p:nvPicPr>
          <p:cNvPr id="8" name="Picture 2">
            <a:hlinkClick r:id="rId2"/>
            <a:extLst>
              <a:ext uri="{FF2B5EF4-FFF2-40B4-BE49-F238E27FC236}">
                <a16:creationId xmlns:a16="http://schemas.microsoft.com/office/drawing/2014/main" id="{E836E2E8-73F9-4D3C-9221-E03C129CD7B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2985" b="2985"/>
          <a:stretch/>
        </p:blipFill>
        <p:spPr bwMode="auto">
          <a:xfrm>
            <a:off x="7056439" y="206282"/>
            <a:ext cx="3883023" cy="2686402"/>
          </a:xfrm>
          <a:prstGeom prst="rect">
            <a:avLst/>
          </a:prstGeom>
          <a:solidFill>
            <a:srgbClr val="FFFFFF"/>
          </a:solidFill>
        </p:spPr>
      </p:pic>
      <p:pic>
        <p:nvPicPr>
          <p:cNvPr id="10" name="Picture 2" descr="Waardeketen van Porter | Intemarketing">
            <a:hlinkClick r:id="rId4"/>
            <a:extLst>
              <a:ext uri="{FF2B5EF4-FFF2-40B4-BE49-F238E27FC236}">
                <a16:creationId xmlns:a16="http://schemas.microsoft.com/office/drawing/2014/main" id="{6A7D2798-858E-4705-A696-AB199F05E6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68" t="15182" r="1286" b="49"/>
          <a:stretch/>
        </p:blipFill>
        <p:spPr bwMode="auto">
          <a:xfrm>
            <a:off x="7056439" y="3382794"/>
            <a:ext cx="3383384" cy="2010287"/>
          </a:xfrm>
          <a:prstGeom prst="rect">
            <a:avLst/>
          </a:prstGeom>
          <a:solidFill>
            <a:srgbClr val="FFFFFF"/>
          </a:solidFill>
        </p:spPr>
      </p:pic>
      <p:pic>
        <p:nvPicPr>
          <p:cNvPr id="11" name="Picture 2" descr="Click here button with cursor icon Royalty Free Vector Image">
            <a:hlinkClick r:id="rId6"/>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898"/>
          <a:stretch/>
        </p:blipFill>
        <p:spPr bwMode="auto">
          <a:xfrm>
            <a:off x="10630556" y="2763250"/>
            <a:ext cx="1487572" cy="8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0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0F36F4-69CB-471E-8051-DC19A40B78C6}"/>
              </a:ext>
            </a:extLst>
          </p:cNvPr>
          <p:cNvSpPr>
            <a:spLocks noGrp="1"/>
          </p:cNvSpPr>
          <p:nvPr>
            <p:ph type="title"/>
          </p:nvPr>
        </p:nvSpPr>
        <p:spPr/>
        <p:txBody>
          <a:bodyPr/>
          <a:lstStyle/>
          <a:p>
            <a:r>
              <a:rPr lang="nl-NL" dirty="0"/>
              <a:t>Productieketen</a:t>
            </a:r>
          </a:p>
        </p:txBody>
      </p:sp>
      <p:pic>
        <p:nvPicPr>
          <p:cNvPr id="1026" name="Picture 2">
            <a:extLst>
              <a:ext uri="{FF2B5EF4-FFF2-40B4-BE49-F238E27FC236}">
                <a16:creationId xmlns:a16="http://schemas.microsoft.com/office/drawing/2014/main" id="{CE6BCAE4-4406-4B1E-846A-E9CB0FD9A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62285"/>
            <a:ext cx="4730499" cy="189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ten Van De Productie - Kaas Vector Illustratie - Illustration of  mensen, zakenman: 18443636">
            <a:extLst>
              <a:ext uri="{FF2B5EF4-FFF2-40B4-BE49-F238E27FC236}">
                <a16:creationId xmlns:a16="http://schemas.microsoft.com/office/drawing/2014/main" id="{6E2B7DB4-1A40-441A-9339-E65D1433E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93" y="1162285"/>
            <a:ext cx="5204298" cy="52042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met pijl 7">
            <a:extLst>
              <a:ext uri="{FF2B5EF4-FFF2-40B4-BE49-F238E27FC236}">
                <a16:creationId xmlns:a16="http://schemas.microsoft.com/office/drawing/2014/main" id="{5CDD30A5-8911-49B0-BE23-9F8751665900}"/>
              </a:ext>
            </a:extLst>
          </p:cNvPr>
          <p:cNvCxnSpPr/>
          <p:nvPr/>
        </p:nvCxnSpPr>
        <p:spPr>
          <a:xfrm>
            <a:off x="5214026" y="5573949"/>
            <a:ext cx="1498059"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032" name="Picture 8" descr="Voedselverspilling is een &amp;#39;ecologische, economische en morele ramp&amp;#39; -  Foodlog">
            <a:extLst>
              <a:ext uri="{FF2B5EF4-FFF2-40B4-BE49-F238E27FC236}">
                <a16:creationId xmlns:a16="http://schemas.microsoft.com/office/drawing/2014/main" id="{ADCE089F-4D53-462E-8A90-74651C287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140" y="4304737"/>
            <a:ext cx="3421930" cy="20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extLst>
              <a:ext uri="{FF2B5EF4-FFF2-40B4-BE49-F238E27FC236}">
                <a16:creationId xmlns:a16="http://schemas.microsoft.com/office/drawing/2014/main" id="{79CBAFAE-F47B-47F0-A19D-F01FA67CB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94" y="148021"/>
            <a:ext cx="9091280" cy="64299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lick here button with cursor icon Royalty Free Vector Image">
            <a:hlinkClick r:id="rId4"/>
            <a:extLst>
              <a:ext uri="{FF2B5EF4-FFF2-40B4-BE49-F238E27FC236}">
                <a16:creationId xmlns:a16="http://schemas.microsoft.com/office/drawing/2014/main" id="{3D9CD711-6272-43D6-B16A-5754521D12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98"/>
          <a:stretch/>
        </p:blipFill>
        <p:spPr bwMode="auto">
          <a:xfrm>
            <a:off x="9829039" y="3962047"/>
            <a:ext cx="1487572" cy="8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4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3BF18A-1B08-402F-BA78-B5AB8E65AAC5}"/>
              </a:ext>
            </a:extLst>
          </p:cNvPr>
          <p:cNvSpPr>
            <a:spLocks noGrp="1"/>
          </p:cNvSpPr>
          <p:nvPr>
            <p:ph type="title"/>
          </p:nvPr>
        </p:nvSpPr>
        <p:spPr>
          <a:xfrm>
            <a:off x="371476" y="296863"/>
            <a:ext cx="5638799" cy="1160403"/>
          </a:xfrm>
        </p:spPr>
        <p:txBody>
          <a:bodyPr anchor="t">
            <a:normAutofit/>
          </a:bodyPr>
          <a:lstStyle/>
          <a:p>
            <a:r>
              <a:rPr lang="nl-NL" dirty="0"/>
              <a:t>Standpunt KHN</a:t>
            </a:r>
            <a:br>
              <a:rPr lang="nl-NL" dirty="0"/>
            </a:br>
            <a:r>
              <a:rPr lang="nl-NL"/>
              <a:t>Voedselverspilling</a:t>
            </a:r>
            <a:endParaRPr lang="nl-NL" dirty="0"/>
          </a:p>
        </p:txBody>
      </p:sp>
      <p:sp>
        <p:nvSpPr>
          <p:cNvPr id="4" name="Tijdelijke aanduiding voor tekst 3">
            <a:extLst>
              <a:ext uri="{FF2B5EF4-FFF2-40B4-BE49-F238E27FC236}">
                <a16:creationId xmlns:a16="http://schemas.microsoft.com/office/drawing/2014/main" id="{D9F8506B-C1B0-44D7-9643-6468AABA0B32}"/>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dirty="0"/>
              <a:t>Voedselverspilling zoveel mogelijk moet worden voorkomen en ondernemers vrij moeten zijn om dit op hun eigen manier te realiseren. </a:t>
            </a:r>
            <a:endParaRPr lang="nl-NL"/>
          </a:p>
          <a:p>
            <a:pPr marL="0" indent="0">
              <a:spcAft>
                <a:spcPts val="600"/>
              </a:spcAft>
              <a:buNone/>
            </a:pPr>
            <a:endParaRPr lang="nl-NL"/>
          </a:p>
          <a:p>
            <a:pPr>
              <a:spcAft>
                <a:spcPts val="600"/>
              </a:spcAft>
            </a:pPr>
            <a:r>
              <a:rPr lang="nl-NL" dirty="0"/>
              <a:t>Het meten van voedselverspilling door ondernemers kan helpen om voor henzelf inzichtelijk te maken waar de meeste voedselverspilling zit, maar KHN is geen voorstander van een meetverplichting.</a:t>
            </a:r>
            <a:endParaRPr lang="nl-NL"/>
          </a:p>
          <a:p>
            <a:pPr marL="0" indent="0">
              <a:spcAft>
                <a:spcPts val="600"/>
              </a:spcAft>
              <a:buNone/>
            </a:pPr>
            <a:endParaRPr lang="nl-NL"/>
          </a:p>
          <a:p>
            <a:pPr>
              <a:spcAft>
                <a:spcPts val="600"/>
              </a:spcAft>
            </a:pPr>
            <a:r>
              <a:rPr lang="nl-NL" dirty="0"/>
              <a:t>De ‘</a:t>
            </a:r>
            <a:r>
              <a:rPr lang="nl-NL" dirty="0" err="1"/>
              <a:t>doggybag</a:t>
            </a:r>
            <a:r>
              <a:rPr lang="nl-NL" dirty="0"/>
              <a:t>/</a:t>
            </a:r>
            <a:r>
              <a:rPr lang="nl-NL" dirty="0" err="1"/>
              <a:t>foodiebag</a:t>
            </a:r>
            <a:r>
              <a:rPr lang="nl-NL" dirty="0"/>
              <a:t>’ wordt vaak genoemd als hét middel tegen voedselverspilling. Maar het is slechts één van de manieren is om voedselverspilling terug te dringen. </a:t>
            </a:r>
            <a:endParaRPr lang="nl-NL"/>
          </a:p>
        </p:txBody>
      </p:sp>
      <p:pic>
        <p:nvPicPr>
          <p:cNvPr id="3074" name="Picture 2" descr="Onze partners geven de laatste tips aan de deelnemers - De  partnershipverkiezing">
            <a:hlinkClick r:id="rId3"/>
            <a:extLst>
              <a:ext uri="{FF2B5EF4-FFF2-40B4-BE49-F238E27FC236}">
                <a16:creationId xmlns:a16="http://schemas.microsoft.com/office/drawing/2014/main" id="{208B49AA-2E9D-4F00-953B-1DA5348FB344}"/>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5955" r="7484"/>
          <a:stretch/>
        </p:blipFill>
        <p:spPr bwMode="auto">
          <a:xfrm>
            <a:off x="7060594" y="877064"/>
            <a:ext cx="4190297" cy="477627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1" name="Text Placeholder 4">
            <a:extLst>
              <a:ext uri="{FF2B5EF4-FFF2-40B4-BE49-F238E27FC236}">
                <a16:creationId xmlns:a16="http://schemas.microsoft.com/office/drawing/2014/main" id="{8F1CB6BD-EBC9-403F-B087-E2FAB517CF6B}"/>
              </a:ext>
            </a:extLst>
          </p:cNvPr>
          <p:cNvSpPr>
            <a:spLocks noGrp="1"/>
          </p:cNvSpPr>
          <p:nvPr>
            <p:ph type="body" sz="quarter" idx="15"/>
          </p:nvPr>
        </p:nvSpPr>
        <p:spPr>
          <a:xfrm>
            <a:off x="10999221" y="6308761"/>
            <a:ext cx="810000" cy="168361"/>
          </a:xfrm>
        </p:spPr>
        <p:txBody>
          <a:bodyPr/>
          <a:lstStyle/>
          <a:p>
            <a:endParaRPr lang="en-US"/>
          </a:p>
        </p:txBody>
      </p:sp>
      <p:pic>
        <p:nvPicPr>
          <p:cNvPr id="9" name="Picture 2" descr="Click here button with cursor icon Royalty Free Vector Image">
            <a:hlinkClick r:id="rId5"/>
            <a:extLst>
              <a:ext uri="{FF2B5EF4-FFF2-40B4-BE49-F238E27FC236}">
                <a16:creationId xmlns:a16="http://schemas.microsoft.com/office/drawing/2014/main" id="{F675C83D-B202-4400-9B1C-92CC779A03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898"/>
          <a:stretch/>
        </p:blipFill>
        <p:spPr bwMode="auto">
          <a:xfrm>
            <a:off x="9620317" y="5373403"/>
            <a:ext cx="1487572" cy="8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4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A4F3D27A-F106-4DBE-8F37-5535BE4AEDD9}"/>
              </a:ext>
            </a:extLst>
          </p:cNvPr>
          <p:cNvSpPr>
            <a:spLocks noGrp="1"/>
          </p:cNvSpPr>
          <p:nvPr>
            <p:ph type="title"/>
          </p:nvPr>
        </p:nvSpPr>
        <p:spPr>
          <a:xfrm>
            <a:off x="371475" y="278010"/>
            <a:ext cx="5645148" cy="1160403"/>
          </a:xfrm>
        </p:spPr>
        <p:txBody>
          <a:bodyPr/>
          <a:lstStyle/>
          <a:p>
            <a:r>
              <a:rPr lang="en-US" dirty="0" err="1"/>
              <a:t>Waardencreactie</a:t>
            </a:r>
            <a:endParaRPr lang="en-US" dirty="0"/>
          </a:p>
        </p:txBody>
      </p:sp>
      <p:sp>
        <p:nvSpPr>
          <p:cNvPr id="73" name="Content Placeholder 2">
            <a:extLst>
              <a:ext uri="{FF2B5EF4-FFF2-40B4-BE49-F238E27FC236}">
                <a16:creationId xmlns:a16="http://schemas.microsoft.com/office/drawing/2014/main" id="{BDC4D13D-ABC1-4D40-ABE1-251B37588F95}"/>
              </a:ext>
            </a:extLst>
          </p:cNvPr>
          <p:cNvSpPr>
            <a:spLocks noGrp="1"/>
          </p:cNvSpPr>
          <p:nvPr>
            <p:ph idx="1"/>
          </p:nvPr>
        </p:nvSpPr>
        <p:spPr>
          <a:xfrm>
            <a:off x="371475" y="1709738"/>
            <a:ext cx="5645149" cy="4419599"/>
          </a:xfrm>
        </p:spPr>
        <p:txBody>
          <a:bodyPr/>
          <a:lstStyle/>
          <a:p>
            <a:pPr marL="0" indent="0">
              <a:buNone/>
            </a:pPr>
            <a:r>
              <a:rPr lang="nl-NL" sz="2000" b="0" dirty="0" err="1"/>
              <a:t>Verwaarding</a:t>
            </a:r>
            <a:r>
              <a:rPr lang="nl-NL" sz="2000" b="0" dirty="0"/>
              <a:t> van </a:t>
            </a:r>
            <a:r>
              <a:rPr lang="nl-NL" sz="2000" b="0" dirty="0" err="1"/>
              <a:t>voiding</a:t>
            </a:r>
            <a:r>
              <a:rPr lang="nl-NL" sz="2000" b="0" dirty="0"/>
              <a:t>, </a:t>
            </a:r>
            <a:r>
              <a:rPr lang="nl-NL" sz="2000" b="0" dirty="0" err="1"/>
              <a:t>reductive</a:t>
            </a:r>
            <a:r>
              <a:rPr lang="nl-NL" sz="2000" b="0" dirty="0"/>
              <a:t> en </a:t>
            </a:r>
            <a:r>
              <a:rPr lang="nl-NL" sz="2000" b="0" dirty="0" err="1"/>
              <a:t>preventive</a:t>
            </a:r>
            <a:r>
              <a:rPr lang="nl-NL" sz="2000" b="0" dirty="0"/>
              <a:t> meest gunstige. </a:t>
            </a:r>
          </a:p>
          <a:p>
            <a:pPr marL="0" indent="0">
              <a:buNone/>
            </a:pPr>
            <a:endParaRPr lang="en-US" sz="2000" b="0" dirty="0"/>
          </a:p>
        </p:txBody>
      </p:sp>
      <p:pic>
        <p:nvPicPr>
          <p:cNvPr id="3074" name="Picture 2" descr="Voedselverspilling: op naar minder afval en meer waarde - RaboResearch">
            <a:extLst>
              <a:ext uri="{FF2B5EF4-FFF2-40B4-BE49-F238E27FC236}">
                <a16:creationId xmlns:a16="http://schemas.microsoft.com/office/drawing/2014/main" id="{ED0C5A4A-FA9D-43C8-BBD3-5DAA369724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367105"/>
            <a:ext cx="6016622" cy="6123789"/>
          </a:xfrm>
          <a:prstGeom prst="rect">
            <a:avLst/>
          </a:prstGeom>
          <a:solidFill>
            <a:srgbClr val="FFFFFF"/>
          </a:solidFill>
        </p:spPr>
      </p:pic>
      <p:sp>
        <p:nvSpPr>
          <p:cNvPr id="75" name="Text Placeholder 4">
            <a:extLst>
              <a:ext uri="{FF2B5EF4-FFF2-40B4-BE49-F238E27FC236}">
                <a16:creationId xmlns:a16="http://schemas.microsoft.com/office/drawing/2014/main" id="{C630CBAC-B806-489F-964D-A15B3AF4A91A}"/>
              </a:ext>
            </a:extLst>
          </p:cNvPr>
          <p:cNvSpPr>
            <a:spLocks noGrp="1"/>
          </p:cNvSpPr>
          <p:nvPr>
            <p:ph type="body" sz="quarter" idx="14"/>
          </p:nvPr>
        </p:nvSpPr>
        <p:spPr>
          <a:xfrm>
            <a:off x="10999221" y="6308761"/>
            <a:ext cx="810000" cy="168361"/>
          </a:xfrm>
        </p:spPr>
        <p:txBody>
          <a:bodyPr/>
          <a:lstStyle/>
          <a:p>
            <a:endParaRPr lang="en-US"/>
          </a:p>
        </p:txBody>
      </p:sp>
      <p:pic>
        <p:nvPicPr>
          <p:cNvPr id="3076" name="Picture 4" descr="Marktverkenning Biobased Economy in de GFT-sector">
            <a:extLst>
              <a:ext uri="{FF2B5EF4-FFF2-40B4-BE49-F238E27FC236}">
                <a16:creationId xmlns:a16="http://schemas.microsoft.com/office/drawing/2014/main" id="{3E52C407-AD3B-4F22-AC48-A8FC5BBAE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147" y="3722458"/>
            <a:ext cx="3753648" cy="285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0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F2963-64C4-4919-B34B-827E024C4F55}"/>
              </a:ext>
            </a:extLst>
          </p:cNvPr>
          <p:cNvSpPr>
            <a:spLocks noGrp="1"/>
          </p:cNvSpPr>
          <p:nvPr>
            <p:ph type="title"/>
          </p:nvPr>
        </p:nvSpPr>
        <p:spPr>
          <a:xfrm>
            <a:off x="371476" y="296863"/>
            <a:ext cx="10260000" cy="1160403"/>
          </a:xfrm>
        </p:spPr>
        <p:txBody>
          <a:bodyPr anchor="t">
            <a:normAutofit/>
          </a:bodyPr>
          <a:lstStyle/>
          <a:p>
            <a:r>
              <a:rPr lang="nl-NL" dirty="0"/>
              <a:t>3. </a:t>
            </a:r>
            <a:r>
              <a:rPr lang="nl-NL"/>
              <a:t>CE/BE innovatie binnen de horeca</a:t>
            </a:r>
            <a:br>
              <a:rPr lang="nl-NL" dirty="0"/>
            </a:br>
            <a:endParaRPr lang="nl-NL" dirty="0"/>
          </a:p>
        </p:txBody>
      </p:sp>
      <p:pic>
        <p:nvPicPr>
          <p:cNvPr id="7" name="Picture 2" descr="Click here button with cursor icon Royalty Free Vector Image">
            <a:hlinkClick r:id="rId2"/>
            <a:extLst>
              <a:ext uri="{FF2B5EF4-FFF2-40B4-BE49-F238E27FC236}">
                <a16:creationId xmlns:a16="http://schemas.microsoft.com/office/drawing/2014/main" id="{6CE7AAAF-A05D-461D-8090-08DC3A02BD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9046614" y="5734286"/>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MiLLA Sanitation Hubs – HighTechXL Plaza">
            <a:hlinkClick r:id="rId4"/>
            <a:extLst>
              <a:ext uri="{FF2B5EF4-FFF2-40B4-BE49-F238E27FC236}">
                <a16:creationId xmlns:a16="http://schemas.microsoft.com/office/drawing/2014/main" id="{6DF634D5-B456-4459-90A5-3310B264791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6733" y="1652417"/>
            <a:ext cx="11745568" cy="392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70826"/>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478</TotalTime>
  <Words>1098</Words>
  <Application>Microsoft Office PowerPoint</Application>
  <PresentationFormat>Breedbeeld</PresentationFormat>
  <Paragraphs>164</Paragraphs>
  <Slides>20</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ThemaYuverta</vt:lpstr>
      <vt:lpstr>Circulaire economie  </vt:lpstr>
      <vt:lpstr>Vandaag</vt:lpstr>
      <vt:lpstr>1. Periode overzicht</vt:lpstr>
      <vt:lpstr>2. Vorige week….</vt:lpstr>
      <vt:lpstr>Productieketen</vt:lpstr>
      <vt:lpstr>PowerPoint-presentatie</vt:lpstr>
      <vt:lpstr>Standpunt KHN Voedselverspilling</vt:lpstr>
      <vt:lpstr>Waardencreactie</vt:lpstr>
      <vt:lpstr>3. CE/BE innovatie binnen de horeca </vt:lpstr>
      <vt:lpstr>Horeca circulair</vt:lpstr>
      <vt:lpstr>Opdracht</vt:lpstr>
      <vt:lpstr>4. Duurzaam organiseren  </vt:lpstr>
      <vt:lpstr>4. Duurzaam organiseren Business modeleren</vt:lpstr>
      <vt:lpstr>Onderscheid in basistypen businessmodellen </vt:lpstr>
      <vt:lpstr>Vragen</vt:lpstr>
      <vt:lpstr>5. Definitiefase Aanleiding en context </vt:lpstr>
      <vt:lpstr>Aanleiding en context </vt:lpstr>
      <vt:lpstr>Droom</vt:lpstr>
      <vt:lpstr>Dromen/frame</vt:lpstr>
      <vt:lpstr>Propositie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2021-09-23T13:08:35Z</dcterms:modified>
</cp:coreProperties>
</file>