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5" r:id="rId7"/>
    <p:sldId id="266" r:id="rId8"/>
    <p:sldId id="261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1A"/>
    <a:srgbClr val="DCE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Rinkel" userId="af9a95be-0c45-4de3-8499-f6d6077ad61b" providerId="ADAL" clId="{99900C36-7621-4295-985A-3C7D9963F439}"/>
    <pc:docChg chg="undo custSel modSld">
      <pc:chgData name="George Rinkel" userId="af9a95be-0c45-4de3-8499-f6d6077ad61b" providerId="ADAL" clId="{99900C36-7621-4295-985A-3C7D9963F439}" dt="2021-09-10T07:20:52.354" v="95" actId="6549"/>
      <pc:docMkLst>
        <pc:docMk/>
      </pc:docMkLst>
      <pc:sldChg chg="modSp mod">
        <pc:chgData name="George Rinkel" userId="af9a95be-0c45-4de3-8499-f6d6077ad61b" providerId="ADAL" clId="{99900C36-7621-4295-985A-3C7D9963F439}" dt="2021-09-10T07:11:03.788" v="0" actId="20577"/>
        <pc:sldMkLst>
          <pc:docMk/>
          <pc:sldMk cId="2139945533" sldId="256"/>
        </pc:sldMkLst>
        <pc:spChg chg="mod">
          <ac:chgData name="George Rinkel" userId="af9a95be-0c45-4de3-8499-f6d6077ad61b" providerId="ADAL" clId="{99900C36-7621-4295-985A-3C7D9963F439}" dt="2021-09-10T07:11:03.788" v="0" actId="20577"/>
          <ac:spMkLst>
            <pc:docMk/>
            <pc:sldMk cId="2139945533" sldId="256"/>
            <ac:spMk id="3" creationId="{0197BE3F-08FA-4C3B-B41B-4CDC3E63C88C}"/>
          </ac:spMkLst>
        </pc:spChg>
      </pc:sldChg>
      <pc:sldChg chg="modSp mod">
        <pc:chgData name="George Rinkel" userId="af9a95be-0c45-4de3-8499-f6d6077ad61b" providerId="ADAL" clId="{99900C36-7621-4295-985A-3C7D9963F439}" dt="2021-09-10T07:13:05.334" v="30" actId="6549"/>
        <pc:sldMkLst>
          <pc:docMk/>
          <pc:sldMk cId="2248045038" sldId="257"/>
        </pc:sldMkLst>
        <pc:spChg chg="mod">
          <ac:chgData name="George Rinkel" userId="af9a95be-0c45-4de3-8499-f6d6077ad61b" providerId="ADAL" clId="{99900C36-7621-4295-985A-3C7D9963F439}" dt="2021-09-10T07:13:05.334" v="30" actId="6549"/>
          <ac:spMkLst>
            <pc:docMk/>
            <pc:sldMk cId="2248045038" sldId="257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99900C36-7621-4295-985A-3C7D9963F439}" dt="2021-09-10T07:15:01.209" v="72" actId="20577"/>
        <pc:sldMkLst>
          <pc:docMk/>
          <pc:sldMk cId="601661728" sldId="261"/>
        </pc:sldMkLst>
        <pc:spChg chg="mod">
          <ac:chgData name="George Rinkel" userId="af9a95be-0c45-4de3-8499-f6d6077ad61b" providerId="ADAL" clId="{99900C36-7621-4295-985A-3C7D9963F439}" dt="2021-09-10T07:15:01.209" v="72" actId="20577"/>
          <ac:spMkLst>
            <pc:docMk/>
            <pc:sldMk cId="601661728" sldId="261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99900C36-7621-4295-985A-3C7D9963F439}" dt="2021-09-10T07:13:49.925" v="44" actId="20577"/>
        <pc:sldMkLst>
          <pc:docMk/>
          <pc:sldMk cId="3072820215" sldId="265"/>
        </pc:sldMkLst>
        <pc:spChg chg="mod">
          <ac:chgData name="George Rinkel" userId="af9a95be-0c45-4de3-8499-f6d6077ad61b" providerId="ADAL" clId="{99900C36-7621-4295-985A-3C7D9963F439}" dt="2021-09-10T07:13:49.925" v="44" actId="20577"/>
          <ac:spMkLst>
            <pc:docMk/>
            <pc:sldMk cId="3072820215" sldId="265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99900C36-7621-4295-985A-3C7D9963F439}" dt="2021-09-10T07:14:35.886" v="69" actId="20577"/>
        <pc:sldMkLst>
          <pc:docMk/>
          <pc:sldMk cId="61882703" sldId="266"/>
        </pc:sldMkLst>
        <pc:spChg chg="mod">
          <ac:chgData name="George Rinkel" userId="af9a95be-0c45-4de3-8499-f6d6077ad61b" providerId="ADAL" clId="{99900C36-7621-4295-985A-3C7D9963F439}" dt="2021-09-10T07:14:35.886" v="69" actId="20577"/>
          <ac:spMkLst>
            <pc:docMk/>
            <pc:sldMk cId="61882703" sldId="266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99900C36-7621-4295-985A-3C7D9963F439}" dt="2021-09-10T07:15:25.679" v="79" actId="6549"/>
        <pc:sldMkLst>
          <pc:docMk/>
          <pc:sldMk cId="1619346941" sldId="267"/>
        </pc:sldMkLst>
        <pc:spChg chg="mod">
          <ac:chgData name="George Rinkel" userId="af9a95be-0c45-4de3-8499-f6d6077ad61b" providerId="ADAL" clId="{99900C36-7621-4295-985A-3C7D9963F439}" dt="2021-09-10T07:15:25.679" v="79" actId="6549"/>
          <ac:spMkLst>
            <pc:docMk/>
            <pc:sldMk cId="1619346941" sldId="267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99900C36-7621-4295-985A-3C7D9963F439}" dt="2021-09-10T07:15:43.651" v="83" actId="20577"/>
        <pc:sldMkLst>
          <pc:docMk/>
          <pc:sldMk cId="2916543620" sldId="268"/>
        </pc:sldMkLst>
        <pc:spChg chg="mod">
          <ac:chgData name="George Rinkel" userId="af9a95be-0c45-4de3-8499-f6d6077ad61b" providerId="ADAL" clId="{99900C36-7621-4295-985A-3C7D9963F439}" dt="2021-09-10T07:15:43.651" v="83" actId="20577"/>
          <ac:spMkLst>
            <pc:docMk/>
            <pc:sldMk cId="2916543620" sldId="268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99900C36-7621-4295-985A-3C7D9963F439}" dt="2021-09-10T07:16:02.628" v="88" actId="6549"/>
        <pc:sldMkLst>
          <pc:docMk/>
          <pc:sldMk cId="3167777626" sldId="269"/>
        </pc:sldMkLst>
        <pc:spChg chg="mod">
          <ac:chgData name="George Rinkel" userId="af9a95be-0c45-4de3-8499-f6d6077ad61b" providerId="ADAL" clId="{99900C36-7621-4295-985A-3C7D9963F439}" dt="2021-09-10T07:16:02.628" v="88" actId="6549"/>
          <ac:spMkLst>
            <pc:docMk/>
            <pc:sldMk cId="3167777626" sldId="269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99900C36-7621-4295-985A-3C7D9963F439}" dt="2021-09-10T07:20:52.354" v="95" actId="6549"/>
        <pc:sldMkLst>
          <pc:docMk/>
          <pc:sldMk cId="1656441205" sldId="270"/>
        </pc:sldMkLst>
        <pc:spChg chg="mod">
          <ac:chgData name="George Rinkel" userId="af9a95be-0c45-4de3-8499-f6d6077ad61b" providerId="ADAL" clId="{99900C36-7621-4295-985A-3C7D9963F439}" dt="2021-09-10T07:20:52.354" v="95" actId="6549"/>
          <ac:spMkLst>
            <pc:docMk/>
            <pc:sldMk cId="1656441205" sldId="270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99900C36-7621-4295-985A-3C7D9963F439}" dt="2021-09-10T07:20:31.324" v="94" actId="6549"/>
        <pc:sldMkLst>
          <pc:docMk/>
          <pc:sldMk cId="3886062216" sldId="271"/>
        </pc:sldMkLst>
        <pc:spChg chg="mod">
          <ac:chgData name="George Rinkel" userId="af9a95be-0c45-4de3-8499-f6d6077ad61b" providerId="ADAL" clId="{99900C36-7621-4295-985A-3C7D9963F439}" dt="2021-09-10T07:20:31.324" v="94" actId="6549"/>
          <ac:spMkLst>
            <pc:docMk/>
            <pc:sldMk cId="3886062216" sldId="271"/>
            <ac:spMk id="3" creationId="{1B4BFFFD-2C1D-4F71-99AA-6F83C5CB985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29CDB-08AA-4950-9312-B5A8EC257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0754"/>
            <a:ext cx="10515600" cy="925098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6B2ACF-8E26-4EF8-89E6-C536376C2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41522"/>
            <a:ext cx="10515600" cy="4963026"/>
          </a:xfrm>
          <a:solidFill>
            <a:srgbClr val="DCE4CF"/>
          </a:solidFill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F06908-7791-45EA-8512-BA22351B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83B38C-C7E6-4FFD-B8FD-8B17D6E10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3FF2EA-F32A-4BE1-8873-F370660F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13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72304-3F43-4ED3-9165-E7C20C45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B59A0E3-9E99-49C0-A3D5-E85133754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4538E-9389-474D-8FCE-70DA2F14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EC98BB-F79E-4D0F-B100-5D757CE7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693388-7E25-4887-8629-0E937C76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54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3CB562D-6687-4A6F-BCDF-2B109757D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ADBC2F8-A6A4-4C67-AE35-6F20905FB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07ED04-58C1-4175-B353-361E08DF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66734A-AF55-4568-9159-8FC55325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8D3415-8544-4F12-ABDC-F74AF9B5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7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C0E40-ACA1-4EE0-AC2B-7513F4CA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A157AE-6AE5-4781-9FE3-95BD2610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96674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89A6FC-802D-459D-A640-B5091906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58BA13-B44F-47B9-BB98-37A4D63D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536AD3-B4E1-4A57-993B-1ECBDFFE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96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407B6-1205-49F3-9E61-B6B7EDC2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F9A9E6-B8E2-403E-B918-D1A82DE4B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094BB1-0A4F-4D54-8FD0-03CC6163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B6A33B-AD13-47A8-BCF3-96B251DC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0A6604-5845-4B39-BE7E-50E1B9CA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88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C9350-7B30-4CF1-B9D9-65AD2820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104A25-BD7F-4892-A876-AC613F45C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925CC8-B401-4F31-93B1-C5DD6876E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308E2A-DD3D-43C3-8E35-EAD4AD10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9BA430-2928-43F5-A454-C33C41C5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1F03F3-F82E-482C-B8A0-D2AEFF7E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08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9D9D9-1730-42E5-A223-84069E60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59C6D3-3F3F-4BF7-9066-A95744BCF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9AFC7E-5B7A-483F-BD89-EBC271FC1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4667664-3BC1-45D2-AEA8-B1AB927AE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AEA7F81-C484-450D-92C0-025F5DE72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A49C36-F9F0-42B8-8686-20C21A56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9665AB2-EA8D-482C-895F-5E8B676B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399BAD5-5D72-4367-9609-9DE10A0B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53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243A5-4438-4DBE-B64B-18692969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5ECD8EB-2F51-46B4-85C7-7ADC4235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D4BE949-EF9E-40D2-8FF7-1D76FF12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DCBE8F-1BEC-43BE-85F6-4FB3FD72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45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C8B4D7-5A45-48D5-A846-CE12B6BC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2CA0B22-CD59-4175-B2BE-3F0754F2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E36C25-2669-4D42-8B22-EF82F12D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09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C6B77B-8D3F-4818-900B-27D463A2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D5A9FB-0D56-45E6-B9D3-F553A4EA2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644112-17D8-4458-991C-1BBA6F283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DDF9B5-753A-46DC-8959-206469D0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40D440-AFFD-4CD8-B202-636C4A08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1CD3CB-CBDD-47D2-8443-86265E28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84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73CB4-7A5D-4AC5-90D6-82B7BCF6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66D3261-702A-4CF6-B308-114EBF134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E4B938-DB08-4025-A467-A53320B21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033D3F-7228-400A-9925-87EF340D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42AF84-A405-4C02-BA9D-25CAA173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63CF8C-C556-4E14-82D8-2D2653E9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93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9592DD9-772A-4C83-8EEF-8E379C60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181879-8270-489F-B402-056B2FEFC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 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Sub </a:t>
            </a:r>
            <a:r>
              <a:rPr lang="nl-NL" dirty="0" err="1"/>
              <a:t>Sub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KOPJE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442464-E74D-4B4A-A4CE-2EA0FA981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ED1387-D388-451C-9F03-BEB0D18FF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C3F46B-21F2-4AD7-9A46-000BE199C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CB1EEB5-D158-4E57-8E69-B43998021C9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80815" y="0"/>
            <a:ext cx="1392536" cy="1325563"/>
          </a:xfrm>
          <a:prstGeom prst="rect">
            <a:avLst/>
          </a:prstGeom>
        </p:spPr>
      </p:pic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BA2FB3CE-B2AC-421C-8048-753D5AAD726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44" y="482917"/>
            <a:ext cx="1391817" cy="54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6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F811A"/>
        </a:buClr>
        <a:buFont typeface="Calibri" panose="020F0502020204030204" pitchFamily="34" charset="0"/>
        <a:buChar char="•"/>
        <a:defRPr sz="2800" kern="1200">
          <a:solidFill>
            <a:srgbClr val="4F811A"/>
          </a:solidFill>
          <a:latin typeface="+mn-lt"/>
          <a:ea typeface="+mn-ea"/>
          <a:cs typeface="+mn-cs"/>
        </a:defRPr>
      </a:lvl1pPr>
      <a:lvl2pPr marL="53498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F811A"/>
          </a:solidFill>
          <a:latin typeface="+mn-lt"/>
          <a:ea typeface="+mn-ea"/>
          <a:cs typeface="+mn-cs"/>
        </a:defRPr>
      </a:lvl2pPr>
      <a:lvl3pPr marL="80645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F811A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4F811A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rgbClr val="4F811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14A33-7799-4D1D-A2D5-63792013F5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Criminaliteit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97BE3F-08FA-4C3B-B41B-4CDC3E63C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Maatschappijkunde</a:t>
            </a:r>
          </a:p>
          <a:p>
            <a:endParaRPr lang="nl-NL" b="1" dirty="0"/>
          </a:p>
          <a:p>
            <a:r>
              <a:rPr lang="nl-NL" b="1" dirty="0"/>
              <a:t>2</a:t>
            </a:r>
            <a:r>
              <a:rPr lang="nl-NL" b="1" dirty="0">
                <a:solidFill>
                  <a:srgbClr val="4F811A"/>
                </a:solidFill>
                <a:latin typeface="+mn-lt"/>
              </a:rPr>
              <a:t>.1 Maatschappelijk probleem</a:t>
            </a:r>
          </a:p>
          <a:p>
            <a:r>
              <a:rPr lang="nl-NL" b="1" dirty="0"/>
              <a:t>2</a:t>
            </a:r>
            <a:r>
              <a:rPr lang="nl-NL" b="1" dirty="0">
                <a:solidFill>
                  <a:srgbClr val="4F811A"/>
                </a:solidFill>
                <a:latin typeface="+mn-lt"/>
              </a:rPr>
              <a:t>.2 Ons beeld van criminaliteit</a:t>
            </a:r>
          </a:p>
          <a:p>
            <a:endParaRPr lang="nl-NL" sz="2000" b="1" dirty="0">
              <a:solidFill>
                <a:srgbClr val="4F811A"/>
              </a:solidFill>
              <a:latin typeface="+mn-lt"/>
            </a:endParaRPr>
          </a:p>
          <a:p>
            <a:endParaRPr lang="nl-NL" sz="3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D2137A-4AF5-4B26-BC28-D02F674F3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"/>
          <a:stretch/>
        </p:blipFill>
        <p:spPr>
          <a:xfrm rot="1196807">
            <a:off x="5410746" y="2425616"/>
            <a:ext cx="2198459" cy="300068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58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13994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Ons beeld van criminaliteit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2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.2 Ons beeld van criminaliteit</a:t>
            </a:r>
          </a:p>
          <a:p>
            <a:pPr lvl="3"/>
            <a:endParaRPr lang="nl-NL" b="1" dirty="0"/>
          </a:p>
          <a:p>
            <a:pPr lvl="3"/>
            <a:r>
              <a:rPr lang="nl-NL" sz="2000" dirty="0"/>
              <a:t>Het derde onderzoek is de </a:t>
            </a:r>
            <a:r>
              <a:rPr lang="nl-NL" sz="2000" b="1" dirty="0"/>
              <a:t>Veiligheidsmonitor</a:t>
            </a:r>
            <a:r>
              <a:rPr lang="nl-NL" sz="2000" dirty="0"/>
              <a:t>. 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Doel is om te weten te komen hoe veilig Nederlanders zich voelen </a:t>
            </a:r>
          </a:p>
          <a:p>
            <a:pPr lvl="3"/>
            <a:r>
              <a:rPr lang="nl-NL" sz="2000" dirty="0"/>
              <a:t>en waar gevoelens van onveiligheid vandaan komen.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69CAEDFC-072E-40FC-825C-296A845B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948" y="1852950"/>
            <a:ext cx="2722568" cy="24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6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Ons beeld van criminaliteit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2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.1 Maatschappelijk probleem</a:t>
            </a:r>
          </a:p>
          <a:p>
            <a:pPr lvl="3"/>
            <a:endParaRPr lang="nl-NL" b="1" dirty="0"/>
          </a:p>
          <a:p>
            <a:pPr marL="457200" lvl="3" indent="-457200">
              <a:buFont typeface="+mj-lt"/>
              <a:buAutoNum type="arabicPeriod"/>
            </a:pPr>
            <a:r>
              <a:rPr lang="nl-NL" sz="2000" b="1" dirty="0"/>
              <a:t>Veel burgers </a:t>
            </a:r>
            <a:r>
              <a:rPr lang="nl-NL" sz="2000" dirty="0"/>
              <a:t>hebben last van criminaliteit. </a:t>
            </a:r>
          </a:p>
          <a:p>
            <a:pPr marL="457200" lvl="3" indent="-457200">
              <a:buFont typeface="+mj-lt"/>
              <a:buAutoNum type="arabicPeriod"/>
            </a:pPr>
            <a:endParaRPr lang="nl-NL" sz="2000" dirty="0"/>
          </a:p>
          <a:p>
            <a:pPr marL="457200" lvl="3" indent="-457200">
              <a:buFont typeface="+mj-lt"/>
              <a:buAutoNum type="arabicPeriod"/>
            </a:pPr>
            <a:r>
              <a:rPr lang="nl-NL" sz="2000" dirty="0"/>
              <a:t>Er bestaan </a:t>
            </a:r>
            <a:r>
              <a:rPr lang="nl-NL" sz="2000" b="1" dirty="0"/>
              <a:t>verschillende meningen </a:t>
            </a:r>
            <a:r>
              <a:rPr lang="nl-NL" sz="2000" dirty="0"/>
              <a:t>over </a:t>
            </a:r>
          </a:p>
          <a:p>
            <a:pPr lvl="3">
              <a:tabLst>
                <a:tab pos="444500" algn="l"/>
              </a:tabLst>
            </a:pPr>
            <a:r>
              <a:rPr lang="nl-NL" sz="2000" dirty="0"/>
              <a:t>	een oplossing.</a:t>
            </a:r>
          </a:p>
          <a:p>
            <a:pPr lvl="3">
              <a:tabLst>
                <a:tab pos="444500" algn="l"/>
              </a:tabLst>
            </a:pPr>
            <a:endParaRPr lang="nl-NL" sz="2000" dirty="0"/>
          </a:p>
          <a:p>
            <a:pPr lvl="3">
              <a:tabLst>
                <a:tab pos="444500" algn="l"/>
              </a:tabLst>
            </a:pPr>
            <a:r>
              <a:rPr lang="nl-NL" sz="2000" dirty="0"/>
              <a:t>3.	De </a:t>
            </a:r>
            <a:r>
              <a:rPr lang="nl-NL" sz="2000" b="1" dirty="0"/>
              <a:t>media</a:t>
            </a:r>
            <a:r>
              <a:rPr lang="nl-NL" sz="2000" dirty="0"/>
              <a:t> publiceren veel over criminaliteit en </a:t>
            </a:r>
          </a:p>
          <a:p>
            <a:pPr lvl="3">
              <a:tabLst>
                <a:tab pos="444500" algn="l"/>
              </a:tabLst>
            </a:pPr>
            <a:r>
              <a:rPr lang="nl-NL" sz="2000" dirty="0"/>
              <a:t>	beïnvloeden de </a:t>
            </a:r>
            <a:r>
              <a:rPr lang="nl-NL" sz="2000" b="1" dirty="0"/>
              <a:t>publieke opinie.</a:t>
            </a:r>
          </a:p>
          <a:p>
            <a:pPr marL="457200" lvl="3" indent="-457200">
              <a:buFont typeface="+mj-lt"/>
              <a:buAutoNum type="arabicPeriod"/>
            </a:pPr>
            <a:endParaRPr lang="nl-NL" sz="2000" b="1" dirty="0"/>
          </a:p>
          <a:p>
            <a:pPr lvl="3">
              <a:tabLst>
                <a:tab pos="444500" algn="l"/>
              </a:tabLst>
            </a:pPr>
            <a:r>
              <a:rPr lang="nl-NL" sz="2000" dirty="0"/>
              <a:t>4.	De </a:t>
            </a:r>
            <a:r>
              <a:rPr lang="nl-NL" sz="2000" b="1" dirty="0"/>
              <a:t>overheid bemoeit zich ermee</a:t>
            </a:r>
            <a:r>
              <a:rPr lang="nl-NL" sz="2000" dirty="0"/>
              <a:t>. 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9103C3DE-49ED-47EB-8339-02056CD8D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03" r="4085" b="2840"/>
          <a:stretch/>
        </p:blipFill>
        <p:spPr>
          <a:xfrm>
            <a:off x="7047074" y="1852959"/>
            <a:ext cx="3912243" cy="24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4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Ons beeld van criminaliteit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2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.1 Maatschappelijk probleem</a:t>
            </a:r>
          </a:p>
          <a:p>
            <a:pPr lvl="3"/>
            <a:endParaRPr lang="nl-NL" b="1" dirty="0"/>
          </a:p>
          <a:p>
            <a:pPr lvl="3"/>
            <a:r>
              <a:rPr lang="nl-NL" sz="2000" dirty="0"/>
              <a:t>Dat criminaliteit een sociaal probleem is, blijkt uit de</a:t>
            </a:r>
          </a:p>
          <a:p>
            <a:pPr lvl="3"/>
            <a:r>
              <a:rPr lang="nl-NL" sz="2000" dirty="0"/>
              <a:t>vele </a:t>
            </a:r>
            <a:r>
              <a:rPr lang="nl-NL" sz="2000" b="1" dirty="0"/>
              <a:t>materiële gevolgen</a:t>
            </a:r>
            <a:r>
              <a:rPr lang="nl-NL" sz="2000" dirty="0"/>
              <a:t>:</a:t>
            </a:r>
          </a:p>
          <a:p>
            <a:pPr lvl="3"/>
            <a:r>
              <a:rPr lang="nl-NL" sz="2000" dirty="0"/>
              <a:t>	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sz="2000" b="0" i="0" u="none" strike="noStrike" baseline="0" dirty="0">
                <a:latin typeface="MinionPro-Regular"/>
              </a:rPr>
              <a:t>De kosten die je maakt als je zelf slachtoffer bent;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sz="2000" b="0" i="0" u="none" strike="noStrike" baseline="0" dirty="0">
                <a:latin typeface="MinionPro-Regular"/>
              </a:rPr>
              <a:t>De hogere prijzen voor producten of diensten;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sz="2000" b="0" i="0" u="none" strike="noStrike" baseline="0" dirty="0">
                <a:latin typeface="MinionPro-Regular"/>
              </a:rPr>
              <a:t>De kosten voor de bestrijding van criminaliteit.</a:t>
            </a:r>
            <a:endParaRPr lang="nl-NL" sz="2000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9103C3DE-49ED-47EB-8339-02056CD8D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03" r="4085" b="2840"/>
          <a:stretch/>
        </p:blipFill>
        <p:spPr>
          <a:xfrm>
            <a:off x="7047074" y="1852959"/>
            <a:ext cx="3912243" cy="24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20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Ons beeld van criminaliteit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2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.1 Maatschappelijk probleem</a:t>
            </a:r>
          </a:p>
          <a:p>
            <a:pPr lvl="3"/>
            <a:endParaRPr lang="nl-NL" b="1" dirty="0"/>
          </a:p>
          <a:p>
            <a:pPr lvl="3"/>
            <a:r>
              <a:rPr lang="nl-NL" sz="2000" b="0" i="0" u="none" strike="noStrike" baseline="0" dirty="0">
                <a:latin typeface="MinionPro-Regular"/>
              </a:rPr>
              <a:t>Daarnaast zijn er veel </a:t>
            </a:r>
            <a:r>
              <a:rPr lang="nl-NL" sz="2000" b="1" i="0" u="none" strike="noStrike" baseline="0" dirty="0">
                <a:latin typeface="MinionPro-Bold"/>
              </a:rPr>
              <a:t>immateriële gevolgen</a:t>
            </a:r>
            <a:r>
              <a:rPr lang="nl-NL" sz="2000" b="1" i="0" u="none" strike="noStrike" baseline="0" dirty="0">
                <a:latin typeface="MinionPro-Regular"/>
              </a:rPr>
              <a:t>:</a:t>
            </a:r>
            <a:endParaRPr lang="nl-NL" sz="2000" dirty="0">
              <a:latin typeface="MinionPro-Regular"/>
            </a:endParaRPr>
          </a:p>
          <a:p>
            <a:pPr lvl="3"/>
            <a:endParaRPr lang="nl-NL" sz="2000" b="0" i="0" u="none" strike="noStrike" baseline="0" dirty="0">
              <a:latin typeface="MinionPro-Regular"/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nl-NL" sz="2000" b="0" i="0" u="none" strike="noStrike" baseline="0" dirty="0">
                <a:latin typeface="MinionPro-Regular"/>
              </a:rPr>
              <a:t>Gevoelens van </a:t>
            </a:r>
            <a:r>
              <a:rPr lang="nl-NL" sz="2000" b="1" i="0" u="none" strike="noStrike" baseline="0" dirty="0">
                <a:latin typeface="MinionPro-Bold"/>
              </a:rPr>
              <a:t>angst </a:t>
            </a:r>
            <a:r>
              <a:rPr lang="nl-NL" sz="2000" b="0" i="0" u="none" strike="noStrike" baseline="0" dirty="0">
                <a:latin typeface="MinionPro-Regular"/>
              </a:rPr>
              <a:t>en </a:t>
            </a:r>
            <a:r>
              <a:rPr lang="nl-NL" sz="2000" b="1" i="0" u="none" strike="noStrike" baseline="0" dirty="0">
                <a:latin typeface="MinionPro-Bold"/>
              </a:rPr>
              <a:t>onveiligheid</a:t>
            </a:r>
            <a:r>
              <a:rPr lang="nl-NL" sz="2000" i="0" u="none" strike="noStrike" baseline="0" dirty="0">
                <a:latin typeface="MinionPro-Bold"/>
              </a:rPr>
              <a:t>;</a:t>
            </a:r>
            <a:endParaRPr lang="nl-NL" sz="2000" i="0" u="none" strike="noStrike" baseline="0" dirty="0">
              <a:latin typeface="MinionPro-Regular"/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MinionPro-Regular"/>
              </a:rPr>
              <a:t>Gevoelens van </a:t>
            </a:r>
            <a:r>
              <a:rPr lang="nl-NL" sz="2000" b="1" dirty="0">
                <a:latin typeface="MinionPro-Regular"/>
              </a:rPr>
              <a:t>morele verontwaardiging</a:t>
            </a:r>
            <a:r>
              <a:rPr lang="nl-NL" sz="2000" dirty="0">
                <a:latin typeface="MinionPro-Regular"/>
              </a:rPr>
              <a:t>;</a:t>
            </a:r>
            <a:endParaRPr lang="nl-NL" sz="2000" b="1" dirty="0">
              <a:latin typeface="MinionPro-Regular"/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nl-NL" sz="2000" b="0" i="0" u="none" strike="noStrike" baseline="0" dirty="0">
                <a:latin typeface="MinionPro-Regular"/>
              </a:rPr>
              <a:t>Er kan </a:t>
            </a:r>
            <a:r>
              <a:rPr lang="nl-NL" sz="2000" b="1" i="0" u="none" strike="noStrike" baseline="0" dirty="0">
                <a:latin typeface="MinionPro-Bold"/>
              </a:rPr>
              <a:t>normvervaging </a:t>
            </a:r>
            <a:r>
              <a:rPr lang="nl-NL" sz="2000" b="0" i="0" u="none" strike="noStrike" baseline="0" dirty="0">
                <a:latin typeface="MinionPro-Regular"/>
              </a:rPr>
              <a:t>optreden;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nl-NL" sz="2000" b="0" i="0" u="none" strike="noStrike" baseline="0" dirty="0">
                <a:latin typeface="MinionPro-Regular"/>
              </a:rPr>
              <a:t>Het </a:t>
            </a:r>
            <a:r>
              <a:rPr lang="nl-NL" sz="2000" b="1" i="0" u="none" strike="noStrike" baseline="0" dirty="0">
                <a:latin typeface="MinionPro-Bold"/>
              </a:rPr>
              <a:t>vertrouwen </a:t>
            </a:r>
            <a:r>
              <a:rPr lang="nl-NL" sz="2000" b="0" i="0" u="none" strike="noStrike" baseline="0" dirty="0">
                <a:latin typeface="MinionPro-Regular"/>
              </a:rPr>
              <a:t>in de politiek en de overheid</a:t>
            </a:r>
            <a:r>
              <a:rPr lang="nl-NL" sz="2000" dirty="0">
                <a:latin typeface="MinionPro-Regular"/>
              </a:rPr>
              <a:t> neemt af;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nl-NL" sz="2000" b="0" i="0" u="none" strike="noStrike" baseline="0" dirty="0">
                <a:latin typeface="MinionPro-Regular"/>
              </a:rPr>
              <a:t>Criminaliteit is een bedreiging van de </a:t>
            </a:r>
            <a:r>
              <a:rPr lang="nl-NL" sz="2000" b="1" i="0" u="none" strike="noStrike" baseline="0" dirty="0">
                <a:latin typeface="MinionPro-Bold"/>
              </a:rPr>
              <a:t>rechtsstaat</a:t>
            </a:r>
            <a:r>
              <a:rPr lang="nl-NL" sz="2000" dirty="0">
                <a:latin typeface="MinionPro-Regular"/>
              </a:rPr>
              <a:t>;</a:t>
            </a:r>
            <a:endParaRPr lang="nl-NL" sz="2000" b="1" i="0" u="none" strike="noStrike" baseline="0" dirty="0">
              <a:latin typeface="MinionPro-Regular"/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MinionPro-Regular"/>
              </a:rPr>
              <a:t>Hierdoor stijgt ook het gevaar van </a:t>
            </a:r>
            <a:r>
              <a:rPr lang="nl-NL" sz="2000" b="1" dirty="0">
                <a:latin typeface="MinionPro-Regular"/>
              </a:rPr>
              <a:t>eigenrichting</a:t>
            </a:r>
            <a:r>
              <a:rPr lang="nl-NL" sz="2000" dirty="0">
                <a:latin typeface="MinionPro-Regular"/>
              </a:rPr>
              <a:t>.</a:t>
            </a:r>
            <a:endParaRPr lang="nl-NL" sz="2000" b="1" dirty="0">
              <a:latin typeface="MinionPro-Regular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9103C3DE-49ED-47EB-8339-02056CD8D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03" r="4085" b="2840"/>
          <a:stretch/>
        </p:blipFill>
        <p:spPr>
          <a:xfrm>
            <a:off x="7047074" y="1852959"/>
            <a:ext cx="3912243" cy="24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2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Ons beeld van criminaliteit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2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.2 Ons beeld van criminaliteit</a:t>
            </a:r>
          </a:p>
          <a:p>
            <a:pPr lvl="3"/>
            <a:endParaRPr lang="nl-NL" b="1" dirty="0"/>
          </a:p>
          <a:p>
            <a:pPr lvl="3"/>
            <a:r>
              <a:rPr lang="nl-NL" sz="2000" dirty="0"/>
              <a:t>Uit onderzoek blijkt dat mensen vaak </a:t>
            </a:r>
            <a:r>
              <a:rPr lang="nl-NL" sz="2000" b="1" dirty="0"/>
              <a:t>gevoelens </a:t>
            </a:r>
          </a:p>
          <a:p>
            <a:pPr lvl="3"/>
            <a:r>
              <a:rPr lang="nl-NL" sz="2000" b="1" dirty="0"/>
              <a:t>van onveiligheid</a:t>
            </a:r>
            <a:r>
              <a:rPr lang="nl-NL" sz="2000" dirty="0"/>
              <a:t> hebben.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Nieuwsmedia berichten regelmatig over zware misdrijven. </a:t>
            </a:r>
          </a:p>
          <a:p>
            <a:pPr lvl="3"/>
            <a:r>
              <a:rPr lang="nl-NL" sz="2000" dirty="0"/>
              <a:t>Dat trekt veel lezers en kijkers aan, omdat het </a:t>
            </a:r>
          </a:p>
          <a:p>
            <a:pPr lvl="3"/>
            <a:r>
              <a:rPr lang="nl-NL" sz="2000" b="1" dirty="0"/>
              <a:t>sensationeel nieuws </a:t>
            </a:r>
            <a:r>
              <a:rPr lang="nl-NL" sz="2000" dirty="0"/>
              <a:t>is.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Hierdoor kan een verkeerd beeld over criminaliteit ontstaan.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Media hebben dus veel invloed op de </a:t>
            </a:r>
            <a:r>
              <a:rPr lang="nl-NL" sz="2000" b="1" dirty="0"/>
              <a:t>beeldvorming</a:t>
            </a:r>
            <a:r>
              <a:rPr lang="nl-NL" sz="2000" dirty="0"/>
              <a:t> en</a:t>
            </a:r>
          </a:p>
          <a:p>
            <a:pPr lvl="3"/>
            <a:r>
              <a:rPr lang="nl-NL" sz="2000" dirty="0"/>
              <a:t>daarmee ook op de </a:t>
            </a:r>
            <a:r>
              <a:rPr lang="nl-NL" sz="2000" b="1" dirty="0"/>
              <a:t>publieke opinie </a:t>
            </a:r>
            <a:r>
              <a:rPr lang="nl-NL" sz="2000" dirty="0"/>
              <a:t>rond criminaliteit.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69CAEDFC-072E-40FC-825C-296A845B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948" y="1852950"/>
            <a:ext cx="2722568" cy="24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6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Ons beeld van criminaliteit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2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.2 Ons beeld van criminaliteit</a:t>
            </a:r>
          </a:p>
          <a:p>
            <a:pPr lvl="3"/>
            <a:endParaRPr lang="nl-NL" b="1" dirty="0"/>
          </a:p>
          <a:p>
            <a:pPr lvl="3"/>
            <a:r>
              <a:rPr lang="nl-NL" sz="2000" dirty="0"/>
              <a:t>Om een realistisch beeld te krijgen van criminaliteit moet je naar </a:t>
            </a:r>
          </a:p>
          <a:p>
            <a:pPr lvl="3"/>
            <a:r>
              <a:rPr lang="nl-NL" sz="2000" dirty="0"/>
              <a:t>de cijfers kijken. 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Het Centraal Bureau voor de Statistiek (CBS) verzamelt en </a:t>
            </a:r>
          </a:p>
          <a:p>
            <a:pPr lvl="3"/>
            <a:r>
              <a:rPr lang="nl-NL" sz="2000" dirty="0"/>
              <a:t>publiceert alle misdaadcijfers.</a:t>
            </a:r>
          </a:p>
          <a:p>
            <a:pPr lvl="3"/>
            <a:endParaRPr lang="nl-NL" sz="2000" dirty="0"/>
          </a:p>
          <a:p>
            <a:pPr lvl="3"/>
            <a:r>
              <a:rPr lang="nl-NL" sz="2000" b="0" i="0" u="none" strike="noStrike" baseline="0" dirty="0">
                <a:latin typeface="MinionPro-Regular"/>
              </a:rPr>
              <a:t>Het CBS maakt daarbij gebruik van politiestatistieken, </a:t>
            </a:r>
          </a:p>
          <a:p>
            <a:pPr lvl="3"/>
            <a:r>
              <a:rPr lang="nl-NL" sz="2000" b="0" i="0" u="none" strike="noStrike" baseline="0" dirty="0">
                <a:latin typeface="MinionPro-Regular"/>
              </a:rPr>
              <a:t>slachtofferonderzoek, daderonderzoek en de Veiligheidsmonitor.</a:t>
            </a:r>
          </a:p>
          <a:p>
            <a:pPr lvl="3"/>
            <a:endParaRPr lang="nl-NL" sz="2000" dirty="0">
              <a:latin typeface="MinionPro-Regular"/>
            </a:endParaRPr>
          </a:p>
          <a:p>
            <a:pPr lvl="3"/>
            <a:r>
              <a:rPr lang="nl-NL" sz="2000" dirty="0">
                <a:latin typeface="MinionPro-Regular"/>
              </a:rPr>
              <a:t>We bespreken ze alle vier.</a:t>
            </a:r>
            <a:endParaRPr lang="nl-NL" sz="2000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69CAEDFC-072E-40FC-825C-296A845B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948" y="1852950"/>
            <a:ext cx="2722568" cy="24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4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Ons beeld van criminaliteit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2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.2 Ons beeld van criminaliteit</a:t>
            </a:r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Politiestatistieken</a:t>
            </a:r>
          </a:p>
          <a:p>
            <a:pPr lvl="3"/>
            <a:r>
              <a:rPr lang="nl-NL" sz="2000" dirty="0"/>
              <a:t>De politie registreert alle misdrijven die door burgers zijn </a:t>
            </a:r>
          </a:p>
          <a:p>
            <a:pPr lvl="3"/>
            <a:r>
              <a:rPr lang="nl-NL" sz="2000" dirty="0"/>
              <a:t>aangegeven of door de politie zelf zijn ontdekt. 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Niet volledig want:</a:t>
            </a:r>
          </a:p>
          <a:p>
            <a:pPr lvl="1"/>
            <a:r>
              <a:rPr lang="nl-NL" sz="2000" dirty="0"/>
              <a:t>Sommige delicten worden </a:t>
            </a:r>
            <a:r>
              <a:rPr lang="nl-NL" sz="2000" b="1" dirty="0"/>
              <a:t>niet ontdekt </a:t>
            </a:r>
            <a:r>
              <a:rPr lang="nl-NL" sz="2000" dirty="0"/>
              <a:t>door de politie.</a:t>
            </a:r>
          </a:p>
          <a:p>
            <a:pPr lvl="1"/>
            <a:r>
              <a:rPr lang="nl-NL" sz="2000" dirty="0"/>
              <a:t>De </a:t>
            </a:r>
            <a:r>
              <a:rPr lang="nl-NL" sz="2000" b="1" dirty="0"/>
              <a:t>aangiftebereidheid</a:t>
            </a:r>
            <a:r>
              <a:rPr lang="nl-NL" sz="2000" dirty="0"/>
              <a:t> verschilt per misdrijf.</a:t>
            </a:r>
          </a:p>
          <a:p>
            <a:pPr lvl="1"/>
            <a:r>
              <a:rPr lang="nl-NL" sz="2000" b="1" i="0" u="none" strike="noStrike" baseline="0" dirty="0"/>
              <a:t>Selectieve opsporing </a:t>
            </a:r>
            <a:r>
              <a:rPr lang="nl-NL" sz="2000" b="0" i="0" u="none" strike="noStrike" baseline="0" dirty="0"/>
              <a:t>door de politi</a:t>
            </a:r>
            <a:r>
              <a:rPr lang="nl-NL" sz="2000" dirty="0"/>
              <a:t>e.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De informatie uit de politiestatistieken noemen we de</a:t>
            </a:r>
          </a:p>
          <a:p>
            <a:pPr lvl="3"/>
            <a:r>
              <a:rPr lang="nl-NL" sz="2000" b="1" dirty="0"/>
              <a:t>geregistreerde criminaliteit.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69CAEDFC-072E-40FC-825C-296A845B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948" y="1852950"/>
            <a:ext cx="2722568" cy="24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4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Ons beeld van criminaliteit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2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.2 Ons beeld van criminaliteit</a:t>
            </a:r>
          </a:p>
          <a:p>
            <a:pPr lvl="3"/>
            <a:endParaRPr lang="nl-NL" b="1" dirty="0"/>
          </a:p>
          <a:p>
            <a:pPr lvl="3"/>
            <a:r>
              <a:rPr lang="nl-NL" sz="2000" dirty="0"/>
              <a:t>Voor een completer beeld van de criminaliteit wordt ook </a:t>
            </a:r>
          </a:p>
          <a:p>
            <a:pPr lvl="3"/>
            <a:r>
              <a:rPr lang="nl-NL" sz="2000" dirty="0"/>
              <a:t>gekeken naar de </a:t>
            </a:r>
            <a:r>
              <a:rPr lang="nl-NL" sz="2000" b="1" dirty="0"/>
              <a:t>ongeregistreerde criminaliteit.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De overheid doet jaarlijks onderzoek onder burgers om te kijken </a:t>
            </a:r>
          </a:p>
          <a:p>
            <a:pPr lvl="3"/>
            <a:r>
              <a:rPr lang="nl-NL" sz="2000" dirty="0"/>
              <a:t>of zij ooit slachtoffer zijn geweest van een misdrijf.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Deze onderzoeken worden </a:t>
            </a:r>
            <a:r>
              <a:rPr lang="nl-NL" sz="2000" b="1" dirty="0"/>
              <a:t>slachtofferenquêtes </a:t>
            </a:r>
            <a:r>
              <a:rPr lang="nl-NL" sz="2000" dirty="0"/>
              <a:t>genoemd.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69CAEDFC-072E-40FC-825C-296A845B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948" y="1852950"/>
            <a:ext cx="2722568" cy="24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7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Ons beeld van criminaliteit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2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.2 Ons beeld van criminaliteit</a:t>
            </a:r>
          </a:p>
          <a:p>
            <a:pPr lvl="3"/>
            <a:endParaRPr lang="nl-NL" b="1" dirty="0"/>
          </a:p>
          <a:p>
            <a:pPr lvl="3"/>
            <a:r>
              <a:rPr lang="nl-NL" sz="2000" dirty="0"/>
              <a:t>Het tweede onderzoek bestaat uit de zogenaamde </a:t>
            </a:r>
            <a:r>
              <a:rPr lang="nl-NL" sz="2000" b="1" dirty="0"/>
              <a:t>daderenquêtes</a:t>
            </a:r>
            <a:r>
              <a:rPr lang="nl-NL" sz="2000" dirty="0"/>
              <a:t>. 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In zo’n enquête wordt mensen gevraagd of zij ooit iets </a:t>
            </a:r>
          </a:p>
          <a:p>
            <a:pPr lvl="3"/>
            <a:r>
              <a:rPr lang="nl-NL" sz="2000" dirty="0"/>
              <a:t>strafbaars hebben gedaan. 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69CAEDFC-072E-40FC-825C-296A845B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948" y="1852950"/>
            <a:ext cx="2722568" cy="24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412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4">
      <a:dk1>
        <a:srgbClr val="000000"/>
      </a:dk1>
      <a:lt1>
        <a:sysClr val="window" lastClr="FFFFFF"/>
      </a:lt1>
      <a:dk2>
        <a:srgbClr val="4F811A"/>
      </a:dk2>
      <a:lt2>
        <a:srgbClr val="DCE4C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47625">
          <a:solidFill>
            <a:srgbClr val="4F811A"/>
          </a:solidFill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4CE18F811D44A92B5FDE8C06A468E" ma:contentTypeVersion="13" ma:contentTypeDescription="Create a new document." ma:contentTypeScope="" ma:versionID="dbe46624a6c0412413b7eaf008dde618">
  <xsd:schema xmlns:xsd="http://www.w3.org/2001/XMLSchema" xmlns:xs="http://www.w3.org/2001/XMLSchema" xmlns:p="http://schemas.microsoft.com/office/2006/metadata/properties" xmlns:ns2="3a6e05b2-bff7-4274-8c1c-2578f00e4fdc" xmlns:ns3="e72f5fea-3ff5-4a0e-8464-2037869e11f9" targetNamespace="http://schemas.microsoft.com/office/2006/metadata/properties" ma:root="true" ma:fieldsID="461d493fed8aeec3a8539198c47339d2" ns2:_="" ns3:_="">
    <xsd:import namespace="3a6e05b2-bff7-4274-8c1c-2578f00e4fdc"/>
    <xsd:import namespace="e72f5fea-3ff5-4a0e-8464-2037869e11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e05b2-bff7-4274-8c1c-2578f00e4f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f5fea-3ff5-4a0e-8464-2037869e11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DA0B13-0E2F-4626-804E-58D4522F8F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3A371A-0ABB-4AD0-8674-05A920CAFC0F}"/>
</file>

<file path=customXml/itemProps3.xml><?xml version="1.0" encoding="utf-8"?>
<ds:datastoreItem xmlns:ds="http://schemas.openxmlformats.org/officeDocument/2006/customXml" ds:itemID="{45F8E9D6-EDD9-4E73-8C91-523FEB5BA80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483</Words>
  <Application>Microsoft Office PowerPoint</Application>
  <PresentationFormat>Breedbeeld</PresentationFormat>
  <Paragraphs>102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MinionPro-Bold</vt:lpstr>
      <vt:lpstr>MinionPro-Regular</vt:lpstr>
      <vt:lpstr>Kantoorthema</vt:lpstr>
      <vt:lpstr>Criminaliteit</vt:lpstr>
      <vt:lpstr>2 Ons beeld van criminaliteit</vt:lpstr>
      <vt:lpstr>2 Ons beeld van criminaliteit</vt:lpstr>
      <vt:lpstr>2 Ons beeld van criminaliteit</vt:lpstr>
      <vt:lpstr>2 Ons beeld van criminaliteit</vt:lpstr>
      <vt:lpstr>2 Ons beeld van criminaliteit</vt:lpstr>
      <vt:lpstr>2 Ons beeld van criminaliteit</vt:lpstr>
      <vt:lpstr>2 Ons beeld van criminaliteit</vt:lpstr>
      <vt:lpstr>2 Ons beeld van criminaliteit</vt:lpstr>
      <vt:lpstr>2 Ons beeld van criminaliteit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Raymon Raaphorst</dc:creator>
  <cp:lastModifiedBy>George Rinkel</cp:lastModifiedBy>
  <cp:revision>8</cp:revision>
  <dcterms:created xsi:type="dcterms:W3CDTF">2021-08-30T14:09:23Z</dcterms:created>
  <dcterms:modified xsi:type="dcterms:W3CDTF">2021-09-10T07:21:02Z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0x010100F3F4CE18F811D44A92B5FDE8C06A468E</vt:lpwstr>
  </property>
</Properties>
</file>