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64" r:id="rId8"/>
    <p:sldId id="265" r:id="rId9"/>
    <p:sldId id="261" r:id="rId10"/>
    <p:sldId id="266" r:id="rId11"/>
    <p:sldId id="262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1A"/>
    <a:srgbClr val="DCE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Rinkel" userId="af9a95be-0c45-4de3-8499-f6d6077ad61b" providerId="ADAL" clId="{A0191789-CD59-4004-AAC8-586F471449D5}"/>
    <pc:docChg chg="undo custSel modSld">
      <pc:chgData name="George Rinkel" userId="af9a95be-0c45-4de3-8499-f6d6077ad61b" providerId="ADAL" clId="{A0191789-CD59-4004-AAC8-586F471449D5}" dt="2021-09-10T07:32:33.049" v="122" actId="6549"/>
      <pc:docMkLst>
        <pc:docMk/>
      </pc:docMkLst>
      <pc:sldChg chg="modSp mod">
        <pc:chgData name="George Rinkel" userId="af9a95be-0c45-4de3-8499-f6d6077ad61b" providerId="ADAL" clId="{A0191789-CD59-4004-AAC8-586F471449D5}" dt="2021-09-10T07:21:15.205" v="0" actId="20577"/>
        <pc:sldMkLst>
          <pc:docMk/>
          <pc:sldMk cId="2139945533" sldId="256"/>
        </pc:sldMkLst>
        <pc:spChg chg="mod">
          <ac:chgData name="George Rinkel" userId="af9a95be-0c45-4de3-8499-f6d6077ad61b" providerId="ADAL" clId="{A0191789-CD59-4004-AAC8-586F471449D5}" dt="2021-09-10T07:21:15.205" v="0" actId="20577"/>
          <ac:spMkLst>
            <pc:docMk/>
            <pc:sldMk cId="2139945533" sldId="256"/>
            <ac:spMk id="3" creationId="{0197BE3F-08FA-4C3B-B41B-4CDC3E63C88C}"/>
          </ac:spMkLst>
        </pc:spChg>
      </pc:sldChg>
      <pc:sldChg chg="modSp mod">
        <pc:chgData name="George Rinkel" userId="af9a95be-0c45-4de3-8499-f6d6077ad61b" providerId="ADAL" clId="{A0191789-CD59-4004-AAC8-586F471449D5}" dt="2021-09-10T07:21:56.709" v="7" actId="20577"/>
        <pc:sldMkLst>
          <pc:docMk/>
          <pc:sldMk cId="2248045038" sldId="257"/>
        </pc:sldMkLst>
        <pc:spChg chg="mod">
          <ac:chgData name="George Rinkel" userId="af9a95be-0c45-4de3-8499-f6d6077ad61b" providerId="ADAL" clId="{A0191789-CD59-4004-AAC8-586F471449D5}" dt="2021-09-10T07:21:56.709" v="7" actId="20577"/>
          <ac:spMkLst>
            <pc:docMk/>
            <pc:sldMk cId="2248045038" sldId="257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0191789-CD59-4004-AAC8-586F471449D5}" dt="2021-09-10T07:32:33.049" v="122" actId="6549"/>
        <pc:sldMkLst>
          <pc:docMk/>
          <pc:sldMk cId="3223082184" sldId="261"/>
        </pc:sldMkLst>
        <pc:spChg chg="mod">
          <ac:chgData name="George Rinkel" userId="af9a95be-0c45-4de3-8499-f6d6077ad61b" providerId="ADAL" clId="{A0191789-CD59-4004-AAC8-586F471449D5}" dt="2021-09-10T07:32:33.049" v="122" actId="6549"/>
          <ac:spMkLst>
            <pc:docMk/>
            <pc:sldMk cId="3223082184" sldId="261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0191789-CD59-4004-AAC8-586F471449D5}" dt="2021-09-10T07:30:00.089" v="98" actId="6549"/>
        <pc:sldMkLst>
          <pc:docMk/>
          <pc:sldMk cId="3339639488" sldId="262"/>
        </pc:sldMkLst>
        <pc:spChg chg="mod">
          <ac:chgData name="George Rinkel" userId="af9a95be-0c45-4de3-8499-f6d6077ad61b" providerId="ADAL" clId="{A0191789-CD59-4004-AAC8-586F471449D5}" dt="2021-09-10T07:30:00.089" v="98" actId="6549"/>
          <ac:spMkLst>
            <pc:docMk/>
            <pc:sldMk cId="3339639488" sldId="262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0191789-CD59-4004-AAC8-586F471449D5}" dt="2021-09-10T07:23:51.293" v="29" actId="403"/>
        <pc:sldMkLst>
          <pc:docMk/>
          <pc:sldMk cId="430266933" sldId="263"/>
        </pc:sldMkLst>
        <pc:spChg chg="mod">
          <ac:chgData name="George Rinkel" userId="af9a95be-0c45-4de3-8499-f6d6077ad61b" providerId="ADAL" clId="{A0191789-CD59-4004-AAC8-586F471449D5}" dt="2021-09-10T07:23:51.293" v="29" actId="403"/>
          <ac:spMkLst>
            <pc:docMk/>
            <pc:sldMk cId="430266933" sldId="263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0191789-CD59-4004-AAC8-586F471449D5}" dt="2021-09-10T07:24:21.934" v="42" actId="12"/>
        <pc:sldMkLst>
          <pc:docMk/>
          <pc:sldMk cId="510848106" sldId="264"/>
        </pc:sldMkLst>
        <pc:spChg chg="mod">
          <ac:chgData name="George Rinkel" userId="af9a95be-0c45-4de3-8499-f6d6077ad61b" providerId="ADAL" clId="{A0191789-CD59-4004-AAC8-586F471449D5}" dt="2021-09-10T07:24:21.934" v="42" actId="12"/>
          <ac:spMkLst>
            <pc:docMk/>
            <pc:sldMk cId="510848106" sldId="264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0191789-CD59-4004-AAC8-586F471449D5}" dt="2021-09-10T07:24:42.535" v="48" actId="20577"/>
        <pc:sldMkLst>
          <pc:docMk/>
          <pc:sldMk cId="2270753000" sldId="265"/>
        </pc:sldMkLst>
        <pc:spChg chg="mod">
          <ac:chgData name="George Rinkel" userId="af9a95be-0c45-4de3-8499-f6d6077ad61b" providerId="ADAL" clId="{A0191789-CD59-4004-AAC8-586F471449D5}" dt="2021-09-10T07:24:42.535" v="48" actId="20577"/>
          <ac:spMkLst>
            <pc:docMk/>
            <pc:sldMk cId="2270753000" sldId="265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0191789-CD59-4004-AAC8-586F471449D5}" dt="2021-09-10T07:29:19.435" v="82" actId="20577"/>
        <pc:sldMkLst>
          <pc:docMk/>
          <pc:sldMk cId="2537492161" sldId="266"/>
        </pc:sldMkLst>
        <pc:spChg chg="mod">
          <ac:chgData name="George Rinkel" userId="af9a95be-0c45-4de3-8499-f6d6077ad61b" providerId="ADAL" clId="{A0191789-CD59-4004-AAC8-586F471449D5}" dt="2021-09-10T07:29:19.435" v="82" actId="20577"/>
          <ac:spMkLst>
            <pc:docMk/>
            <pc:sldMk cId="2537492161" sldId="266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0191789-CD59-4004-AAC8-586F471449D5}" dt="2021-09-10T07:30:53.985" v="102" actId="20577"/>
        <pc:sldMkLst>
          <pc:docMk/>
          <pc:sldMk cId="684021125" sldId="267"/>
        </pc:sldMkLst>
        <pc:spChg chg="mod">
          <ac:chgData name="George Rinkel" userId="af9a95be-0c45-4de3-8499-f6d6077ad61b" providerId="ADAL" clId="{A0191789-CD59-4004-AAC8-586F471449D5}" dt="2021-09-10T07:30:53.985" v="102" actId="20577"/>
          <ac:spMkLst>
            <pc:docMk/>
            <pc:sldMk cId="684021125" sldId="267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0191789-CD59-4004-AAC8-586F471449D5}" dt="2021-09-10T07:31:18.116" v="111" actId="6549"/>
        <pc:sldMkLst>
          <pc:docMk/>
          <pc:sldMk cId="1218945544" sldId="268"/>
        </pc:sldMkLst>
        <pc:spChg chg="mod">
          <ac:chgData name="George Rinkel" userId="af9a95be-0c45-4de3-8499-f6d6077ad61b" providerId="ADAL" clId="{A0191789-CD59-4004-AAC8-586F471449D5}" dt="2021-09-10T07:31:18.116" v="111" actId="6549"/>
          <ac:spMkLst>
            <pc:docMk/>
            <pc:sldMk cId="1218945544" sldId="268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0191789-CD59-4004-AAC8-586F471449D5}" dt="2021-09-10T07:31:55.241" v="120" actId="20577"/>
        <pc:sldMkLst>
          <pc:docMk/>
          <pc:sldMk cId="354974502" sldId="269"/>
        </pc:sldMkLst>
        <pc:spChg chg="mod">
          <ac:chgData name="George Rinkel" userId="af9a95be-0c45-4de3-8499-f6d6077ad61b" providerId="ADAL" clId="{A0191789-CD59-4004-AAC8-586F471449D5}" dt="2021-09-10T07:31:55.241" v="120" actId="20577"/>
          <ac:spMkLst>
            <pc:docMk/>
            <pc:sldMk cId="354974502" sldId="269"/>
            <ac:spMk id="3" creationId="{1B4BFFFD-2C1D-4F71-99AA-6F83C5CB985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29CDB-08AA-4950-9312-B5A8EC257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0754"/>
            <a:ext cx="10515600" cy="925098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6B2ACF-8E26-4EF8-89E6-C536376C2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41522"/>
            <a:ext cx="10515600" cy="4963026"/>
          </a:xfrm>
          <a:solidFill>
            <a:srgbClr val="DCE4CF"/>
          </a:solidFill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F06908-7791-45EA-8512-BA22351B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83B38C-C7E6-4FFD-B8FD-8B17D6E1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3FF2EA-F32A-4BE1-8873-F370660F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13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72304-3F43-4ED3-9165-E7C20C45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59A0E3-9E99-49C0-A3D5-E85133754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4538E-9389-474D-8FCE-70DA2F14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EC98BB-F79E-4D0F-B100-5D757CE7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693388-7E25-4887-8629-0E937C76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54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3CB562D-6687-4A6F-BCDF-2B109757D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ADBC2F8-A6A4-4C67-AE35-6F20905FB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07ED04-58C1-4175-B353-361E08DF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66734A-AF55-4568-9159-8FC55325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8D3415-8544-4F12-ABDC-F74AF9B5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7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C0E40-ACA1-4EE0-AC2B-7513F4CA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A157AE-6AE5-4781-9FE3-95BD2610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96674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89A6FC-802D-459D-A640-B5091906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58BA13-B44F-47B9-BB98-37A4D63D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536AD3-B4E1-4A57-993B-1ECBDFFE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96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407B6-1205-49F3-9E61-B6B7EDC2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F9A9E6-B8E2-403E-B918-D1A82DE4B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094BB1-0A4F-4D54-8FD0-03CC6163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B6A33B-AD13-47A8-BCF3-96B251DC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0A6604-5845-4B39-BE7E-50E1B9CA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88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C9350-7B30-4CF1-B9D9-65AD2820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104A25-BD7F-4892-A876-AC613F45C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925CC8-B401-4F31-93B1-C5DD6876E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308E2A-DD3D-43C3-8E35-EAD4AD10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9BA430-2928-43F5-A454-C33C41C5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1F03F3-F82E-482C-B8A0-D2AEFF7E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08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9D9D9-1730-42E5-A223-84069E60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59C6D3-3F3F-4BF7-9066-A95744BCF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9AFC7E-5B7A-483F-BD89-EBC271FC1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4667664-3BC1-45D2-AEA8-B1AB927AE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AEA7F81-C484-450D-92C0-025F5DE72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A49C36-F9F0-42B8-8686-20C21A56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9665AB2-EA8D-482C-895F-5E8B676B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399BAD5-5D72-4367-9609-9DE10A0B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53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243A5-4438-4DBE-B64B-18692969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5ECD8EB-2F51-46B4-85C7-7ADC4235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D4BE949-EF9E-40D2-8FF7-1D76FF12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DCBE8F-1BEC-43BE-85F6-4FB3FD72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5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C8B4D7-5A45-48D5-A846-CE12B6BC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2CA0B22-CD59-4175-B2BE-3F0754F2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E36C25-2669-4D42-8B22-EF82F12D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09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6B77B-8D3F-4818-900B-27D463A2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D5A9FB-0D56-45E6-B9D3-F553A4EA2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644112-17D8-4458-991C-1BBA6F283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DDF9B5-753A-46DC-8959-206469D0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40D440-AFFD-4CD8-B202-636C4A08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1CD3CB-CBDD-47D2-8443-86265E28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84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73CB4-7A5D-4AC5-90D6-82B7BCF6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66D3261-702A-4CF6-B308-114EBF134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E4B938-DB08-4025-A467-A53320B21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033D3F-7228-400A-9925-87EF340D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42AF84-A405-4C02-BA9D-25CAA173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63CF8C-C556-4E14-82D8-2D2653E9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93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592DD9-772A-4C83-8EEF-8E379C60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181879-8270-489F-B402-056B2FEFC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 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Sub </a:t>
            </a:r>
            <a:r>
              <a:rPr lang="nl-NL" dirty="0" err="1"/>
              <a:t>Sub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KOPJE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442464-E74D-4B4A-A4CE-2EA0FA981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ED1387-D388-451C-9F03-BEB0D18FF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C3F46B-21F2-4AD7-9A46-000BE199C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CC9AF7A7-3DE6-4AF1-8BC1-E62B291C448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44" y="482917"/>
            <a:ext cx="1391817" cy="54498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D923F5A-0289-47AD-89A2-C53E2302CB5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280815" y="0"/>
            <a:ext cx="139253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6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F811A"/>
        </a:buClr>
        <a:buFont typeface="Calibri" panose="020F0502020204030204" pitchFamily="34" charset="0"/>
        <a:buChar char="•"/>
        <a:defRPr sz="2800" kern="1200">
          <a:solidFill>
            <a:srgbClr val="4F811A"/>
          </a:solidFill>
          <a:latin typeface="+mn-lt"/>
          <a:ea typeface="+mn-ea"/>
          <a:cs typeface="+mn-cs"/>
        </a:defRPr>
      </a:lvl1pPr>
      <a:lvl2pPr marL="53498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F811A"/>
          </a:solidFill>
          <a:latin typeface="+mn-lt"/>
          <a:ea typeface="+mn-ea"/>
          <a:cs typeface="+mn-cs"/>
        </a:defRPr>
      </a:lvl2pPr>
      <a:lvl3pPr marL="80645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F811A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4F811A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rgbClr val="4F811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14A33-7799-4D1D-A2D5-63792013F5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Criminaliteit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97BE3F-08FA-4C3B-B41B-4CDC3E63C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Maatschappijkunde</a:t>
            </a:r>
          </a:p>
          <a:p>
            <a:endParaRPr lang="nl-NL" b="1" dirty="0"/>
          </a:p>
          <a:p>
            <a:r>
              <a:rPr lang="nl-NL" b="1" dirty="0"/>
              <a:t>3</a:t>
            </a:r>
            <a:r>
              <a:rPr lang="nl-NL" b="1" dirty="0">
                <a:solidFill>
                  <a:srgbClr val="4F811A"/>
                </a:solidFill>
                <a:latin typeface="+mn-lt"/>
              </a:rPr>
              <a:t>.1 Wie worden crimineel?</a:t>
            </a:r>
          </a:p>
          <a:p>
            <a:r>
              <a:rPr lang="nl-NL" b="1" dirty="0"/>
              <a:t>3</a:t>
            </a:r>
            <a:r>
              <a:rPr lang="nl-NL" b="1" dirty="0">
                <a:solidFill>
                  <a:srgbClr val="4F811A"/>
                </a:solidFill>
                <a:latin typeface="+mn-lt"/>
              </a:rPr>
              <a:t>.2 Theorieën over criminaliteit</a:t>
            </a:r>
            <a:endParaRPr lang="nl-NL" b="1" dirty="0"/>
          </a:p>
          <a:p>
            <a:endParaRPr lang="nl-NL" sz="4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D2137A-4AF5-4B26-BC28-D02F674F3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"/>
          <a:stretch/>
        </p:blipFill>
        <p:spPr>
          <a:xfrm rot="1196807">
            <a:off x="5410746" y="2425616"/>
            <a:ext cx="2198459" cy="300068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58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13994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Oorzaken van criminaliteit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3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.2 Theorieën over criminaliteit</a:t>
            </a:r>
            <a:endParaRPr lang="nl-NL" b="1" dirty="0"/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Anomietheorie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Volgens deze theorie wordt het in onze westerse </a:t>
            </a:r>
          </a:p>
          <a:p>
            <a:pPr lvl="3"/>
            <a:r>
              <a:rPr lang="nl-NL" sz="2000" dirty="0"/>
              <a:t>samenleving belangrijk gevonden dat je succesvol bent </a:t>
            </a:r>
          </a:p>
          <a:p>
            <a:pPr lvl="3"/>
            <a:r>
              <a:rPr lang="nl-NL" sz="2000" dirty="0"/>
              <a:t>en een goede maatschappelijke positie bereikt.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Volgens deze theorie is voor sommigen succesvol zijn of lijken </a:t>
            </a:r>
          </a:p>
          <a:p>
            <a:pPr lvl="3"/>
            <a:r>
              <a:rPr lang="nl-NL" sz="2000" dirty="0"/>
              <a:t>belangrijker dan de manier waarop je dat bereikt.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6E8C156A-1C97-4A8C-A745-D22F57884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073" y="1852950"/>
            <a:ext cx="3912243" cy="2239701"/>
          </a:xfrm>
          <a:prstGeom prst="rect">
            <a:avLst/>
          </a:prstGeom>
        </p:spPr>
      </p:pic>
      <p:sp>
        <p:nvSpPr>
          <p:cNvPr id="6" name="Ster: 5 punten 5">
            <a:extLst>
              <a:ext uri="{FF2B5EF4-FFF2-40B4-BE49-F238E27FC236}">
                <a16:creationId xmlns:a16="http://schemas.microsoft.com/office/drawing/2014/main" id="{2BCC5BD7-5856-4BE9-80A2-F9FE9B08A865}"/>
              </a:ext>
            </a:extLst>
          </p:cNvPr>
          <p:cNvSpPr/>
          <p:nvPr/>
        </p:nvSpPr>
        <p:spPr>
          <a:xfrm>
            <a:off x="7047073" y="4198276"/>
            <a:ext cx="1221206" cy="1162940"/>
          </a:xfrm>
          <a:prstGeom prst="star5">
            <a:avLst/>
          </a:prstGeom>
          <a:solidFill>
            <a:srgbClr val="DCE4CF"/>
          </a:solidFill>
          <a:ln>
            <a:solidFill>
              <a:srgbClr val="4F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b="1" dirty="0">
                <a:solidFill>
                  <a:srgbClr val="4F811A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1894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Oorzaken van criminaliteit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3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.2 Theorieën over criminaliteit</a:t>
            </a:r>
            <a:endParaRPr lang="nl-NL" b="1" dirty="0"/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Neutraliseringstheorie</a:t>
            </a:r>
          </a:p>
          <a:p>
            <a:pPr lvl="3"/>
            <a:r>
              <a:rPr lang="nl-NL" sz="2000" dirty="0"/>
              <a:t>Volgens deze theorie hebben deze jongeren net als </a:t>
            </a:r>
          </a:p>
          <a:p>
            <a:pPr lvl="3"/>
            <a:r>
              <a:rPr lang="nl-NL" sz="2000" dirty="0"/>
              <a:t>iedereen een innerlijke stem die zegt: ‘Dit hoor je </a:t>
            </a:r>
          </a:p>
          <a:p>
            <a:pPr lvl="3"/>
            <a:r>
              <a:rPr lang="nl-NL" sz="2000" dirty="0"/>
              <a:t>niet te doen’.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Maar als ze in een groep op stap zijn, schakelen ze die </a:t>
            </a:r>
          </a:p>
          <a:p>
            <a:pPr lvl="3"/>
            <a:r>
              <a:rPr lang="nl-NL" sz="2000" dirty="0"/>
              <a:t>stem uit.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De schuldgevoelens die achteraf komen, negeren ze. </a:t>
            </a:r>
          </a:p>
          <a:p>
            <a:pPr lvl="3"/>
            <a:r>
              <a:rPr lang="nl-NL" sz="2000" dirty="0"/>
              <a:t>Of ze maken het allemaal minder erg dan het is.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6E8C156A-1C97-4A8C-A745-D22F57884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073" y="1852950"/>
            <a:ext cx="3912243" cy="2239701"/>
          </a:xfrm>
          <a:prstGeom prst="rect">
            <a:avLst/>
          </a:prstGeom>
        </p:spPr>
      </p:pic>
      <p:sp>
        <p:nvSpPr>
          <p:cNvPr id="6" name="Ster: 5 punten 5">
            <a:extLst>
              <a:ext uri="{FF2B5EF4-FFF2-40B4-BE49-F238E27FC236}">
                <a16:creationId xmlns:a16="http://schemas.microsoft.com/office/drawing/2014/main" id="{2BCC5BD7-5856-4BE9-80A2-F9FE9B08A865}"/>
              </a:ext>
            </a:extLst>
          </p:cNvPr>
          <p:cNvSpPr/>
          <p:nvPr/>
        </p:nvSpPr>
        <p:spPr>
          <a:xfrm>
            <a:off x="7047073" y="4198276"/>
            <a:ext cx="1221206" cy="1162940"/>
          </a:xfrm>
          <a:prstGeom prst="star5">
            <a:avLst/>
          </a:prstGeom>
          <a:solidFill>
            <a:srgbClr val="DCE4CF"/>
          </a:solidFill>
          <a:ln>
            <a:solidFill>
              <a:srgbClr val="4F8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b="1" dirty="0">
                <a:solidFill>
                  <a:srgbClr val="4F811A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5497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Oorzaken van criminaliteit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3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.1 Wie worden crimineel?</a:t>
            </a:r>
          </a:p>
          <a:p>
            <a:pPr lvl="3"/>
            <a:endParaRPr lang="nl-NL" b="1" dirty="0"/>
          </a:p>
          <a:p>
            <a:pPr lvl="3"/>
            <a:r>
              <a:rPr lang="nl-NL" sz="2000" dirty="0"/>
              <a:t>Er zijn verschillende factoren die de kans op het </a:t>
            </a:r>
          </a:p>
          <a:p>
            <a:pPr lvl="3"/>
            <a:r>
              <a:rPr lang="nl-NL" sz="2000" dirty="0"/>
              <a:t>ontwikkelen van strafbaar gedrag vergroten </a:t>
            </a:r>
          </a:p>
          <a:p>
            <a:pPr lvl="3"/>
            <a:r>
              <a:rPr lang="nl-NL" sz="2000" dirty="0"/>
              <a:t>of juist verkleinen.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Met </a:t>
            </a:r>
            <a:r>
              <a:rPr lang="nl-NL" sz="2000" b="1" dirty="0"/>
              <a:t>risicofactoren</a:t>
            </a:r>
            <a:r>
              <a:rPr lang="nl-NL" sz="2000" dirty="0"/>
              <a:t> bedoelen we </a:t>
            </a:r>
            <a:r>
              <a:rPr lang="nl-NL" sz="2000" i="1" dirty="0"/>
              <a:t>omstandigheden die de</a:t>
            </a:r>
          </a:p>
          <a:p>
            <a:pPr lvl="3"/>
            <a:r>
              <a:rPr lang="nl-NL" sz="2000" i="1" dirty="0"/>
              <a:t>kans op bepaald gedrag vergroten</a:t>
            </a:r>
            <a:r>
              <a:rPr lang="nl-NL" sz="2000" dirty="0"/>
              <a:t>.</a:t>
            </a:r>
          </a:p>
          <a:p>
            <a:pPr lvl="3"/>
            <a:endParaRPr lang="nl-NL" sz="2000" dirty="0"/>
          </a:p>
          <a:p>
            <a:pPr lvl="3"/>
            <a:r>
              <a:rPr lang="nl-NL" sz="2000" b="1" dirty="0"/>
              <a:t>Beschermende factoren </a:t>
            </a:r>
            <a:r>
              <a:rPr lang="nl-NL" sz="2000" dirty="0"/>
              <a:t>zijn </a:t>
            </a:r>
            <a:r>
              <a:rPr lang="nl-NL" sz="2000" i="1" dirty="0"/>
              <a:t>eigenschappen en omstandigheden die </a:t>
            </a:r>
          </a:p>
          <a:p>
            <a:pPr lvl="3"/>
            <a:r>
              <a:rPr lang="nl-NL" sz="2000" i="1" dirty="0"/>
              <a:t>de kans op crimineel gedrag juist verkleinen.</a:t>
            </a:r>
          </a:p>
          <a:p>
            <a:pPr lvl="3"/>
            <a:endParaRPr lang="nl-NL" b="1" dirty="0"/>
          </a:p>
          <a:p>
            <a:pPr lvl="3"/>
            <a:endParaRPr lang="nl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016B31-09D0-40B2-B16A-90F627ADB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41"/>
          <a:stretch/>
        </p:blipFill>
        <p:spPr>
          <a:xfrm>
            <a:off x="7047074" y="1852951"/>
            <a:ext cx="3912243" cy="21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4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Oorzaken van criminaliteit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3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.1 Wie worden crimineel?</a:t>
            </a:r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Risicofactoren:</a:t>
            </a:r>
          </a:p>
          <a:p>
            <a:pPr lvl="3"/>
            <a:endParaRPr lang="nl-NL" sz="2000" b="1" i="0" u="none" strike="noStrike" baseline="0" dirty="0">
              <a:latin typeface="MinionPro-Bold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2000" i="0" u="none" strike="noStrike" baseline="0" dirty="0">
                <a:latin typeface="MinionPro-Bold"/>
              </a:rPr>
              <a:t>Psychische problemen</a:t>
            </a:r>
          </a:p>
          <a:p>
            <a:pPr marL="514350" indent="-285750" algn="l">
              <a:buFont typeface="Wingdings" panose="05000000000000000000" pitchFamily="2" charset="2"/>
              <a:buChar char="§"/>
            </a:pPr>
            <a:r>
              <a:rPr lang="nl-NL" sz="2000" i="0" u="none" strike="noStrike" baseline="0" dirty="0">
                <a:latin typeface="MinionPro-Bold"/>
              </a:rPr>
              <a:t>aangeboren eigenschappen</a:t>
            </a:r>
          </a:p>
          <a:p>
            <a:pPr marL="514350" indent="-285750" algn="l">
              <a:buFont typeface="Wingdings" panose="05000000000000000000" pitchFamily="2" charset="2"/>
              <a:buChar char="§"/>
            </a:pPr>
            <a:r>
              <a:rPr lang="nl-NL" sz="2000" i="0" u="none" strike="noStrike" baseline="0" dirty="0">
                <a:latin typeface="MinionPro-Bold"/>
              </a:rPr>
              <a:t>onveilige opvoeding</a:t>
            </a:r>
            <a:endParaRPr lang="nl-NL" sz="2000" dirty="0">
              <a:latin typeface="MinionPro-Regular"/>
            </a:endParaRPr>
          </a:p>
          <a:p>
            <a:endParaRPr lang="nl-NL" sz="2000" i="0" u="none" strike="noStrike" baseline="0" dirty="0">
              <a:latin typeface="MinionPro-Bold"/>
            </a:endParaRPr>
          </a:p>
          <a:p>
            <a:r>
              <a:rPr lang="nl-NL" sz="2000" i="0" u="none" strike="noStrike" baseline="0" dirty="0">
                <a:latin typeface="MinionPro-Bold"/>
              </a:rPr>
              <a:t>Foute vrienden / groepsdruk</a:t>
            </a:r>
            <a:endParaRPr lang="nl-NL" sz="2000" dirty="0">
              <a:latin typeface="MinionPro-Regular"/>
            </a:endParaRPr>
          </a:p>
          <a:p>
            <a:endParaRPr lang="nl-NL" sz="2000" i="0" u="none" strike="noStrike" baseline="0" dirty="0">
              <a:latin typeface="MinionPro-Bold"/>
            </a:endParaRPr>
          </a:p>
          <a:p>
            <a:r>
              <a:rPr lang="nl-NL" sz="2000" i="0" u="none" strike="noStrike" baseline="0" dirty="0">
                <a:latin typeface="MinionPro-Bold"/>
              </a:rPr>
              <a:t>Alcohol- en drugsgebruik</a:t>
            </a:r>
          </a:p>
          <a:p>
            <a:pPr lvl="3"/>
            <a:endParaRPr lang="nl-NL" b="1" dirty="0"/>
          </a:p>
          <a:p>
            <a:pPr lvl="3"/>
            <a:endParaRPr lang="nl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016B31-09D0-40B2-B16A-90F627ADB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41"/>
          <a:stretch/>
        </p:blipFill>
        <p:spPr>
          <a:xfrm>
            <a:off x="7047074" y="1852951"/>
            <a:ext cx="3912243" cy="21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6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Oorzaken van criminaliteit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3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.1 Wie worden crimineel?</a:t>
            </a:r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Beschermende factoren: </a:t>
            </a:r>
          </a:p>
          <a:p>
            <a:pPr lvl="3"/>
            <a:endParaRPr lang="nl-NL" sz="2000" b="1" dirty="0"/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l-NL" sz="2000" b="1" i="0" u="none" strike="noStrike" baseline="0" dirty="0">
                <a:latin typeface="MinionPro-Bold"/>
              </a:rPr>
              <a:t>Werk </a:t>
            </a:r>
            <a:r>
              <a:rPr lang="nl-NL" sz="2000" i="0" u="none" strike="noStrike" baseline="0" dirty="0">
                <a:latin typeface="MinionPro-Bold"/>
              </a:rPr>
              <a:t>en</a:t>
            </a:r>
            <a:r>
              <a:rPr lang="nl-NL" sz="2000" b="1" i="0" u="none" strike="noStrike" baseline="0" dirty="0">
                <a:latin typeface="MinionPro-Bold"/>
              </a:rPr>
              <a:t> onderwijs</a:t>
            </a:r>
            <a:endParaRPr lang="nl-NL" sz="2000" dirty="0">
              <a:latin typeface="MinionPro-Regular"/>
            </a:endParaRPr>
          </a:p>
          <a:p>
            <a:pPr lvl="3"/>
            <a:endParaRPr lang="nl-NL" sz="2000" b="1" dirty="0">
              <a:latin typeface="MinionPro-Regular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l-NL" sz="2000" b="0" i="0" u="none" strike="noStrike" baseline="0" dirty="0">
                <a:latin typeface="MinionPro-Regular"/>
              </a:rPr>
              <a:t>Een </a:t>
            </a:r>
            <a:r>
              <a:rPr lang="nl-NL" sz="2000" b="1" i="0" u="none" strike="noStrike" baseline="0" dirty="0">
                <a:latin typeface="MinionPro-Bold"/>
              </a:rPr>
              <a:t>relatie</a:t>
            </a:r>
            <a:endParaRPr lang="nl-NL" sz="2000" b="0" i="0" u="none" strike="noStrike" baseline="0" dirty="0">
              <a:latin typeface="MinionPro-Regular"/>
            </a:endParaRPr>
          </a:p>
          <a:p>
            <a:pPr lvl="3"/>
            <a:endParaRPr lang="nl-NL" sz="2000" dirty="0">
              <a:latin typeface="MinionPro-Regular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l-NL" sz="2000" b="0" i="0" u="none" strike="noStrike" baseline="0" dirty="0">
                <a:latin typeface="MinionPro-Regular"/>
              </a:rPr>
              <a:t>Het </a:t>
            </a:r>
            <a:r>
              <a:rPr lang="nl-NL" sz="2000" b="1" i="0" u="none" strike="noStrike" baseline="0" dirty="0">
                <a:latin typeface="MinionPro-Bold"/>
              </a:rPr>
              <a:t>gezin</a:t>
            </a:r>
          </a:p>
          <a:p>
            <a:pPr lvl="3"/>
            <a:endParaRPr lang="nl-NL" sz="2000" b="1" dirty="0">
              <a:latin typeface="MinionPro-Bold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l-NL" sz="2000" b="1" i="0" u="none" strike="noStrike" baseline="0" dirty="0">
                <a:latin typeface="MinionPro-Bold"/>
              </a:rPr>
              <a:t>Sociale vaardigheden</a:t>
            </a:r>
            <a:endParaRPr lang="nl-NL" sz="2000" b="1" dirty="0"/>
          </a:p>
          <a:p>
            <a:pPr lvl="3"/>
            <a:endParaRPr lang="nl-NL" b="1" dirty="0"/>
          </a:p>
          <a:p>
            <a:pPr lvl="3"/>
            <a:endParaRPr lang="nl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016B31-09D0-40B2-B16A-90F627ADB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41"/>
          <a:stretch/>
        </p:blipFill>
        <p:spPr>
          <a:xfrm>
            <a:off x="7047074" y="1852951"/>
            <a:ext cx="3912243" cy="21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4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Oorzaken van criminaliteit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3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.1 Wie worden crimineel?</a:t>
            </a:r>
          </a:p>
          <a:p>
            <a:pPr lvl="3"/>
            <a:endParaRPr lang="nl-NL" b="1" dirty="0"/>
          </a:p>
          <a:p>
            <a:pPr lvl="3"/>
            <a:r>
              <a:rPr lang="nl-NL" sz="2000" dirty="0"/>
              <a:t>Een </a:t>
            </a:r>
            <a:r>
              <a:rPr lang="nl-NL" sz="2000" b="1" dirty="0"/>
              <a:t>recidivist </a:t>
            </a:r>
            <a:r>
              <a:rPr lang="nl-NL" sz="2000" dirty="0"/>
              <a:t>is </a:t>
            </a:r>
            <a:r>
              <a:rPr lang="nl-NL" sz="2000" i="1" dirty="0"/>
              <a:t>een persoon die steeds opnieuw strafbare</a:t>
            </a:r>
          </a:p>
          <a:p>
            <a:pPr lvl="3"/>
            <a:r>
              <a:rPr lang="nl-NL" sz="2000" i="1" dirty="0"/>
              <a:t>feiten pleegt. </a:t>
            </a:r>
          </a:p>
          <a:p>
            <a:pPr lvl="3"/>
            <a:endParaRPr lang="nl-NL" sz="2000" i="1" dirty="0"/>
          </a:p>
          <a:p>
            <a:pPr lvl="3"/>
            <a:r>
              <a:rPr lang="nl-NL" sz="2000" dirty="0"/>
              <a:t>Van alle opgroeiende jongeren is ongeveer 5 procent </a:t>
            </a:r>
          </a:p>
          <a:p>
            <a:pPr lvl="3"/>
            <a:r>
              <a:rPr lang="nl-NL" sz="2000" dirty="0"/>
              <a:t>recidivist.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016B31-09D0-40B2-B16A-90F627ADB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41"/>
          <a:stretch/>
        </p:blipFill>
        <p:spPr>
          <a:xfrm>
            <a:off x="7047074" y="1852951"/>
            <a:ext cx="3912243" cy="21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5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Oorzaken van criminaliteit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3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.2 Theorieën over criminaliteit</a:t>
            </a:r>
            <a:endParaRPr lang="nl-NL" b="1" dirty="0"/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Aangeleerd-</a:t>
            </a:r>
            <a:r>
              <a:rPr lang="nl-NL" sz="2000" b="1"/>
              <a:t>gedragtheorie</a:t>
            </a:r>
            <a:endParaRPr lang="nl-NL" sz="2000" b="1" dirty="0"/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Volgens deze theorie zijn criminelen niet slechter dan </a:t>
            </a:r>
          </a:p>
          <a:p>
            <a:pPr lvl="3"/>
            <a:r>
              <a:rPr lang="nl-NL" sz="2000" dirty="0"/>
              <a:t>andere mensen.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Ze hebben alleen verkeerd gedrag aangeleerd.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De theorie verklaart hoe crimineel gedrag van de ene op de </a:t>
            </a:r>
          </a:p>
          <a:p>
            <a:pPr lvl="3"/>
            <a:r>
              <a:rPr lang="nl-NL" sz="2000" dirty="0"/>
              <a:t>andere persoon wordt overgedragen.</a:t>
            </a:r>
          </a:p>
          <a:p>
            <a:pPr lvl="3"/>
            <a:endParaRPr lang="nl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6E8C156A-1C97-4A8C-A745-D22F57884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073" y="1852950"/>
            <a:ext cx="3912243" cy="22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8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Oorzaken van criminaliteit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3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.2 Theorieën over criminaliteit</a:t>
            </a:r>
            <a:endParaRPr lang="nl-NL" b="1" dirty="0"/>
          </a:p>
          <a:p>
            <a:pPr lvl="3"/>
            <a:endParaRPr lang="nl-NL" dirty="0"/>
          </a:p>
          <a:p>
            <a:pPr lvl="3"/>
            <a:r>
              <a:rPr lang="nl-NL" sz="2000" b="1" dirty="0"/>
              <a:t>Bindingstheorie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Volgens de bindingstheorie hebben mensen met </a:t>
            </a:r>
          </a:p>
          <a:p>
            <a:pPr lvl="3"/>
            <a:r>
              <a:rPr lang="nl-NL" sz="2000" dirty="0"/>
              <a:t>sterke bindingen ervoor dat je goede redenen om </a:t>
            </a:r>
          </a:p>
          <a:p>
            <a:pPr lvl="3"/>
            <a:r>
              <a:rPr lang="nl-NL" sz="2000" dirty="0"/>
              <a:t>crimineel gedrag te vermijden.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Volgens deze theorie zou iemand gemakkelijker tot crimineel </a:t>
            </a:r>
          </a:p>
          <a:p>
            <a:pPr lvl="3"/>
            <a:r>
              <a:rPr lang="nl-NL" sz="2000" dirty="0"/>
              <a:t>gedrag overgaan als hij of zij geen hechte band met mensen en de </a:t>
            </a:r>
          </a:p>
          <a:p>
            <a:pPr lvl="3"/>
            <a:r>
              <a:rPr lang="nl-NL" sz="2000" dirty="0"/>
              <a:t>maatschappij heeft.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6E8C156A-1C97-4A8C-A745-D22F57884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073" y="1852950"/>
            <a:ext cx="3912243" cy="22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9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Oorzaken van criminaliteit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3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.2 Theorieën over criminaliteit</a:t>
            </a:r>
            <a:endParaRPr lang="nl-NL" b="1" dirty="0"/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Rationele-keuzetheorie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Volgens deze theorie vragen mensen zich bij alles wat ze</a:t>
            </a:r>
          </a:p>
          <a:p>
            <a:pPr lvl="3"/>
            <a:r>
              <a:rPr lang="nl-NL" sz="2000" dirty="0"/>
              <a:t>doen af: wat levert het mij op? </a:t>
            </a:r>
          </a:p>
          <a:p>
            <a:pPr lvl="3"/>
            <a:r>
              <a:rPr lang="nl-NL" sz="2000" dirty="0"/>
              <a:t>Ook criminelen maken een rekensom: ze wegen de</a:t>
            </a:r>
          </a:p>
          <a:p>
            <a:pPr lvl="3"/>
            <a:r>
              <a:rPr lang="nl-NL" sz="2000" dirty="0"/>
              <a:t>opbrengst af tegen de risico’s. </a:t>
            </a:r>
          </a:p>
          <a:p>
            <a:pPr lvl="3"/>
            <a:r>
              <a:rPr lang="nl-NL" sz="2000" b="0" i="0" u="none" strike="noStrike" baseline="0" dirty="0">
                <a:latin typeface="MinionPro-Regular"/>
              </a:rPr>
              <a:t>We zeggen ook wel: </a:t>
            </a:r>
            <a:r>
              <a:rPr lang="nl-NL" sz="2000" b="1" i="0" u="none" strike="noStrike" baseline="0" dirty="0">
                <a:latin typeface="MinionPro-Bold"/>
              </a:rPr>
              <a:t>gelegenheid maakt de dief</a:t>
            </a:r>
            <a:r>
              <a:rPr lang="nl-NL" sz="2000" i="0" u="none" strike="noStrike" baseline="0" dirty="0">
                <a:latin typeface="MinionPro-Regular"/>
              </a:rPr>
              <a:t>.</a:t>
            </a:r>
          </a:p>
          <a:p>
            <a:pPr lvl="3"/>
            <a:r>
              <a:rPr lang="nl-NL" dirty="0">
                <a:latin typeface="MinionPro-Regular"/>
              </a:rPr>
              <a:t> </a:t>
            </a:r>
            <a:endParaRPr lang="nl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6E8C156A-1C97-4A8C-A745-D22F57884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073" y="1852950"/>
            <a:ext cx="3912243" cy="22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3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Oorzaken van criminaliteit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3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.2 Theorieën over criminaliteit</a:t>
            </a:r>
            <a:endParaRPr lang="nl-NL" b="1" dirty="0"/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Etikettentheorie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Sommige groepen krijgen van de maatschappij het </a:t>
            </a:r>
          </a:p>
          <a:p>
            <a:pPr lvl="3"/>
            <a:r>
              <a:rPr lang="nl-NL" sz="2000" b="1" dirty="0"/>
              <a:t>‘etiket’ crimineel </a:t>
            </a:r>
            <a:r>
              <a:rPr lang="nl-NL" sz="2000" dirty="0"/>
              <a:t>opgeplakt. Volgens de etikettentheorie </a:t>
            </a:r>
          </a:p>
          <a:p>
            <a:pPr lvl="3"/>
            <a:r>
              <a:rPr lang="nl-NL" sz="2000" dirty="0"/>
              <a:t>gaan mensen uit deze groepen zich naar dit etiket </a:t>
            </a:r>
          </a:p>
          <a:p>
            <a:pPr lvl="3"/>
            <a:r>
              <a:rPr lang="nl-NL" sz="2000" dirty="0"/>
              <a:t>gedragen.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Hun gedachte is: Iedereen denkt toch al dat ik crimineel ben, </a:t>
            </a:r>
          </a:p>
          <a:p>
            <a:pPr lvl="3"/>
            <a:r>
              <a:rPr lang="nl-NL" sz="2000" dirty="0"/>
              <a:t>dus wat maakt het uit als ik een delict pleeg?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6E8C156A-1C97-4A8C-A745-D22F57884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073" y="1852950"/>
            <a:ext cx="3912243" cy="22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211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4">
      <a:dk1>
        <a:srgbClr val="000000"/>
      </a:dk1>
      <a:lt1>
        <a:sysClr val="window" lastClr="FFFFFF"/>
      </a:lt1>
      <a:dk2>
        <a:srgbClr val="4F811A"/>
      </a:dk2>
      <a:lt2>
        <a:srgbClr val="DCE4C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47625">
          <a:solidFill>
            <a:srgbClr val="4F811A"/>
          </a:solidFill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4CE18F811D44A92B5FDE8C06A468E" ma:contentTypeVersion="13" ma:contentTypeDescription="Create a new document." ma:contentTypeScope="" ma:versionID="dbe46624a6c0412413b7eaf008dde618">
  <xsd:schema xmlns:xsd="http://www.w3.org/2001/XMLSchema" xmlns:xs="http://www.w3.org/2001/XMLSchema" xmlns:p="http://schemas.microsoft.com/office/2006/metadata/properties" xmlns:ns2="3a6e05b2-bff7-4274-8c1c-2578f00e4fdc" xmlns:ns3="e72f5fea-3ff5-4a0e-8464-2037869e11f9" targetNamespace="http://schemas.microsoft.com/office/2006/metadata/properties" ma:root="true" ma:fieldsID="461d493fed8aeec3a8539198c47339d2" ns2:_="" ns3:_="">
    <xsd:import namespace="3a6e05b2-bff7-4274-8c1c-2578f00e4fdc"/>
    <xsd:import namespace="e72f5fea-3ff5-4a0e-8464-2037869e11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e05b2-bff7-4274-8c1c-2578f00e4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f5fea-3ff5-4a0e-8464-2037869e11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B51635-3619-4AF2-8793-9C46B2059479}"/>
</file>

<file path=customXml/itemProps2.xml><?xml version="1.0" encoding="utf-8"?>
<ds:datastoreItem xmlns:ds="http://schemas.openxmlformats.org/officeDocument/2006/customXml" ds:itemID="{6055B429-D452-45A8-82C9-AE90BD7DAAE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C237288-EBE5-42CF-A5B1-8A40960EA8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471</Words>
  <Application>Microsoft Office PowerPoint</Application>
  <PresentationFormat>Breedbeeld</PresentationFormat>
  <Paragraphs>122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MinionPro-Bold</vt:lpstr>
      <vt:lpstr>MinionPro-Regular</vt:lpstr>
      <vt:lpstr>Wingdings</vt:lpstr>
      <vt:lpstr>Kantoorthema</vt:lpstr>
      <vt:lpstr>Criminaliteit</vt:lpstr>
      <vt:lpstr>3 Oorzaken van criminaliteit</vt:lpstr>
      <vt:lpstr>3 Oorzaken van criminaliteit</vt:lpstr>
      <vt:lpstr>3 Oorzaken van criminaliteit</vt:lpstr>
      <vt:lpstr>3 Oorzaken van criminaliteit</vt:lpstr>
      <vt:lpstr>3 Oorzaken van criminaliteit</vt:lpstr>
      <vt:lpstr>3 Oorzaken van criminaliteit</vt:lpstr>
      <vt:lpstr>3 Oorzaken van criminaliteit</vt:lpstr>
      <vt:lpstr>3 Oorzaken van criminaliteit</vt:lpstr>
      <vt:lpstr>3 Oorzaken van criminaliteit</vt:lpstr>
      <vt:lpstr>3 Oorzaken van criminaliteit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Raymon Raaphorst</dc:creator>
  <cp:lastModifiedBy>George Rinkel</cp:lastModifiedBy>
  <cp:revision>7</cp:revision>
  <dcterms:created xsi:type="dcterms:W3CDTF">2021-08-30T14:09:23Z</dcterms:created>
  <dcterms:modified xsi:type="dcterms:W3CDTF">2021-09-10T07:32:36Z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0x010100F3F4CE18F811D44A92B5FDE8C06A468E</vt:lpwstr>
  </property>
</Properties>
</file>