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0" r:id="rId7"/>
    <p:sldId id="271" r:id="rId8"/>
    <p:sldId id="272" r:id="rId9"/>
    <p:sldId id="273" r:id="rId10"/>
    <p:sldId id="274" r:id="rId11"/>
    <p:sldId id="262" r:id="rId12"/>
    <p:sldId id="276" r:id="rId13"/>
    <p:sldId id="266" r:id="rId14"/>
    <p:sldId id="27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1A"/>
    <a:srgbClr val="DC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A9E0D6BD-AD79-421E-8C36-EC444CA4FFCF}"/>
    <pc:docChg chg="custSel modSld">
      <pc:chgData name="George Rinkel" userId="af9a95be-0c45-4de3-8499-f6d6077ad61b" providerId="ADAL" clId="{A9E0D6BD-AD79-421E-8C36-EC444CA4FFCF}" dt="2021-09-10T07:59:12.542" v="64" actId="113"/>
      <pc:docMkLst>
        <pc:docMk/>
      </pc:docMkLst>
      <pc:sldChg chg="modSp mod">
        <pc:chgData name="George Rinkel" userId="af9a95be-0c45-4de3-8499-f6d6077ad61b" providerId="ADAL" clId="{A9E0D6BD-AD79-421E-8C36-EC444CA4FFCF}" dt="2021-09-10T07:53:03.281" v="0" actId="20577"/>
        <pc:sldMkLst>
          <pc:docMk/>
          <pc:sldMk cId="2139945533" sldId="256"/>
        </pc:sldMkLst>
        <pc:spChg chg="mod">
          <ac:chgData name="George Rinkel" userId="af9a95be-0c45-4de3-8499-f6d6077ad61b" providerId="ADAL" clId="{A9E0D6BD-AD79-421E-8C36-EC444CA4FFCF}" dt="2021-09-10T07:53:03.281" v="0" actId="20577"/>
          <ac:spMkLst>
            <pc:docMk/>
            <pc:sldMk cId="2139945533" sldId="256"/>
            <ac:spMk id="3" creationId="{0197BE3F-08FA-4C3B-B41B-4CDC3E63C88C}"/>
          </ac:spMkLst>
        </pc:spChg>
      </pc:sldChg>
      <pc:sldChg chg="modSp mod">
        <pc:chgData name="George Rinkel" userId="af9a95be-0c45-4de3-8499-f6d6077ad61b" providerId="ADAL" clId="{A9E0D6BD-AD79-421E-8C36-EC444CA4FFCF}" dt="2021-09-10T07:53:36.629" v="4" actId="20577"/>
        <pc:sldMkLst>
          <pc:docMk/>
          <pc:sldMk cId="2248045038" sldId="257"/>
        </pc:sldMkLst>
        <pc:spChg chg="mod">
          <ac:chgData name="George Rinkel" userId="af9a95be-0c45-4de3-8499-f6d6077ad61b" providerId="ADAL" clId="{A9E0D6BD-AD79-421E-8C36-EC444CA4FFCF}" dt="2021-09-10T07:53:36.629" v="4" actId="20577"/>
          <ac:spMkLst>
            <pc:docMk/>
            <pc:sldMk cId="2248045038" sldId="257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7:42.811" v="38" actId="6549"/>
        <pc:sldMkLst>
          <pc:docMk/>
          <pc:sldMk cId="2517482941" sldId="262"/>
        </pc:sldMkLst>
        <pc:spChg chg="mod">
          <ac:chgData name="George Rinkel" userId="af9a95be-0c45-4de3-8499-f6d6077ad61b" providerId="ADAL" clId="{A9E0D6BD-AD79-421E-8C36-EC444CA4FFCF}" dt="2021-09-10T07:57:42.811" v="38" actId="6549"/>
          <ac:spMkLst>
            <pc:docMk/>
            <pc:sldMk cId="2517482941" sldId="262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8:25.289" v="57" actId="20577"/>
        <pc:sldMkLst>
          <pc:docMk/>
          <pc:sldMk cId="79847938" sldId="266"/>
        </pc:sldMkLst>
        <pc:spChg chg="mod">
          <ac:chgData name="George Rinkel" userId="af9a95be-0c45-4de3-8499-f6d6077ad61b" providerId="ADAL" clId="{A9E0D6BD-AD79-421E-8C36-EC444CA4FFCF}" dt="2021-09-10T07:58:25.289" v="57" actId="20577"/>
          <ac:spMkLst>
            <pc:docMk/>
            <pc:sldMk cId="79847938" sldId="26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5:47.599" v="8" actId="6549"/>
        <pc:sldMkLst>
          <pc:docMk/>
          <pc:sldMk cId="1613627724" sldId="270"/>
        </pc:sldMkLst>
        <pc:spChg chg="mod">
          <ac:chgData name="George Rinkel" userId="af9a95be-0c45-4de3-8499-f6d6077ad61b" providerId="ADAL" clId="{A9E0D6BD-AD79-421E-8C36-EC444CA4FFCF}" dt="2021-09-10T07:55:47.599" v="8" actId="6549"/>
          <ac:spMkLst>
            <pc:docMk/>
            <pc:sldMk cId="1613627724" sldId="270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6:08.661" v="12" actId="20577"/>
        <pc:sldMkLst>
          <pc:docMk/>
          <pc:sldMk cId="2808131496" sldId="271"/>
        </pc:sldMkLst>
        <pc:spChg chg="mod">
          <ac:chgData name="George Rinkel" userId="af9a95be-0c45-4de3-8499-f6d6077ad61b" providerId="ADAL" clId="{A9E0D6BD-AD79-421E-8C36-EC444CA4FFCF}" dt="2021-09-10T07:56:08.661" v="12" actId="20577"/>
          <ac:spMkLst>
            <pc:docMk/>
            <pc:sldMk cId="2808131496" sldId="271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6:55.091" v="24" actId="20577"/>
        <pc:sldMkLst>
          <pc:docMk/>
          <pc:sldMk cId="4215872546" sldId="272"/>
        </pc:sldMkLst>
        <pc:spChg chg="mod">
          <ac:chgData name="George Rinkel" userId="af9a95be-0c45-4de3-8499-f6d6077ad61b" providerId="ADAL" clId="{A9E0D6BD-AD79-421E-8C36-EC444CA4FFCF}" dt="2021-09-10T07:56:55.091" v="24" actId="20577"/>
          <ac:spMkLst>
            <pc:docMk/>
            <pc:sldMk cId="4215872546" sldId="272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7:05.452" v="26" actId="20577"/>
        <pc:sldMkLst>
          <pc:docMk/>
          <pc:sldMk cId="3491730256" sldId="273"/>
        </pc:sldMkLst>
        <pc:spChg chg="mod">
          <ac:chgData name="George Rinkel" userId="af9a95be-0c45-4de3-8499-f6d6077ad61b" providerId="ADAL" clId="{A9E0D6BD-AD79-421E-8C36-EC444CA4FFCF}" dt="2021-09-10T07:57:05.452" v="26" actId="20577"/>
          <ac:spMkLst>
            <pc:docMk/>
            <pc:sldMk cId="3491730256" sldId="273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9:12.542" v="64" actId="113"/>
        <pc:sldMkLst>
          <pc:docMk/>
          <pc:sldMk cId="593616686" sldId="274"/>
        </pc:sldMkLst>
        <pc:spChg chg="mod">
          <ac:chgData name="George Rinkel" userId="af9a95be-0c45-4de3-8499-f6d6077ad61b" providerId="ADAL" clId="{A9E0D6BD-AD79-421E-8C36-EC444CA4FFCF}" dt="2021-09-10T07:59:12.542" v="64" actId="113"/>
          <ac:spMkLst>
            <pc:docMk/>
            <pc:sldMk cId="593616686" sldId="274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8:59.082" v="61" actId="20577"/>
        <pc:sldMkLst>
          <pc:docMk/>
          <pc:sldMk cId="1192610725" sldId="276"/>
        </pc:sldMkLst>
        <pc:spChg chg="mod">
          <ac:chgData name="George Rinkel" userId="af9a95be-0c45-4de3-8499-f6d6077ad61b" providerId="ADAL" clId="{A9E0D6BD-AD79-421E-8C36-EC444CA4FFCF}" dt="2021-09-10T07:58:59.082" v="61" actId="20577"/>
          <ac:spMkLst>
            <pc:docMk/>
            <pc:sldMk cId="1192610725" sldId="276"/>
            <ac:spMk id="3" creationId="{1B4BFFFD-2C1D-4F71-99AA-6F83C5CB9853}"/>
          </ac:spMkLst>
        </pc:spChg>
      </pc:sldChg>
      <pc:sldChg chg="modSp mod">
        <pc:chgData name="George Rinkel" userId="af9a95be-0c45-4de3-8499-f6d6077ad61b" providerId="ADAL" clId="{A9E0D6BD-AD79-421E-8C36-EC444CA4FFCF}" dt="2021-09-10T07:58:52.635" v="60" actId="403"/>
        <pc:sldMkLst>
          <pc:docMk/>
          <pc:sldMk cId="1760231213" sldId="277"/>
        </pc:sldMkLst>
        <pc:spChg chg="mod">
          <ac:chgData name="George Rinkel" userId="af9a95be-0c45-4de3-8499-f6d6077ad61b" providerId="ADAL" clId="{A9E0D6BD-AD79-421E-8C36-EC444CA4FFCF}" dt="2021-09-10T07:58:52.635" v="60" actId="403"/>
          <ac:spMkLst>
            <pc:docMk/>
            <pc:sldMk cId="1760231213" sldId="277"/>
            <ac:spMk id="3" creationId="{1B4BFFFD-2C1D-4F71-99AA-6F83C5CB98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29CDB-08AA-4950-9312-B5A8EC257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754"/>
            <a:ext cx="10515600" cy="925098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6B2ACF-8E26-4EF8-89E6-C536376C2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1522"/>
            <a:ext cx="10515600" cy="4963026"/>
          </a:xfrm>
          <a:solidFill>
            <a:srgbClr val="DCE4CF"/>
          </a:solidFill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F06908-7791-45EA-8512-BA22351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83B38C-C7E6-4FFD-B8FD-8B17D6E1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3FF2EA-F32A-4BE1-8873-F370660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13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72304-3F43-4ED3-9165-E7C20C45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59A0E3-9E99-49C0-A3D5-E85133754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4538E-9389-474D-8FCE-70DA2F14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EC98BB-F79E-4D0F-B100-5D757CE7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93388-7E25-4887-8629-0E937C76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5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CB562D-6687-4A6F-BCDF-2B109757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DBC2F8-A6A4-4C67-AE35-6F20905FB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7ED04-58C1-4175-B353-361E08DF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66734A-AF55-4568-9159-8FC55325D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8D3415-8544-4F12-ABDC-F74AF9B5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C0E40-ACA1-4EE0-AC2B-7513F4CA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157AE-6AE5-4781-9FE3-95BD261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96674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89A6FC-802D-459D-A640-B5091906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8BA13-B44F-47B9-BB98-37A4D63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36AD3-B4E1-4A57-993B-1ECBDFFE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407B6-1205-49F3-9E61-B6B7EDC2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F9A9E6-B8E2-403E-B918-D1A82DE4B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094BB1-0A4F-4D54-8FD0-03CC6163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B6A33B-AD13-47A8-BCF3-96B251DC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0A6604-5845-4B39-BE7E-50E1B9CA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8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C9350-7B30-4CF1-B9D9-65AD2820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04A25-BD7F-4892-A876-AC613F45C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925CC8-B401-4F31-93B1-C5DD6876E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08E2A-DD3D-43C3-8E35-EAD4AD10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9BA430-2928-43F5-A454-C33C41C5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1F03F3-F82E-482C-B8A0-D2AEFF7E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D9D9-1730-42E5-A223-84069E60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59C6D3-3F3F-4BF7-9066-A95744BCF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9AFC7E-5B7A-483F-BD89-EBC271FC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667664-3BC1-45D2-AEA8-B1AB927AE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AEA7F81-C484-450D-92C0-025F5DE72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A49C36-F9F0-42B8-8686-20C21A56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665AB2-EA8D-482C-895F-5E8B676B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99BAD5-5D72-4367-9609-9DE10A0B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5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243A5-4438-4DBE-B64B-18692969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ECD8EB-2F51-46B4-85C7-7ADC4235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4BE949-EF9E-40D2-8FF7-1D76FF12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DCBE8F-1BEC-43BE-85F6-4FB3FD72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45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C8B4D7-5A45-48D5-A846-CE12B6BC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CA0B22-CD59-4175-B2BE-3F0754F2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36C25-2669-4D42-8B22-EF82F12D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09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B77B-8D3F-4818-900B-27D463A2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5A9FB-0D56-45E6-B9D3-F553A4EA2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44112-17D8-4458-991C-1BBA6F283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DDF9B5-753A-46DC-8959-206469D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40D440-AFFD-4CD8-B202-636C4A08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1CD3CB-CBDD-47D2-8443-86265E28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84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73CB4-7A5D-4AC5-90D6-82B7BCF6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6D3261-702A-4CF6-B308-114EBF134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E4B938-DB08-4025-A467-A53320B21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33D3F-7228-400A-9925-87EF340D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42AF84-A405-4C02-BA9D-25CAA17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63CF8C-C556-4E14-82D8-2D2653E9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592DD9-772A-4C83-8EEF-8E379C60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181879-8270-489F-B402-056B2FEFC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 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Sub </a:t>
            </a:r>
            <a:r>
              <a:rPr lang="nl-NL" dirty="0" err="1"/>
              <a:t>Sub</a:t>
            </a:r>
            <a:r>
              <a:rPr lang="nl-NL" dirty="0"/>
              <a:t> 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KOPJE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442464-E74D-4B4A-A4CE-2EA0FA98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FCCE-2F4B-4379-8D3B-8049382B3F8F}" type="datetimeFigureOut">
              <a:rPr lang="nl-NL" smtClean="0"/>
              <a:t>10-9-2021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ED1387-D388-451C-9F03-BEB0D18FF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C3F46B-21F2-4AD7-9A46-000BE199C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FD42-B04F-430F-92A3-4872F51902B2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1740DA0-6501-4211-8B88-FE71C53853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44" y="482917"/>
            <a:ext cx="1391817" cy="5449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FC3370-3A3D-40A1-8960-A83F9FDB751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80815" y="0"/>
            <a:ext cx="13925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F811A"/>
        </a:buClr>
        <a:buFont typeface="Calibri" panose="020F0502020204030204" pitchFamily="34" charset="0"/>
        <a:buChar char="•"/>
        <a:defRPr sz="2800" kern="1200">
          <a:solidFill>
            <a:srgbClr val="4F811A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811A"/>
          </a:solidFill>
          <a:latin typeface="+mn-lt"/>
          <a:ea typeface="+mn-ea"/>
          <a:cs typeface="+mn-cs"/>
        </a:defRPr>
      </a:lvl2pPr>
      <a:lvl3pPr marL="80645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811A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F811A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rgbClr val="4F811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14A33-7799-4D1D-A2D5-63792013F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Criminaliteit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97BE3F-08FA-4C3B-B41B-4CDC3E63C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4000" dirty="0"/>
              <a:t>Maatschappijkunde</a:t>
            </a:r>
          </a:p>
          <a:p>
            <a:endParaRPr lang="nl-NL" sz="2400" b="1" dirty="0"/>
          </a:p>
          <a:p>
            <a:r>
              <a:rPr lang="nl-NL" sz="2400" b="1" dirty="0"/>
              <a:t>9</a:t>
            </a:r>
            <a:r>
              <a:rPr lang="nl-NL" sz="2400" b="1" dirty="0">
                <a:solidFill>
                  <a:srgbClr val="4F811A"/>
                </a:solidFill>
                <a:latin typeface="+mn-lt"/>
              </a:rPr>
              <a:t>.1 De overheid en de politiek</a:t>
            </a:r>
          </a:p>
          <a:p>
            <a:r>
              <a:rPr lang="nl-NL" sz="2400" b="1" dirty="0"/>
              <a:t>9</a:t>
            </a:r>
            <a:r>
              <a:rPr lang="nl-NL" sz="2400" b="1" dirty="0">
                <a:solidFill>
                  <a:srgbClr val="4F811A"/>
                </a:solidFill>
                <a:latin typeface="+mn-lt"/>
              </a:rPr>
              <a:t>.2 Beleidsterreinen</a:t>
            </a:r>
          </a:p>
          <a:p>
            <a:r>
              <a:rPr lang="nl-NL" sz="2400" b="1" dirty="0"/>
              <a:t>9</a:t>
            </a:r>
            <a:r>
              <a:rPr lang="nl-NL" sz="2400" b="1" dirty="0">
                <a:solidFill>
                  <a:srgbClr val="4F811A"/>
                </a:solidFill>
                <a:latin typeface="+mn-lt"/>
              </a:rPr>
              <a:t>.3 Repressie en preventie</a:t>
            </a:r>
            <a:endParaRPr lang="nl-NL" b="1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D2137A-4AF5-4B26-BC28-D02F674F3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 rot="1196807">
            <a:off x="5410746" y="2425616"/>
            <a:ext cx="2198459" cy="300068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58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.3 Repressie en preventie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Repressie </a:t>
            </a:r>
            <a:r>
              <a:rPr lang="nl-NL" sz="2000" dirty="0"/>
              <a:t>betekent</a:t>
            </a:r>
            <a:r>
              <a:rPr lang="nl-NL" sz="2000" b="1" dirty="0"/>
              <a:t> </a:t>
            </a:r>
            <a:r>
              <a:rPr lang="nl-NL" sz="2000" i="1" dirty="0"/>
              <a:t>onderdrukken</a:t>
            </a:r>
            <a:r>
              <a:rPr lang="nl-NL" sz="2000" b="1" dirty="0"/>
              <a:t>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Een andere aanpak van criminaliteit is </a:t>
            </a:r>
            <a:r>
              <a:rPr lang="nl-NL" sz="2000" b="1" dirty="0"/>
              <a:t>preventie,</a:t>
            </a:r>
          </a:p>
          <a:p>
            <a:pPr lvl="3"/>
            <a:r>
              <a:rPr lang="nl-NL" sz="2000" dirty="0"/>
              <a:t>ofwel</a:t>
            </a:r>
            <a:r>
              <a:rPr lang="nl-NL" sz="2000" b="1" dirty="0"/>
              <a:t> </a:t>
            </a:r>
            <a:r>
              <a:rPr lang="nl-NL" sz="2000" i="1" dirty="0"/>
              <a:t>het voorkomen van criminaliteit</a:t>
            </a:r>
            <a:r>
              <a:rPr lang="nl-NL" sz="2000" dirty="0"/>
              <a:t>.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Preventie door de overheid</a:t>
            </a:r>
          </a:p>
          <a:p>
            <a:pPr lvl="3"/>
            <a:r>
              <a:rPr lang="nl-NL" sz="2000" dirty="0"/>
              <a:t>De overheid is op landelijk niveau bezig met preventie, maar de </a:t>
            </a:r>
          </a:p>
          <a:p>
            <a:pPr lvl="3"/>
            <a:r>
              <a:rPr lang="nl-NL" sz="2000" dirty="0"/>
              <a:t>meeste preventieve maatregelen worden op gemeentelijk</a:t>
            </a:r>
          </a:p>
          <a:p>
            <a:pPr lvl="3"/>
            <a:r>
              <a:rPr lang="nl-NL" sz="2000" dirty="0"/>
              <a:t>niveau afgesproken.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3B824A-17A0-41F9-9D2A-A0344D8A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2"/>
            <a:ext cx="3332022" cy="21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.3 Repressie en preventie</a:t>
            </a:r>
            <a:endParaRPr lang="nl-NL" b="1" dirty="0"/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Preventie door de overheid:</a:t>
            </a:r>
          </a:p>
          <a:p>
            <a:pPr lvl="3"/>
            <a:endParaRPr lang="nl-NL" sz="20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Meer sociale controle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Verbeteren woonomgeving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Voorlichting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Speciaal voor jonge criminelen: Halt-bureaus</a:t>
            </a:r>
          </a:p>
          <a:p>
            <a:pPr lvl="3"/>
            <a:endParaRPr lang="nl-NL" b="1" dirty="0"/>
          </a:p>
          <a:p>
            <a:pPr lvl="3"/>
            <a:endParaRPr lang="nl-NL" b="1" dirty="0"/>
          </a:p>
          <a:p>
            <a:pPr lvl="3"/>
            <a:endParaRPr lang="nl-NL" dirty="0"/>
          </a:p>
          <a:p>
            <a:pPr lvl="3"/>
            <a:endParaRPr lang="nl-NL" b="1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3B824A-17A0-41F9-9D2A-A0344D8A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074" y="1852952"/>
            <a:ext cx="3332022" cy="21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De overheid en de politiek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Er zijn verschillende overheidsorganen betrokken bij het</a:t>
            </a:r>
          </a:p>
          <a:p>
            <a:pPr lvl="3"/>
            <a:r>
              <a:rPr lang="nl-NL" sz="2000" b="1" dirty="0"/>
              <a:t>voorkomen en bestrijden van criminaliteit.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Landelijk niveau</a:t>
            </a:r>
          </a:p>
          <a:p>
            <a:pPr lvl="3"/>
            <a:r>
              <a:rPr lang="nl-NL" sz="2000" dirty="0"/>
              <a:t>• De </a:t>
            </a:r>
            <a:r>
              <a:rPr lang="nl-NL" sz="2000" b="1" dirty="0"/>
              <a:t>regering</a:t>
            </a:r>
            <a:r>
              <a:rPr lang="nl-NL" sz="2000" dirty="0"/>
              <a:t> en het </a:t>
            </a:r>
            <a:r>
              <a:rPr lang="nl-NL" sz="2000" b="1" dirty="0"/>
              <a:t>parlement</a:t>
            </a:r>
            <a:r>
              <a:rPr lang="nl-NL" sz="2000" dirty="0"/>
              <a:t> bepalen wat strafbaar is </a:t>
            </a:r>
          </a:p>
          <a:p>
            <a:pPr lvl="3"/>
            <a:r>
              <a:rPr lang="nl-NL" sz="2000" dirty="0"/>
              <a:t>en welke strafmaat daarbij hoort.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Het </a:t>
            </a:r>
            <a:r>
              <a:rPr lang="nl-NL" sz="2000" b="1" dirty="0"/>
              <a:t>Openbaar Ministerie </a:t>
            </a:r>
            <a:r>
              <a:rPr lang="nl-NL" sz="2000" dirty="0"/>
              <a:t>(OM) en de </a:t>
            </a:r>
            <a:r>
              <a:rPr lang="nl-NL" sz="2000" b="1" dirty="0"/>
              <a:t>politie</a:t>
            </a:r>
            <a:r>
              <a:rPr lang="nl-NL" sz="2000" dirty="0"/>
              <a:t> sporen strafbare feiten en brengen verdachten</a:t>
            </a:r>
          </a:p>
          <a:p>
            <a:pPr lvl="3"/>
            <a:r>
              <a:rPr lang="nl-NL" sz="2000" dirty="0"/>
              <a:t>voor de rechter.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De </a:t>
            </a:r>
            <a:r>
              <a:rPr lang="nl-NL" sz="2000" b="1" dirty="0"/>
              <a:t>rechters</a:t>
            </a:r>
            <a:r>
              <a:rPr lang="nl-NL" sz="2000" dirty="0"/>
              <a:t> zijn verantwoordelijk voor een onafhankelijke rechtspraak.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AE7D7-2CC1-4E62-A89C-D56D50CC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/>
          <a:stretch/>
        </p:blipFill>
        <p:spPr>
          <a:xfrm>
            <a:off x="7154066" y="1852950"/>
            <a:ext cx="3698259" cy="2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De overheid en de politiek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Gemeentelijk niveau</a:t>
            </a:r>
          </a:p>
          <a:p>
            <a:pPr lvl="3"/>
            <a:endParaRPr lang="nl-NL" sz="2000" b="1" dirty="0"/>
          </a:p>
          <a:p>
            <a:pPr lvl="3"/>
            <a:r>
              <a:rPr lang="nl-NL" sz="2000" dirty="0"/>
              <a:t>• De </a:t>
            </a:r>
            <a:r>
              <a:rPr lang="nl-NL" sz="2000" b="1" dirty="0"/>
              <a:t>gemeenteraad</a:t>
            </a:r>
            <a:r>
              <a:rPr lang="nl-NL" sz="2000" dirty="0"/>
              <a:t> mag bepaalde gedragingen strafbaar</a:t>
            </a:r>
          </a:p>
          <a:p>
            <a:pPr lvl="3"/>
            <a:r>
              <a:rPr lang="nl-NL" sz="2000" dirty="0"/>
              <a:t>stellen.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• De </a:t>
            </a:r>
            <a:r>
              <a:rPr lang="nl-NL" sz="2000" b="1" dirty="0"/>
              <a:t>burgemeester</a:t>
            </a:r>
            <a:r>
              <a:rPr lang="nl-NL" sz="2000" dirty="0"/>
              <a:t> is verantwoordelijk voor de openbare </a:t>
            </a:r>
          </a:p>
          <a:p>
            <a:pPr lvl="3"/>
            <a:r>
              <a:rPr lang="nl-NL" sz="2000" dirty="0"/>
              <a:t>orde en werkt samen met de politiecommissaris en de officier van justitie.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Deze samenwerking noemen we het </a:t>
            </a:r>
            <a:r>
              <a:rPr lang="nl-NL" sz="2000" b="1" dirty="0"/>
              <a:t>driehoeksoverleg</a:t>
            </a:r>
            <a:r>
              <a:rPr lang="nl-NL" sz="2000" dirty="0"/>
              <a:t>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AE7D7-2CC1-4E62-A89C-D56D50CC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/>
          <a:stretch/>
        </p:blipFill>
        <p:spPr>
          <a:xfrm>
            <a:off x="7154066" y="1852950"/>
            <a:ext cx="3698259" cy="2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2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De overheid en de politiek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Politieke stromingen</a:t>
            </a:r>
          </a:p>
          <a:p>
            <a:pPr lvl="3"/>
            <a:r>
              <a:rPr lang="nl-NL" sz="2000" dirty="0"/>
              <a:t>Verschillende stromingen hebben allemaal hun idee over de </a:t>
            </a:r>
          </a:p>
          <a:p>
            <a:pPr lvl="3"/>
            <a:r>
              <a:rPr lang="nl-NL" sz="2000" dirty="0"/>
              <a:t>beste manier om criminaliteit te bestrijden.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De </a:t>
            </a:r>
            <a:r>
              <a:rPr lang="nl-NL" sz="2000" b="1" dirty="0"/>
              <a:t>sociaaldemocratie</a:t>
            </a:r>
            <a:r>
              <a:rPr lang="nl-NL" sz="2000" dirty="0"/>
              <a:t> legt de nadruk op de </a:t>
            </a:r>
          </a:p>
          <a:p>
            <a:pPr lvl="3"/>
            <a:r>
              <a:rPr lang="nl-NL" sz="2000" dirty="0"/>
              <a:t>maatschappelijke oorzaken van criminaliteiten en op </a:t>
            </a:r>
          </a:p>
          <a:p>
            <a:pPr lvl="3"/>
            <a:r>
              <a:rPr lang="nl-NL" sz="2000" dirty="0"/>
              <a:t>preventieve maatregelen.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AE7D7-2CC1-4E62-A89C-D56D50CC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/>
          <a:stretch/>
        </p:blipFill>
        <p:spPr>
          <a:xfrm>
            <a:off x="7154066" y="1852950"/>
            <a:ext cx="3698259" cy="2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De overheid en de politiek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De </a:t>
            </a:r>
            <a:r>
              <a:rPr lang="nl-NL" sz="2000" b="1" dirty="0"/>
              <a:t>christendemocratie</a:t>
            </a:r>
            <a:r>
              <a:rPr lang="nl-NL" sz="2000" dirty="0"/>
              <a:t> benadrukt het belang van het gezin,</a:t>
            </a:r>
          </a:p>
          <a:p>
            <a:pPr lvl="3"/>
            <a:r>
              <a:rPr lang="nl-NL" sz="2000" dirty="0"/>
              <a:t>de school en organisaties zoals sportclubs en </a:t>
            </a:r>
          </a:p>
          <a:p>
            <a:pPr lvl="3"/>
            <a:r>
              <a:rPr lang="nl-NL" sz="2000" dirty="0"/>
              <a:t>buurtverenigingen bij het voorkomen van criminaliteit. 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Het </a:t>
            </a:r>
            <a:r>
              <a:rPr lang="nl-NL" sz="2000" b="1" dirty="0"/>
              <a:t>liberalisme</a:t>
            </a:r>
            <a:r>
              <a:rPr lang="nl-NL" sz="2000" dirty="0"/>
              <a:t> legt de nadruk op de eigen </a:t>
            </a:r>
          </a:p>
          <a:p>
            <a:pPr lvl="3"/>
            <a:r>
              <a:rPr lang="nl-NL" sz="2000" dirty="0"/>
              <a:t>verantwoordelijkheid van burgers en </a:t>
            </a:r>
          </a:p>
          <a:p>
            <a:pPr lvl="3"/>
            <a:r>
              <a:rPr lang="nl-NL" sz="2000" dirty="0"/>
              <a:t>repressieve maatregelen.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AE7D7-2CC1-4E62-A89C-D56D50CC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/>
          <a:stretch/>
        </p:blipFill>
        <p:spPr>
          <a:xfrm>
            <a:off x="7154066" y="1852950"/>
            <a:ext cx="3698259" cy="2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.1 De overheid en de politiek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Effectiviteit en wenselijkheid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Bij </a:t>
            </a:r>
            <a:r>
              <a:rPr lang="nl-NL" sz="2000" b="1" dirty="0"/>
              <a:t>effectiviteit</a:t>
            </a:r>
            <a:r>
              <a:rPr lang="nl-NL" sz="2000" dirty="0"/>
              <a:t> gaat het om de vraag: </a:t>
            </a:r>
            <a:r>
              <a:rPr lang="nl-NL" sz="2000" i="1" dirty="0"/>
              <a:t>werkt het beleid ook</a:t>
            </a:r>
          </a:p>
          <a:p>
            <a:pPr lvl="3"/>
            <a:r>
              <a:rPr lang="nl-NL" sz="2000" i="1" dirty="0"/>
              <a:t>echt?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Wenselijkheid</a:t>
            </a:r>
            <a:r>
              <a:rPr lang="nl-NL" sz="2000" dirty="0"/>
              <a:t> geeft aan </a:t>
            </a:r>
            <a:r>
              <a:rPr lang="nl-NL" sz="2000" i="1" dirty="0"/>
              <a:t>met welk beleid je het eens bent</a:t>
            </a:r>
            <a:r>
              <a:rPr lang="nl-NL" sz="2000" dirty="0"/>
              <a:t>.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575AE7D7-2CC1-4E62-A89C-D56D50CC7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0"/>
          <a:stretch/>
        </p:blipFill>
        <p:spPr>
          <a:xfrm>
            <a:off x="7154066" y="1852950"/>
            <a:ext cx="3698259" cy="21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3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Beleidsterreinen</a:t>
            </a:r>
          </a:p>
          <a:p>
            <a:pPr lvl="3"/>
            <a:endParaRPr lang="nl-NL" b="1" dirty="0"/>
          </a:p>
          <a:p>
            <a:pPr lvl="3"/>
            <a:r>
              <a:rPr lang="nl-NL" sz="2000" dirty="0"/>
              <a:t>Het totale landelijke criminaliteitsbeleid bestaat uit </a:t>
            </a:r>
          </a:p>
          <a:p>
            <a:pPr lvl="3"/>
            <a:r>
              <a:rPr lang="nl-NL" sz="2000" b="1" dirty="0"/>
              <a:t>verschillende beleidsterreinen</a:t>
            </a:r>
            <a:r>
              <a:rPr lang="nl-NL" sz="2000" dirty="0"/>
              <a:t>.</a:t>
            </a:r>
          </a:p>
          <a:p>
            <a:pPr lvl="3"/>
            <a:endParaRPr lang="nl-NL" sz="2000" b="1" dirty="0"/>
          </a:p>
          <a:p>
            <a:pPr lvl="3"/>
            <a:r>
              <a:rPr lang="nl-NL" sz="2000" b="1" dirty="0"/>
              <a:t>Opsporingsbeleid</a:t>
            </a:r>
          </a:p>
          <a:p>
            <a:pPr lvl="3"/>
            <a:r>
              <a:rPr lang="nl-NL" sz="2000" dirty="0"/>
              <a:t>Een belangrijk onderdeel van opsporingsbeleid is prioriteiten</a:t>
            </a:r>
          </a:p>
          <a:p>
            <a:pPr lvl="3"/>
            <a:r>
              <a:rPr lang="nl-NL" sz="2000" dirty="0"/>
              <a:t>stellen: welke vormen van criminaliteit moeten vooral worden </a:t>
            </a:r>
          </a:p>
          <a:p>
            <a:pPr lvl="3"/>
            <a:r>
              <a:rPr lang="nl-NL" sz="2000" dirty="0"/>
              <a:t>aangepakt?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3B824A-17A0-41F9-9D2A-A0344D8A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6" y="1852950"/>
            <a:ext cx="3332022" cy="21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Beleidsterreinen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Vervolgingsbeleid</a:t>
            </a:r>
          </a:p>
          <a:p>
            <a:pPr lvl="3"/>
            <a:r>
              <a:rPr lang="nl-NL" sz="2000" dirty="0"/>
              <a:t>Gaat over de manier waarop justitie misdrijven vervolgt.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Gevangenisbeleid</a:t>
            </a:r>
          </a:p>
          <a:p>
            <a:pPr lvl="3"/>
            <a:r>
              <a:rPr lang="nl-NL" sz="2000" dirty="0"/>
              <a:t>Is een verzameling afspraken over de behandeling en opvang </a:t>
            </a:r>
          </a:p>
          <a:p>
            <a:pPr lvl="3"/>
            <a:r>
              <a:rPr lang="nl-NL" sz="2000" dirty="0"/>
              <a:t>van gevangenen.</a:t>
            </a:r>
          </a:p>
          <a:p>
            <a:pPr lvl="3"/>
            <a:endParaRPr lang="nl-NL" sz="2000" dirty="0"/>
          </a:p>
          <a:p>
            <a:pPr lvl="3"/>
            <a:r>
              <a:rPr lang="nl-NL" sz="2000" b="1" dirty="0"/>
              <a:t>Jeugdbeleid</a:t>
            </a:r>
          </a:p>
          <a:p>
            <a:pPr lvl="3"/>
            <a:r>
              <a:rPr lang="nl-NL" sz="2000" dirty="0"/>
              <a:t>Justitie wil de  jeugdcriminaliteit terugdringen door meer toezicht en controle.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70948E-059E-4FAA-A78D-DCF3D729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6" y="1852950"/>
            <a:ext cx="3332022" cy="21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8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671F7-5B60-4DE5-9A0B-83688A3F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 Criminaliteitsbeleid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BFFFD-2C1D-4F71-99AA-6F83C5CB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b="1" dirty="0"/>
              <a:t>9</a:t>
            </a:r>
            <a:r>
              <a:rPr lang="nl-NL" sz="3200" b="1" dirty="0">
                <a:solidFill>
                  <a:srgbClr val="4F811A"/>
                </a:solidFill>
                <a:latin typeface="+mn-lt"/>
              </a:rPr>
              <a:t>.2 Beleidsterreinen</a:t>
            </a:r>
          </a:p>
          <a:p>
            <a:pPr lvl="3"/>
            <a:endParaRPr lang="nl-NL" b="1" dirty="0"/>
          </a:p>
          <a:p>
            <a:pPr lvl="3"/>
            <a:r>
              <a:rPr lang="nl-NL" sz="2000" b="1" dirty="0"/>
              <a:t>Speciale beleidsterreinen</a:t>
            </a:r>
          </a:p>
          <a:p>
            <a:pPr lvl="3"/>
            <a:endParaRPr lang="nl-NL" sz="2000" dirty="0"/>
          </a:p>
          <a:p>
            <a:pPr lvl="3"/>
            <a:r>
              <a:rPr lang="nl-NL" sz="2000" dirty="0"/>
              <a:t>Naast de algemene soorten beleid is er  ook beleid dat alleen </a:t>
            </a:r>
          </a:p>
          <a:p>
            <a:pPr lvl="3"/>
            <a:r>
              <a:rPr lang="nl-NL" sz="2000" dirty="0"/>
              <a:t>gericht is op specifieke vormen van criminaliteit. </a:t>
            </a:r>
          </a:p>
          <a:p>
            <a:pPr lvl="3"/>
            <a:r>
              <a:rPr lang="nl-NL" sz="2000" dirty="0"/>
              <a:t>Bijvoorbeeld:</a:t>
            </a:r>
          </a:p>
          <a:p>
            <a:pPr lvl="3"/>
            <a:endParaRPr lang="nl-NL" sz="2000" b="1" dirty="0"/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Veelvoorkomende criminaliteit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Georganiseerde misdaad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nl-NL" sz="2000" dirty="0"/>
              <a:t>Terreurbestrijding</a:t>
            </a:r>
          </a:p>
          <a:p>
            <a:pPr lvl="3"/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7C3A606-CBDB-42AB-B82F-A3F09E3D762D}"/>
              </a:ext>
            </a:extLst>
          </p:cNvPr>
          <p:cNvCxnSpPr>
            <a:cxnSpLocks/>
          </p:cNvCxnSpPr>
          <p:nvPr/>
        </p:nvCxnSpPr>
        <p:spPr>
          <a:xfrm>
            <a:off x="838200" y="1852950"/>
            <a:ext cx="5814391" cy="0"/>
          </a:xfrm>
          <a:prstGeom prst="line">
            <a:avLst/>
          </a:prstGeom>
          <a:ln w="47625">
            <a:solidFill>
              <a:srgbClr val="4F811A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D70948E-059E-4FAA-A78D-DCF3D729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6" y="1852950"/>
            <a:ext cx="3332022" cy="21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07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4">
      <a:dk1>
        <a:srgbClr val="000000"/>
      </a:dk1>
      <a:lt1>
        <a:sysClr val="window" lastClr="FFFFFF"/>
      </a:lt1>
      <a:dk2>
        <a:srgbClr val="4F811A"/>
      </a:dk2>
      <a:lt2>
        <a:srgbClr val="DCE4C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7625">
          <a:solidFill>
            <a:srgbClr val="4F811A"/>
          </a:solidFill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4CE18F811D44A92B5FDE8C06A468E" ma:contentTypeVersion="13" ma:contentTypeDescription="Create a new document." ma:contentTypeScope="" ma:versionID="dbe46624a6c0412413b7eaf008dde618">
  <xsd:schema xmlns:xsd="http://www.w3.org/2001/XMLSchema" xmlns:xs="http://www.w3.org/2001/XMLSchema" xmlns:p="http://schemas.microsoft.com/office/2006/metadata/properties" xmlns:ns2="3a6e05b2-bff7-4274-8c1c-2578f00e4fdc" xmlns:ns3="e72f5fea-3ff5-4a0e-8464-2037869e11f9" targetNamespace="http://schemas.microsoft.com/office/2006/metadata/properties" ma:root="true" ma:fieldsID="461d493fed8aeec3a8539198c47339d2" ns2:_="" ns3:_="">
    <xsd:import namespace="3a6e05b2-bff7-4274-8c1c-2578f00e4fdc"/>
    <xsd:import namespace="e72f5fea-3ff5-4a0e-8464-2037869e11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e05b2-bff7-4274-8c1c-2578f00e4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f5fea-3ff5-4a0e-8464-2037869e11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85E11-E658-4BBA-BA2E-7EF8F474E9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6CE1A4-4EA3-40D5-A29A-F4218BEF28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60572E-65C3-4015-85E8-11B972F87F9E}"/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428</Words>
  <Application>Microsoft Office PowerPoint</Application>
  <PresentationFormat>Breedbeeld</PresentationFormat>
  <Paragraphs>121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Criminaliteit</vt:lpstr>
      <vt:lpstr>9 Criminaliteitsbeleid</vt:lpstr>
      <vt:lpstr>9 Criminaliteitsbeleid</vt:lpstr>
      <vt:lpstr>9 Criminaliteitsbeleid</vt:lpstr>
      <vt:lpstr>9 Criminaliteitsbeleid</vt:lpstr>
      <vt:lpstr>9 Criminaliteitsbeleid</vt:lpstr>
      <vt:lpstr>9 Criminaliteitsbeleid</vt:lpstr>
      <vt:lpstr>9 Criminaliteitsbeleid</vt:lpstr>
      <vt:lpstr>9 Criminaliteitsbeleid</vt:lpstr>
      <vt:lpstr>9 Criminaliteitsbeleid</vt:lpstr>
      <vt:lpstr>9 Criminaliteitsbeleid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Raymon Raaphorst</dc:creator>
  <cp:lastModifiedBy>George Rinkel</cp:lastModifiedBy>
  <cp:revision>8</cp:revision>
  <dcterms:created xsi:type="dcterms:W3CDTF">2021-08-30T14:09:23Z</dcterms:created>
  <dcterms:modified xsi:type="dcterms:W3CDTF">2021-09-10T07:59:20Z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0x010100F3F4CE18F811D44A92B5FDE8C06A468E</vt:lpwstr>
  </property>
</Properties>
</file>