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5" r:id="rId4"/>
    <p:sldId id="276" r:id="rId5"/>
    <p:sldId id="277" r:id="rId6"/>
    <p:sldId id="279" r:id="rId7"/>
    <p:sldId id="278" r:id="rId8"/>
    <p:sldId id="280" r:id="rId9"/>
    <p:sldId id="281" r:id="rId10"/>
    <p:sldId id="266" r:id="rId11"/>
    <p:sldId id="282" r:id="rId12"/>
    <p:sldId id="267" r:id="rId13"/>
    <p:sldId id="268" r:id="rId14"/>
    <p:sldId id="274" r:id="rId15"/>
    <p:sldId id="265" r:id="rId1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68693" autoAdjust="0"/>
  </p:normalViewPr>
  <p:slideViewPr>
    <p:cSldViewPr>
      <p:cViewPr varScale="1">
        <p:scale>
          <a:sx n="51" d="100"/>
          <a:sy n="51" d="100"/>
        </p:scale>
        <p:origin x="2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4BD8D-7776-4DBA-A5B2-923566C448E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9333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251F0B-9EAF-4FC4-9412-2F60535EC0C1}" type="slidenum">
              <a:rPr lang="nl-NL" altLang="nl-NL" smtClean="0"/>
              <a:pPr eaLnBrk="1" hangingPunct="1"/>
              <a:t>1</a:t>
            </a:fld>
            <a:endParaRPr lang="nl-NL" altLang="nl-NL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26202748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altLang="nl-NL" dirty="0" smtClean="0"/>
              <a:t>Dit hoort </a:t>
            </a:r>
            <a:r>
              <a:rPr lang="nl-NL" altLang="nl-NL" smtClean="0"/>
              <a:t>bij promotiebeleid</a:t>
            </a:r>
            <a:endParaRPr lang="nl-NL" altLang="nl-NL" dirty="0" smtClean="0"/>
          </a:p>
        </p:txBody>
      </p:sp>
      <p:sp>
        <p:nvSpPr>
          <p:cNvPr id="1741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D81649-0B3E-4614-9C77-FEFC7D911C29}" type="slidenum">
              <a:rPr lang="nl-NL" altLang="nl-NL" smtClean="0"/>
              <a:pPr eaLnBrk="1" hangingPunct="1"/>
              <a:t>10</a:t>
            </a:fld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555762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 i="1" dirty="0" smtClean="0"/>
          </a:p>
        </p:txBody>
      </p:sp>
      <p:sp>
        <p:nvSpPr>
          <p:cNvPr id="1843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021690-39F4-4AA2-8DB7-B2383D5BD90E}" type="slidenum">
              <a:rPr lang="nl-NL" altLang="nl-NL" smtClean="0"/>
              <a:pPr eaLnBrk="1" hangingPunct="1"/>
              <a:t>12</a:t>
            </a:fld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567367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 i="1" smtClean="0">
              <a:sym typeface="Wingdings" pitchFamily="2" charset="2"/>
            </a:endParaRPr>
          </a:p>
        </p:txBody>
      </p:sp>
      <p:sp>
        <p:nvSpPr>
          <p:cNvPr id="1946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CC4211-C857-4456-A04F-CDC212C57A5F}" type="slidenum">
              <a:rPr lang="nl-NL" altLang="nl-NL" smtClean="0"/>
              <a:pPr eaLnBrk="1" hangingPunct="1"/>
              <a:t>13</a:t>
            </a:fld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4124948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altLang="nl-NL" dirty="0" smtClean="0"/>
              <a:t>Dit hoort bij productbeleid</a:t>
            </a:r>
          </a:p>
        </p:txBody>
      </p:sp>
      <p:sp>
        <p:nvSpPr>
          <p:cNvPr id="2560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B26F85-7D7D-4382-A9D8-7049AC6045FF}" type="slidenum">
              <a:rPr lang="nl-NL" altLang="nl-NL" smtClean="0"/>
              <a:pPr eaLnBrk="1" hangingPunct="1"/>
              <a:t>14</a:t>
            </a:fld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0188293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364C6C-D583-47A3-8CFC-96850BABA358}" type="slidenum">
              <a:rPr lang="nl-NL" altLang="nl-NL" smtClean="0"/>
              <a:pPr eaLnBrk="1" hangingPunct="1"/>
              <a:t>15</a:t>
            </a:fld>
            <a:endParaRPr lang="nl-NL" altLang="nl-NL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633055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6847B72-52E2-4CC9-BAFF-D3785DA794DC}" type="slidenum">
              <a:rPr lang="nl-NL" altLang="nl-NL" smtClean="0"/>
              <a:pPr eaLnBrk="1" hangingPunct="1"/>
              <a:t>2</a:t>
            </a:fld>
            <a:endParaRPr lang="nl-NL" altLang="nl-NL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nl-NL" altLang="nl-NL" sz="900" smtClean="0"/>
          </a:p>
        </p:txBody>
      </p:sp>
    </p:spTree>
    <p:extLst>
      <p:ext uri="{BB962C8B-B14F-4D97-AF65-F5344CB8AC3E}">
        <p14:creationId xmlns:p14="http://schemas.microsoft.com/office/powerpoint/2010/main" val="3584883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28ABA0-7D7C-4B7B-ACA4-297E3BDD7B94}" type="slidenum">
              <a:rPr lang="nl-NL" altLang="nl-NL" smtClean="0"/>
              <a:pPr eaLnBrk="1" hangingPunct="1"/>
              <a:t>3</a:t>
            </a:fld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2523071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 smtClean="0"/>
          </a:p>
        </p:txBody>
      </p:sp>
      <p:sp>
        <p:nvSpPr>
          <p:cNvPr id="2150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BCB707-4E2C-4659-8C87-87A3F4CA8994}" type="slidenum">
              <a:rPr lang="nl-NL" altLang="nl-NL" smtClean="0"/>
              <a:pPr eaLnBrk="1" hangingPunct="1"/>
              <a:t>4</a:t>
            </a:fld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447207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 smtClean="0"/>
          </a:p>
        </p:txBody>
      </p:sp>
      <p:sp>
        <p:nvSpPr>
          <p:cNvPr id="2253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BA56FB-2331-4A0D-95C8-B0D56974C8ED}" type="slidenum">
              <a:rPr lang="nl-NL" altLang="nl-NL" smtClean="0"/>
              <a:pPr eaLnBrk="1" hangingPunct="1"/>
              <a:t>5</a:t>
            </a:fld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247009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 smtClean="0"/>
          </a:p>
        </p:txBody>
      </p:sp>
      <p:sp>
        <p:nvSpPr>
          <p:cNvPr id="2355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4531D3-698E-4B4B-AF8A-6A57A8510D1C}" type="slidenum">
              <a:rPr lang="nl-NL" altLang="nl-NL" smtClean="0"/>
              <a:pPr eaLnBrk="1" hangingPunct="1"/>
              <a:t>6</a:t>
            </a:fld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571072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 smtClean="0"/>
          </a:p>
        </p:txBody>
      </p:sp>
      <p:sp>
        <p:nvSpPr>
          <p:cNvPr id="2458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11DB75-7D65-45BD-8E8C-8F577297E459}" type="slidenum">
              <a:rPr lang="nl-NL" altLang="nl-NL" smtClean="0"/>
              <a:pPr eaLnBrk="1" hangingPunct="1"/>
              <a:t>7</a:t>
            </a:fld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122792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 smtClean="0"/>
          </a:p>
        </p:txBody>
      </p:sp>
      <p:sp>
        <p:nvSpPr>
          <p:cNvPr id="2458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11DB75-7D65-45BD-8E8C-8F577297E459}" type="slidenum">
              <a:rPr lang="nl-NL" altLang="nl-NL" smtClean="0"/>
              <a:pPr eaLnBrk="1" hangingPunct="1"/>
              <a:t>8</a:t>
            </a:fld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456239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 smtClean="0"/>
          </a:p>
        </p:txBody>
      </p:sp>
      <p:sp>
        <p:nvSpPr>
          <p:cNvPr id="2458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11DB75-7D65-45BD-8E8C-8F577297E459}" type="slidenum">
              <a:rPr lang="nl-NL" altLang="nl-NL" smtClean="0"/>
              <a:pPr eaLnBrk="1" hangingPunct="1"/>
              <a:t>9</a:t>
            </a:fld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524700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85622-FFC8-4E66-B8F2-3F36E33B8DC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3515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EF508-983E-4284-847E-44311F2758F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608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AE760-8D43-4CEC-9F0A-43AEEC9B4A8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3789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487DC-08FD-439C-84AE-447CCDC4F9E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988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42E72-2448-4904-8DE5-8692F7EE0B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3993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D91AB-10D0-4D6E-A975-AD267AC4F1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012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969D8-C80A-44BA-8E28-61657EE1500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66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D0E5C-59C0-46D3-8B11-F70967888E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1668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59A7B-B66B-41F6-A85F-EE7886CD1D9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816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EFF33-91D6-4CAF-B7D0-5B6D0B41506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094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BB149-2F72-4F4E-9250-A88B4500080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0546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A9646505-DA1F-42C3-8559-D9E0B4BF803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ORXNk3nP0A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www.youtube.com/watch?v=xkvv-HNRkqg&amp;NR=1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EOQaU7D0Z4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layer.omroep.nl/?aflID=12564725" TargetMode="Externa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0550" y="692150"/>
            <a:ext cx="7916863" cy="1470025"/>
          </a:xfrm>
        </p:spPr>
        <p:txBody>
          <a:bodyPr/>
          <a:lstStyle/>
          <a:p>
            <a:pPr eaLnBrk="1" hangingPunct="1">
              <a:defRPr/>
            </a:pPr>
            <a:r>
              <a:rPr lang="nl-NL" sz="4000" dirty="0" smtClean="0"/>
              <a:t>Paragraaf 1.2:</a:t>
            </a:r>
            <a:br>
              <a:rPr lang="nl-NL" sz="4000" dirty="0" smtClean="0"/>
            </a:br>
            <a:r>
              <a:rPr lang="nl-NL" sz="4000" dirty="0" smtClean="0"/>
              <a:t>Hoe word jij beïnvloed?</a:t>
            </a:r>
            <a:endParaRPr lang="nl-NL" sz="2800" i="1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051" name="Picture 7" descr="consument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636838"/>
            <a:ext cx="34099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mtClean="0"/>
              <a:t>Reclame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Bedoeld om de aandacht te vestigen op een product of boodschap.</a:t>
            </a:r>
          </a:p>
          <a:p>
            <a:pPr marL="0" indent="0">
              <a:buFontTx/>
              <a:buNone/>
              <a:defRPr/>
            </a:pPr>
            <a:endParaRPr lang="nl-NL" dirty="0"/>
          </a:p>
          <a:p>
            <a:pPr marL="0" indent="0">
              <a:buFontTx/>
              <a:buNone/>
              <a:defRPr/>
            </a:pPr>
            <a:r>
              <a:rPr lang="nl-NL" dirty="0" smtClean="0">
                <a:hlinkClick r:id="rId3"/>
              </a:rPr>
              <a:t>Reclame Calvé</a:t>
            </a:r>
            <a:endParaRPr lang="nl-NL" dirty="0" smtClean="0"/>
          </a:p>
          <a:p>
            <a:pPr marL="0" indent="0">
              <a:buFontTx/>
              <a:buNone/>
              <a:defRPr/>
            </a:pPr>
            <a:endParaRPr lang="nl-NL" dirty="0"/>
          </a:p>
          <a:p>
            <a:pPr marL="0" indent="0">
              <a:buFontTx/>
              <a:buNone/>
              <a:defRPr/>
            </a:pPr>
            <a:r>
              <a:rPr lang="nl-NL" dirty="0" smtClean="0">
                <a:hlinkClick r:id="rId4"/>
              </a:rPr>
              <a:t>Reclame digitaal pesten</a:t>
            </a:r>
            <a:endParaRPr lang="nl-NL" dirty="0" smtClean="0"/>
          </a:p>
          <a:p>
            <a:pPr marL="0" indent="0">
              <a:buFontTx/>
              <a:buNone/>
              <a:defRPr/>
            </a:pPr>
            <a:endParaRPr lang="nl-NL" dirty="0" smtClean="0"/>
          </a:p>
          <a:p>
            <a:pPr marL="0" indent="0">
              <a:buFontTx/>
              <a:buNone/>
              <a:defRPr/>
            </a:pPr>
            <a:endParaRPr lang="nl-NL" dirty="0"/>
          </a:p>
          <a:p>
            <a:pPr marL="0" indent="0">
              <a:buFontTx/>
              <a:buNone/>
              <a:defRPr/>
            </a:pPr>
            <a:endParaRPr lang="nl-NL" dirty="0"/>
          </a:p>
        </p:txBody>
      </p:sp>
      <p:pic>
        <p:nvPicPr>
          <p:cNvPr id="4100" name="Picture 2" descr="http://www.blomsma.nl/img/gallery/1/billboards-popup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852738"/>
            <a:ext cx="3494087" cy="349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Reclame</a:t>
            </a:r>
            <a:endParaRPr lang="nl-NL" dirty="0"/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772816"/>
            <a:ext cx="7682609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2768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defRPr/>
            </a:pPr>
            <a:r>
              <a:rPr lang="nl-NL" dirty="0"/>
              <a:t>Commerciële reclame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2283" y="1196752"/>
            <a:ext cx="8229600" cy="5472608"/>
          </a:xfrm>
        </p:spPr>
        <p:txBody>
          <a:bodyPr/>
          <a:lstStyle/>
          <a:p>
            <a:pPr marL="0" indent="0">
              <a:buNone/>
              <a:defRPr/>
            </a:pPr>
            <a:endParaRPr lang="nl-NL" dirty="0" smtClean="0"/>
          </a:p>
          <a:p>
            <a:pPr marL="0" indent="0">
              <a:buNone/>
              <a:defRPr/>
            </a:pPr>
            <a:r>
              <a:rPr lang="nl-NL" dirty="0" smtClean="0"/>
              <a:t>Merk: 			Informatief:</a:t>
            </a:r>
          </a:p>
          <a:p>
            <a:pPr marL="0" indent="0">
              <a:buNone/>
              <a:defRPr/>
            </a:pPr>
            <a:endParaRPr lang="nl-NL" dirty="0" smtClean="0"/>
          </a:p>
          <a:p>
            <a:pPr marL="0" indent="0">
              <a:buNone/>
              <a:defRPr/>
            </a:pPr>
            <a:endParaRPr lang="nl-NL" dirty="0"/>
          </a:p>
          <a:p>
            <a:pPr marL="0" indent="0">
              <a:buNone/>
              <a:defRPr/>
            </a:pPr>
            <a:endParaRPr lang="nl-NL" dirty="0" smtClean="0"/>
          </a:p>
          <a:p>
            <a:pPr marL="0" indent="0">
              <a:buNone/>
              <a:defRPr/>
            </a:pPr>
            <a:endParaRPr lang="nl-NL" dirty="0"/>
          </a:p>
          <a:p>
            <a:pPr marL="0" indent="0">
              <a:buNone/>
              <a:defRPr/>
            </a:pPr>
            <a:endParaRPr lang="nl-NL" u="sng" dirty="0" smtClean="0"/>
          </a:p>
          <a:p>
            <a:pPr>
              <a:defRPr/>
            </a:pPr>
            <a:endParaRPr lang="nl-NL" dirty="0"/>
          </a:p>
          <a:p>
            <a:pPr marL="0" indent="0">
              <a:buFontTx/>
              <a:buNone/>
              <a:defRPr/>
            </a:pPr>
            <a:endParaRPr lang="nl-NL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419810"/>
            <a:ext cx="2057400" cy="521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C:\Users\jbijnen\Desktop\inde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564" y="1412776"/>
            <a:ext cx="1746504" cy="117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Users\jbijnen\Desktop\index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711" y="2611837"/>
            <a:ext cx="1458471" cy="1458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C:\Users\jbijnen\Desktop\knowledge_graph_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819" y="3937096"/>
            <a:ext cx="1402036" cy="1402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1" name="Picture 11" descr="C:\Users\jbijnen\Desktop\index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305425"/>
            <a:ext cx="29527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mtClean="0"/>
              <a:t>Doelgroep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Groep consumenten voor wie een product of boodschap bedoeld is</a:t>
            </a:r>
          </a:p>
          <a:p>
            <a:pPr>
              <a:defRPr/>
            </a:pPr>
            <a:endParaRPr lang="nl-NL" dirty="0"/>
          </a:p>
          <a:p>
            <a:pPr marL="0" indent="0">
              <a:buFontTx/>
              <a:buNone/>
              <a:defRPr/>
            </a:pPr>
            <a:r>
              <a:rPr lang="nl-NL" dirty="0" smtClean="0">
                <a:hlinkClick r:id="rId3"/>
              </a:rPr>
              <a:t>Reclame vakantie</a:t>
            </a:r>
            <a:endParaRPr lang="nl-NL" dirty="0"/>
          </a:p>
        </p:txBody>
      </p:sp>
      <p:pic>
        <p:nvPicPr>
          <p:cNvPr id="6148" name="Picture 2" descr="http://us.123rf.com/400wm/400/400/iqoncept/iqoncept0906/iqoncept090600014/4998315-een-groep-van-klanten-op-een-rode-doelgroep-bullseye-met-vergrootglas-zweefde-boven-he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5" y="3141663"/>
            <a:ext cx="3810000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>
          <a:xfrm>
            <a:off x="374848" y="1856"/>
            <a:ext cx="8229600" cy="1143000"/>
          </a:xfrm>
        </p:spPr>
        <p:txBody>
          <a:bodyPr/>
          <a:lstStyle/>
          <a:p>
            <a:r>
              <a:rPr lang="nl-NL" altLang="nl-NL" dirty="0" smtClean="0"/>
              <a:t>Merken</a:t>
            </a:r>
          </a:p>
        </p:txBody>
      </p:sp>
      <p:pic>
        <p:nvPicPr>
          <p:cNvPr id="1230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28" y="1742883"/>
            <a:ext cx="1062711" cy="308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1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095" y="1782200"/>
            <a:ext cx="836081" cy="304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2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490" y="2348880"/>
            <a:ext cx="994575" cy="3054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3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688" y="2319231"/>
            <a:ext cx="943011" cy="3055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4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07366"/>
            <a:ext cx="936104" cy="3133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5" name="Picture 1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591" y="3068960"/>
            <a:ext cx="1008112" cy="316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726719" y="1060399"/>
            <a:ext cx="1642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A- merk</a:t>
            </a:r>
            <a:endParaRPr lang="nl-NL" sz="3200" dirty="0"/>
          </a:p>
        </p:txBody>
      </p:sp>
      <p:sp>
        <p:nvSpPr>
          <p:cNvPr id="19" name="Tekstvak 18"/>
          <p:cNvSpPr txBox="1"/>
          <p:nvPr/>
        </p:nvSpPr>
        <p:spPr>
          <a:xfrm>
            <a:off x="6876256" y="2056492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B-merk</a:t>
            </a:r>
            <a:endParaRPr lang="nl-NL" sz="3200" dirty="0"/>
          </a:p>
        </p:txBody>
      </p:sp>
      <p:sp>
        <p:nvSpPr>
          <p:cNvPr id="20" name="Tekstvak 19"/>
          <p:cNvSpPr txBox="1"/>
          <p:nvPr/>
        </p:nvSpPr>
        <p:spPr>
          <a:xfrm>
            <a:off x="3849945" y="1478783"/>
            <a:ext cx="201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Huismerk</a:t>
            </a:r>
            <a:endParaRPr lang="nl-NL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vraagtek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60350"/>
            <a:ext cx="2695575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5" descr="http://www.wiskundebijles-nijmegen.nl/foto's/05willi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284538"/>
            <a:ext cx="4391025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kstvak 1"/>
          <p:cNvSpPr txBox="1">
            <a:spLocks noChangeArrowheads="1"/>
          </p:cNvSpPr>
          <p:nvPr/>
        </p:nvSpPr>
        <p:spPr bwMode="auto">
          <a:xfrm>
            <a:off x="4140200" y="1773238"/>
            <a:ext cx="44323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z="3200" dirty="0" smtClean="0">
                <a:hlinkClick r:id="rId5"/>
              </a:rPr>
              <a:t>)</a:t>
            </a:r>
            <a:endParaRPr lang="nl-NL" altLang="nl-NL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z="4000" smtClean="0"/>
              <a:t>Koopgedrag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-"/>
            </a:pPr>
            <a:endParaRPr lang="nl-NL" altLang="nl-NL" dirty="0" smtClean="0"/>
          </a:p>
          <a:p>
            <a:pPr eaLnBrk="1" hangingPunct="1">
              <a:buFontTx/>
              <a:buChar char="-"/>
            </a:pPr>
            <a:r>
              <a:rPr lang="nl-NL" altLang="nl-NL" dirty="0" smtClean="0"/>
              <a:t>Sociale beïnvloeding</a:t>
            </a:r>
          </a:p>
          <a:p>
            <a:pPr eaLnBrk="1" hangingPunct="1">
              <a:buFontTx/>
              <a:buChar char="-"/>
            </a:pPr>
            <a:r>
              <a:rPr lang="nl-NL" altLang="nl-NL" dirty="0" smtClean="0"/>
              <a:t>Commerciële beïnvloeding</a:t>
            </a:r>
          </a:p>
          <a:p>
            <a:pPr eaLnBrk="1" hangingPunct="1"/>
            <a:endParaRPr lang="nl-NL" altLang="nl-NL" dirty="0" smtClean="0"/>
          </a:p>
          <a:p>
            <a:pPr eaLnBrk="1" hangingPunct="1">
              <a:buFontTx/>
              <a:buNone/>
            </a:pPr>
            <a:endParaRPr lang="nl-NL" altLang="nl-NL" dirty="0" smtClean="0"/>
          </a:p>
        </p:txBody>
      </p:sp>
      <p:pic>
        <p:nvPicPr>
          <p:cNvPr id="3076" name="Picture 7" descr="http://www.steunpuntjeugd.be/uploads/images/sociale_beinvloeding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72283"/>
            <a:ext cx="3005137" cy="300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95536" y="313"/>
            <a:ext cx="8229600" cy="1143000"/>
          </a:xfrm>
        </p:spPr>
        <p:txBody>
          <a:bodyPr/>
          <a:lstStyle/>
          <a:p>
            <a:r>
              <a:rPr lang="nl-NL" altLang="nl-NL" smtClean="0"/>
              <a:t>Marketing</a:t>
            </a:r>
          </a:p>
        </p:txBody>
      </p:sp>
      <p:sp>
        <p:nvSpPr>
          <p:cNvPr id="7171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nl-NL" altLang="nl-NL" dirty="0" smtClean="0"/>
              <a:t>Alles wat een bedrijf onderneemt om meer te verkopen</a:t>
            </a:r>
          </a:p>
          <a:p>
            <a:pPr marL="0" indent="0">
              <a:buNone/>
            </a:pPr>
            <a:r>
              <a:rPr lang="nl-NL" altLang="nl-NL" dirty="0" smtClean="0"/>
              <a:t>Marketinginstrumenten:</a:t>
            </a:r>
          </a:p>
        </p:txBody>
      </p:sp>
      <p:pic>
        <p:nvPicPr>
          <p:cNvPr id="38915" name="Picture 3" descr="C:\Users\jbijnen\Desktop\6_p's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805853"/>
            <a:ext cx="5760640" cy="3766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62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>Productbeleid</a:t>
            </a:r>
          </a:p>
        </p:txBody>
      </p:sp>
      <p:sp>
        <p:nvSpPr>
          <p:cNvPr id="819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 dirty="0" smtClean="0"/>
              <a:t>Welke producten?</a:t>
            </a:r>
          </a:p>
          <a:p>
            <a:r>
              <a:rPr lang="nl-NL" altLang="nl-NL" dirty="0" smtClean="0"/>
              <a:t>Hoeveel verschillende soorten of smaken (assortiment)?</a:t>
            </a:r>
          </a:p>
          <a:p>
            <a:r>
              <a:rPr lang="nl-NL" altLang="nl-NL" dirty="0" smtClean="0"/>
              <a:t>Welke merken?</a:t>
            </a:r>
          </a:p>
          <a:p>
            <a:r>
              <a:rPr lang="nl-NL" altLang="nl-NL" dirty="0" smtClean="0"/>
              <a:t>Verpakking?</a:t>
            </a:r>
          </a:p>
          <a:p>
            <a:pPr marL="0" indent="0">
              <a:buNone/>
            </a:pPr>
            <a:endParaRPr lang="nl-NL" altLang="nl-NL" dirty="0" smtClean="0"/>
          </a:p>
        </p:txBody>
      </p:sp>
      <p:pic>
        <p:nvPicPr>
          <p:cNvPr id="8196" name="Picture 2" descr="http://img641.imageshack.us/img641/2081/jumb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4196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 descr="http://t3.gstatic.com/images?q=tbn:ANd9GcRIzzk7UPCdkf5uDldPRvsUKdSzX-TKM4A4DoAiBWEPY011uT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829175"/>
            <a:ext cx="28289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8" descr="http://www.allaboutphones.nl/photos/12771285389736/Aldi-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860925"/>
            <a:ext cx="1249363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6983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>Prijsbeleid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Welke prijs?</a:t>
            </a:r>
          </a:p>
          <a:p>
            <a:pPr>
              <a:defRPr/>
            </a:pPr>
            <a:r>
              <a:rPr lang="nl-NL" dirty="0" smtClean="0"/>
              <a:t>Kortingsacties?</a:t>
            </a:r>
          </a:p>
          <a:p>
            <a:pPr marL="0" indent="0">
              <a:buFontTx/>
              <a:buNone/>
              <a:defRPr/>
            </a:pPr>
            <a:r>
              <a:rPr lang="nl-NL" dirty="0" smtClean="0"/>
              <a:t>Hoge prijs </a:t>
            </a:r>
            <a:r>
              <a:rPr lang="nl-NL" dirty="0" smtClean="0">
                <a:sym typeface="Wingdings" pitchFamily="2" charset="2"/>
              </a:rPr>
              <a:t> luxe uitstraling</a:t>
            </a:r>
          </a:p>
          <a:p>
            <a:pPr marL="0" indent="0">
              <a:buFontTx/>
              <a:buNone/>
              <a:defRPr/>
            </a:pPr>
            <a:r>
              <a:rPr lang="nl-NL" dirty="0" smtClean="0">
                <a:sym typeface="Wingdings" pitchFamily="2" charset="2"/>
              </a:rPr>
              <a:t>Lage prijs  concurrerend </a:t>
            </a:r>
          </a:p>
          <a:p>
            <a:pPr marL="0" indent="0">
              <a:buFontTx/>
              <a:buNone/>
              <a:defRPr/>
            </a:pPr>
            <a:endParaRPr lang="nl-NL" dirty="0" smtClean="0"/>
          </a:p>
        </p:txBody>
      </p:sp>
      <p:pic>
        <p:nvPicPr>
          <p:cNvPr id="9220" name="Picture 2" descr="http://img641.imageshack.us/img641/2081/jumb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4196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" descr="http://t3.gstatic.com/images?q=tbn:ANd9GcRIzzk7UPCdkf5uDldPRvsUKdSzX-TKM4A4DoAiBWEPY011uT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829175"/>
            <a:ext cx="28289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8" descr="http://www.allaboutphones.nl/photos/12771285389736/Aldi-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860925"/>
            <a:ext cx="1249363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8250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err="1" smtClean="0"/>
              <a:t>Plaatsbeleid</a:t>
            </a:r>
            <a:endParaRPr lang="nl-NL" altLang="nl-NL" dirty="0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Waar te koop? </a:t>
            </a:r>
          </a:p>
          <a:p>
            <a:pPr marL="0" indent="0">
              <a:buFontTx/>
              <a:buNone/>
              <a:defRPr/>
            </a:pPr>
            <a:r>
              <a:rPr lang="nl-NL" dirty="0"/>
              <a:t>	</a:t>
            </a:r>
            <a:r>
              <a:rPr lang="nl-NL" dirty="0" smtClean="0"/>
              <a:t>internet en/of winkel?</a:t>
            </a:r>
          </a:p>
          <a:p>
            <a:pPr>
              <a:defRPr/>
            </a:pPr>
            <a:r>
              <a:rPr lang="nl-NL" dirty="0" smtClean="0"/>
              <a:t>Op wat voor locatie? </a:t>
            </a:r>
          </a:p>
          <a:p>
            <a:pPr marL="0" indent="0">
              <a:buFontTx/>
              <a:buNone/>
              <a:defRPr/>
            </a:pPr>
            <a:r>
              <a:rPr lang="nl-NL" dirty="0"/>
              <a:t>	</a:t>
            </a:r>
            <a:r>
              <a:rPr lang="nl-NL" dirty="0" smtClean="0"/>
              <a:t>winkelstraat of buiten bebouwde kom?</a:t>
            </a:r>
          </a:p>
        </p:txBody>
      </p:sp>
      <p:pic>
        <p:nvPicPr>
          <p:cNvPr id="10244" name="Picture 2" descr="http://img641.imageshack.us/img641/2081/jumb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4196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6" descr="http://t3.gstatic.com/images?q=tbn:ANd9GcRIzzk7UPCdkf5uDldPRvsUKdSzX-TKM4A4DoAiBWEPY011uT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829175"/>
            <a:ext cx="28289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8" descr="http://www.allaboutphones.nl/photos/12771285389736/Aldi-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860925"/>
            <a:ext cx="1249363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026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>Promotiebeleid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Hoe worden producten de winkel onder de aandacht gebracht?</a:t>
            </a:r>
          </a:p>
          <a:p>
            <a:pPr marL="0" indent="0">
              <a:buFontTx/>
              <a:buNone/>
              <a:defRPr/>
            </a:pPr>
            <a:r>
              <a:rPr lang="nl-NL" dirty="0"/>
              <a:t>	</a:t>
            </a:r>
            <a:r>
              <a:rPr lang="nl-NL" dirty="0" smtClean="0"/>
              <a:t>reclames op tv, sponsoring, speciale 	acties, advertenties?</a:t>
            </a:r>
          </a:p>
        </p:txBody>
      </p:sp>
      <p:pic>
        <p:nvPicPr>
          <p:cNvPr id="11268" name="Picture 2" descr="http://img641.imageshack.us/img641/2081/jumb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4196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" descr="http://t3.gstatic.com/images?q=tbn:ANd9GcRIzzk7UPCdkf5uDldPRvsUKdSzX-TKM4A4DoAiBWEPY011uT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829175"/>
            <a:ext cx="28289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8" descr="http://www.allaboutphones.nl/photos/12771285389736/Aldi-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860925"/>
            <a:ext cx="1249363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1875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>Personeelsbeleid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nl-NL" dirty="0" smtClean="0"/>
          </a:p>
          <a:p>
            <a:pPr>
              <a:defRPr/>
            </a:pPr>
            <a:r>
              <a:rPr lang="nl-NL" dirty="0" smtClean="0"/>
              <a:t>Wat voor mensen werken er?</a:t>
            </a:r>
          </a:p>
          <a:p>
            <a:pPr marL="0" indent="0">
              <a:buNone/>
              <a:defRPr/>
            </a:pPr>
            <a:r>
              <a:rPr lang="nl-NL" dirty="0"/>
              <a:t>	</a:t>
            </a:r>
            <a:r>
              <a:rPr lang="nl-NL" dirty="0" smtClean="0"/>
              <a:t>zijn ze deskundig, vriendelijk, beleefd?	zoeken ze contact?</a:t>
            </a:r>
          </a:p>
          <a:p>
            <a:pPr marL="0" indent="0">
              <a:buFontTx/>
              <a:buNone/>
              <a:defRPr/>
            </a:pPr>
            <a:r>
              <a:rPr lang="nl-NL" dirty="0"/>
              <a:t>	</a:t>
            </a:r>
            <a:endParaRPr lang="nl-NL" dirty="0" smtClean="0"/>
          </a:p>
        </p:txBody>
      </p:sp>
      <p:pic>
        <p:nvPicPr>
          <p:cNvPr id="11268" name="Picture 2" descr="http://img641.imageshack.us/img641/2081/jumb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4196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" descr="http://t3.gstatic.com/images?q=tbn:ANd9GcRIzzk7UPCdkf5uDldPRvsUKdSzX-TKM4A4DoAiBWEPY011uT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829175"/>
            <a:ext cx="28289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8" descr="http://www.allaboutphones.nl/photos/12771285389736/Aldi-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860925"/>
            <a:ext cx="1249363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761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>Presentatiebeleid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Hoe presenteert de winkelier zijn producten?</a:t>
            </a:r>
          </a:p>
          <a:p>
            <a:pPr marL="0" indent="0">
              <a:buNone/>
              <a:defRPr/>
            </a:pPr>
            <a:r>
              <a:rPr lang="nl-NL" dirty="0"/>
              <a:t>	</a:t>
            </a:r>
            <a:r>
              <a:rPr lang="nl-NL" dirty="0" smtClean="0"/>
              <a:t>hoe staan ze uitgestald in de winkel of 	etalage?</a:t>
            </a:r>
          </a:p>
        </p:txBody>
      </p:sp>
      <p:pic>
        <p:nvPicPr>
          <p:cNvPr id="11268" name="Picture 2" descr="http://img641.imageshack.us/img641/2081/jumb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4196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" descr="http://t3.gstatic.com/images?q=tbn:ANd9GcRIzzk7UPCdkf5uDldPRvsUKdSzX-TKM4A4DoAiBWEPY011uT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829175"/>
            <a:ext cx="28289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8" descr="http://www.allaboutphones.nl/photos/12771285389736/Aldi-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860925"/>
            <a:ext cx="1249363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761637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147</Words>
  <Application>Microsoft Office PowerPoint</Application>
  <PresentationFormat>Diavoorstelling (4:3)</PresentationFormat>
  <Paragraphs>75</Paragraphs>
  <Slides>15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8" baseType="lpstr">
      <vt:lpstr>Arial</vt:lpstr>
      <vt:lpstr>Wingdings</vt:lpstr>
      <vt:lpstr>Standaardontwerp</vt:lpstr>
      <vt:lpstr>Paragraaf 1.2: Hoe word jij beïnvloed?</vt:lpstr>
      <vt:lpstr>Koopgedrag</vt:lpstr>
      <vt:lpstr>Marketing</vt:lpstr>
      <vt:lpstr>Productbeleid</vt:lpstr>
      <vt:lpstr>Prijsbeleid</vt:lpstr>
      <vt:lpstr>Plaatsbeleid</vt:lpstr>
      <vt:lpstr>Promotiebeleid</vt:lpstr>
      <vt:lpstr>Personeelsbeleid</vt:lpstr>
      <vt:lpstr>Presentatiebeleid</vt:lpstr>
      <vt:lpstr>Reclame</vt:lpstr>
      <vt:lpstr>Reclame</vt:lpstr>
      <vt:lpstr>Commerciële reclame</vt:lpstr>
      <vt:lpstr>Doelgroep</vt:lpstr>
      <vt:lpstr>Merken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3 Rechten en Plichten van de Consument</dc:title>
  <dc:creator>pc</dc:creator>
  <cp:lastModifiedBy>Bijnen, JAM (Johan) </cp:lastModifiedBy>
  <cp:revision>36</cp:revision>
  <dcterms:created xsi:type="dcterms:W3CDTF">2010-11-16T12:37:36Z</dcterms:created>
  <dcterms:modified xsi:type="dcterms:W3CDTF">2017-05-09T06:20:42Z</dcterms:modified>
</cp:coreProperties>
</file>