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48" r:id="rId1"/>
  </p:sldMasterIdLst>
  <p:notesMasterIdLst>
    <p:notesMasterId r:id="rId35"/>
  </p:notesMasterIdLst>
  <p:sldIdLst>
    <p:sldId id="312" r:id="rId2"/>
    <p:sldId id="316" r:id="rId3"/>
    <p:sldId id="351" r:id="rId4"/>
    <p:sldId id="352" r:id="rId5"/>
    <p:sldId id="344" r:id="rId6"/>
    <p:sldId id="345" r:id="rId7"/>
    <p:sldId id="346" r:id="rId8"/>
    <p:sldId id="353" r:id="rId9"/>
    <p:sldId id="347" r:id="rId10"/>
    <p:sldId id="348" r:id="rId11"/>
    <p:sldId id="354" r:id="rId12"/>
    <p:sldId id="349" r:id="rId13"/>
    <p:sldId id="355" r:id="rId14"/>
    <p:sldId id="356" r:id="rId15"/>
    <p:sldId id="357" r:id="rId16"/>
    <p:sldId id="332" r:id="rId17"/>
    <p:sldId id="323" r:id="rId18"/>
    <p:sldId id="328" r:id="rId19"/>
    <p:sldId id="324" r:id="rId20"/>
    <p:sldId id="329" r:id="rId21"/>
    <p:sldId id="333" r:id="rId22"/>
    <p:sldId id="334" r:id="rId23"/>
    <p:sldId id="335" r:id="rId24"/>
    <p:sldId id="336" r:id="rId25"/>
    <p:sldId id="337" r:id="rId26"/>
    <p:sldId id="338" r:id="rId27"/>
    <p:sldId id="339" r:id="rId28"/>
    <p:sldId id="340" r:id="rId29"/>
    <p:sldId id="341" r:id="rId30"/>
    <p:sldId id="330" r:id="rId31"/>
    <p:sldId id="331" r:id="rId32"/>
    <p:sldId id="326" r:id="rId33"/>
    <p:sldId id="342"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FFCC"/>
    <a:srgbClr val="9999FF"/>
    <a:srgbClr val="008000"/>
    <a:srgbClr val="1C1C1C"/>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6" autoAdjust="0"/>
    <p:restoredTop sz="94660"/>
  </p:normalViewPr>
  <p:slideViewPr>
    <p:cSldViewPr>
      <p:cViewPr varScale="1">
        <p:scale>
          <a:sx n="114" d="100"/>
          <a:sy n="114" d="100"/>
        </p:scale>
        <p:origin x="1560"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B81926-3168-4DF4-9BBD-424FC2C835BD}" type="datetimeFigureOut">
              <a:rPr lang="en-GB" smtClean="0"/>
              <a:pPr/>
              <a:t>11/05/2021</a:t>
            </a:fld>
            <a:endParaRPr lang="en-GB"/>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ACE825-25F2-4423-88C5-E41C6144D1D9}" type="slidenum">
              <a:rPr lang="en-GB" smtClean="0"/>
              <a:pPr/>
              <a:t>‹nr.›</a:t>
            </a:fld>
            <a:endParaRPr lang="en-GB"/>
          </a:p>
        </p:txBody>
      </p:sp>
    </p:spTree>
    <p:extLst>
      <p:ext uri="{BB962C8B-B14F-4D97-AF65-F5344CB8AC3E}">
        <p14:creationId xmlns:p14="http://schemas.microsoft.com/office/powerpoint/2010/main" val="2053710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en-GB"/>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GB"/>
          </a:p>
        </p:txBody>
      </p:sp>
      <p:sp>
        <p:nvSpPr>
          <p:cNvPr id="4" name="Tijdelijke aanduiding voor datum 3"/>
          <p:cNvSpPr>
            <a:spLocks noGrp="1"/>
          </p:cNvSpPr>
          <p:nvPr>
            <p:ph type="dt" sz="half" idx="10"/>
          </p:nvPr>
        </p:nvSpPr>
        <p:spPr/>
        <p:txBody>
          <a:bodyPr/>
          <a:lstStyle/>
          <a:p>
            <a:fld id="{B3A1F557-0527-4AC7-8328-0BD346DF50D8}" type="datetimeFigureOut">
              <a:rPr lang="en-GB" smtClean="0"/>
              <a:pPr/>
              <a:t>11/05/2021</a:t>
            </a:fld>
            <a:endParaRPr lang="en-GB"/>
          </a:p>
        </p:txBody>
      </p:sp>
      <p:sp>
        <p:nvSpPr>
          <p:cNvPr id="5" name="Tijdelijke aanduiding voor voettekst 4"/>
          <p:cNvSpPr>
            <a:spLocks noGrp="1"/>
          </p:cNvSpPr>
          <p:nvPr>
            <p:ph type="ftr" sz="quarter" idx="11"/>
          </p:nvPr>
        </p:nvSpPr>
        <p:spPr/>
        <p:txBody>
          <a:bodyPr/>
          <a:lstStyle/>
          <a:p>
            <a:endParaRPr lang="en-GB"/>
          </a:p>
        </p:txBody>
      </p:sp>
      <p:sp>
        <p:nvSpPr>
          <p:cNvPr id="6" name="Tijdelijke aanduiding voor dianummer 5"/>
          <p:cNvSpPr>
            <a:spLocks noGrp="1"/>
          </p:cNvSpPr>
          <p:nvPr>
            <p:ph type="sldNum" sz="quarter" idx="12"/>
          </p:nvPr>
        </p:nvSpPr>
        <p:spPr/>
        <p:txBody>
          <a:bodyPr/>
          <a:lstStyle/>
          <a:p>
            <a:fld id="{877371A0-475E-45F9-BC50-817ABC512761}" type="slidenum">
              <a:rPr lang="en-GB" smtClean="0"/>
              <a:pPr/>
              <a:t>‹nr.›</a:t>
            </a:fld>
            <a:endParaRPr lang="en-GB"/>
          </a:p>
        </p:txBody>
      </p:sp>
    </p:spTree>
    <p:extLst>
      <p:ext uri="{BB962C8B-B14F-4D97-AF65-F5344CB8AC3E}">
        <p14:creationId xmlns:p14="http://schemas.microsoft.com/office/powerpoint/2010/main" val="146463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GB"/>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p:cNvSpPr>
            <a:spLocks noGrp="1"/>
          </p:cNvSpPr>
          <p:nvPr>
            <p:ph type="dt" sz="half" idx="10"/>
          </p:nvPr>
        </p:nvSpPr>
        <p:spPr/>
        <p:txBody>
          <a:bodyPr/>
          <a:lstStyle/>
          <a:p>
            <a:fld id="{B3A1F557-0527-4AC7-8328-0BD346DF50D8}" type="datetimeFigureOut">
              <a:rPr lang="en-GB" smtClean="0"/>
              <a:pPr/>
              <a:t>11/05/2021</a:t>
            </a:fld>
            <a:endParaRPr lang="en-GB"/>
          </a:p>
        </p:txBody>
      </p:sp>
      <p:sp>
        <p:nvSpPr>
          <p:cNvPr id="5" name="Tijdelijke aanduiding voor voettekst 4"/>
          <p:cNvSpPr>
            <a:spLocks noGrp="1"/>
          </p:cNvSpPr>
          <p:nvPr>
            <p:ph type="ftr" sz="quarter" idx="11"/>
          </p:nvPr>
        </p:nvSpPr>
        <p:spPr/>
        <p:txBody>
          <a:bodyPr/>
          <a:lstStyle/>
          <a:p>
            <a:endParaRPr lang="en-GB"/>
          </a:p>
        </p:txBody>
      </p:sp>
      <p:sp>
        <p:nvSpPr>
          <p:cNvPr id="6" name="Tijdelijke aanduiding voor dianummer 5"/>
          <p:cNvSpPr>
            <a:spLocks noGrp="1"/>
          </p:cNvSpPr>
          <p:nvPr>
            <p:ph type="sldNum" sz="quarter" idx="12"/>
          </p:nvPr>
        </p:nvSpPr>
        <p:spPr/>
        <p:txBody>
          <a:bodyPr/>
          <a:lstStyle/>
          <a:p>
            <a:fld id="{877371A0-475E-45F9-BC50-817ABC512761}" type="slidenum">
              <a:rPr lang="en-GB" smtClean="0"/>
              <a:pPr/>
              <a:t>‹nr.›</a:t>
            </a:fld>
            <a:endParaRPr lang="en-GB"/>
          </a:p>
        </p:txBody>
      </p:sp>
    </p:spTree>
    <p:extLst>
      <p:ext uri="{BB962C8B-B14F-4D97-AF65-F5344CB8AC3E}">
        <p14:creationId xmlns:p14="http://schemas.microsoft.com/office/powerpoint/2010/main" val="2032845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en-GB"/>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p:cNvSpPr>
            <a:spLocks noGrp="1"/>
          </p:cNvSpPr>
          <p:nvPr>
            <p:ph type="dt" sz="half" idx="10"/>
          </p:nvPr>
        </p:nvSpPr>
        <p:spPr/>
        <p:txBody>
          <a:bodyPr/>
          <a:lstStyle/>
          <a:p>
            <a:fld id="{B3A1F557-0527-4AC7-8328-0BD346DF50D8}" type="datetimeFigureOut">
              <a:rPr lang="en-GB" smtClean="0"/>
              <a:pPr/>
              <a:t>11/05/2021</a:t>
            </a:fld>
            <a:endParaRPr lang="en-GB"/>
          </a:p>
        </p:txBody>
      </p:sp>
      <p:sp>
        <p:nvSpPr>
          <p:cNvPr id="5" name="Tijdelijke aanduiding voor voettekst 4"/>
          <p:cNvSpPr>
            <a:spLocks noGrp="1"/>
          </p:cNvSpPr>
          <p:nvPr>
            <p:ph type="ftr" sz="quarter" idx="11"/>
          </p:nvPr>
        </p:nvSpPr>
        <p:spPr/>
        <p:txBody>
          <a:bodyPr/>
          <a:lstStyle/>
          <a:p>
            <a:endParaRPr lang="en-GB"/>
          </a:p>
        </p:txBody>
      </p:sp>
      <p:sp>
        <p:nvSpPr>
          <p:cNvPr id="6" name="Tijdelijke aanduiding voor dianummer 5"/>
          <p:cNvSpPr>
            <a:spLocks noGrp="1"/>
          </p:cNvSpPr>
          <p:nvPr>
            <p:ph type="sldNum" sz="quarter" idx="12"/>
          </p:nvPr>
        </p:nvSpPr>
        <p:spPr/>
        <p:txBody>
          <a:bodyPr/>
          <a:lstStyle/>
          <a:p>
            <a:fld id="{877371A0-475E-45F9-BC50-817ABC512761}" type="slidenum">
              <a:rPr lang="en-GB" smtClean="0"/>
              <a:pPr/>
              <a:t>‹nr.›</a:t>
            </a:fld>
            <a:endParaRPr lang="en-GB"/>
          </a:p>
        </p:txBody>
      </p:sp>
    </p:spTree>
    <p:extLst>
      <p:ext uri="{BB962C8B-B14F-4D97-AF65-F5344CB8AC3E}">
        <p14:creationId xmlns:p14="http://schemas.microsoft.com/office/powerpoint/2010/main" val="2791341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ln>
            <a:solidFill>
              <a:schemeClr val="bg1"/>
            </a:solidFill>
          </a:ln>
        </p:spPr>
        <p:txBody>
          <a:bodyPr/>
          <a:lstStyle/>
          <a:p>
            <a:r>
              <a:rPr lang="nl-NL" dirty="0"/>
              <a:t>Klik om de stijl te bewerken</a:t>
            </a:r>
            <a:endParaRPr lang="en-GB" dirty="0"/>
          </a:p>
        </p:txBody>
      </p:sp>
      <p:sp>
        <p:nvSpPr>
          <p:cNvPr id="3" name="Tijdelijke aanduiding voor inhoud 2"/>
          <p:cNvSpPr>
            <a:spLocks noGrp="1"/>
          </p:cNvSpPr>
          <p:nvPr>
            <p:ph idx="1"/>
          </p:nvPr>
        </p:nvSpPr>
        <p:spPr>
          <a:ln>
            <a:solidFill>
              <a:schemeClr val="bg1"/>
            </a:solidFill>
          </a:ln>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p:cNvSpPr>
            <a:spLocks noGrp="1"/>
          </p:cNvSpPr>
          <p:nvPr>
            <p:ph type="dt" sz="half" idx="10"/>
          </p:nvPr>
        </p:nvSpPr>
        <p:spPr>
          <a:ln>
            <a:solidFill>
              <a:schemeClr val="bg1"/>
            </a:solidFill>
          </a:ln>
        </p:spPr>
        <p:txBody>
          <a:bodyPr/>
          <a:lstStyle/>
          <a:p>
            <a:fld id="{B3A1F557-0527-4AC7-8328-0BD346DF50D8}" type="datetimeFigureOut">
              <a:rPr lang="en-GB" smtClean="0"/>
              <a:pPr/>
              <a:t>11/05/2021</a:t>
            </a:fld>
            <a:endParaRPr lang="en-GB"/>
          </a:p>
        </p:txBody>
      </p:sp>
      <p:sp>
        <p:nvSpPr>
          <p:cNvPr id="5" name="Tijdelijke aanduiding voor voettekst 4"/>
          <p:cNvSpPr>
            <a:spLocks noGrp="1"/>
          </p:cNvSpPr>
          <p:nvPr>
            <p:ph type="ftr" sz="quarter" idx="11"/>
          </p:nvPr>
        </p:nvSpPr>
        <p:spPr>
          <a:ln>
            <a:solidFill>
              <a:schemeClr val="bg1"/>
            </a:solidFill>
          </a:ln>
        </p:spPr>
        <p:txBody>
          <a:bodyPr/>
          <a:lstStyle/>
          <a:p>
            <a:endParaRPr lang="en-GB"/>
          </a:p>
        </p:txBody>
      </p:sp>
      <p:sp>
        <p:nvSpPr>
          <p:cNvPr id="6" name="Tijdelijke aanduiding voor dianummer 5"/>
          <p:cNvSpPr>
            <a:spLocks noGrp="1"/>
          </p:cNvSpPr>
          <p:nvPr>
            <p:ph type="sldNum" sz="quarter" idx="12"/>
          </p:nvPr>
        </p:nvSpPr>
        <p:spPr>
          <a:ln>
            <a:solidFill>
              <a:schemeClr val="bg1"/>
            </a:solidFill>
          </a:ln>
        </p:spPr>
        <p:txBody>
          <a:bodyPr/>
          <a:lstStyle/>
          <a:p>
            <a:fld id="{877371A0-475E-45F9-BC50-817ABC512761}" type="slidenum">
              <a:rPr lang="en-GB" smtClean="0"/>
              <a:pPr/>
              <a:t>‹nr.›</a:t>
            </a:fld>
            <a:endParaRPr lang="en-GB"/>
          </a:p>
        </p:txBody>
      </p:sp>
    </p:spTree>
    <p:extLst>
      <p:ext uri="{BB962C8B-B14F-4D97-AF65-F5344CB8AC3E}">
        <p14:creationId xmlns:p14="http://schemas.microsoft.com/office/powerpoint/2010/main" val="2869050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en-GB"/>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B3A1F557-0527-4AC7-8328-0BD346DF50D8}" type="datetimeFigureOut">
              <a:rPr lang="en-GB" smtClean="0"/>
              <a:pPr/>
              <a:t>11/05/2021</a:t>
            </a:fld>
            <a:endParaRPr lang="en-GB"/>
          </a:p>
        </p:txBody>
      </p:sp>
      <p:sp>
        <p:nvSpPr>
          <p:cNvPr id="5" name="Tijdelijke aanduiding voor voettekst 4"/>
          <p:cNvSpPr>
            <a:spLocks noGrp="1"/>
          </p:cNvSpPr>
          <p:nvPr>
            <p:ph type="ftr" sz="quarter" idx="11"/>
          </p:nvPr>
        </p:nvSpPr>
        <p:spPr/>
        <p:txBody>
          <a:bodyPr/>
          <a:lstStyle/>
          <a:p>
            <a:endParaRPr lang="en-GB"/>
          </a:p>
        </p:txBody>
      </p:sp>
      <p:sp>
        <p:nvSpPr>
          <p:cNvPr id="6" name="Tijdelijke aanduiding voor dianummer 5"/>
          <p:cNvSpPr>
            <a:spLocks noGrp="1"/>
          </p:cNvSpPr>
          <p:nvPr>
            <p:ph type="sldNum" sz="quarter" idx="12"/>
          </p:nvPr>
        </p:nvSpPr>
        <p:spPr/>
        <p:txBody>
          <a:bodyPr/>
          <a:lstStyle/>
          <a:p>
            <a:fld id="{877371A0-475E-45F9-BC50-817ABC512761}" type="slidenum">
              <a:rPr lang="en-GB" smtClean="0"/>
              <a:pPr/>
              <a:t>‹nr.›</a:t>
            </a:fld>
            <a:endParaRPr lang="en-GB"/>
          </a:p>
        </p:txBody>
      </p:sp>
    </p:spTree>
    <p:extLst>
      <p:ext uri="{BB962C8B-B14F-4D97-AF65-F5344CB8AC3E}">
        <p14:creationId xmlns:p14="http://schemas.microsoft.com/office/powerpoint/2010/main" val="1983050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GB"/>
          </a:p>
        </p:txBody>
      </p:sp>
      <p:sp>
        <p:nvSpPr>
          <p:cNvPr id="3" name="Tijdelijke aanduiding voor inhoud 2"/>
          <p:cNvSpPr>
            <a:spLocks noGrp="1"/>
          </p:cNvSpPr>
          <p:nvPr>
            <p:ph sz="half" idx="1"/>
          </p:nvPr>
        </p:nvSpPr>
        <p:spPr>
          <a:xfrm>
            <a:off x="457200" y="1340768"/>
            <a:ext cx="4038600" cy="5112568"/>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4" name="Tijdelijke aanduiding voor inhoud 3"/>
          <p:cNvSpPr>
            <a:spLocks noGrp="1"/>
          </p:cNvSpPr>
          <p:nvPr>
            <p:ph sz="half" idx="2"/>
          </p:nvPr>
        </p:nvSpPr>
        <p:spPr>
          <a:xfrm>
            <a:off x="4648200" y="1340768"/>
            <a:ext cx="4038600" cy="5112568"/>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5" name="Tijdelijke aanduiding voor datum 4"/>
          <p:cNvSpPr>
            <a:spLocks noGrp="1"/>
          </p:cNvSpPr>
          <p:nvPr>
            <p:ph type="dt" sz="half" idx="10"/>
          </p:nvPr>
        </p:nvSpPr>
        <p:spPr/>
        <p:txBody>
          <a:bodyPr/>
          <a:lstStyle/>
          <a:p>
            <a:fld id="{B3A1F557-0527-4AC7-8328-0BD346DF50D8}" type="datetimeFigureOut">
              <a:rPr lang="en-GB" smtClean="0"/>
              <a:pPr/>
              <a:t>11/05/2021</a:t>
            </a:fld>
            <a:endParaRPr lang="en-GB"/>
          </a:p>
        </p:txBody>
      </p:sp>
      <p:sp>
        <p:nvSpPr>
          <p:cNvPr id="6" name="Tijdelijke aanduiding voor voettekst 5"/>
          <p:cNvSpPr>
            <a:spLocks noGrp="1"/>
          </p:cNvSpPr>
          <p:nvPr>
            <p:ph type="ftr" sz="quarter" idx="11"/>
          </p:nvPr>
        </p:nvSpPr>
        <p:spPr/>
        <p:txBody>
          <a:bodyPr/>
          <a:lstStyle/>
          <a:p>
            <a:endParaRPr lang="en-GB"/>
          </a:p>
        </p:txBody>
      </p:sp>
      <p:sp>
        <p:nvSpPr>
          <p:cNvPr id="7" name="Tijdelijke aanduiding voor dianummer 6"/>
          <p:cNvSpPr>
            <a:spLocks noGrp="1"/>
          </p:cNvSpPr>
          <p:nvPr>
            <p:ph type="sldNum" sz="quarter" idx="12"/>
          </p:nvPr>
        </p:nvSpPr>
        <p:spPr/>
        <p:txBody>
          <a:bodyPr/>
          <a:lstStyle/>
          <a:p>
            <a:fld id="{877371A0-475E-45F9-BC50-817ABC512761}" type="slidenum">
              <a:rPr lang="en-GB" smtClean="0"/>
              <a:pPr/>
              <a:t>‹nr.›</a:t>
            </a:fld>
            <a:endParaRPr lang="en-GB"/>
          </a:p>
        </p:txBody>
      </p:sp>
    </p:spTree>
    <p:extLst>
      <p:ext uri="{BB962C8B-B14F-4D97-AF65-F5344CB8AC3E}">
        <p14:creationId xmlns:p14="http://schemas.microsoft.com/office/powerpoint/2010/main" val="3692394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en-GB"/>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7" name="Tijdelijke aanduiding voor datum 6"/>
          <p:cNvSpPr>
            <a:spLocks noGrp="1"/>
          </p:cNvSpPr>
          <p:nvPr>
            <p:ph type="dt" sz="half" idx="10"/>
          </p:nvPr>
        </p:nvSpPr>
        <p:spPr/>
        <p:txBody>
          <a:bodyPr/>
          <a:lstStyle/>
          <a:p>
            <a:fld id="{B3A1F557-0527-4AC7-8328-0BD346DF50D8}" type="datetimeFigureOut">
              <a:rPr lang="en-GB" smtClean="0"/>
              <a:pPr/>
              <a:t>11/05/2021</a:t>
            </a:fld>
            <a:endParaRPr lang="en-GB"/>
          </a:p>
        </p:txBody>
      </p:sp>
      <p:sp>
        <p:nvSpPr>
          <p:cNvPr id="8" name="Tijdelijke aanduiding voor voettekst 7"/>
          <p:cNvSpPr>
            <a:spLocks noGrp="1"/>
          </p:cNvSpPr>
          <p:nvPr>
            <p:ph type="ftr" sz="quarter" idx="11"/>
          </p:nvPr>
        </p:nvSpPr>
        <p:spPr/>
        <p:txBody>
          <a:bodyPr/>
          <a:lstStyle/>
          <a:p>
            <a:endParaRPr lang="en-GB"/>
          </a:p>
        </p:txBody>
      </p:sp>
      <p:sp>
        <p:nvSpPr>
          <p:cNvPr id="9" name="Tijdelijke aanduiding voor dianummer 8"/>
          <p:cNvSpPr>
            <a:spLocks noGrp="1"/>
          </p:cNvSpPr>
          <p:nvPr>
            <p:ph type="sldNum" sz="quarter" idx="12"/>
          </p:nvPr>
        </p:nvSpPr>
        <p:spPr/>
        <p:txBody>
          <a:bodyPr/>
          <a:lstStyle/>
          <a:p>
            <a:fld id="{877371A0-475E-45F9-BC50-817ABC512761}" type="slidenum">
              <a:rPr lang="en-GB" smtClean="0"/>
              <a:pPr/>
              <a:t>‹nr.›</a:t>
            </a:fld>
            <a:endParaRPr lang="en-GB"/>
          </a:p>
        </p:txBody>
      </p:sp>
    </p:spTree>
    <p:extLst>
      <p:ext uri="{BB962C8B-B14F-4D97-AF65-F5344CB8AC3E}">
        <p14:creationId xmlns:p14="http://schemas.microsoft.com/office/powerpoint/2010/main" val="1442458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GB"/>
          </a:p>
        </p:txBody>
      </p:sp>
      <p:sp>
        <p:nvSpPr>
          <p:cNvPr id="3" name="Tijdelijke aanduiding voor datum 2"/>
          <p:cNvSpPr>
            <a:spLocks noGrp="1"/>
          </p:cNvSpPr>
          <p:nvPr>
            <p:ph type="dt" sz="half" idx="10"/>
          </p:nvPr>
        </p:nvSpPr>
        <p:spPr/>
        <p:txBody>
          <a:bodyPr/>
          <a:lstStyle/>
          <a:p>
            <a:fld id="{B3A1F557-0527-4AC7-8328-0BD346DF50D8}" type="datetimeFigureOut">
              <a:rPr lang="en-GB" smtClean="0"/>
              <a:pPr/>
              <a:t>11/05/2021</a:t>
            </a:fld>
            <a:endParaRPr lang="en-GB"/>
          </a:p>
        </p:txBody>
      </p:sp>
      <p:sp>
        <p:nvSpPr>
          <p:cNvPr id="4" name="Tijdelijke aanduiding voor voettekst 3"/>
          <p:cNvSpPr>
            <a:spLocks noGrp="1"/>
          </p:cNvSpPr>
          <p:nvPr>
            <p:ph type="ftr" sz="quarter" idx="11"/>
          </p:nvPr>
        </p:nvSpPr>
        <p:spPr/>
        <p:txBody>
          <a:bodyPr/>
          <a:lstStyle/>
          <a:p>
            <a:endParaRPr lang="en-GB"/>
          </a:p>
        </p:txBody>
      </p:sp>
      <p:sp>
        <p:nvSpPr>
          <p:cNvPr id="5" name="Tijdelijke aanduiding voor dianummer 4"/>
          <p:cNvSpPr>
            <a:spLocks noGrp="1"/>
          </p:cNvSpPr>
          <p:nvPr>
            <p:ph type="sldNum" sz="quarter" idx="12"/>
          </p:nvPr>
        </p:nvSpPr>
        <p:spPr/>
        <p:txBody>
          <a:bodyPr/>
          <a:lstStyle/>
          <a:p>
            <a:fld id="{877371A0-475E-45F9-BC50-817ABC512761}" type="slidenum">
              <a:rPr lang="en-GB" smtClean="0"/>
              <a:pPr/>
              <a:t>‹nr.›</a:t>
            </a:fld>
            <a:endParaRPr lang="en-GB"/>
          </a:p>
        </p:txBody>
      </p:sp>
    </p:spTree>
    <p:extLst>
      <p:ext uri="{BB962C8B-B14F-4D97-AF65-F5344CB8AC3E}">
        <p14:creationId xmlns:p14="http://schemas.microsoft.com/office/powerpoint/2010/main" val="1441957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3A1F557-0527-4AC7-8328-0BD346DF50D8}" type="datetimeFigureOut">
              <a:rPr lang="en-GB" smtClean="0"/>
              <a:pPr/>
              <a:t>11/05/2021</a:t>
            </a:fld>
            <a:endParaRPr lang="en-GB"/>
          </a:p>
        </p:txBody>
      </p:sp>
      <p:sp>
        <p:nvSpPr>
          <p:cNvPr id="3" name="Tijdelijke aanduiding voor voettekst 2"/>
          <p:cNvSpPr>
            <a:spLocks noGrp="1"/>
          </p:cNvSpPr>
          <p:nvPr>
            <p:ph type="ftr" sz="quarter" idx="11"/>
          </p:nvPr>
        </p:nvSpPr>
        <p:spPr/>
        <p:txBody>
          <a:bodyPr/>
          <a:lstStyle/>
          <a:p>
            <a:endParaRPr lang="en-GB"/>
          </a:p>
        </p:txBody>
      </p:sp>
      <p:sp>
        <p:nvSpPr>
          <p:cNvPr id="4" name="Tijdelijke aanduiding voor dianummer 3"/>
          <p:cNvSpPr>
            <a:spLocks noGrp="1"/>
          </p:cNvSpPr>
          <p:nvPr>
            <p:ph type="sldNum" sz="quarter" idx="12"/>
          </p:nvPr>
        </p:nvSpPr>
        <p:spPr/>
        <p:txBody>
          <a:bodyPr/>
          <a:lstStyle/>
          <a:p>
            <a:fld id="{877371A0-475E-45F9-BC50-817ABC512761}" type="slidenum">
              <a:rPr lang="en-GB" smtClean="0"/>
              <a:pPr/>
              <a:t>‹nr.›</a:t>
            </a:fld>
            <a:endParaRPr lang="en-GB"/>
          </a:p>
        </p:txBody>
      </p:sp>
    </p:spTree>
    <p:extLst>
      <p:ext uri="{BB962C8B-B14F-4D97-AF65-F5344CB8AC3E}">
        <p14:creationId xmlns:p14="http://schemas.microsoft.com/office/powerpoint/2010/main" val="1541291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en-GB"/>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B3A1F557-0527-4AC7-8328-0BD346DF50D8}" type="datetimeFigureOut">
              <a:rPr lang="en-GB" smtClean="0"/>
              <a:pPr/>
              <a:t>11/05/2021</a:t>
            </a:fld>
            <a:endParaRPr lang="en-GB"/>
          </a:p>
        </p:txBody>
      </p:sp>
      <p:sp>
        <p:nvSpPr>
          <p:cNvPr id="6" name="Tijdelijke aanduiding voor voettekst 5"/>
          <p:cNvSpPr>
            <a:spLocks noGrp="1"/>
          </p:cNvSpPr>
          <p:nvPr>
            <p:ph type="ftr" sz="quarter" idx="11"/>
          </p:nvPr>
        </p:nvSpPr>
        <p:spPr/>
        <p:txBody>
          <a:bodyPr/>
          <a:lstStyle/>
          <a:p>
            <a:endParaRPr lang="en-GB"/>
          </a:p>
        </p:txBody>
      </p:sp>
      <p:sp>
        <p:nvSpPr>
          <p:cNvPr id="7" name="Tijdelijke aanduiding voor dianummer 6"/>
          <p:cNvSpPr>
            <a:spLocks noGrp="1"/>
          </p:cNvSpPr>
          <p:nvPr>
            <p:ph type="sldNum" sz="quarter" idx="12"/>
          </p:nvPr>
        </p:nvSpPr>
        <p:spPr/>
        <p:txBody>
          <a:bodyPr/>
          <a:lstStyle/>
          <a:p>
            <a:fld id="{877371A0-475E-45F9-BC50-817ABC512761}" type="slidenum">
              <a:rPr lang="en-GB" smtClean="0"/>
              <a:pPr/>
              <a:t>‹nr.›</a:t>
            </a:fld>
            <a:endParaRPr lang="en-GB"/>
          </a:p>
        </p:txBody>
      </p:sp>
    </p:spTree>
    <p:extLst>
      <p:ext uri="{BB962C8B-B14F-4D97-AF65-F5344CB8AC3E}">
        <p14:creationId xmlns:p14="http://schemas.microsoft.com/office/powerpoint/2010/main" val="3230632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en-GB"/>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B3A1F557-0527-4AC7-8328-0BD346DF50D8}" type="datetimeFigureOut">
              <a:rPr lang="en-GB" smtClean="0"/>
              <a:pPr/>
              <a:t>11/05/2021</a:t>
            </a:fld>
            <a:endParaRPr lang="en-GB"/>
          </a:p>
        </p:txBody>
      </p:sp>
      <p:sp>
        <p:nvSpPr>
          <p:cNvPr id="6" name="Tijdelijke aanduiding voor voettekst 5"/>
          <p:cNvSpPr>
            <a:spLocks noGrp="1"/>
          </p:cNvSpPr>
          <p:nvPr>
            <p:ph type="ftr" sz="quarter" idx="11"/>
          </p:nvPr>
        </p:nvSpPr>
        <p:spPr/>
        <p:txBody>
          <a:bodyPr/>
          <a:lstStyle/>
          <a:p>
            <a:endParaRPr lang="en-GB"/>
          </a:p>
        </p:txBody>
      </p:sp>
      <p:sp>
        <p:nvSpPr>
          <p:cNvPr id="7" name="Tijdelijke aanduiding voor dianummer 6"/>
          <p:cNvSpPr>
            <a:spLocks noGrp="1"/>
          </p:cNvSpPr>
          <p:nvPr>
            <p:ph type="sldNum" sz="quarter" idx="12"/>
          </p:nvPr>
        </p:nvSpPr>
        <p:spPr/>
        <p:txBody>
          <a:bodyPr/>
          <a:lstStyle/>
          <a:p>
            <a:fld id="{877371A0-475E-45F9-BC50-817ABC512761}" type="slidenum">
              <a:rPr lang="en-GB" smtClean="0"/>
              <a:pPr/>
              <a:t>‹nr.›</a:t>
            </a:fld>
            <a:endParaRPr lang="en-GB"/>
          </a:p>
        </p:txBody>
      </p:sp>
    </p:spTree>
    <p:extLst>
      <p:ext uri="{BB962C8B-B14F-4D97-AF65-F5344CB8AC3E}">
        <p14:creationId xmlns:p14="http://schemas.microsoft.com/office/powerpoint/2010/main" val="474067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850106"/>
          </a:xfrm>
          <a:prstGeom prst="rect">
            <a:avLst/>
          </a:prstGeom>
          <a:solidFill>
            <a:srgbClr val="9999FF">
              <a:alpha val="89804"/>
            </a:srgbClr>
          </a:solidFill>
          <a:ln w="38100">
            <a:solidFill>
              <a:schemeClr val="bg1"/>
            </a:solidFill>
          </a:ln>
        </p:spPr>
        <p:txBody>
          <a:bodyPr vert="horz" lIns="91440" tIns="45720" rIns="91440" bIns="45720" rtlCol="0" anchor="ctr">
            <a:normAutofit/>
          </a:bodyPr>
          <a:lstStyle/>
          <a:p>
            <a:r>
              <a:rPr lang="nl-NL" dirty="0"/>
              <a:t>Klik om de stijl te bewerken</a:t>
            </a:r>
            <a:endParaRPr lang="en-GB" dirty="0"/>
          </a:p>
        </p:txBody>
      </p:sp>
      <p:sp>
        <p:nvSpPr>
          <p:cNvPr id="3" name="Tijdelijke aanduiding voor tekst 2"/>
          <p:cNvSpPr>
            <a:spLocks noGrp="1"/>
          </p:cNvSpPr>
          <p:nvPr>
            <p:ph type="body" idx="1"/>
          </p:nvPr>
        </p:nvSpPr>
        <p:spPr>
          <a:xfrm>
            <a:off x="457200" y="1268760"/>
            <a:ext cx="8229600" cy="5328592"/>
          </a:xfrm>
          <a:prstGeom prst="rect">
            <a:avLst/>
          </a:prstGeom>
          <a:solidFill>
            <a:srgbClr val="9999FF">
              <a:alpha val="89804"/>
            </a:srgbClr>
          </a:solidFill>
          <a:ln w="38100">
            <a:solidFill>
              <a:schemeClr val="bg1"/>
            </a:solidFill>
          </a:ln>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4" name="Tijdelijke aanduiding voor datum 3"/>
          <p:cNvSpPr>
            <a:spLocks noGrp="1"/>
          </p:cNvSpPr>
          <p:nvPr>
            <p:ph type="dt" sz="half" idx="2"/>
          </p:nvPr>
        </p:nvSpPr>
        <p:spPr>
          <a:xfrm>
            <a:off x="457200" y="6356350"/>
            <a:ext cx="2133600" cy="365125"/>
          </a:xfrm>
          <a:prstGeom prst="rect">
            <a:avLst/>
          </a:prstGeom>
          <a:solidFill>
            <a:srgbClr val="9999FF">
              <a:alpha val="89804"/>
            </a:srgbClr>
          </a:solidFill>
          <a:ln w="38100">
            <a:solidFill>
              <a:schemeClr val="bg1"/>
            </a:solidFill>
          </a:ln>
        </p:spPr>
        <p:txBody>
          <a:bodyPr vert="horz" lIns="91440" tIns="45720" rIns="91440" bIns="45720" rtlCol="0" anchor="ctr"/>
          <a:lstStyle>
            <a:lvl1pPr algn="l">
              <a:defRPr sz="1800">
                <a:solidFill>
                  <a:schemeClr val="tx1">
                    <a:tint val="75000"/>
                  </a:schemeClr>
                </a:solidFill>
                <a:latin typeface="Candara" panose="020E0502030303020204" pitchFamily="34" charset="0"/>
              </a:defRPr>
            </a:lvl1pPr>
          </a:lstStyle>
          <a:p>
            <a:fld id="{B3A1F557-0527-4AC7-8328-0BD346DF50D8}" type="datetimeFigureOut">
              <a:rPr lang="en-GB" smtClean="0"/>
              <a:pPr/>
              <a:t>11/05/2021</a:t>
            </a:fld>
            <a:endParaRPr lang="en-GB"/>
          </a:p>
        </p:txBody>
      </p:sp>
      <p:sp>
        <p:nvSpPr>
          <p:cNvPr id="5" name="Tijdelijke aanduiding voor voettekst 4"/>
          <p:cNvSpPr>
            <a:spLocks noGrp="1"/>
          </p:cNvSpPr>
          <p:nvPr>
            <p:ph type="ftr" sz="quarter" idx="3"/>
          </p:nvPr>
        </p:nvSpPr>
        <p:spPr>
          <a:xfrm>
            <a:off x="3124200" y="6356350"/>
            <a:ext cx="2895600" cy="365125"/>
          </a:xfrm>
          <a:prstGeom prst="rect">
            <a:avLst/>
          </a:prstGeom>
          <a:solidFill>
            <a:srgbClr val="9999FF">
              <a:alpha val="89804"/>
            </a:srgbClr>
          </a:solidFill>
          <a:ln w="38100">
            <a:solidFill>
              <a:schemeClr val="bg1"/>
            </a:solidFill>
          </a:ln>
        </p:spPr>
        <p:txBody>
          <a:bodyPr vert="horz" lIns="91440" tIns="45720" rIns="91440" bIns="45720" rtlCol="0" anchor="ctr"/>
          <a:lstStyle>
            <a:lvl1pPr algn="ctr">
              <a:defRPr sz="1800">
                <a:solidFill>
                  <a:schemeClr val="tx1">
                    <a:tint val="75000"/>
                  </a:schemeClr>
                </a:solidFill>
                <a:latin typeface="Candara" panose="020E0502030303020204" pitchFamily="34" charset="0"/>
              </a:defRPr>
            </a:lvl1pPr>
          </a:lstStyle>
          <a:p>
            <a:endParaRPr lang="en-GB"/>
          </a:p>
        </p:txBody>
      </p:sp>
      <p:sp>
        <p:nvSpPr>
          <p:cNvPr id="6" name="Tijdelijke aanduiding voor dianummer 5"/>
          <p:cNvSpPr>
            <a:spLocks noGrp="1"/>
          </p:cNvSpPr>
          <p:nvPr>
            <p:ph type="sldNum" sz="quarter" idx="4"/>
          </p:nvPr>
        </p:nvSpPr>
        <p:spPr>
          <a:xfrm>
            <a:off x="6553200" y="6356350"/>
            <a:ext cx="2133600" cy="365125"/>
          </a:xfrm>
          <a:prstGeom prst="rect">
            <a:avLst/>
          </a:prstGeom>
          <a:solidFill>
            <a:srgbClr val="9999FF">
              <a:alpha val="89804"/>
            </a:srgbClr>
          </a:solidFill>
          <a:ln w="38100">
            <a:solidFill>
              <a:schemeClr val="bg1"/>
            </a:solidFill>
          </a:ln>
        </p:spPr>
        <p:txBody>
          <a:bodyPr vert="horz" lIns="91440" tIns="45720" rIns="91440" bIns="45720" rtlCol="0" anchor="ctr"/>
          <a:lstStyle>
            <a:lvl1pPr algn="r">
              <a:defRPr sz="1800">
                <a:solidFill>
                  <a:schemeClr val="tx1">
                    <a:tint val="75000"/>
                  </a:schemeClr>
                </a:solidFill>
                <a:latin typeface="Candara" panose="020E0502030303020204" pitchFamily="34" charset="0"/>
              </a:defRPr>
            </a:lvl1pPr>
          </a:lstStyle>
          <a:p>
            <a:fld id="{877371A0-475E-45F9-BC50-817ABC512761}" type="slidenum">
              <a:rPr lang="en-GB" smtClean="0"/>
              <a:pPr/>
              <a:t>‹nr.›</a:t>
            </a:fld>
            <a:endParaRPr lang="en-GB"/>
          </a:p>
        </p:txBody>
      </p:sp>
    </p:spTree>
    <p:extLst>
      <p:ext uri="{BB962C8B-B14F-4D97-AF65-F5344CB8AC3E}">
        <p14:creationId xmlns:p14="http://schemas.microsoft.com/office/powerpoint/2010/main" val="2817513078"/>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Lst>
  <p:txStyles>
    <p:titleStyle>
      <a:lvl1pPr algn="ctr" defTabSz="914400" rtl="0" eaLnBrk="1" latinLnBrk="0" hangingPunct="1">
        <a:spcBef>
          <a:spcPct val="0"/>
        </a:spcBef>
        <a:buNone/>
        <a:defRPr sz="2800" kern="1200">
          <a:solidFill>
            <a:schemeClr val="tx1"/>
          </a:solidFill>
          <a:latin typeface="Candara" panose="020E0502030303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Candara" panose="020E05020303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Candara" panose="020E05020303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Candara" panose="020E05020303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andara" panose="020E05020303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andara" panose="020E05020303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youtube.com/watch?v=tAgtd0uO7RA&amp;t=13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www.ikhebgeenwebsitemaardiekanjehiervermelden.nl/"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s://www.youtube.com/watch?v=tAgtd0uO7RA&amp;t=13s" TargetMode="Externa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s://www.youtube.com/watch?v=DzUc3Eqzzos"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mailto:e.kuindersma@helicon.nl"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mailto:e.kuindersma@helicon.n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s://www.youtube.com/watch?v=tAgtd0uO7RA&amp;t=13s" TargetMode="Externa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Timeline</a:t>
            </a:r>
          </a:p>
        </p:txBody>
      </p:sp>
      <p:sp>
        <p:nvSpPr>
          <p:cNvPr id="3" name="Tijdelijke aanduiding voor inhoud 2"/>
          <p:cNvSpPr>
            <a:spLocks noGrp="1"/>
          </p:cNvSpPr>
          <p:nvPr>
            <p:ph idx="1"/>
          </p:nvPr>
        </p:nvSpPr>
        <p:spPr>
          <a:xfrm>
            <a:off x="5148064" y="1268760"/>
            <a:ext cx="3538736" cy="5328592"/>
          </a:xfrm>
        </p:spPr>
        <p:txBody>
          <a:bodyPr>
            <a:normAutofit/>
          </a:bodyPr>
          <a:lstStyle/>
          <a:p>
            <a:endParaRPr lang="nl-NL" dirty="0"/>
          </a:p>
          <a:p>
            <a:r>
              <a:rPr lang="en-US" dirty="0"/>
              <a:t>Planning period 4</a:t>
            </a:r>
          </a:p>
          <a:p>
            <a:r>
              <a:rPr lang="en-US" dirty="0"/>
              <a:t>Grammar: Comparison</a:t>
            </a:r>
          </a:p>
          <a:p>
            <a:r>
              <a:rPr lang="en-US" dirty="0"/>
              <a:t>Writing </a:t>
            </a:r>
          </a:p>
          <a:p>
            <a:r>
              <a:rPr lang="en-US" dirty="0"/>
              <a:t>Writing exercise</a:t>
            </a:r>
          </a:p>
          <a:p>
            <a:pPr lvl="1"/>
            <a:r>
              <a:rPr lang="en-US" dirty="0"/>
              <a:t>Letter of complaint</a:t>
            </a:r>
          </a:p>
          <a:p>
            <a:endParaRPr lang="nl-NL" dirty="0"/>
          </a:p>
          <a:p>
            <a:r>
              <a:rPr lang="nl-NL" i="1" dirty="0"/>
              <a:t>Planning periode 4</a:t>
            </a:r>
          </a:p>
          <a:p>
            <a:r>
              <a:rPr lang="nl-NL" i="1" dirty="0"/>
              <a:t>Mondelingen</a:t>
            </a:r>
          </a:p>
          <a:p>
            <a:r>
              <a:rPr lang="nl-NL" i="1" dirty="0"/>
              <a:t>Schrijven</a:t>
            </a:r>
          </a:p>
          <a:p>
            <a:r>
              <a:rPr lang="nl-NL" i="1" dirty="0"/>
              <a:t>Schrijfopdracht</a:t>
            </a:r>
          </a:p>
          <a:p>
            <a:pPr lvl="1"/>
            <a:r>
              <a:rPr lang="nl-NL" i="1" dirty="0"/>
              <a:t>Klachtenbrief</a:t>
            </a:r>
          </a:p>
          <a:p>
            <a:pPr marL="0" indent="0">
              <a:buNone/>
            </a:pPr>
            <a:endParaRPr lang="nl-NL" dirty="0"/>
          </a:p>
          <a:p>
            <a:pPr marL="0" indent="0">
              <a:buNone/>
            </a:pPr>
            <a:endParaRPr lang="nl-NL" dirty="0"/>
          </a:p>
        </p:txBody>
      </p:sp>
      <p:pic>
        <p:nvPicPr>
          <p:cNvPr id="4" name="Afbeelding 3"/>
          <p:cNvPicPr>
            <a:picLocks noChangeAspect="1"/>
          </p:cNvPicPr>
          <p:nvPr/>
        </p:nvPicPr>
        <p:blipFill rotWithShape="1">
          <a:blip r:embed="rId2">
            <a:extLst>
              <a:ext uri="{28A0092B-C50C-407E-A947-70E740481C1C}">
                <a14:useLocalDpi xmlns:a14="http://schemas.microsoft.com/office/drawing/2010/main" val="0"/>
              </a:ext>
            </a:extLst>
          </a:blip>
          <a:srcRect t="1701"/>
          <a:stretch/>
        </p:blipFill>
        <p:spPr>
          <a:xfrm>
            <a:off x="457200" y="1426468"/>
            <a:ext cx="4628607" cy="5013176"/>
          </a:xfrm>
          <a:prstGeom prst="rect">
            <a:avLst/>
          </a:prstGeom>
        </p:spPr>
      </p:pic>
    </p:spTree>
    <p:extLst>
      <p:ext uri="{BB962C8B-B14F-4D97-AF65-F5344CB8AC3E}">
        <p14:creationId xmlns:p14="http://schemas.microsoft.com/office/powerpoint/2010/main" val="80038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Grammar					Comparisons</a:t>
            </a:r>
          </a:p>
        </p:txBody>
      </p:sp>
      <p:sp>
        <p:nvSpPr>
          <p:cNvPr id="3" name="Tijdelijke aanduiding voor inhoud 2"/>
          <p:cNvSpPr>
            <a:spLocks noGrp="1"/>
          </p:cNvSpPr>
          <p:nvPr>
            <p:ph idx="1"/>
          </p:nvPr>
        </p:nvSpPr>
        <p:spPr/>
        <p:txBody>
          <a:bodyPr>
            <a:normAutofit lnSpcReduction="10000"/>
          </a:bodyPr>
          <a:lstStyle/>
          <a:p>
            <a:pPr marL="0" indent="0">
              <a:buNone/>
            </a:pPr>
            <a:r>
              <a:rPr lang="en-GB" b="1" dirty="0">
                <a:solidFill>
                  <a:srgbClr val="FFFF00"/>
                </a:solidFill>
              </a:rPr>
              <a:t>Powerful</a:t>
            </a:r>
          </a:p>
          <a:p>
            <a:pPr marL="0" indent="0">
              <a:buNone/>
            </a:pPr>
            <a:endParaRPr lang="en-GB" i="1" dirty="0"/>
          </a:p>
          <a:p>
            <a:pPr marL="0" indent="0">
              <a:buNone/>
            </a:pPr>
            <a:endParaRPr lang="en-GB" i="1" dirty="0"/>
          </a:p>
          <a:p>
            <a:pPr marL="0" indent="0">
              <a:buNone/>
            </a:pPr>
            <a:endParaRPr lang="en-GB" i="1" dirty="0"/>
          </a:p>
          <a:p>
            <a:pPr marL="0" indent="0">
              <a:buNone/>
            </a:pPr>
            <a:endParaRPr lang="en-GB" i="1" dirty="0"/>
          </a:p>
          <a:p>
            <a:pPr marL="0" indent="0">
              <a:buNone/>
            </a:pPr>
            <a:endParaRPr lang="en-GB" i="1" dirty="0"/>
          </a:p>
          <a:p>
            <a:pPr marL="0" indent="0">
              <a:buNone/>
            </a:pPr>
            <a:endParaRPr lang="en-GB" i="1" dirty="0"/>
          </a:p>
          <a:p>
            <a:pPr marL="0" indent="0">
              <a:buNone/>
            </a:pPr>
            <a:r>
              <a:rPr lang="en-GB" i="1" dirty="0"/>
              <a:t>						</a:t>
            </a:r>
            <a:endParaRPr lang="en-GB" dirty="0"/>
          </a:p>
          <a:p>
            <a:pPr marL="0" indent="0">
              <a:buNone/>
            </a:pPr>
            <a:r>
              <a:rPr lang="en-GB" i="1" dirty="0"/>
              <a:t>						</a:t>
            </a:r>
            <a:r>
              <a:rPr lang="en-GB" i="1" dirty="0" err="1"/>
              <a:t>Overtreffende</a:t>
            </a:r>
            <a:r>
              <a:rPr lang="en-GB" i="1" dirty="0"/>
              <a:t> trap</a:t>
            </a:r>
          </a:p>
          <a:p>
            <a:pPr marL="0" indent="0">
              <a:buNone/>
            </a:pPr>
            <a:r>
              <a:rPr lang="en-GB" i="1" dirty="0"/>
              <a:t>			          	</a:t>
            </a:r>
            <a:r>
              <a:rPr lang="en-GB" dirty="0"/>
              <a:t>		</a:t>
            </a:r>
            <a:r>
              <a:rPr lang="en-GB" i="1" dirty="0"/>
              <a:t>Superlative degree</a:t>
            </a:r>
            <a:endParaRPr lang="en-GB" dirty="0"/>
          </a:p>
          <a:p>
            <a:pPr marL="0" indent="0">
              <a:buNone/>
            </a:pPr>
            <a:r>
              <a:rPr lang="en-GB" dirty="0"/>
              <a:t>			</a:t>
            </a:r>
            <a:r>
              <a:rPr lang="en-GB" i="1" dirty="0"/>
              <a:t> </a:t>
            </a:r>
            <a:r>
              <a:rPr lang="en-GB" i="1" dirty="0" err="1"/>
              <a:t>Vergrotende</a:t>
            </a:r>
            <a:r>
              <a:rPr lang="en-GB" i="1" dirty="0"/>
              <a:t> trap </a:t>
            </a:r>
            <a:r>
              <a:rPr lang="en-GB" dirty="0"/>
              <a:t>	</a:t>
            </a:r>
          </a:p>
          <a:p>
            <a:pPr marL="0" indent="0">
              <a:buNone/>
            </a:pPr>
            <a:r>
              <a:rPr lang="en-GB" dirty="0"/>
              <a:t>			</a:t>
            </a:r>
            <a:r>
              <a:rPr lang="en-GB" i="1" dirty="0"/>
              <a:t>Comparative degree</a:t>
            </a:r>
            <a:endParaRPr lang="en-GB" dirty="0"/>
          </a:p>
          <a:p>
            <a:pPr marL="0" indent="0">
              <a:buNone/>
            </a:pPr>
            <a:r>
              <a:rPr lang="en-GB" i="1" dirty="0"/>
              <a:t>Basis (</a:t>
            </a:r>
            <a:r>
              <a:rPr lang="en-GB" i="1" dirty="0" err="1"/>
              <a:t>stellende</a:t>
            </a:r>
            <a:r>
              <a:rPr lang="en-GB" i="1" dirty="0"/>
              <a:t>) trap</a:t>
            </a:r>
          </a:p>
          <a:p>
            <a:pPr marL="0" indent="0">
              <a:buNone/>
            </a:pPr>
            <a:r>
              <a:rPr lang="en-GB" i="1" dirty="0"/>
              <a:t>Positive degree</a:t>
            </a:r>
          </a:p>
          <a:p>
            <a:pPr marL="0" indent="0">
              <a:buNone/>
            </a:pPr>
            <a:r>
              <a:rPr lang="en-GB" b="1" dirty="0">
                <a:solidFill>
                  <a:srgbClr val="FFFF00"/>
                </a:solidFill>
              </a:rPr>
              <a:t>     Powerful		More powerful		Most powerful</a:t>
            </a:r>
          </a:p>
        </p:txBody>
      </p:sp>
      <p:cxnSp>
        <p:nvCxnSpPr>
          <p:cNvPr id="5" name="Rechte verbindingslijn 4"/>
          <p:cNvCxnSpPr/>
          <p:nvPr/>
        </p:nvCxnSpPr>
        <p:spPr>
          <a:xfrm>
            <a:off x="539552" y="5229200"/>
            <a:ext cx="21602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p:cNvCxnSpPr/>
          <p:nvPr/>
        </p:nvCxnSpPr>
        <p:spPr>
          <a:xfrm flipV="1">
            <a:off x="2699792" y="4581128"/>
            <a:ext cx="0" cy="6480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p:cNvCxnSpPr/>
          <p:nvPr/>
        </p:nvCxnSpPr>
        <p:spPr>
          <a:xfrm>
            <a:off x="2699792" y="4543563"/>
            <a:ext cx="28803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p:cNvCxnSpPr/>
          <p:nvPr/>
        </p:nvCxnSpPr>
        <p:spPr>
          <a:xfrm>
            <a:off x="5580112" y="3789040"/>
            <a:ext cx="26642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a:xfrm flipV="1">
            <a:off x="5568080" y="3789040"/>
            <a:ext cx="12032" cy="7545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6108" r="16986"/>
          <a:stretch/>
        </p:blipFill>
        <p:spPr bwMode="auto">
          <a:xfrm>
            <a:off x="617824" y="3212975"/>
            <a:ext cx="2003696" cy="1787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399" r="19792"/>
          <a:stretch/>
        </p:blipFill>
        <p:spPr bwMode="auto">
          <a:xfrm>
            <a:off x="2920316" y="2012026"/>
            <a:ext cx="2439271" cy="2429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fbeelding 3"/>
          <p:cNvPicPr>
            <a:picLocks noChangeAspect="1"/>
          </p:cNvPicPr>
          <p:nvPr/>
        </p:nvPicPr>
        <p:blipFill>
          <a:blip r:embed="rId4"/>
          <a:stretch>
            <a:fillRect/>
          </a:stretch>
        </p:blipFill>
        <p:spPr>
          <a:xfrm>
            <a:off x="5868436" y="1485076"/>
            <a:ext cx="2231956" cy="2231956"/>
          </a:xfrm>
          <a:prstGeom prst="rect">
            <a:avLst/>
          </a:prstGeom>
        </p:spPr>
      </p:pic>
      <p:cxnSp>
        <p:nvCxnSpPr>
          <p:cNvPr id="14" name="Rechte verbindingslijn 13"/>
          <p:cNvCxnSpPr/>
          <p:nvPr/>
        </p:nvCxnSpPr>
        <p:spPr>
          <a:xfrm flipH="1">
            <a:off x="3275856" y="6309320"/>
            <a:ext cx="576064" cy="0"/>
          </a:xfrm>
          <a:prstGeom prst="line">
            <a:avLst/>
          </a:prstGeom>
          <a:ln w="857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p:cNvCxnSpPr/>
          <p:nvPr/>
        </p:nvCxnSpPr>
        <p:spPr>
          <a:xfrm flipH="1">
            <a:off x="6012160" y="6309320"/>
            <a:ext cx="576064" cy="0"/>
          </a:xfrm>
          <a:prstGeom prst="line">
            <a:avLst/>
          </a:prstGeom>
          <a:ln w="857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04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Grammar					Comparisons</a:t>
            </a:r>
          </a:p>
        </p:txBody>
      </p:sp>
      <p:sp>
        <p:nvSpPr>
          <p:cNvPr id="3" name="Tijdelijke aanduiding voor inhoud 2"/>
          <p:cNvSpPr>
            <a:spLocks noGrp="1"/>
          </p:cNvSpPr>
          <p:nvPr>
            <p:ph idx="1"/>
          </p:nvPr>
        </p:nvSpPr>
        <p:spPr/>
        <p:txBody>
          <a:bodyPr>
            <a:normAutofit lnSpcReduction="10000"/>
          </a:bodyPr>
          <a:lstStyle/>
          <a:p>
            <a:pPr marL="0" indent="0">
              <a:buNone/>
            </a:pPr>
            <a:r>
              <a:rPr lang="en-GB" b="1" dirty="0">
                <a:solidFill>
                  <a:srgbClr val="FFFF00"/>
                </a:solidFill>
              </a:rPr>
              <a:t>Difficult</a:t>
            </a:r>
          </a:p>
          <a:p>
            <a:pPr marL="0" indent="0">
              <a:buNone/>
            </a:pPr>
            <a:endParaRPr lang="en-GB" i="1" dirty="0"/>
          </a:p>
          <a:p>
            <a:pPr marL="0" indent="0">
              <a:buNone/>
            </a:pPr>
            <a:endParaRPr lang="en-GB" i="1" dirty="0"/>
          </a:p>
          <a:p>
            <a:pPr marL="0" indent="0">
              <a:buNone/>
            </a:pPr>
            <a:endParaRPr lang="en-GB" i="1" dirty="0"/>
          </a:p>
          <a:p>
            <a:pPr marL="0" indent="0">
              <a:buNone/>
            </a:pPr>
            <a:endParaRPr lang="en-GB" i="1" dirty="0"/>
          </a:p>
          <a:p>
            <a:pPr marL="0" indent="0">
              <a:buNone/>
            </a:pPr>
            <a:endParaRPr lang="en-GB" i="1" dirty="0"/>
          </a:p>
          <a:p>
            <a:pPr marL="0" indent="0">
              <a:buNone/>
            </a:pPr>
            <a:endParaRPr lang="en-GB" i="1" dirty="0"/>
          </a:p>
          <a:p>
            <a:pPr marL="0" indent="0">
              <a:buNone/>
            </a:pPr>
            <a:r>
              <a:rPr lang="en-GB" i="1" dirty="0"/>
              <a:t>						</a:t>
            </a:r>
            <a:endParaRPr lang="en-GB" dirty="0"/>
          </a:p>
          <a:p>
            <a:pPr marL="0" indent="0">
              <a:buNone/>
            </a:pPr>
            <a:r>
              <a:rPr lang="en-GB" i="1" dirty="0"/>
              <a:t>						</a:t>
            </a:r>
            <a:r>
              <a:rPr lang="en-GB" i="1" dirty="0" err="1"/>
              <a:t>Overtreffende</a:t>
            </a:r>
            <a:r>
              <a:rPr lang="en-GB" i="1" dirty="0"/>
              <a:t> trap</a:t>
            </a:r>
          </a:p>
          <a:p>
            <a:pPr marL="0" indent="0">
              <a:buNone/>
            </a:pPr>
            <a:r>
              <a:rPr lang="en-GB" i="1" dirty="0"/>
              <a:t>			          	</a:t>
            </a:r>
            <a:r>
              <a:rPr lang="en-GB" dirty="0"/>
              <a:t>		</a:t>
            </a:r>
            <a:r>
              <a:rPr lang="en-GB" i="1" dirty="0"/>
              <a:t>Superlative degree</a:t>
            </a:r>
            <a:endParaRPr lang="en-GB" dirty="0"/>
          </a:p>
          <a:p>
            <a:pPr marL="0" indent="0">
              <a:buNone/>
            </a:pPr>
            <a:r>
              <a:rPr lang="en-GB" dirty="0"/>
              <a:t>			</a:t>
            </a:r>
            <a:r>
              <a:rPr lang="en-GB" i="1" dirty="0"/>
              <a:t> </a:t>
            </a:r>
            <a:r>
              <a:rPr lang="en-GB" i="1" dirty="0" err="1"/>
              <a:t>Vergrotende</a:t>
            </a:r>
            <a:r>
              <a:rPr lang="en-GB" i="1" dirty="0"/>
              <a:t> trap </a:t>
            </a:r>
            <a:r>
              <a:rPr lang="en-GB" dirty="0"/>
              <a:t>	</a:t>
            </a:r>
          </a:p>
          <a:p>
            <a:pPr marL="0" indent="0">
              <a:buNone/>
            </a:pPr>
            <a:r>
              <a:rPr lang="en-GB" dirty="0"/>
              <a:t>			</a:t>
            </a:r>
            <a:r>
              <a:rPr lang="en-GB" i="1" dirty="0"/>
              <a:t>Comparative degree</a:t>
            </a:r>
            <a:endParaRPr lang="en-GB" dirty="0"/>
          </a:p>
          <a:p>
            <a:pPr marL="0" indent="0">
              <a:buNone/>
            </a:pPr>
            <a:r>
              <a:rPr lang="en-GB" i="1" dirty="0"/>
              <a:t>Basis (</a:t>
            </a:r>
            <a:r>
              <a:rPr lang="en-GB" i="1" dirty="0" err="1"/>
              <a:t>stellende</a:t>
            </a:r>
            <a:r>
              <a:rPr lang="en-GB" i="1" dirty="0"/>
              <a:t>) trap</a:t>
            </a:r>
          </a:p>
          <a:p>
            <a:pPr marL="0" indent="0">
              <a:buNone/>
            </a:pPr>
            <a:r>
              <a:rPr lang="en-GB" i="1" dirty="0"/>
              <a:t>Positive degree</a:t>
            </a:r>
          </a:p>
          <a:p>
            <a:pPr marL="0" indent="0">
              <a:buNone/>
            </a:pPr>
            <a:r>
              <a:rPr lang="en-GB" b="1" dirty="0">
                <a:solidFill>
                  <a:srgbClr val="FFFF00"/>
                </a:solidFill>
              </a:rPr>
              <a:t>     Difficult		More difficult		   Most difficult</a:t>
            </a:r>
          </a:p>
        </p:txBody>
      </p:sp>
      <p:cxnSp>
        <p:nvCxnSpPr>
          <p:cNvPr id="5" name="Rechte verbindingslijn 4"/>
          <p:cNvCxnSpPr/>
          <p:nvPr/>
        </p:nvCxnSpPr>
        <p:spPr>
          <a:xfrm>
            <a:off x="539552" y="5229200"/>
            <a:ext cx="21602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p:cNvCxnSpPr/>
          <p:nvPr/>
        </p:nvCxnSpPr>
        <p:spPr>
          <a:xfrm flipV="1">
            <a:off x="2699792" y="4581128"/>
            <a:ext cx="0" cy="6480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p:cNvCxnSpPr/>
          <p:nvPr/>
        </p:nvCxnSpPr>
        <p:spPr>
          <a:xfrm>
            <a:off x="2699792" y="4543563"/>
            <a:ext cx="28803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p:cNvCxnSpPr/>
          <p:nvPr/>
        </p:nvCxnSpPr>
        <p:spPr>
          <a:xfrm>
            <a:off x="5580112" y="3789040"/>
            <a:ext cx="26642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a:xfrm flipV="1">
            <a:off x="5568080" y="3789040"/>
            <a:ext cx="12032" cy="7545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098" name="Picture 2" descr="TEACHERS BE LIKE WAIT TILITS QUIET Yes | Be Like Meme on ME.ME"/>
          <p:cNvPicPr>
            <a:picLocks noChangeAspect="1" noChangeArrowheads="1"/>
          </p:cNvPicPr>
          <p:nvPr/>
        </p:nvPicPr>
        <p:blipFill rotWithShape="1">
          <a:blip r:embed="rId2">
            <a:extLst>
              <a:ext uri="{28A0092B-C50C-407E-A947-70E740481C1C}">
                <a14:useLocalDpi xmlns:a14="http://schemas.microsoft.com/office/drawing/2010/main" val="0"/>
              </a:ext>
            </a:extLst>
          </a:blip>
          <a:srcRect l="2841" r="3095" b="11365"/>
          <a:stretch/>
        </p:blipFill>
        <p:spPr bwMode="auto">
          <a:xfrm>
            <a:off x="5936070" y="1376772"/>
            <a:ext cx="2160240" cy="2304255"/>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4" descr="Finishing homework the day it's due go go go! #success - Black kid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Afbeelding 9"/>
          <p:cNvPicPr>
            <a:picLocks noChangeAspect="1"/>
          </p:cNvPicPr>
          <p:nvPr/>
        </p:nvPicPr>
        <p:blipFill>
          <a:blip r:embed="rId3"/>
          <a:stretch>
            <a:fillRect/>
          </a:stretch>
        </p:blipFill>
        <p:spPr>
          <a:xfrm>
            <a:off x="2903784" y="1959528"/>
            <a:ext cx="2441796" cy="2441796"/>
          </a:xfrm>
          <a:prstGeom prst="rect">
            <a:avLst/>
          </a:prstGeom>
        </p:spPr>
      </p:pic>
      <p:pic>
        <p:nvPicPr>
          <p:cNvPr id="12" name="Afbeelding 11"/>
          <p:cNvPicPr>
            <a:picLocks noChangeAspect="1"/>
          </p:cNvPicPr>
          <p:nvPr/>
        </p:nvPicPr>
        <p:blipFill>
          <a:blip r:embed="rId4"/>
          <a:stretch>
            <a:fillRect/>
          </a:stretch>
        </p:blipFill>
        <p:spPr>
          <a:xfrm>
            <a:off x="589017" y="2840707"/>
            <a:ext cx="1996866" cy="2244477"/>
          </a:xfrm>
          <a:prstGeom prst="rect">
            <a:avLst/>
          </a:prstGeom>
        </p:spPr>
      </p:pic>
      <p:cxnSp>
        <p:nvCxnSpPr>
          <p:cNvPr id="17" name="Rechte verbindingslijn 16"/>
          <p:cNvCxnSpPr/>
          <p:nvPr/>
        </p:nvCxnSpPr>
        <p:spPr>
          <a:xfrm flipH="1">
            <a:off x="3275856" y="6309320"/>
            <a:ext cx="576064" cy="0"/>
          </a:xfrm>
          <a:prstGeom prst="line">
            <a:avLst/>
          </a:prstGeom>
          <a:ln w="857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p:cNvCxnSpPr/>
          <p:nvPr/>
        </p:nvCxnSpPr>
        <p:spPr>
          <a:xfrm flipH="1">
            <a:off x="6228184" y="6312051"/>
            <a:ext cx="576064" cy="0"/>
          </a:xfrm>
          <a:prstGeom prst="line">
            <a:avLst/>
          </a:prstGeom>
          <a:ln w="857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06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Grammar					Comparisons</a:t>
            </a:r>
          </a:p>
        </p:txBody>
      </p:sp>
      <p:sp>
        <p:nvSpPr>
          <p:cNvPr id="3" name="Tijdelijke aanduiding voor inhoud 2"/>
          <p:cNvSpPr>
            <a:spLocks noGrp="1"/>
          </p:cNvSpPr>
          <p:nvPr>
            <p:ph idx="1"/>
          </p:nvPr>
        </p:nvSpPr>
        <p:spPr/>
        <p:txBody>
          <a:bodyPr>
            <a:noAutofit/>
          </a:bodyPr>
          <a:lstStyle/>
          <a:p>
            <a:pPr marL="0" indent="0">
              <a:buNone/>
            </a:pPr>
            <a:r>
              <a:rPr lang="en-GB" b="1" dirty="0"/>
              <a:t>Degrees of comparison</a:t>
            </a:r>
            <a:r>
              <a:rPr lang="en-GB" dirty="0"/>
              <a:t>	</a:t>
            </a:r>
          </a:p>
          <a:p>
            <a:r>
              <a:rPr lang="en-GB" dirty="0" err="1"/>
              <a:t>Trappen</a:t>
            </a:r>
            <a:r>
              <a:rPr lang="en-GB" dirty="0"/>
              <a:t> van </a:t>
            </a:r>
            <a:r>
              <a:rPr lang="en-GB" dirty="0" err="1"/>
              <a:t>vergelijking</a:t>
            </a:r>
            <a:endParaRPr lang="en-GB" dirty="0"/>
          </a:p>
          <a:p>
            <a:pPr lvl="1"/>
            <a:r>
              <a:rPr lang="en-GB" dirty="0" err="1"/>
              <a:t>Woorden</a:t>
            </a:r>
            <a:r>
              <a:rPr lang="en-GB" dirty="0"/>
              <a:t> met 1 </a:t>
            </a:r>
            <a:r>
              <a:rPr lang="en-GB" dirty="0" err="1"/>
              <a:t>lettergreep</a:t>
            </a:r>
            <a:r>
              <a:rPr lang="en-GB" dirty="0"/>
              <a:t>		+ </a:t>
            </a:r>
            <a:r>
              <a:rPr lang="en-GB" dirty="0" err="1"/>
              <a:t>er</a:t>
            </a:r>
            <a:r>
              <a:rPr lang="en-GB" dirty="0"/>
              <a:t>		+</a:t>
            </a:r>
            <a:r>
              <a:rPr lang="en-GB" dirty="0" err="1"/>
              <a:t>est</a:t>
            </a:r>
            <a:endParaRPr lang="en-GB" dirty="0"/>
          </a:p>
          <a:p>
            <a:pPr lvl="1"/>
            <a:r>
              <a:rPr lang="en-GB" dirty="0" err="1"/>
              <a:t>Woorden</a:t>
            </a:r>
            <a:r>
              <a:rPr lang="en-GB" dirty="0"/>
              <a:t> met 2 </a:t>
            </a:r>
            <a:r>
              <a:rPr lang="en-GB" dirty="0" err="1"/>
              <a:t>lettergrepen</a:t>
            </a:r>
            <a:r>
              <a:rPr lang="en-GB" dirty="0"/>
              <a:t>	+ </a:t>
            </a:r>
            <a:r>
              <a:rPr lang="en-GB" dirty="0" err="1"/>
              <a:t>er</a:t>
            </a:r>
            <a:r>
              <a:rPr lang="en-GB" dirty="0"/>
              <a:t> / more	+ </a:t>
            </a:r>
            <a:r>
              <a:rPr lang="en-GB" dirty="0" err="1"/>
              <a:t>est</a:t>
            </a:r>
            <a:r>
              <a:rPr lang="en-GB" dirty="0"/>
              <a:t>/ most</a:t>
            </a:r>
          </a:p>
          <a:p>
            <a:pPr lvl="1"/>
            <a:r>
              <a:rPr lang="en-GB" dirty="0" err="1"/>
              <a:t>Woorden</a:t>
            </a:r>
            <a:r>
              <a:rPr lang="en-GB" dirty="0"/>
              <a:t> met 3 (+) </a:t>
            </a:r>
            <a:r>
              <a:rPr lang="en-GB" dirty="0" err="1"/>
              <a:t>lettergrepen</a:t>
            </a:r>
            <a:r>
              <a:rPr lang="en-GB" dirty="0"/>
              <a:t>	+ more		+ most</a:t>
            </a:r>
          </a:p>
          <a:p>
            <a:pPr marL="0" indent="0">
              <a:buNone/>
            </a:pPr>
            <a:endParaRPr lang="en-GB" i="1" dirty="0"/>
          </a:p>
          <a:p>
            <a:pPr marL="0" indent="0">
              <a:buNone/>
            </a:pPr>
            <a:r>
              <a:rPr lang="en-GB" i="1" dirty="0"/>
              <a:t>					</a:t>
            </a:r>
            <a:r>
              <a:rPr lang="en-GB" i="1" dirty="0">
                <a:solidFill>
                  <a:srgbClr val="FFFF00"/>
                </a:solidFill>
              </a:rPr>
              <a:t>        </a:t>
            </a:r>
            <a:r>
              <a:rPr lang="en-GB" sz="1600" b="1" i="1" dirty="0">
                <a:solidFill>
                  <a:srgbClr val="FFFF00"/>
                </a:solidFill>
              </a:rPr>
              <a:t>Oldest / Prettiest / Most powerful</a:t>
            </a:r>
          </a:p>
          <a:p>
            <a:pPr marL="0" indent="0">
              <a:buNone/>
            </a:pPr>
            <a:r>
              <a:rPr lang="en-GB" sz="1600" i="1" dirty="0"/>
              <a:t>		</a:t>
            </a:r>
          </a:p>
          <a:p>
            <a:pPr marL="0" indent="0">
              <a:buNone/>
            </a:pPr>
            <a:r>
              <a:rPr lang="en-GB" sz="1600" i="1" dirty="0"/>
              <a:t>		         </a:t>
            </a:r>
            <a:r>
              <a:rPr lang="en-GB" sz="1600" b="1" i="1" dirty="0">
                <a:solidFill>
                  <a:srgbClr val="FFFF00"/>
                </a:solidFill>
              </a:rPr>
              <a:t>Older / Prettier / More powerful</a:t>
            </a:r>
            <a:r>
              <a:rPr lang="en-GB" sz="1600" i="1" dirty="0"/>
              <a:t>	 </a:t>
            </a:r>
            <a:r>
              <a:rPr lang="en-GB" sz="1600" i="1" dirty="0" err="1"/>
              <a:t>Overtreffende</a:t>
            </a:r>
            <a:r>
              <a:rPr lang="en-GB" sz="1600" i="1" dirty="0"/>
              <a:t> trap </a:t>
            </a:r>
          </a:p>
          <a:p>
            <a:pPr marL="0" indent="0">
              <a:buNone/>
            </a:pPr>
            <a:r>
              <a:rPr lang="en-GB" sz="1600" i="1" dirty="0"/>
              <a:t>						 Superlative degree 	</a:t>
            </a:r>
          </a:p>
          <a:p>
            <a:pPr marL="0" indent="0">
              <a:buNone/>
            </a:pPr>
            <a:r>
              <a:rPr lang="en-GB" sz="1600" i="1" dirty="0"/>
              <a:t>			</a:t>
            </a:r>
            <a:r>
              <a:rPr lang="en-GB" sz="1600" i="1" dirty="0" err="1"/>
              <a:t>Vergrotende</a:t>
            </a:r>
            <a:r>
              <a:rPr lang="en-GB" sz="1600" i="1" dirty="0"/>
              <a:t> trap </a:t>
            </a:r>
            <a:endParaRPr lang="en-GB" sz="1600" dirty="0"/>
          </a:p>
          <a:p>
            <a:pPr marL="0" indent="0">
              <a:buNone/>
            </a:pPr>
            <a:r>
              <a:rPr lang="en-GB" sz="1600" i="1" dirty="0"/>
              <a:t>    </a:t>
            </a:r>
            <a:r>
              <a:rPr lang="en-GB" sz="1600" b="1" i="1" dirty="0">
                <a:solidFill>
                  <a:srgbClr val="FFFF00"/>
                </a:solidFill>
              </a:rPr>
              <a:t>Old / Pretty / Powerful  </a:t>
            </a:r>
            <a:r>
              <a:rPr lang="en-GB" sz="1600" i="1" dirty="0"/>
              <a:t>	 Comparative degree 		</a:t>
            </a:r>
            <a:r>
              <a:rPr lang="en-GB" sz="1600" dirty="0"/>
              <a:t>	</a:t>
            </a:r>
            <a:r>
              <a:rPr lang="en-GB" sz="1600" i="1" dirty="0"/>
              <a:t> </a:t>
            </a:r>
            <a:r>
              <a:rPr lang="en-GB" sz="1600" dirty="0"/>
              <a:t>	</a:t>
            </a:r>
          </a:p>
          <a:p>
            <a:pPr marL="0" indent="0">
              <a:buNone/>
            </a:pPr>
            <a:endParaRPr lang="en-GB" sz="1600" i="1" dirty="0"/>
          </a:p>
          <a:p>
            <a:pPr marL="0" indent="0">
              <a:buNone/>
            </a:pPr>
            <a:r>
              <a:rPr lang="en-GB" sz="1600" i="1" dirty="0"/>
              <a:t>Basis (</a:t>
            </a:r>
            <a:r>
              <a:rPr lang="en-GB" sz="1600" i="1" dirty="0" err="1"/>
              <a:t>stellende</a:t>
            </a:r>
            <a:r>
              <a:rPr lang="en-GB" sz="1600" i="1" dirty="0"/>
              <a:t>) trap</a:t>
            </a:r>
          </a:p>
          <a:p>
            <a:pPr marL="0" indent="0">
              <a:buNone/>
            </a:pPr>
            <a:r>
              <a:rPr lang="en-GB" sz="1600" i="1" dirty="0"/>
              <a:t>Positive degree</a:t>
            </a:r>
          </a:p>
        </p:txBody>
      </p:sp>
      <p:cxnSp>
        <p:nvCxnSpPr>
          <p:cNvPr id="5" name="Rechte verbindingslijn 4"/>
          <p:cNvCxnSpPr/>
          <p:nvPr/>
        </p:nvCxnSpPr>
        <p:spPr>
          <a:xfrm>
            <a:off x="539552" y="5229200"/>
            <a:ext cx="21602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p:cNvCxnSpPr/>
          <p:nvPr/>
        </p:nvCxnSpPr>
        <p:spPr>
          <a:xfrm flipV="1">
            <a:off x="2699792" y="4581128"/>
            <a:ext cx="0" cy="6480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p:cNvCxnSpPr/>
          <p:nvPr/>
        </p:nvCxnSpPr>
        <p:spPr>
          <a:xfrm>
            <a:off x="2699792" y="4543563"/>
            <a:ext cx="28803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p:cNvCxnSpPr/>
          <p:nvPr/>
        </p:nvCxnSpPr>
        <p:spPr>
          <a:xfrm>
            <a:off x="5580112" y="3789040"/>
            <a:ext cx="26642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a:xfrm flipV="1">
            <a:off x="5568080" y="3789040"/>
            <a:ext cx="12032" cy="7545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5890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Grammar					Comparisons</a:t>
            </a:r>
          </a:p>
        </p:txBody>
      </p:sp>
      <p:sp>
        <p:nvSpPr>
          <p:cNvPr id="3" name="Tijdelijke aanduiding voor inhoud 2"/>
          <p:cNvSpPr>
            <a:spLocks noGrp="1"/>
          </p:cNvSpPr>
          <p:nvPr>
            <p:ph idx="1"/>
          </p:nvPr>
        </p:nvSpPr>
        <p:spPr/>
        <p:txBody>
          <a:bodyPr/>
          <a:lstStyle/>
          <a:p>
            <a:pPr marL="0" indent="0">
              <a:buNone/>
            </a:pPr>
            <a:endParaRPr lang="en-GB" dirty="0"/>
          </a:p>
          <a:p>
            <a:pPr marL="0" indent="0">
              <a:buNone/>
            </a:pPr>
            <a:r>
              <a:rPr lang="en-GB" b="1" dirty="0"/>
              <a:t>Exceptions to the rule</a:t>
            </a:r>
          </a:p>
          <a:p>
            <a:pPr marL="0" indent="0">
              <a:buNone/>
            </a:pPr>
            <a:r>
              <a:rPr lang="en-GB" i="1" dirty="0" err="1"/>
              <a:t>Uitzonderingen</a:t>
            </a:r>
            <a:r>
              <a:rPr lang="en-GB" i="1" dirty="0"/>
              <a:t> op de regel</a:t>
            </a:r>
          </a:p>
          <a:p>
            <a:r>
              <a:rPr lang="en-GB" i="1" dirty="0"/>
              <a:t>Good – Better – Best</a:t>
            </a:r>
          </a:p>
          <a:p>
            <a:r>
              <a:rPr lang="en-GB" i="1" dirty="0"/>
              <a:t>Bad – Worse – Worst </a:t>
            </a:r>
          </a:p>
        </p:txBody>
      </p:sp>
      <p:pic>
        <p:nvPicPr>
          <p:cNvPr id="4" name="Picture 2" descr="Bad, Worse, The Worst... by stefanoravizza - Meme Center"/>
          <p:cNvPicPr>
            <a:picLocks noChangeAspect="1" noChangeArrowheads="1"/>
          </p:cNvPicPr>
          <p:nvPr/>
        </p:nvPicPr>
        <p:blipFill rotWithShape="1">
          <a:blip r:embed="rId2">
            <a:extLst>
              <a:ext uri="{28A0092B-C50C-407E-A947-70E740481C1C}">
                <a14:useLocalDpi xmlns:a14="http://schemas.microsoft.com/office/drawing/2010/main" val="0"/>
              </a:ext>
            </a:extLst>
          </a:blip>
          <a:srcRect l="12673" t="13784" b="1234"/>
          <a:stretch/>
        </p:blipFill>
        <p:spPr bwMode="auto">
          <a:xfrm>
            <a:off x="6012160" y="1412776"/>
            <a:ext cx="2577926" cy="5112569"/>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p:cNvPicPr>
            <a:picLocks noChangeAspect="1"/>
          </p:cNvPicPr>
          <p:nvPr/>
        </p:nvPicPr>
        <p:blipFill rotWithShape="1">
          <a:blip r:embed="rId3"/>
          <a:srcRect t="27273" b="29533"/>
          <a:stretch/>
        </p:blipFill>
        <p:spPr>
          <a:xfrm>
            <a:off x="611561" y="4234387"/>
            <a:ext cx="5303886" cy="2290958"/>
          </a:xfrm>
          <a:prstGeom prst="rect">
            <a:avLst/>
          </a:prstGeom>
        </p:spPr>
      </p:pic>
    </p:spTree>
    <p:extLst>
      <p:ext uri="{BB962C8B-B14F-4D97-AF65-F5344CB8AC3E}">
        <p14:creationId xmlns:p14="http://schemas.microsoft.com/office/powerpoint/2010/main" val="68807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Grammar					Comparisons</a:t>
            </a:r>
          </a:p>
        </p:txBody>
      </p:sp>
      <p:sp>
        <p:nvSpPr>
          <p:cNvPr id="3" name="Tijdelijke aanduiding voor inhoud 2"/>
          <p:cNvSpPr>
            <a:spLocks noGrp="1"/>
          </p:cNvSpPr>
          <p:nvPr>
            <p:ph idx="1"/>
          </p:nvPr>
        </p:nvSpPr>
        <p:spPr/>
        <p:txBody>
          <a:bodyPr>
            <a:normAutofit/>
          </a:bodyPr>
          <a:lstStyle/>
          <a:p>
            <a:pPr marL="0" indent="0">
              <a:buNone/>
            </a:pPr>
            <a:endParaRPr lang="en-GB" dirty="0"/>
          </a:p>
          <a:p>
            <a:pPr marL="0" indent="0">
              <a:buNone/>
            </a:pPr>
            <a:r>
              <a:rPr lang="en-GB" b="1" dirty="0"/>
              <a:t>Practice</a:t>
            </a:r>
            <a:endParaRPr lang="en-GB" dirty="0"/>
          </a:p>
          <a:p>
            <a:r>
              <a:rPr lang="en-GB" dirty="0"/>
              <a:t>Studiemeter.nl</a:t>
            </a:r>
          </a:p>
          <a:p>
            <a:pPr lvl="1"/>
            <a:r>
              <a:rPr lang="en-GB" dirty="0"/>
              <a:t>First Aid Course English</a:t>
            </a:r>
          </a:p>
          <a:p>
            <a:pPr lvl="2"/>
            <a:r>
              <a:rPr lang="en-GB" dirty="0" err="1"/>
              <a:t>Vergelijken</a:t>
            </a:r>
            <a:endParaRPr lang="en-GB" dirty="0"/>
          </a:p>
          <a:p>
            <a:pPr lvl="3"/>
            <a:r>
              <a:rPr lang="en-GB" dirty="0" err="1"/>
              <a:t>Niveau</a:t>
            </a:r>
            <a:r>
              <a:rPr lang="en-GB" dirty="0"/>
              <a:t> 1 </a:t>
            </a:r>
            <a:r>
              <a:rPr lang="en-GB" dirty="0" err="1"/>
              <a:t>kiest</a:t>
            </a:r>
            <a:r>
              <a:rPr lang="en-GB" dirty="0"/>
              <a:t> </a:t>
            </a:r>
            <a:r>
              <a:rPr lang="en-GB" dirty="0" err="1"/>
              <a:t>Vergelijken</a:t>
            </a:r>
            <a:r>
              <a:rPr lang="en-GB" dirty="0"/>
              <a:t> A1</a:t>
            </a:r>
          </a:p>
          <a:p>
            <a:pPr lvl="3"/>
            <a:r>
              <a:rPr lang="en-GB" dirty="0" err="1"/>
              <a:t>Niveau</a:t>
            </a:r>
            <a:r>
              <a:rPr lang="en-GB" dirty="0"/>
              <a:t> 2 </a:t>
            </a:r>
            <a:r>
              <a:rPr lang="en-GB" dirty="0" err="1"/>
              <a:t>kiest</a:t>
            </a:r>
            <a:r>
              <a:rPr lang="en-GB" dirty="0"/>
              <a:t> </a:t>
            </a:r>
            <a:r>
              <a:rPr lang="en-GB" dirty="0" err="1"/>
              <a:t>Vergelijken</a:t>
            </a:r>
            <a:r>
              <a:rPr lang="en-GB" dirty="0"/>
              <a:t> A2</a:t>
            </a:r>
          </a:p>
          <a:p>
            <a:pPr lvl="3"/>
            <a:r>
              <a:rPr lang="en-GB" dirty="0" err="1"/>
              <a:t>Niveau</a:t>
            </a:r>
            <a:r>
              <a:rPr lang="en-GB" dirty="0"/>
              <a:t> 3 </a:t>
            </a:r>
            <a:r>
              <a:rPr lang="en-GB" dirty="0" err="1"/>
              <a:t>en</a:t>
            </a:r>
            <a:r>
              <a:rPr lang="en-GB" dirty="0"/>
              <a:t> 4 </a:t>
            </a:r>
            <a:r>
              <a:rPr lang="en-GB" dirty="0" err="1"/>
              <a:t>kiezen</a:t>
            </a:r>
            <a:r>
              <a:rPr lang="en-GB" dirty="0"/>
              <a:t> </a:t>
            </a:r>
            <a:r>
              <a:rPr lang="en-GB" dirty="0" err="1"/>
              <a:t>Vergelijken</a:t>
            </a:r>
            <a:r>
              <a:rPr lang="en-GB" dirty="0"/>
              <a:t> B1</a:t>
            </a:r>
          </a:p>
          <a:p>
            <a:pPr lvl="1"/>
            <a:r>
              <a:rPr lang="en-GB" dirty="0"/>
              <a:t>Make 3 ‘</a:t>
            </a:r>
            <a:r>
              <a:rPr lang="en-GB" dirty="0" err="1"/>
              <a:t>Oefeningen</a:t>
            </a:r>
            <a:r>
              <a:rPr lang="en-GB" dirty="0"/>
              <a:t>’</a:t>
            </a:r>
          </a:p>
          <a:p>
            <a:pPr marL="0" indent="0">
              <a:buNone/>
            </a:pPr>
            <a:endParaRPr lang="en-GB" dirty="0"/>
          </a:p>
          <a:p>
            <a:r>
              <a:rPr lang="en-GB" dirty="0"/>
              <a:t>More practice: watch the YouTube Video</a:t>
            </a:r>
          </a:p>
          <a:p>
            <a:r>
              <a:rPr lang="en-GB" dirty="0"/>
              <a:t>More explaining: read your book B pages 318-319</a:t>
            </a:r>
          </a:p>
          <a:p>
            <a:pPr lvl="3"/>
            <a:endParaRPr lang="en-GB" dirty="0"/>
          </a:p>
          <a:p>
            <a:pPr lvl="3"/>
            <a:endParaRPr lang="en-GB" dirty="0"/>
          </a:p>
          <a:p>
            <a:pPr lvl="3"/>
            <a:endParaRPr lang="en-GB" dirty="0"/>
          </a:p>
          <a:p>
            <a:pPr lvl="3"/>
            <a:endParaRPr lang="en-GB" dirty="0"/>
          </a:p>
          <a:p>
            <a:pPr lvl="3"/>
            <a:endParaRPr lang="en-GB" dirty="0"/>
          </a:p>
          <a:p>
            <a:pPr marL="1371600" lvl="3" indent="0">
              <a:buNone/>
            </a:pPr>
            <a:endParaRPr lang="en-GB" dirty="0"/>
          </a:p>
          <a:p>
            <a:pPr lvl="3"/>
            <a:endParaRPr lang="en-GB" dirty="0"/>
          </a:p>
          <a:p>
            <a:pPr lvl="3"/>
            <a:endParaRPr lang="en-GB" dirty="0"/>
          </a:p>
        </p:txBody>
      </p:sp>
      <p:pic>
        <p:nvPicPr>
          <p:cNvPr id="4" name="Afbeelding 3">
            <a:hlinkClick r:id="rId2"/>
          </p:cNvPr>
          <p:cNvPicPr>
            <a:picLocks noChangeAspect="1"/>
          </p:cNvPicPr>
          <p:nvPr/>
        </p:nvPicPr>
        <p:blipFill>
          <a:blip r:embed="rId3"/>
          <a:stretch>
            <a:fillRect/>
          </a:stretch>
        </p:blipFill>
        <p:spPr>
          <a:xfrm>
            <a:off x="7164288" y="5301208"/>
            <a:ext cx="1280271" cy="1079086"/>
          </a:xfrm>
          <a:prstGeom prst="rect">
            <a:avLst/>
          </a:prstGeom>
        </p:spPr>
      </p:pic>
    </p:spTree>
    <p:extLst>
      <p:ext uri="{BB962C8B-B14F-4D97-AF65-F5344CB8AC3E}">
        <p14:creationId xmlns:p14="http://schemas.microsoft.com/office/powerpoint/2010/main" val="1430624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Writing assignment</a:t>
            </a:r>
          </a:p>
        </p:txBody>
      </p:sp>
      <p:sp>
        <p:nvSpPr>
          <p:cNvPr id="3" name="Tijdelijke aanduiding voor inhoud 2"/>
          <p:cNvSpPr>
            <a:spLocks noGrp="1"/>
          </p:cNvSpPr>
          <p:nvPr>
            <p:ph idx="1"/>
          </p:nvPr>
        </p:nvSpPr>
        <p:spPr/>
        <p:txBody>
          <a:bodyPr>
            <a:normAutofit lnSpcReduction="10000"/>
          </a:bodyPr>
          <a:lstStyle/>
          <a:p>
            <a:pPr marL="0" indent="0">
              <a:buNone/>
            </a:pPr>
            <a:endParaRPr lang="en-GB" dirty="0"/>
          </a:p>
          <a:p>
            <a:pPr marL="0" indent="0">
              <a:buNone/>
            </a:pPr>
            <a:r>
              <a:rPr lang="en-GB" b="1" dirty="0"/>
              <a:t>Description and comparison</a:t>
            </a:r>
            <a:endParaRPr lang="en-GB" dirty="0"/>
          </a:p>
          <a:p>
            <a:r>
              <a:rPr lang="en-GB" dirty="0"/>
              <a:t>Write a short text describing your internship (5 lines)</a:t>
            </a:r>
          </a:p>
          <a:p>
            <a:r>
              <a:rPr lang="en-GB" dirty="0"/>
              <a:t>Make 5 comparisons about things you encounter at work. For instance:</a:t>
            </a:r>
          </a:p>
          <a:p>
            <a:pPr lvl="1"/>
            <a:r>
              <a:rPr lang="en-GB" dirty="0"/>
              <a:t>Size of animals/ plants</a:t>
            </a:r>
          </a:p>
          <a:p>
            <a:pPr lvl="1"/>
            <a:r>
              <a:rPr lang="en-GB" dirty="0"/>
              <a:t>Colleagues </a:t>
            </a:r>
          </a:p>
          <a:p>
            <a:pPr lvl="1"/>
            <a:r>
              <a:rPr lang="en-GB" dirty="0"/>
              <a:t>Salary </a:t>
            </a:r>
          </a:p>
          <a:p>
            <a:pPr marL="0" indent="0">
              <a:buNone/>
            </a:pPr>
            <a:endParaRPr lang="en-GB" dirty="0"/>
          </a:p>
          <a:p>
            <a:pPr marL="0" indent="0">
              <a:buNone/>
            </a:pPr>
            <a:r>
              <a:rPr lang="en-GB" b="1" i="1" dirty="0" err="1"/>
              <a:t>Beschrijving</a:t>
            </a:r>
            <a:r>
              <a:rPr lang="en-GB" b="1" i="1" dirty="0"/>
              <a:t> </a:t>
            </a:r>
            <a:r>
              <a:rPr lang="en-GB" b="1" i="1" dirty="0" err="1"/>
              <a:t>en</a:t>
            </a:r>
            <a:r>
              <a:rPr lang="en-GB" b="1" i="1" dirty="0"/>
              <a:t> </a:t>
            </a:r>
            <a:r>
              <a:rPr lang="en-GB" b="1" i="1" dirty="0" err="1"/>
              <a:t>vergelijking</a:t>
            </a:r>
            <a:endParaRPr lang="en-GB" b="1" i="1" dirty="0"/>
          </a:p>
          <a:p>
            <a:r>
              <a:rPr lang="en-GB" i="1" dirty="0" err="1"/>
              <a:t>Schrijf</a:t>
            </a:r>
            <a:r>
              <a:rPr lang="en-GB" i="1" dirty="0"/>
              <a:t> </a:t>
            </a:r>
            <a:r>
              <a:rPr lang="en-GB" i="1" dirty="0" err="1"/>
              <a:t>een</a:t>
            </a:r>
            <a:r>
              <a:rPr lang="en-GB" i="1" dirty="0"/>
              <a:t> </a:t>
            </a:r>
            <a:r>
              <a:rPr lang="en-GB" i="1" dirty="0" err="1"/>
              <a:t>korte</a:t>
            </a:r>
            <a:r>
              <a:rPr lang="en-GB" i="1" dirty="0"/>
              <a:t> </a:t>
            </a:r>
            <a:r>
              <a:rPr lang="en-GB" i="1" dirty="0" err="1"/>
              <a:t>tekst</a:t>
            </a:r>
            <a:r>
              <a:rPr lang="en-GB" i="1" dirty="0"/>
              <a:t> over je </a:t>
            </a:r>
            <a:r>
              <a:rPr lang="en-GB" i="1" dirty="0" err="1"/>
              <a:t>stageplaats</a:t>
            </a:r>
            <a:r>
              <a:rPr lang="en-GB" i="1" dirty="0"/>
              <a:t> (</a:t>
            </a:r>
            <a:r>
              <a:rPr lang="en-GB" i="1"/>
              <a:t>5 regels)</a:t>
            </a:r>
            <a:endParaRPr lang="en-GB" i="1" dirty="0"/>
          </a:p>
          <a:p>
            <a:r>
              <a:rPr lang="en-GB" i="1" dirty="0"/>
              <a:t>Maak 5 </a:t>
            </a:r>
            <a:r>
              <a:rPr lang="en-GB" i="1" dirty="0" err="1"/>
              <a:t>vergelijkingen</a:t>
            </a:r>
            <a:r>
              <a:rPr lang="en-GB" i="1" dirty="0"/>
              <a:t> over </a:t>
            </a:r>
            <a:r>
              <a:rPr lang="en-GB" i="1" dirty="0" err="1"/>
              <a:t>dingen</a:t>
            </a:r>
            <a:r>
              <a:rPr lang="en-GB" i="1" dirty="0"/>
              <a:t> die je </a:t>
            </a:r>
            <a:r>
              <a:rPr lang="en-GB" i="1" dirty="0" err="1"/>
              <a:t>tegenkomt</a:t>
            </a:r>
            <a:r>
              <a:rPr lang="en-GB" i="1" dirty="0"/>
              <a:t> op je </a:t>
            </a:r>
            <a:r>
              <a:rPr lang="en-GB" i="1" dirty="0" err="1"/>
              <a:t>werk</a:t>
            </a:r>
            <a:r>
              <a:rPr lang="en-GB" i="1" dirty="0"/>
              <a:t>. </a:t>
            </a:r>
            <a:r>
              <a:rPr lang="en-GB" i="1" dirty="0" err="1"/>
              <a:t>Bijvoorbeeld</a:t>
            </a:r>
            <a:r>
              <a:rPr lang="en-GB" i="1" dirty="0"/>
              <a:t>:</a:t>
            </a:r>
          </a:p>
          <a:p>
            <a:pPr lvl="1"/>
            <a:r>
              <a:rPr lang="en-GB" i="1" dirty="0" err="1"/>
              <a:t>Afmetingen</a:t>
            </a:r>
            <a:r>
              <a:rPr lang="en-GB" i="1" dirty="0"/>
              <a:t> van </a:t>
            </a:r>
            <a:r>
              <a:rPr lang="en-GB" i="1" dirty="0" err="1"/>
              <a:t>dieren</a:t>
            </a:r>
            <a:r>
              <a:rPr lang="en-GB" i="1" dirty="0"/>
              <a:t>/ </a:t>
            </a:r>
            <a:r>
              <a:rPr lang="en-GB" i="1" dirty="0" err="1"/>
              <a:t>planten</a:t>
            </a:r>
            <a:endParaRPr lang="en-GB" i="1" dirty="0"/>
          </a:p>
          <a:p>
            <a:pPr lvl="1"/>
            <a:r>
              <a:rPr lang="en-GB" i="1" dirty="0" err="1"/>
              <a:t>Collega’s</a:t>
            </a:r>
            <a:endParaRPr lang="en-GB" i="1" dirty="0"/>
          </a:p>
          <a:p>
            <a:pPr lvl="1"/>
            <a:r>
              <a:rPr lang="en-GB" i="1" dirty="0" err="1"/>
              <a:t>Salaris</a:t>
            </a:r>
            <a:endParaRPr lang="en-GB" i="1" dirty="0"/>
          </a:p>
          <a:p>
            <a:pPr lvl="1"/>
            <a:endParaRPr lang="en-GB" dirty="0"/>
          </a:p>
          <a:p>
            <a:pPr lvl="3"/>
            <a:endParaRPr lang="en-GB" dirty="0"/>
          </a:p>
          <a:p>
            <a:pPr lvl="3"/>
            <a:endParaRPr lang="en-GB" dirty="0"/>
          </a:p>
          <a:p>
            <a:pPr lvl="3"/>
            <a:endParaRPr lang="en-GB" dirty="0"/>
          </a:p>
          <a:p>
            <a:pPr lvl="3"/>
            <a:endParaRPr lang="en-GB" dirty="0"/>
          </a:p>
          <a:p>
            <a:pPr lvl="3"/>
            <a:endParaRPr lang="en-GB" dirty="0"/>
          </a:p>
          <a:p>
            <a:pPr marL="1371600" lvl="3" indent="0">
              <a:buNone/>
            </a:pPr>
            <a:endParaRPr lang="en-GB" dirty="0"/>
          </a:p>
          <a:p>
            <a:pPr lvl="3"/>
            <a:endParaRPr lang="en-GB" dirty="0"/>
          </a:p>
          <a:p>
            <a:pPr lvl="3"/>
            <a:endParaRPr lang="en-GB" dirty="0"/>
          </a:p>
        </p:txBody>
      </p:sp>
    </p:spTree>
    <p:extLst>
      <p:ext uri="{BB962C8B-B14F-4D97-AF65-F5344CB8AC3E}">
        <p14:creationId xmlns:p14="http://schemas.microsoft.com/office/powerpoint/2010/main" val="4207240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b="1" dirty="0"/>
              <a:t>Writing</a:t>
            </a:r>
          </a:p>
        </p:txBody>
      </p:sp>
      <p:pic>
        <p:nvPicPr>
          <p:cNvPr id="2052" name="Picture 4" descr="I Yell At My Kids | Writing humo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5956" y="1340768"/>
            <a:ext cx="8220844" cy="5003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784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 4"/>
          <p:cNvGraphicFramePr>
            <a:graphicFrameLocks noGrp="1"/>
          </p:cNvGraphicFramePr>
          <p:nvPr>
            <p:extLst>
              <p:ext uri="{D42A27DB-BD31-4B8C-83A1-F6EECF244321}">
                <p14:modId xmlns:p14="http://schemas.microsoft.com/office/powerpoint/2010/main" val="1374787557"/>
              </p:ext>
            </p:extLst>
          </p:nvPr>
        </p:nvGraphicFramePr>
        <p:xfrm>
          <a:off x="971600" y="188640"/>
          <a:ext cx="7488832" cy="6562504"/>
        </p:xfrm>
        <a:graphic>
          <a:graphicData uri="http://schemas.openxmlformats.org/drawingml/2006/table">
            <a:tbl>
              <a:tblPr firstRow="1" firstCol="1" bandRow="1">
                <a:tableStyleId>{2D5ABB26-0587-4C30-8999-92F81FD0307C}</a:tableStyleId>
              </a:tblPr>
              <a:tblGrid>
                <a:gridCol w="2222188">
                  <a:extLst>
                    <a:ext uri="{9D8B030D-6E8A-4147-A177-3AD203B41FA5}">
                      <a16:colId xmlns:a16="http://schemas.microsoft.com/office/drawing/2014/main" val="1482637650"/>
                    </a:ext>
                  </a:extLst>
                </a:gridCol>
                <a:gridCol w="5266644">
                  <a:extLst>
                    <a:ext uri="{9D8B030D-6E8A-4147-A177-3AD203B41FA5}">
                      <a16:colId xmlns:a16="http://schemas.microsoft.com/office/drawing/2014/main" val="1520356344"/>
                    </a:ext>
                  </a:extLst>
                </a:gridCol>
              </a:tblGrid>
              <a:tr h="204725">
                <a:tc>
                  <a:txBody>
                    <a:bodyPr/>
                    <a:lstStyle/>
                    <a:p>
                      <a:pPr>
                        <a:spcAft>
                          <a:spcPts val="0"/>
                        </a:spcAft>
                      </a:pPr>
                      <a:endParaRPr lang="nl-NL" sz="1200" dirty="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rgbClr val="FFC000"/>
                    </a:solidFill>
                  </a:tcPr>
                </a:tc>
                <a:tc>
                  <a:txBody>
                    <a:bodyPr/>
                    <a:lstStyle/>
                    <a:p>
                      <a:pPr>
                        <a:spcAft>
                          <a:spcPts val="0"/>
                        </a:spcAft>
                      </a:pPr>
                      <a:r>
                        <a:rPr lang="nl-NL" sz="1200" b="1" dirty="0">
                          <a:effectLst/>
                        </a:rPr>
                        <a:t>Voorbeeld</a:t>
                      </a:r>
                      <a:r>
                        <a:rPr lang="nl-NL" sz="1200" b="1" baseline="0" dirty="0">
                          <a:effectLst/>
                        </a:rPr>
                        <a:t> </a:t>
                      </a:r>
                      <a:r>
                        <a:rPr lang="nl-NL" sz="1200" b="1" dirty="0">
                          <a:effectLst/>
                        </a:rPr>
                        <a:t>Formele Brief</a:t>
                      </a:r>
                      <a:endParaRPr lang="nl-NL" sz="1200" b="1" dirty="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rgbClr val="FFC000"/>
                    </a:solidFill>
                  </a:tcPr>
                </a:tc>
                <a:extLst>
                  <a:ext uri="{0D108BD9-81ED-4DB2-BD59-A6C34878D82A}">
                    <a16:rowId xmlns:a16="http://schemas.microsoft.com/office/drawing/2014/main" val="3426584862"/>
                  </a:ext>
                </a:extLst>
              </a:tr>
              <a:tr h="8350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rPr>
                        <a:t>1. </a:t>
                      </a:r>
                      <a:r>
                        <a:rPr lang="nl-NL" sz="1200" dirty="0" err="1">
                          <a:effectLst/>
                        </a:rPr>
                        <a:t>Letterhead</a:t>
                      </a:r>
                      <a:r>
                        <a:rPr lang="nl-NL" sz="1200" dirty="0">
                          <a:effectLst/>
                        </a:rPr>
                        <a:t> (Briefhoofd)</a:t>
                      </a:r>
                    </a:p>
                    <a:p>
                      <a:pPr>
                        <a:spcAft>
                          <a:spcPts val="0"/>
                        </a:spcAft>
                      </a:pPr>
                      <a:endParaRPr lang="nl-NL" sz="1200" dirty="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tc>
                  <a:txBody>
                    <a:bodyPr/>
                    <a:lstStyle/>
                    <a:p>
                      <a:pPr>
                        <a:spcAft>
                          <a:spcPts val="0"/>
                        </a:spcAft>
                      </a:pPr>
                      <a:r>
                        <a:rPr lang="nl-NL" sz="1000" dirty="0">
                          <a:effectLst/>
                        </a:rPr>
                        <a:t>Ellen Kuindersma</a:t>
                      </a:r>
                    </a:p>
                    <a:p>
                      <a:pPr>
                        <a:spcAft>
                          <a:spcPts val="0"/>
                        </a:spcAft>
                      </a:pPr>
                      <a:r>
                        <a:rPr lang="nl-NL" sz="1000" dirty="0" err="1">
                          <a:effectLst/>
                        </a:rPr>
                        <a:t>Gagelboschplein</a:t>
                      </a:r>
                      <a:r>
                        <a:rPr lang="nl-NL" sz="1000" dirty="0">
                          <a:effectLst/>
                        </a:rPr>
                        <a:t> 351</a:t>
                      </a:r>
                    </a:p>
                    <a:p>
                      <a:pPr>
                        <a:spcAft>
                          <a:spcPts val="0"/>
                        </a:spcAft>
                      </a:pPr>
                      <a:r>
                        <a:rPr lang="nl-NL" sz="1000" dirty="0">
                          <a:effectLst/>
                        </a:rPr>
                        <a:t>5654 KX Eindhoven</a:t>
                      </a:r>
                    </a:p>
                    <a:p>
                      <a:pPr>
                        <a:spcAft>
                          <a:spcPts val="0"/>
                        </a:spcAft>
                      </a:pPr>
                      <a:r>
                        <a:rPr lang="nl-NL" sz="1000" dirty="0">
                          <a:effectLst/>
                        </a:rPr>
                        <a:t>Nederland</a:t>
                      </a:r>
                    </a:p>
                    <a:p>
                      <a:pPr>
                        <a:spcAft>
                          <a:spcPts val="0"/>
                        </a:spcAft>
                      </a:pPr>
                      <a:r>
                        <a:rPr lang="nl-NL" sz="1000" u="sng" dirty="0">
                          <a:effectLst/>
                          <a:hlinkClick r:id="rId2"/>
                        </a:rPr>
                        <a:t>www.ikhebgeenwebsitemaardiekanjehiervermelden.nl</a:t>
                      </a:r>
                      <a:r>
                        <a:rPr lang="nl-NL" sz="1000" dirty="0">
                          <a:effectLst/>
                        </a:rPr>
                        <a:t> </a:t>
                      </a:r>
                      <a:endParaRPr lang="nl-NL" sz="1000" dirty="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extLst>
                  <a:ext uri="{0D108BD9-81ED-4DB2-BD59-A6C34878D82A}">
                    <a16:rowId xmlns:a16="http://schemas.microsoft.com/office/drawing/2014/main" val="4071144188"/>
                  </a:ext>
                </a:extLst>
              </a:tr>
              <a:tr h="167002">
                <a:tc>
                  <a:txBody>
                    <a:bodyPr/>
                    <a:lstStyle/>
                    <a:p>
                      <a:pPr>
                        <a:spcAft>
                          <a:spcPts val="0"/>
                        </a:spcAft>
                      </a:pPr>
                      <a:r>
                        <a:rPr lang="nl-NL" sz="1200">
                          <a:effectLst/>
                        </a:rPr>
                        <a:t> </a:t>
                      </a:r>
                      <a:endParaRPr lang="nl-NL" sz="120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tc>
                  <a:txBody>
                    <a:bodyPr/>
                    <a:lstStyle/>
                    <a:p>
                      <a:pPr>
                        <a:spcAft>
                          <a:spcPts val="0"/>
                        </a:spcAft>
                      </a:pPr>
                      <a:r>
                        <a:rPr lang="nl-NL" sz="1000" dirty="0">
                          <a:effectLst/>
                        </a:rPr>
                        <a:t> </a:t>
                      </a:r>
                      <a:endParaRPr lang="nl-NL" sz="1000" dirty="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extLst>
                  <a:ext uri="{0D108BD9-81ED-4DB2-BD59-A6C34878D82A}">
                    <a16:rowId xmlns:a16="http://schemas.microsoft.com/office/drawing/2014/main" val="375221015"/>
                  </a:ext>
                </a:extLst>
              </a:tr>
              <a:tr h="167002">
                <a:tc>
                  <a:txBody>
                    <a:bodyPr/>
                    <a:lstStyle/>
                    <a:p>
                      <a:pPr>
                        <a:spcAft>
                          <a:spcPts val="0"/>
                        </a:spcAft>
                      </a:pPr>
                      <a:r>
                        <a:rPr lang="nl-NL" sz="1200" dirty="0">
                          <a:effectLst/>
                        </a:rPr>
                        <a:t>2. Reference (Kenmerk)</a:t>
                      </a:r>
                      <a:endParaRPr lang="nl-NL" sz="1200" dirty="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tc>
                  <a:txBody>
                    <a:bodyPr/>
                    <a:lstStyle/>
                    <a:p>
                      <a:pPr>
                        <a:spcAft>
                          <a:spcPts val="0"/>
                        </a:spcAft>
                      </a:pPr>
                      <a:r>
                        <a:rPr lang="nl-NL" sz="1000" dirty="0">
                          <a:effectLst/>
                        </a:rPr>
                        <a:t>Bijvoorbeeld een bestelnummer. Als je dat hebt anders niets</a:t>
                      </a:r>
                      <a:endParaRPr lang="nl-NL" sz="1000" dirty="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extLst>
                  <a:ext uri="{0D108BD9-81ED-4DB2-BD59-A6C34878D82A}">
                    <a16:rowId xmlns:a16="http://schemas.microsoft.com/office/drawing/2014/main" val="2001749159"/>
                  </a:ext>
                </a:extLst>
              </a:tr>
              <a:tr h="167002">
                <a:tc>
                  <a:txBody>
                    <a:bodyPr/>
                    <a:lstStyle/>
                    <a:p>
                      <a:pPr>
                        <a:spcAft>
                          <a:spcPts val="0"/>
                        </a:spcAft>
                      </a:pPr>
                      <a:r>
                        <a:rPr lang="nl-NL" sz="1200" dirty="0">
                          <a:effectLst/>
                        </a:rPr>
                        <a:t> </a:t>
                      </a:r>
                      <a:endParaRPr lang="nl-NL" sz="1200" dirty="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tc>
                  <a:txBody>
                    <a:bodyPr/>
                    <a:lstStyle/>
                    <a:p>
                      <a:pPr>
                        <a:spcAft>
                          <a:spcPts val="0"/>
                        </a:spcAft>
                      </a:pPr>
                      <a:r>
                        <a:rPr lang="nl-NL" sz="1000" dirty="0">
                          <a:effectLst/>
                        </a:rPr>
                        <a:t> </a:t>
                      </a:r>
                      <a:endParaRPr lang="nl-NL" sz="1000" dirty="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extLst>
                  <a:ext uri="{0D108BD9-81ED-4DB2-BD59-A6C34878D82A}">
                    <a16:rowId xmlns:a16="http://schemas.microsoft.com/office/drawing/2014/main" val="2632673989"/>
                  </a:ext>
                </a:extLst>
              </a:tr>
              <a:tr h="167002">
                <a:tc>
                  <a:txBody>
                    <a:bodyPr/>
                    <a:lstStyle/>
                    <a:p>
                      <a:pPr>
                        <a:spcAft>
                          <a:spcPts val="0"/>
                        </a:spcAft>
                      </a:pPr>
                      <a:r>
                        <a:rPr lang="nl-NL" sz="1200" dirty="0">
                          <a:effectLst/>
                        </a:rPr>
                        <a:t>3. Date (Date)</a:t>
                      </a:r>
                      <a:endParaRPr lang="nl-NL" sz="1200" dirty="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tc>
                  <a:txBody>
                    <a:bodyPr/>
                    <a:lstStyle/>
                    <a:p>
                      <a:pPr>
                        <a:spcAft>
                          <a:spcPts val="0"/>
                        </a:spcAft>
                      </a:pPr>
                      <a:r>
                        <a:rPr lang="en-GB" sz="1000" dirty="0">
                          <a:effectLst/>
                        </a:rPr>
                        <a:t>4th May 2020</a:t>
                      </a:r>
                      <a:endParaRPr lang="nl-NL" sz="1000" dirty="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extLst>
                  <a:ext uri="{0D108BD9-81ED-4DB2-BD59-A6C34878D82A}">
                    <a16:rowId xmlns:a16="http://schemas.microsoft.com/office/drawing/2014/main" val="1529025108"/>
                  </a:ext>
                </a:extLst>
              </a:tr>
              <a:tr h="167002">
                <a:tc>
                  <a:txBody>
                    <a:bodyPr/>
                    <a:lstStyle/>
                    <a:p>
                      <a:pPr>
                        <a:spcAft>
                          <a:spcPts val="0"/>
                        </a:spcAft>
                      </a:pPr>
                      <a:r>
                        <a:rPr lang="en-GB" sz="1200" dirty="0">
                          <a:effectLst/>
                        </a:rPr>
                        <a:t> </a:t>
                      </a:r>
                      <a:endParaRPr lang="nl-NL" sz="1200" dirty="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tc>
                  <a:txBody>
                    <a:bodyPr/>
                    <a:lstStyle/>
                    <a:p>
                      <a:pPr>
                        <a:spcAft>
                          <a:spcPts val="0"/>
                        </a:spcAft>
                      </a:pPr>
                      <a:r>
                        <a:rPr lang="en-GB" sz="1000">
                          <a:effectLst/>
                        </a:rPr>
                        <a:t> </a:t>
                      </a:r>
                      <a:endParaRPr lang="nl-NL" sz="100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extLst>
                  <a:ext uri="{0D108BD9-81ED-4DB2-BD59-A6C34878D82A}">
                    <a16:rowId xmlns:a16="http://schemas.microsoft.com/office/drawing/2014/main" val="2262583421"/>
                  </a:ext>
                </a:extLst>
              </a:tr>
              <a:tr h="835009">
                <a:tc>
                  <a:txBody>
                    <a:bodyPr/>
                    <a:lstStyle/>
                    <a:p>
                      <a:pPr>
                        <a:spcAft>
                          <a:spcPts val="0"/>
                        </a:spcAft>
                      </a:pPr>
                      <a:r>
                        <a:rPr lang="en-GB" sz="1200" dirty="0">
                          <a:effectLst/>
                        </a:rPr>
                        <a:t>4. Inside address (</a:t>
                      </a:r>
                      <a:r>
                        <a:rPr lang="en-GB" sz="1200" dirty="0" err="1">
                          <a:effectLst/>
                        </a:rPr>
                        <a:t>Adres</a:t>
                      </a:r>
                      <a:r>
                        <a:rPr lang="en-GB" sz="1200" dirty="0">
                          <a:effectLst/>
                        </a:rPr>
                        <a:t> </a:t>
                      </a:r>
                      <a:r>
                        <a:rPr lang="en-GB" sz="1200" dirty="0" err="1">
                          <a:effectLst/>
                        </a:rPr>
                        <a:t>ontvanger</a:t>
                      </a:r>
                      <a:r>
                        <a:rPr lang="en-GB" sz="1200" dirty="0">
                          <a:effectLst/>
                        </a:rPr>
                        <a:t>)</a:t>
                      </a:r>
                      <a:endParaRPr lang="nl-NL" sz="1200" dirty="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tc>
                  <a:txBody>
                    <a:bodyPr/>
                    <a:lstStyle/>
                    <a:p>
                      <a:pPr>
                        <a:spcAft>
                          <a:spcPts val="0"/>
                        </a:spcAft>
                      </a:pPr>
                      <a:r>
                        <a:rPr lang="en-GB" sz="1000" dirty="0">
                          <a:effectLst/>
                        </a:rPr>
                        <a:t>The Manager</a:t>
                      </a:r>
                      <a:endParaRPr lang="nl-NL" sz="1000" dirty="0">
                        <a:effectLst/>
                      </a:endParaRPr>
                    </a:p>
                    <a:p>
                      <a:pPr>
                        <a:spcAft>
                          <a:spcPts val="0"/>
                        </a:spcAft>
                      </a:pPr>
                      <a:r>
                        <a:rPr lang="en-GB" sz="1000" dirty="0">
                          <a:effectLst/>
                        </a:rPr>
                        <a:t>Modern Restaurant</a:t>
                      </a:r>
                      <a:endParaRPr lang="nl-NL" sz="1000" dirty="0">
                        <a:effectLst/>
                      </a:endParaRPr>
                    </a:p>
                    <a:p>
                      <a:pPr>
                        <a:spcAft>
                          <a:spcPts val="0"/>
                        </a:spcAft>
                      </a:pPr>
                      <a:r>
                        <a:rPr lang="en-GB" sz="1000" dirty="0">
                          <a:effectLst/>
                        </a:rPr>
                        <a:t>23 Old Street</a:t>
                      </a:r>
                      <a:endParaRPr lang="nl-NL" sz="1000" dirty="0">
                        <a:effectLst/>
                      </a:endParaRPr>
                    </a:p>
                    <a:p>
                      <a:pPr>
                        <a:spcAft>
                          <a:spcPts val="0"/>
                        </a:spcAft>
                      </a:pPr>
                      <a:r>
                        <a:rPr lang="en-GB" sz="1000" dirty="0">
                          <a:effectLst/>
                        </a:rPr>
                        <a:t>London, W11 4BN</a:t>
                      </a:r>
                      <a:endParaRPr lang="nl-NL" sz="1000" dirty="0">
                        <a:effectLst/>
                      </a:endParaRPr>
                    </a:p>
                    <a:p>
                      <a:pPr>
                        <a:spcAft>
                          <a:spcPts val="0"/>
                        </a:spcAft>
                      </a:pPr>
                      <a:r>
                        <a:rPr lang="en-GB" sz="1000" dirty="0">
                          <a:effectLst/>
                        </a:rPr>
                        <a:t>United Kingdom</a:t>
                      </a:r>
                      <a:endParaRPr lang="nl-NL" sz="1000" dirty="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extLst>
                  <a:ext uri="{0D108BD9-81ED-4DB2-BD59-A6C34878D82A}">
                    <a16:rowId xmlns:a16="http://schemas.microsoft.com/office/drawing/2014/main" val="3402231878"/>
                  </a:ext>
                </a:extLst>
              </a:tr>
              <a:tr h="167002">
                <a:tc>
                  <a:txBody>
                    <a:bodyPr/>
                    <a:lstStyle/>
                    <a:p>
                      <a:pPr>
                        <a:spcAft>
                          <a:spcPts val="0"/>
                        </a:spcAft>
                      </a:pPr>
                      <a:r>
                        <a:rPr lang="en-GB" sz="1200">
                          <a:effectLst/>
                        </a:rPr>
                        <a:t> </a:t>
                      </a:r>
                      <a:endParaRPr lang="nl-NL" sz="120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tc>
                  <a:txBody>
                    <a:bodyPr/>
                    <a:lstStyle/>
                    <a:p>
                      <a:pPr>
                        <a:spcAft>
                          <a:spcPts val="0"/>
                        </a:spcAft>
                      </a:pPr>
                      <a:r>
                        <a:rPr lang="en-GB" sz="1000">
                          <a:effectLst/>
                        </a:rPr>
                        <a:t> </a:t>
                      </a:r>
                      <a:endParaRPr lang="nl-NL" sz="100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extLst>
                  <a:ext uri="{0D108BD9-81ED-4DB2-BD59-A6C34878D82A}">
                    <a16:rowId xmlns:a16="http://schemas.microsoft.com/office/drawing/2014/main" val="888586137"/>
                  </a:ext>
                </a:extLst>
              </a:tr>
              <a:tr h="167002">
                <a:tc>
                  <a:txBody>
                    <a:bodyPr/>
                    <a:lstStyle/>
                    <a:p>
                      <a:pPr>
                        <a:spcAft>
                          <a:spcPts val="0"/>
                        </a:spcAft>
                      </a:pPr>
                      <a:r>
                        <a:rPr lang="en-GB" sz="1200">
                          <a:effectLst/>
                        </a:rPr>
                        <a:t>5. Subject (Onderwerp)</a:t>
                      </a:r>
                      <a:endParaRPr lang="nl-NL" sz="120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tc>
                  <a:txBody>
                    <a:bodyPr/>
                    <a:lstStyle/>
                    <a:p>
                      <a:pPr>
                        <a:spcAft>
                          <a:spcPts val="0"/>
                        </a:spcAft>
                      </a:pPr>
                      <a:r>
                        <a:rPr lang="en-GB" sz="1000" dirty="0">
                          <a:effectLst/>
                        </a:rPr>
                        <a:t>Subject: Complaint about the meal</a:t>
                      </a:r>
                      <a:endParaRPr lang="nl-NL" sz="1000" dirty="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extLst>
                  <a:ext uri="{0D108BD9-81ED-4DB2-BD59-A6C34878D82A}">
                    <a16:rowId xmlns:a16="http://schemas.microsoft.com/office/drawing/2014/main" val="2644851049"/>
                  </a:ext>
                </a:extLst>
              </a:tr>
              <a:tr h="167002">
                <a:tc>
                  <a:txBody>
                    <a:bodyPr/>
                    <a:lstStyle/>
                    <a:p>
                      <a:pPr>
                        <a:spcAft>
                          <a:spcPts val="0"/>
                        </a:spcAft>
                      </a:pPr>
                      <a:r>
                        <a:rPr lang="en-GB" sz="1200">
                          <a:effectLst/>
                        </a:rPr>
                        <a:t> </a:t>
                      </a:r>
                      <a:endParaRPr lang="nl-NL" sz="120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tc>
                  <a:txBody>
                    <a:bodyPr/>
                    <a:lstStyle/>
                    <a:p>
                      <a:pPr>
                        <a:spcAft>
                          <a:spcPts val="0"/>
                        </a:spcAft>
                      </a:pPr>
                      <a:r>
                        <a:rPr lang="en-GB" sz="1000">
                          <a:effectLst/>
                        </a:rPr>
                        <a:t> </a:t>
                      </a:r>
                      <a:endParaRPr lang="nl-NL" sz="100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extLst>
                  <a:ext uri="{0D108BD9-81ED-4DB2-BD59-A6C34878D82A}">
                    <a16:rowId xmlns:a16="http://schemas.microsoft.com/office/drawing/2014/main" val="1080146499"/>
                  </a:ext>
                </a:extLst>
              </a:tr>
              <a:tr h="167002">
                <a:tc>
                  <a:txBody>
                    <a:bodyPr/>
                    <a:lstStyle/>
                    <a:p>
                      <a:pPr>
                        <a:spcAft>
                          <a:spcPts val="0"/>
                        </a:spcAft>
                      </a:pPr>
                      <a:r>
                        <a:rPr lang="en-GB" sz="1200">
                          <a:effectLst/>
                        </a:rPr>
                        <a:t>6. Salutation (Aanhef)</a:t>
                      </a:r>
                      <a:endParaRPr lang="nl-NL" sz="120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tc>
                  <a:txBody>
                    <a:bodyPr/>
                    <a:lstStyle/>
                    <a:p>
                      <a:pPr>
                        <a:spcAft>
                          <a:spcPts val="0"/>
                        </a:spcAft>
                      </a:pPr>
                      <a:r>
                        <a:rPr lang="en-GB" sz="1000" dirty="0">
                          <a:effectLst/>
                        </a:rPr>
                        <a:t>Dear Sir / Madam,</a:t>
                      </a:r>
                      <a:endParaRPr lang="nl-NL" sz="1000" dirty="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extLst>
                  <a:ext uri="{0D108BD9-81ED-4DB2-BD59-A6C34878D82A}">
                    <a16:rowId xmlns:a16="http://schemas.microsoft.com/office/drawing/2014/main" val="328117615"/>
                  </a:ext>
                </a:extLst>
              </a:tr>
              <a:tr h="167002">
                <a:tc>
                  <a:txBody>
                    <a:bodyPr/>
                    <a:lstStyle/>
                    <a:p>
                      <a:pPr>
                        <a:spcAft>
                          <a:spcPts val="0"/>
                        </a:spcAft>
                      </a:pPr>
                      <a:r>
                        <a:rPr lang="nl-NL" sz="1200">
                          <a:effectLst/>
                        </a:rPr>
                        <a:t> </a:t>
                      </a:r>
                      <a:endParaRPr lang="nl-NL" sz="120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tc>
                  <a:txBody>
                    <a:bodyPr/>
                    <a:lstStyle/>
                    <a:p>
                      <a:pPr>
                        <a:spcAft>
                          <a:spcPts val="0"/>
                        </a:spcAft>
                      </a:pPr>
                      <a:r>
                        <a:rPr lang="nl-NL" sz="1000">
                          <a:effectLst/>
                        </a:rPr>
                        <a:t> </a:t>
                      </a:r>
                      <a:endParaRPr lang="nl-NL" sz="100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extLst>
                  <a:ext uri="{0D108BD9-81ED-4DB2-BD59-A6C34878D82A}">
                    <a16:rowId xmlns:a16="http://schemas.microsoft.com/office/drawing/2014/main" val="2957802723"/>
                  </a:ext>
                </a:extLst>
              </a:tr>
              <a:tr h="1841072">
                <a:tc>
                  <a:txBody>
                    <a:bodyPr/>
                    <a:lstStyle/>
                    <a:p>
                      <a:pPr>
                        <a:spcAft>
                          <a:spcPts val="0"/>
                        </a:spcAft>
                      </a:pPr>
                      <a:r>
                        <a:rPr lang="nl-NL" sz="1200">
                          <a:effectLst/>
                        </a:rPr>
                        <a:t>7. Body (Tekst)</a:t>
                      </a:r>
                      <a:endParaRPr lang="nl-NL" sz="120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tc>
                  <a:txBody>
                    <a:bodyPr/>
                    <a:lstStyle/>
                    <a:p>
                      <a:pPr>
                        <a:spcAft>
                          <a:spcPts val="0"/>
                        </a:spcAft>
                      </a:pPr>
                      <a:r>
                        <a:rPr lang="en-GB" sz="1000" dirty="0">
                          <a:effectLst/>
                        </a:rPr>
                        <a:t>I am writing to complain about a meal we had in your restaurant yesterday.</a:t>
                      </a:r>
                      <a:endParaRPr lang="nl-NL" sz="1000" dirty="0">
                        <a:effectLst/>
                      </a:endParaRPr>
                    </a:p>
                    <a:p>
                      <a:pPr>
                        <a:spcAft>
                          <a:spcPts val="0"/>
                        </a:spcAft>
                      </a:pPr>
                      <a:r>
                        <a:rPr lang="en-GB" sz="1000" dirty="0">
                          <a:effectLst/>
                        </a:rPr>
                        <a:t> </a:t>
                      </a:r>
                      <a:endParaRPr lang="nl-NL" sz="1000" dirty="0">
                        <a:effectLst/>
                      </a:endParaRPr>
                    </a:p>
                    <a:p>
                      <a:pPr>
                        <a:spcAft>
                          <a:spcPts val="0"/>
                        </a:spcAft>
                      </a:pPr>
                      <a:r>
                        <a:rPr lang="en-GB" sz="1000" dirty="0">
                          <a:effectLst/>
                        </a:rPr>
                        <a:t>We had booked a table for six but when we arrived there were no free tables and we had to wait for more than 45 minutes to sit down.</a:t>
                      </a:r>
                      <a:endParaRPr lang="nl-NL" sz="1000" dirty="0">
                        <a:effectLst/>
                      </a:endParaRPr>
                    </a:p>
                    <a:p>
                      <a:pPr>
                        <a:spcAft>
                          <a:spcPts val="0"/>
                        </a:spcAft>
                      </a:pPr>
                      <a:r>
                        <a:rPr lang="en-GB" sz="1000" dirty="0">
                          <a:effectLst/>
                        </a:rPr>
                        <a:t> </a:t>
                      </a:r>
                      <a:endParaRPr lang="nl-NL" sz="1000" dirty="0">
                        <a:effectLst/>
                      </a:endParaRPr>
                    </a:p>
                    <a:p>
                      <a:pPr>
                        <a:spcAft>
                          <a:spcPts val="0"/>
                        </a:spcAft>
                      </a:pPr>
                      <a:r>
                        <a:rPr lang="en-GB" sz="1000" dirty="0">
                          <a:effectLst/>
                        </a:rPr>
                        <a:t>From a menu of 12 dishes, only four were available and their quality was poor. The fish, in particular, tasted awful and the waiter was rude when we told him about this.</a:t>
                      </a:r>
                      <a:endParaRPr lang="nl-NL" sz="1000" dirty="0">
                        <a:effectLst/>
                      </a:endParaRPr>
                    </a:p>
                    <a:p>
                      <a:pPr>
                        <a:spcAft>
                          <a:spcPts val="0"/>
                        </a:spcAft>
                      </a:pPr>
                      <a:r>
                        <a:rPr lang="en-GB" sz="1000" dirty="0">
                          <a:effectLst/>
                        </a:rPr>
                        <a:t> </a:t>
                      </a:r>
                      <a:endParaRPr lang="nl-NL" sz="1000" dirty="0">
                        <a:effectLst/>
                      </a:endParaRPr>
                    </a:p>
                    <a:p>
                      <a:pPr>
                        <a:spcAft>
                          <a:spcPts val="0"/>
                        </a:spcAft>
                      </a:pPr>
                      <a:r>
                        <a:rPr lang="en-GB" sz="1000" dirty="0">
                          <a:effectLst/>
                        </a:rPr>
                        <a:t>We have eaten in your restaurant several times in the past but this is the </a:t>
                      </a:r>
                      <a:r>
                        <a:rPr lang="en-GB" sz="1000" dirty="0" err="1">
                          <a:effectLst/>
                        </a:rPr>
                        <a:t>forst</a:t>
                      </a:r>
                      <a:r>
                        <a:rPr lang="en-GB" sz="1000" dirty="0">
                          <a:effectLst/>
                        </a:rPr>
                        <a:t> time we have received such bad treatment. I am not asking for a refund but I would like you to improve the quality of your dishes and service.</a:t>
                      </a:r>
                      <a:endParaRPr lang="nl-NL" sz="1000" dirty="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extLst>
                  <a:ext uri="{0D108BD9-81ED-4DB2-BD59-A6C34878D82A}">
                    <a16:rowId xmlns:a16="http://schemas.microsoft.com/office/drawing/2014/main" val="1055227830"/>
                  </a:ext>
                </a:extLst>
              </a:tr>
              <a:tr h="167002">
                <a:tc>
                  <a:txBody>
                    <a:bodyPr/>
                    <a:lstStyle/>
                    <a:p>
                      <a:pPr>
                        <a:spcAft>
                          <a:spcPts val="0"/>
                        </a:spcAft>
                      </a:pPr>
                      <a:r>
                        <a:rPr lang="en-GB" sz="1200">
                          <a:effectLst/>
                        </a:rPr>
                        <a:t> </a:t>
                      </a:r>
                      <a:endParaRPr lang="nl-NL" sz="120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tc>
                  <a:txBody>
                    <a:bodyPr/>
                    <a:lstStyle/>
                    <a:p>
                      <a:pPr>
                        <a:spcAft>
                          <a:spcPts val="0"/>
                        </a:spcAft>
                      </a:pPr>
                      <a:r>
                        <a:rPr lang="en-GB" sz="1000" dirty="0">
                          <a:effectLst/>
                        </a:rPr>
                        <a:t> </a:t>
                      </a:r>
                      <a:endParaRPr lang="nl-NL" sz="1000" dirty="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extLst>
                  <a:ext uri="{0D108BD9-81ED-4DB2-BD59-A6C34878D82A}">
                    <a16:rowId xmlns:a16="http://schemas.microsoft.com/office/drawing/2014/main" val="692495113"/>
                  </a:ext>
                </a:extLst>
              </a:tr>
              <a:tr h="835009">
                <a:tc>
                  <a:txBody>
                    <a:bodyPr/>
                    <a:lstStyle/>
                    <a:p>
                      <a:pPr>
                        <a:spcAft>
                          <a:spcPts val="0"/>
                        </a:spcAft>
                      </a:pPr>
                      <a:r>
                        <a:rPr lang="en-GB" sz="1200">
                          <a:effectLst/>
                        </a:rPr>
                        <a:t>8. Close (Afsluiting)</a:t>
                      </a:r>
                      <a:endParaRPr lang="nl-NL" sz="120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tc>
                  <a:txBody>
                    <a:bodyPr/>
                    <a:lstStyle/>
                    <a:p>
                      <a:pPr>
                        <a:spcAft>
                          <a:spcPts val="0"/>
                        </a:spcAft>
                      </a:pPr>
                      <a:r>
                        <a:rPr lang="en-GB" sz="1000" dirty="0">
                          <a:effectLst/>
                        </a:rPr>
                        <a:t>Yours faithfully,</a:t>
                      </a:r>
                      <a:endParaRPr lang="nl-NL" sz="1000" dirty="0">
                        <a:effectLst/>
                      </a:endParaRPr>
                    </a:p>
                    <a:p>
                      <a:pPr>
                        <a:spcAft>
                          <a:spcPts val="0"/>
                        </a:spcAft>
                      </a:pPr>
                      <a:r>
                        <a:rPr lang="en-GB" sz="1000" dirty="0">
                          <a:effectLst/>
                        </a:rPr>
                        <a:t> </a:t>
                      </a:r>
                      <a:endParaRPr lang="nl-NL" sz="1000" dirty="0">
                        <a:effectLst/>
                      </a:endParaRPr>
                    </a:p>
                    <a:p>
                      <a:pPr>
                        <a:spcAft>
                          <a:spcPts val="0"/>
                        </a:spcAft>
                      </a:pPr>
                      <a:r>
                        <a:rPr lang="en-GB" sz="1000" i="1" dirty="0" err="1">
                          <a:effectLst/>
                        </a:rPr>
                        <a:t>Handtekening</a:t>
                      </a:r>
                      <a:endParaRPr lang="nl-NL" sz="1000" i="1" dirty="0">
                        <a:effectLst/>
                      </a:endParaRPr>
                    </a:p>
                    <a:p>
                      <a:pPr>
                        <a:spcAft>
                          <a:spcPts val="0"/>
                        </a:spcAft>
                      </a:pPr>
                      <a:r>
                        <a:rPr lang="en-GB" sz="1000" dirty="0">
                          <a:effectLst/>
                        </a:rPr>
                        <a:t> </a:t>
                      </a:r>
                      <a:endParaRPr lang="nl-NL" sz="1000" dirty="0">
                        <a:effectLst/>
                      </a:endParaRPr>
                    </a:p>
                    <a:p>
                      <a:pPr>
                        <a:spcAft>
                          <a:spcPts val="0"/>
                        </a:spcAft>
                      </a:pPr>
                      <a:r>
                        <a:rPr lang="en-GB" sz="1000" dirty="0">
                          <a:effectLst/>
                        </a:rPr>
                        <a:t>Ellen Kuindersma</a:t>
                      </a:r>
                      <a:endParaRPr lang="nl-NL" sz="1000" dirty="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extLst>
                  <a:ext uri="{0D108BD9-81ED-4DB2-BD59-A6C34878D82A}">
                    <a16:rowId xmlns:a16="http://schemas.microsoft.com/office/drawing/2014/main" val="2388417308"/>
                  </a:ext>
                </a:extLst>
              </a:tr>
            </a:tbl>
          </a:graphicData>
        </a:graphic>
      </p:graphicFrame>
    </p:spTree>
    <p:extLst>
      <p:ext uri="{BB962C8B-B14F-4D97-AF65-F5344CB8AC3E}">
        <p14:creationId xmlns:p14="http://schemas.microsoft.com/office/powerpoint/2010/main" val="1904420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 4"/>
          <p:cNvGraphicFramePr>
            <a:graphicFrameLocks noGrp="1"/>
          </p:cNvGraphicFramePr>
          <p:nvPr>
            <p:extLst>
              <p:ext uri="{D42A27DB-BD31-4B8C-83A1-F6EECF244321}">
                <p14:modId xmlns:p14="http://schemas.microsoft.com/office/powerpoint/2010/main" val="155464736"/>
              </p:ext>
            </p:extLst>
          </p:nvPr>
        </p:nvGraphicFramePr>
        <p:xfrm>
          <a:off x="971600" y="188640"/>
          <a:ext cx="7488832" cy="6562504"/>
        </p:xfrm>
        <a:graphic>
          <a:graphicData uri="http://schemas.openxmlformats.org/drawingml/2006/table">
            <a:tbl>
              <a:tblPr firstRow="1" firstCol="1" bandRow="1">
                <a:tableStyleId>{2D5ABB26-0587-4C30-8999-92F81FD0307C}</a:tableStyleId>
              </a:tblPr>
              <a:tblGrid>
                <a:gridCol w="2222188">
                  <a:extLst>
                    <a:ext uri="{9D8B030D-6E8A-4147-A177-3AD203B41FA5}">
                      <a16:colId xmlns:a16="http://schemas.microsoft.com/office/drawing/2014/main" val="1482637650"/>
                    </a:ext>
                  </a:extLst>
                </a:gridCol>
                <a:gridCol w="5266644">
                  <a:extLst>
                    <a:ext uri="{9D8B030D-6E8A-4147-A177-3AD203B41FA5}">
                      <a16:colId xmlns:a16="http://schemas.microsoft.com/office/drawing/2014/main" val="1520356344"/>
                    </a:ext>
                  </a:extLst>
                </a:gridCol>
              </a:tblGrid>
              <a:tr h="204725">
                <a:tc>
                  <a:txBody>
                    <a:bodyPr/>
                    <a:lstStyle/>
                    <a:p>
                      <a:pPr>
                        <a:spcAft>
                          <a:spcPts val="0"/>
                        </a:spcAft>
                      </a:pPr>
                      <a:endParaRPr lang="nl-NL" sz="1200" dirty="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rgbClr val="FFC000"/>
                    </a:solidFill>
                  </a:tcPr>
                </a:tc>
                <a:tc>
                  <a:txBody>
                    <a:bodyPr/>
                    <a:lstStyle/>
                    <a:p>
                      <a:pPr>
                        <a:spcAft>
                          <a:spcPts val="0"/>
                        </a:spcAft>
                      </a:pPr>
                      <a:r>
                        <a:rPr lang="nl-NL" sz="1200" b="1" dirty="0">
                          <a:effectLst/>
                        </a:rPr>
                        <a:t>Voorbeeld</a:t>
                      </a:r>
                      <a:r>
                        <a:rPr lang="nl-NL" sz="1200" b="1" baseline="0" dirty="0">
                          <a:effectLst/>
                        </a:rPr>
                        <a:t> Inf</a:t>
                      </a:r>
                      <a:r>
                        <a:rPr lang="nl-NL" sz="1200" b="1" dirty="0">
                          <a:effectLst/>
                        </a:rPr>
                        <a:t>ormele Brief</a:t>
                      </a:r>
                      <a:endParaRPr lang="nl-NL" sz="1200" b="1" dirty="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rgbClr val="FFC000"/>
                    </a:solidFill>
                  </a:tcPr>
                </a:tc>
                <a:extLst>
                  <a:ext uri="{0D108BD9-81ED-4DB2-BD59-A6C34878D82A}">
                    <a16:rowId xmlns:a16="http://schemas.microsoft.com/office/drawing/2014/main" val="3426584862"/>
                  </a:ext>
                </a:extLst>
              </a:tr>
              <a:tr h="835009">
                <a:tc>
                  <a:txBody>
                    <a:bodyPr/>
                    <a:lstStyle/>
                    <a:p>
                      <a:pPr>
                        <a:spcAft>
                          <a:spcPts val="0"/>
                        </a:spcAft>
                      </a:pPr>
                      <a:endParaRPr lang="nl-NL" sz="1200" dirty="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tc>
                  <a:txBody>
                    <a:bodyPr/>
                    <a:lstStyle/>
                    <a:p>
                      <a:pPr>
                        <a:spcAft>
                          <a:spcPts val="0"/>
                        </a:spcAft>
                      </a:pPr>
                      <a:endParaRPr lang="nl-NL" sz="1000" dirty="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extLst>
                  <a:ext uri="{0D108BD9-81ED-4DB2-BD59-A6C34878D82A}">
                    <a16:rowId xmlns:a16="http://schemas.microsoft.com/office/drawing/2014/main" val="4071144188"/>
                  </a:ext>
                </a:extLst>
              </a:tr>
              <a:tr h="167002">
                <a:tc>
                  <a:txBody>
                    <a:bodyPr/>
                    <a:lstStyle/>
                    <a:p>
                      <a:pPr>
                        <a:spcAft>
                          <a:spcPts val="0"/>
                        </a:spcAft>
                      </a:pPr>
                      <a:endParaRPr lang="nl-NL" sz="120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tc>
                  <a:txBody>
                    <a:bodyPr/>
                    <a:lstStyle/>
                    <a:p>
                      <a:pPr>
                        <a:spcAft>
                          <a:spcPts val="0"/>
                        </a:spcAft>
                      </a:pPr>
                      <a:endParaRPr lang="nl-NL" sz="1000" dirty="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extLst>
                  <a:ext uri="{0D108BD9-81ED-4DB2-BD59-A6C34878D82A}">
                    <a16:rowId xmlns:a16="http://schemas.microsoft.com/office/drawing/2014/main" val="375221015"/>
                  </a:ext>
                </a:extLst>
              </a:tr>
              <a:tr h="167002">
                <a:tc>
                  <a:txBody>
                    <a:bodyPr/>
                    <a:lstStyle/>
                    <a:p>
                      <a:pPr>
                        <a:spcAft>
                          <a:spcPts val="0"/>
                        </a:spcAft>
                      </a:pPr>
                      <a:endParaRPr lang="nl-NL" sz="1200" dirty="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tc>
                  <a:txBody>
                    <a:bodyPr/>
                    <a:lstStyle/>
                    <a:p>
                      <a:pPr>
                        <a:spcAft>
                          <a:spcPts val="0"/>
                        </a:spcAft>
                      </a:pPr>
                      <a:endParaRPr lang="nl-NL" sz="1000" dirty="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extLst>
                  <a:ext uri="{0D108BD9-81ED-4DB2-BD59-A6C34878D82A}">
                    <a16:rowId xmlns:a16="http://schemas.microsoft.com/office/drawing/2014/main" val="2001749159"/>
                  </a:ext>
                </a:extLst>
              </a:tr>
              <a:tr h="167002">
                <a:tc>
                  <a:txBody>
                    <a:bodyPr/>
                    <a:lstStyle/>
                    <a:p>
                      <a:pPr>
                        <a:spcAft>
                          <a:spcPts val="0"/>
                        </a:spcAft>
                      </a:pPr>
                      <a:endParaRPr lang="nl-NL" sz="120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tc>
                  <a:txBody>
                    <a:bodyPr/>
                    <a:lstStyle/>
                    <a:p>
                      <a:pPr>
                        <a:spcAft>
                          <a:spcPts val="0"/>
                        </a:spcAft>
                      </a:pPr>
                      <a:endParaRPr lang="nl-NL" sz="1000" dirty="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extLst>
                  <a:ext uri="{0D108BD9-81ED-4DB2-BD59-A6C34878D82A}">
                    <a16:rowId xmlns:a16="http://schemas.microsoft.com/office/drawing/2014/main" val="2632673989"/>
                  </a:ext>
                </a:extLst>
              </a:tr>
              <a:tr h="167002">
                <a:tc>
                  <a:txBody>
                    <a:bodyPr/>
                    <a:lstStyle/>
                    <a:p>
                      <a:pPr>
                        <a:spcAft>
                          <a:spcPts val="0"/>
                        </a:spcAft>
                      </a:pPr>
                      <a:endParaRPr lang="nl-NL" sz="120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tc>
                  <a:txBody>
                    <a:bodyPr/>
                    <a:lstStyle/>
                    <a:p>
                      <a:pPr>
                        <a:spcAft>
                          <a:spcPts val="0"/>
                        </a:spcAft>
                      </a:pPr>
                      <a:endParaRPr lang="nl-NL" sz="1000" dirty="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extLst>
                  <a:ext uri="{0D108BD9-81ED-4DB2-BD59-A6C34878D82A}">
                    <a16:rowId xmlns:a16="http://schemas.microsoft.com/office/drawing/2014/main" val="1529025108"/>
                  </a:ext>
                </a:extLst>
              </a:tr>
              <a:tr h="167002">
                <a:tc>
                  <a:txBody>
                    <a:bodyPr/>
                    <a:lstStyle/>
                    <a:p>
                      <a:pPr>
                        <a:spcAft>
                          <a:spcPts val="0"/>
                        </a:spcAft>
                      </a:pPr>
                      <a:endParaRPr lang="nl-NL" sz="120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tc>
                  <a:txBody>
                    <a:bodyPr/>
                    <a:lstStyle/>
                    <a:p>
                      <a:pPr>
                        <a:spcAft>
                          <a:spcPts val="0"/>
                        </a:spcAft>
                      </a:pPr>
                      <a:endParaRPr lang="nl-NL" sz="100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extLst>
                  <a:ext uri="{0D108BD9-81ED-4DB2-BD59-A6C34878D82A}">
                    <a16:rowId xmlns:a16="http://schemas.microsoft.com/office/drawing/2014/main" val="2262583421"/>
                  </a:ext>
                </a:extLst>
              </a:tr>
              <a:tr h="835009">
                <a:tc>
                  <a:txBody>
                    <a:bodyPr/>
                    <a:lstStyle/>
                    <a:p>
                      <a:pPr>
                        <a:spcAft>
                          <a:spcPts val="0"/>
                        </a:spcAft>
                      </a:pPr>
                      <a:endParaRPr lang="nl-NL" sz="120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tc>
                  <a:txBody>
                    <a:bodyPr/>
                    <a:lstStyle/>
                    <a:p>
                      <a:pPr>
                        <a:spcAft>
                          <a:spcPts val="0"/>
                        </a:spcAft>
                      </a:pPr>
                      <a:endParaRPr lang="nl-NL" sz="1000" dirty="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extLst>
                  <a:ext uri="{0D108BD9-81ED-4DB2-BD59-A6C34878D82A}">
                    <a16:rowId xmlns:a16="http://schemas.microsoft.com/office/drawing/2014/main" val="3402231878"/>
                  </a:ext>
                </a:extLst>
              </a:tr>
              <a:tr h="167002">
                <a:tc>
                  <a:txBody>
                    <a:bodyPr/>
                    <a:lstStyle/>
                    <a:p>
                      <a:pPr>
                        <a:spcAft>
                          <a:spcPts val="0"/>
                        </a:spcAft>
                      </a:pPr>
                      <a:endParaRPr lang="nl-NL" sz="120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tc>
                  <a:txBody>
                    <a:bodyPr/>
                    <a:lstStyle/>
                    <a:p>
                      <a:pPr>
                        <a:spcAft>
                          <a:spcPts val="0"/>
                        </a:spcAft>
                      </a:pPr>
                      <a:endParaRPr lang="nl-NL" sz="100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extLst>
                  <a:ext uri="{0D108BD9-81ED-4DB2-BD59-A6C34878D82A}">
                    <a16:rowId xmlns:a16="http://schemas.microsoft.com/office/drawing/2014/main" val="888586137"/>
                  </a:ext>
                </a:extLst>
              </a:tr>
              <a:tr h="167002">
                <a:tc>
                  <a:txBody>
                    <a:bodyPr/>
                    <a:lstStyle/>
                    <a:p>
                      <a:pPr>
                        <a:spcAft>
                          <a:spcPts val="0"/>
                        </a:spcAft>
                      </a:pPr>
                      <a:endParaRPr lang="nl-NL" sz="120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tc>
                  <a:txBody>
                    <a:bodyPr/>
                    <a:lstStyle/>
                    <a:p>
                      <a:pPr>
                        <a:spcAft>
                          <a:spcPts val="0"/>
                        </a:spcAft>
                      </a:pPr>
                      <a:endParaRPr lang="nl-NL" sz="1000" dirty="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extLst>
                  <a:ext uri="{0D108BD9-81ED-4DB2-BD59-A6C34878D82A}">
                    <a16:rowId xmlns:a16="http://schemas.microsoft.com/office/drawing/2014/main" val="2644851049"/>
                  </a:ext>
                </a:extLst>
              </a:tr>
              <a:tr h="167002">
                <a:tc>
                  <a:txBody>
                    <a:bodyPr/>
                    <a:lstStyle/>
                    <a:p>
                      <a:pPr>
                        <a:spcAft>
                          <a:spcPts val="0"/>
                        </a:spcAft>
                      </a:pPr>
                      <a:r>
                        <a:rPr lang="en-GB" sz="1200">
                          <a:effectLst/>
                        </a:rPr>
                        <a:t> </a:t>
                      </a:r>
                      <a:endParaRPr lang="nl-NL" sz="120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tc>
                  <a:txBody>
                    <a:bodyPr/>
                    <a:lstStyle/>
                    <a:p>
                      <a:pPr>
                        <a:spcAft>
                          <a:spcPts val="0"/>
                        </a:spcAft>
                      </a:pPr>
                      <a:r>
                        <a:rPr lang="en-GB" sz="1000">
                          <a:effectLst/>
                        </a:rPr>
                        <a:t> </a:t>
                      </a:r>
                      <a:endParaRPr lang="nl-NL" sz="100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extLst>
                  <a:ext uri="{0D108BD9-81ED-4DB2-BD59-A6C34878D82A}">
                    <a16:rowId xmlns:a16="http://schemas.microsoft.com/office/drawing/2014/main" val="1080146499"/>
                  </a:ext>
                </a:extLst>
              </a:tr>
              <a:tr h="167002">
                <a:tc>
                  <a:txBody>
                    <a:bodyPr/>
                    <a:lstStyle/>
                    <a:p>
                      <a:pPr>
                        <a:spcAft>
                          <a:spcPts val="0"/>
                        </a:spcAft>
                      </a:pPr>
                      <a:r>
                        <a:rPr lang="en-GB" sz="1200">
                          <a:effectLst/>
                        </a:rPr>
                        <a:t>6. Salutation (Aanhef)</a:t>
                      </a:r>
                      <a:endParaRPr lang="nl-NL" sz="120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tc>
                  <a:txBody>
                    <a:bodyPr/>
                    <a:lstStyle/>
                    <a:p>
                      <a:pPr>
                        <a:spcAft>
                          <a:spcPts val="0"/>
                        </a:spcAft>
                      </a:pPr>
                      <a:r>
                        <a:rPr lang="en-GB" sz="1000" noProof="0" dirty="0">
                          <a:effectLst/>
                        </a:rPr>
                        <a:t>Hi Lucas,</a:t>
                      </a:r>
                      <a:endParaRPr lang="en-GB" sz="1000" noProof="0" dirty="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extLst>
                  <a:ext uri="{0D108BD9-81ED-4DB2-BD59-A6C34878D82A}">
                    <a16:rowId xmlns:a16="http://schemas.microsoft.com/office/drawing/2014/main" val="328117615"/>
                  </a:ext>
                </a:extLst>
              </a:tr>
              <a:tr h="167002">
                <a:tc>
                  <a:txBody>
                    <a:bodyPr/>
                    <a:lstStyle/>
                    <a:p>
                      <a:pPr>
                        <a:spcAft>
                          <a:spcPts val="0"/>
                        </a:spcAft>
                      </a:pPr>
                      <a:r>
                        <a:rPr lang="nl-NL" sz="1200">
                          <a:effectLst/>
                        </a:rPr>
                        <a:t> </a:t>
                      </a:r>
                      <a:endParaRPr lang="nl-NL" sz="120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tc>
                  <a:txBody>
                    <a:bodyPr/>
                    <a:lstStyle/>
                    <a:p>
                      <a:pPr>
                        <a:spcAft>
                          <a:spcPts val="0"/>
                        </a:spcAft>
                      </a:pPr>
                      <a:r>
                        <a:rPr lang="en-GB" sz="1000" noProof="0" dirty="0">
                          <a:effectLst/>
                        </a:rPr>
                        <a:t> </a:t>
                      </a:r>
                      <a:endParaRPr lang="en-GB" sz="1000" noProof="0" dirty="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extLst>
                  <a:ext uri="{0D108BD9-81ED-4DB2-BD59-A6C34878D82A}">
                    <a16:rowId xmlns:a16="http://schemas.microsoft.com/office/drawing/2014/main" val="2957802723"/>
                  </a:ext>
                </a:extLst>
              </a:tr>
              <a:tr h="1841072">
                <a:tc>
                  <a:txBody>
                    <a:bodyPr/>
                    <a:lstStyle/>
                    <a:p>
                      <a:pPr>
                        <a:spcAft>
                          <a:spcPts val="0"/>
                        </a:spcAft>
                      </a:pPr>
                      <a:r>
                        <a:rPr lang="nl-NL" sz="1200">
                          <a:effectLst/>
                        </a:rPr>
                        <a:t>7. Body (Tekst)</a:t>
                      </a:r>
                      <a:endParaRPr lang="nl-NL" sz="120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tc>
                  <a:txBody>
                    <a:bodyPr/>
                    <a:lstStyle/>
                    <a:p>
                      <a:pPr>
                        <a:spcAft>
                          <a:spcPts val="0"/>
                        </a:spcAft>
                      </a:pPr>
                      <a:r>
                        <a:rPr lang="en-GB" sz="1000" noProof="0" dirty="0">
                          <a:effectLst/>
                          <a:latin typeface="Calibri" panose="020F0502020204030204" pitchFamily="34" charset="0"/>
                        </a:rPr>
                        <a:t>How are you doing? How is the weather in the Netherlands?</a:t>
                      </a:r>
                      <a:r>
                        <a:rPr lang="en-GB" sz="1000" baseline="0" noProof="0" dirty="0">
                          <a:effectLst/>
                          <a:latin typeface="Calibri" panose="020F0502020204030204" pitchFamily="34" charset="0"/>
                        </a:rPr>
                        <a:t> Here it’s </a:t>
                      </a:r>
                      <a:r>
                        <a:rPr lang="en-GB" sz="1000" baseline="0" noProof="0">
                          <a:effectLst/>
                          <a:latin typeface="Calibri" panose="020F0502020204030204" pitchFamily="34" charset="0"/>
                        </a:rPr>
                        <a:t>been raining cats and dogs.</a:t>
                      </a:r>
                      <a:endParaRPr lang="en-GB" sz="1000" noProof="0" dirty="0">
                        <a:effectLst/>
                        <a:latin typeface="Calibri" panose="020F0502020204030204" pitchFamily="34" charset="0"/>
                      </a:endParaRPr>
                    </a:p>
                    <a:p>
                      <a:pPr>
                        <a:spcAft>
                          <a:spcPts val="0"/>
                        </a:spcAft>
                      </a:pPr>
                      <a:r>
                        <a:rPr lang="en-GB" sz="1000" noProof="0" dirty="0">
                          <a:effectLst/>
                          <a:latin typeface="Calibri" panose="020F0502020204030204" pitchFamily="34" charset="0"/>
                        </a:rPr>
                        <a:t> </a:t>
                      </a:r>
                    </a:p>
                    <a:p>
                      <a:pPr>
                        <a:spcAft>
                          <a:spcPts val="0"/>
                        </a:spcAft>
                      </a:pPr>
                      <a:r>
                        <a:rPr lang="en-GB" sz="1000" noProof="0" dirty="0">
                          <a:effectLst/>
                          <a:latin typeface="Calibri" panose="020F0502020204030204" pitchFamily="34" charset="0"/>
                        </a:rPr>
                        <a:t>I am in London right</a:t>
                      </a:r>
                      <a:r>
                        <a:rPr lang="en-GB" sz="1000" baseline="0" noProof="0" dirty="0">
                          <a:effectLst/>
                          <a:latin typeface="Calibri" panose="020F0502020204030204" pitchFamily="34" charset="0"/>
                        </a:rPr>
                        <a:t> now and I’ve had the best time ever! I really want to share with you what I’ve done up till now.</a:t>
                      </a:r>
                      <a:endParaRPr lang="en-GB" sz="1000" baseline="0" noProof="0" dirty="0">
                        <a:effectLst/>
                        <a:latin typeface="Calibri" panose="020F0502020204030204" pitchFamily="34" charset="0"/>
                        <a:cs typeface="Times New Roman" panose="02020603050405020304" pitchFamily="18" charset="0"/>
                      </a:endParaRPr>
                    </a:p>
                    <a:p>
                      <a:pPr>
                        <a:spcAft>
                          <a:spcPts val="0"/>
                        </a:spcAft>
                      </a:pPr>
                      <a:endParaRPr lang="en-GB" sz="1000" baseline="0" noProof="0" dirty="0">
                        <a:effectLst/>
                        <a:latin typeface="Calibri" panose="020F0502020204030204" pitchFamily="34" charset="0"/>
                        <a:cs typeface="Times New Roman" panose="02020603050405020304" pitchFamily="18" charset="0"/>
                      </a:endParaRPr>
                    </a:p>
                    <a:p>
                      <a:pPr>
                        <a:spcAft>
                          <a:spcPts val="0"/>
                        </a:spcAft>
                      </a:pPr>
                      <a:r>
                        <a:rPr lang="en-GB" sz="1000" baseline="0" noProof="0" dirty="0">
                          <a:effectLst/>
                          <a:latin typeface="Calibri" panose="020F0502020204030204" pitchFamily="34" charset="0"/>
                          <a:cs typeface="Times New Roman" panose="02020603050405020304" pitchFamily="18" charset="0"/>
                        </a:rPr>
                        <a:t>So far I went to the Tate Modern. A museum of modern art where the have the coolest paintings and sculptures. We went to a musical at the West End. But right now I’m looking forward to next week. We are going to Glastonbury. An awesome music festival.</a:t>
                      </a:r>
                    </a:p>
                    <a:p>
                      <a:pPr>
                        <a:spcAft>
                          <a:spcPts val="0"/>
                        </a:spcAft>
                      </a:pPr>
                      <a:endParaRPr lang="en-GB" sz="1000" baseline="0" noProof="0" dirty="0">
                        <a:effectLst/>
                        <a:latin typeface="Calibri" panose="020F0502020204030204" pitchFamily="34" charset="0"/>
                        <a:cs typeface="Times New Roman" panose="02020603050405020304" pitchFamily="18" charset="0"/>
                      </a:endParaRPr>
                    </a:p>
                    <a:p>
                      <a:pPr>
                        <a:spcAft>
                          <a:spcPts val="0"/>
                        </a:spcAft>
                      </a:pPr>
                      <a:r>
                        <a:rPr lang="en-GB" sz="1000" baseline="0" noProof="0" dirty="0">
                          <a:effectLst/>
                          <a:latin typeface="Calibri" panose="020F0502020204030204" pitchFamily="34" charset="0"/>
                          <a:cs typeface="Times New Roman" panose="02020603050405020304" pitchFamily="18" charset="0"/>
                        </a:rPr>
                        <a:t>I will tell you all about it next week!</a:t>
                      </a:r>
                      <a:endParaRPr lang="en-GB" sz="1000" baseline="0" noProof="0" dirty="0">
                        <a:effectLst/>
                        <a:latin typeface="Calibri" panose="020F0502020204030204" pitchFamily="34" charset="0"/>
                      </a:endParaRPr>
                    </a:p>
                  </a:txBody>
                  <a:tcPr marL="59954" marR="59954" marT="0" marB="0">
                    <a:solidFill>
                      <a:schemeClr val="bg1"/>
                    </a:solidFill>
                  </a:tcPr>
                </a:tc>
                <a:extLst>
                  <a:ext uri="{0D108BD9-81ED-4DB2-BD59-A6C34878D82A}">
                    <a16:rowId xmlns:a16="http://schemas.microsoft.com/office/drawing/2014/main" val="1055227830"/>
                  </a:ext>
                </a:extLst>
              </a:tr>
              <a:tr h="167002">
                <a:tc>
                  <a:txBody>
                    <a:bodyPr/>
                    <a:lstStyle/>
                    <a:p>
                      <a:pPr>
                        <a:spcAft>
                          <a:spcPts val="0"/>
                        </a:spcAft>
                      </a:pPr>
                      <a:r>
                        <a:rPr lang="en-GB" sz="1200">
                          <a:effectLst/>
                        </a:rPr>
                        <a:t> </a:t>
                      </a:r>
                      <a:endParaRPr lang="nl-NL" sz="120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tc>
                  <a:txBody>
                    <a:bodyPr/>
                    <a:lstStyle/>
                    <a:p>
                      <a:pPr>
                        <a:spcAft>
                          <a:spcPts val="0"/>
                        </a:spcAft>
                      </a:pPr>
                      <a:endParaRPr lang="nl-NL" sz="1000" dirty="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extLst>
                  <a:ext uri="{0D108BD9-81ED-4DB2-BD59-A6C34878D82A}">
                    <a16:rowId xmlns:a16="http://schemas.microsoft.com/office/drawing/2014/main" val="692495113"/>
                  </a:ext>
                </a:extLst>
              </a:tr>
              <a:tr h="835009">
                <a:tc>
                  <a:txBody>
                    <a:bodyPr/>
                    <a:lstStyle/>
                    <a:p>
                      <a:pPr>
                        <a:spcAft>
                          <a:spcPts val="0"/>
                        </a:spcAft>
                      </a:pPr>
                      <a:r>
                        <a:rPr lang="en-GB" sz="1200">
                          <a:effectLst/>
                        </a:rPr>
                        <a:t>8. Close (Afsluiting)</a:t>
                      </a:r>
                      <a:endParaRPr lang="nl-NL" sz="120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tc>
                  <a:txBody>
                    <a:bodyPr/>
                    <a:lstStyle/>
                    <a:p>
                      <a:pPr>
                        <a:spcAft>
                          <a:spcPts val="0"/>
                        </a:spcAft>
                      </a:pPr>
                      <a:r>
                        <a:rPr lang="en-GB" sz="1000" dirty="0">
                          <a:effectLst/>
                        </a:rPr>
                        <a:t>Lots of love,</a:t>
                      </a:r>
                      <a:endParaRPr lang="nl-NL" sz="1000" dirty="0">
                        <a:effectLst/>
                      </a:endParaRPr>
                    </a:p>
                    <a:p>
                      <a:pPr>
                        <a:spcAft>
                          <a:spcPts val="0"/>
                        </a:spcAft>
                      </a:pPr>
                      <a:r>
                        <a:rPr lang="en-GB" sz="1000" dirty="0">
                          <a:effectLst/>
                        </a:rPr>
                        <a:t>  </a:t>
                      </a:r>
                      <a:endParaRPr lang="nl-NL" sz="1000" dirty="0">
                        <a:effectLst/>
                      </a:endParaRPr>
                    </a:p>
                    <a:p>
                      <a:pPr>
                        <a:spcAft>
                          <a:spcPts val="0"/>
                        </a:spcAft>
                      </a:pPr>
                      <a:r>
                        <a:rPr lang="en-GB" sz="1000" dirty="0">
                          <a:effectLst/>
                        </a:rPr>
                        <a:t>Ellen</a:t>
                      </a:r>
                      <a:endParaRPr lang="nl-NL" sz="1000" dirty="0">
                        <a:effectLst/>
                        <a:latin typeface="Arial" panose="020B0604020202020204" pitchFamily="34" charset="0"/>
                        <a:ea typeface="Calibri" panose="020F0502020204030204" pitchFamily="34" charset="0"/>
                        <a:cs typeface="Times New Roman" panose="02020603050405020304" pitchFamily="18" charset="0"/>
                      </a:endParaRPr>
                    </a:p>
                  </a:txBody>
                  <a:tcPr marL="59954" marR="59954" marT="0" marB="0">
                    <a:solidFill>
                      <a:schemeClr val="bg1"/>
                    </a:solidFill>
                  </a:tcPr>
                </a:tc>
                <a:extLst>
                  <a:ext uri="{0D108BD9-81ED-4DB2-BD59-A6C34878D82A}">
                    <a16:rowId xmlns:a16="http://schemas.microsoft.com/office/drawing/2014/main" val="2388417308"/>
                  </a:ext>
                </a:extLst>
              </a:tr>
            </a:tbl>
          </a:graphicData>
        </a:graphic>
      </p:graphicFrame>
    </p:spTree>
    <p:extLst>
      <p:ext uri="{BB962C8B-B14F-4D97-AF65-F5344CB8AC3E}">
        <p14:creationId xmlns:p14="http://schemas.microsoft.com/office/powerpoint/2010/main" val="2172588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err="1"/>
              <a:t>Writing</a:t>
            </a:r>
            <a:endParaRPr lang="nl-NL" b="1" dirty="0"/>
          </a:p>
        </p:txBody>
      </p:sp>
      <p:sp>
        <p:nvSpPr>
          <p:cNvPr id="3" name="Tijdelijke aanduiding voor inhoud 2"/>
          <p:cNvSpPr>
            <a:spLocks noGrp="1"/>
          </p:cNvSpPr>
          <p:nvPr>
            <p:ph idx="1"/>
          </p:nvPr>
        </p:nvSpPr>
        <p:spPr/>
        <p:txBody>
          <a:bodyPr>
            <a:normAutofit/>
          </a:bodyPr>
          <a:lstStyle/>
          <a:p>
            <a:pPr marL="0" indent="0">
              <a:buNone/>
            </a:pPr>
            <a:r>
              <a:rPr lang="en-GB" sz="1800" b="1" dirty="0"/>
              <a:t>Rules</a:t>
            </a:r>
          </a:p>
          <a:p>
            <a:r>
              <a:rPr lang="en-GB" sz="1800" dirty="0"/>
              <a:t>Date</a:t>
            </a:r>
          </a:p>
          <a:p>
            <a:endParaRPr lang="en-GB" sz="1800" dirty="0"/>
          </a:p>
          <a:p>
            <a:r>
              <a:rPr lang="en-GB" sz="1800" dirty="0"/>
              <a:t>Subject</a:t>
            </a:r>
          </a:p>
          <a:p>
            <a:endParaRPr lang="en-GB" sz="1800" dirty="0"/>
          </a:p>
          <a:p>
            <a:endParaRPr lang="en-GB" sz="1800" dirty="0"/>
          </a:p>
          <a:p>
            <a:r>
              <a:rPr lang="en-GB" sz="1800" dirty="0"/>
              <a:t>Salutation</a:t>
            </a:r>
          </a:p>
          <a:p>
            <a:endParaRPr lang="en-GB" sz="1800" dirty="0"/>
          </a:p>
          <a:p>
            <a:endParaRPr lang="en-GB" sz="1800" dirty="0"/>
          </a:p>
          <a:p>
            <a:endParaRPr lang="en-GB" sz="1800" dirty="0"/>
          </a:p>
          <a:p>
            <a:endParaRPr lang="en-GB" sz="1800" dirty="0"/>
          </a:p>
          <a:p>
            <a:r>
              <a:rPr lang="en-GB" sz="1800" dirty="0"/>
              <a:t>Close</a:t>
            </a:r>
          </a:p>
        </p:txBody>
      </p:sp>
      <p:graphicFrame>
        <p:nvGraphicFramePr>
          <p:cNvPr id="4" name="Tabel 3"/>
          <p:cNvGraphicFramePr>
            <a:graphicFrameLocks noGrp="1"/>
          </p:cNvGraphicFramePr>
          <p:nvPr>
            <p:extLst>
              <p:ext uri="{D42A27DB-BD31-4B8C-83A1-F6EECF244321}">
                <p14:modId xmlns:p14="http://schemas.microsoft.com/office/powerpoint/2010/main" val="3362539901"/>
              </p:ext>
            </p:extLst>
          </p:nvPr>
        </p:nvGraphicFramePr>
        <p:xfrm>
          <a:off x="2465726" y="3243139"/>
          <a:ext cx="6096000" cy="160020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3760062400"/>
                    </a:ext>
                  </a:extLst>
                </a:gridCol>
                <a:gridCol w="3048000">
                  <a:extLst>
                    <a:ext uri="{9D8B030D-6E8A-4147-A177-3AD203B41FA5}">
                      <a16:colId xmlns:a16="http://schemas.microsoft.com/office/drawing/2014/main" val="4206983972"/>
                    </a:ext>
                  </a:extLst>
                </a:gridCol>
              </a:tblGrid>
              <a:tr h="222002">
                <a:tc>
                  <a:txBody>
                    <a:bodyPr/>
                    <a:lstStyle/>
                    <a:p>
                      <a:r>
                        <a:rPr lang="en-GB" sz="900" dirty="0"/>
                        <a:t>When</a:t>
                      </a:r>
                      <a:r>
                        <a:rPr lang="en-GB" sz="900" baseline="0" dirty="0"/>
                        <a:t> you know the name</a:t>
                      </a:r>
                      <a:endParaRPr lang="en-GB" sz="900" dirty="0"/>
                    </a:p>
                  </a:txBody>
                  <a:tcPr/>
                </a:tc>
                <a:tc>
                  <a:txBody>
                    <a:bodyPr/>
                    <a:lstStyle/>
                    <a:p>
                      <a:r>
                        <a:rPr lang="en-GB" sz="900" dirty="0"/>
                        <a:t>When you don’t know the name</a:t>
                      </a:r>
                    </a:p>
                  </a:txBody>
                  <a:tcPr/>
                </a:tc>
                <a:extLst>
                  <a:ext uri="{0D108BD9-81ED-4DB2-BD59-A6C34878D82A}">
                    <a16:rowId xmlns:a16="http://schemas.microsoft.com/office/drawing/2014/main" val="2930610881"/>
                  </a:ext>
                </a:extLst>
              </a:tr>
              <a:tr h="222002">
                <a:tc>
                  <a:txBody>
                    <a:bodyPr/>
                    <a:lstStyle/>
                    <a:p>
                      <a:r>
                        <a:rPr lang="en-GB" sz="900" dirty="0"/>
                        <a:t>Dear Mr </a:t>
                      </a:r>
                      <a:r>
                        <a:rPr lang="en-GB" sz="900" baseline="0" dirty="0"/>
                        <a:t>Jones,</a:t>
                      </a:r>
                      <a:endParaRPr lang="en-GB" sz="900" dirty="0"/>
                    </a:p>
                  </a:txBody>
                  <a:tcPr/>
                </a:tc>
                <a:tc>
                  <a:txBody>
                    <a:bodyPr/>
                    <a:lstStyle/>
                    <a:p>
                      <a:r>
                        <a:rPr lang="en-GB" sz="900" dirty="0"/>
                        <a:t>Dear Sir,</a:t>
                      </a:r>
                    </a:p>
                  </a:txBody>
                  <a:tcPr/>
                </a:tc>
                <a:extLst>
                  <a:ext uri="{0D108BD9-81ED-4DB2-BD59-A6C34878D82A}">
                    <a16:rowId xmlns:a16="http://schemas.microsoft.com/office/drawing/2014/main" val="1529212233"/>
                  </a:ext>
                </a:extLst>
              </a:tr>
              <a:tr h="222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t>Dear Mrs </a:t>
                      </a:r>
                      <a:r>
                        <a:rPr lang="en-GB" sz="900" baseline="0" dirty="0"/>
                        <a:t>Jones,</a:t>
                      </a:r>
                      <a:endParaRPr lang="en-GB" sz="900" dirty="0"/>
                    </a:p>
                  </a:txBody>
                  <a:tcPr/>
                </a:tc>
                <a:tc>
                  <a:txBody>
                    <a:bodyPr/>
                    <a:lstStyle/>
                    <a:p>
                      <a:r>
                        <a:rPr lang="en-GB" sz="900" dirty="0"/>
                        <a:t>Dear Madam,</a:t>
                      </a:r>
                    </a:p>
                  </a:txBody>
                  <a:tcPr/>
                </a:tc>
                <a:extLst>
                  <a:ext uri="{0D108BD9-81ED-4DB2-BD59-A6C34878D82A}">
                    <a16:rowId xmlns:a16="http://schemas.microsoft.com/office/drawing/2014/main" val="4235135936"/>
                  </a:ext>
                </a:extLst>
              </a:tr>
              <a:tr h="222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t>Dear </a:t>
                      </a:r>
                      <a:r>
                        <a:rPr lang="en-GB" sz="900" baseline="0" dirty="0"/>
                        <a:t>Ms Jones,</a:t>
                      </a:r>
                      <a:endParaRPr lang="en-GB" sz="900" dirty="0"/>
                    </a:p>
                  </a:txBody>
                  <a:tcPr/>
                </a:tc>
                <a:tc>
                  <a:txBody>
                    <a:bodyPr/>
                    <a:lstStyle/>
                    <a:p>
                      <a:r>
                        <a:rPr lang="en-GB" sz="900" dirty="0"/>
                        <a:t>Dear Sir / Madam,</a:t>
                      </a:r>
                    </a:p>
                  </a:txBody>
                  <a:tcPr/>
                </a:tc>
                <a:extLst>
                  <a:ext uri="{0D108BD9-81ED-4DB2-BD59-A6C34878D82A}">
                    <a16:rowId xmlns:a16="http://schemas.microsoft.com/office/drawing/2014/main" val="1918715677"/>
                  </a:ext>
                </a:extLst>
              </a:tr>
              <a:tr h="222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t>Informal</a:t>
                      </a:r>
                      <a:r>
                        <a:rPr lang="en-GB" sz="900" baseline="0" dirty="0"/>
                        <a:t> (</a:t>
                      </a:r>
                      <a:r>
                        <a:rPr lang="en-GB" sz="900" baseline="0" dirty="0" err="1"/>
                        <a:t>Informeel</a:t>
                      </a:r>
                      <a:r>
                        <a:rPr lang="en-GB" sz="900" baseline="0" dirty="0"/>
                        <a:t>)</a:t>
                      </a:r>
                      <a:endParaRPr lang="en-GB" sz="900" b="1" i="1" dirty="0">
                        <a:solidFill>
                          <a:schemeClr val="bg1"/>
                        </a:solidFill>
                      </a:endParaRPr>
                    </a:p>
                  </a:txBody>
                  <a:tcPr>
                    <a:solidFill>
                      <a:schemeClr val="accent3">
                        <a:lumMod val="75000"/>
                      </a:schemeClr>
                    </a:solidFill>
                  </a:tcPr>
                </a:tc>
                <a:tc>
                  <a:txBody>
                    <a:bodyPr/>
                    <a:lstStyle/>
                    <a:p>
                      <a:endParaRPr lang="en-GB" sz="900" dirty="0"/>
                    </a:p>
                  </a:txBody>
                  <a:tcPr>
                    <a:solidFill>
                      <a:schemeClr val="accent3">
                        <a:lumMod val="75000"/>
                      </a:schemeClr>
                    </a:solidFill>
                  </a:tcPr>
                </a:tc>
                <a:extLst>
                  <a:ext uri="{0D108BD9-81ED-4DB2-BD59-A6C34878D82A}">
                    <a16:rowId xmlns:a16="http://schemas.microsoft.com/office/drawing/2014/main" val="881559630"/>
                  </a:ext>
                </a:extLst>
              </a:tr>
              <a:tr h="222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t>Dear Lucas,</a:t>
                      </a:r>
                    </a:p>
                  </a:txBody>
                  <a:tcPr>
                    <a:solidFill>
                      <a:schemeClr val="accent3">
                        <a:lumMod val="60000"/>
                        <a:lumOff val="40000"/>
                      </a:schemeClr>
                    </a:solidFill>
                  </a:tcPr>
                </a:tc>
                <a:tc>
                  <a:txBody>
                    <a:bodyPr/>
                    <a:lstStyle/>
                    <a:p>
                      <a:endParaRPr lang="en-GB" sz="900" dirty="0"/>
                    </a:p>
                  </a:txBody>
                  <a:tcPr>
                    <a:solidFill>
                      <a:schemeClr val="accent3">
                        <a:lumMod val="60000"/>
                        <a:lumOff val="40000"/>
                      </a:schemeClr>
                    </a:solidFill>
                  </a:tcPr>
                </a:tc>
                <a:extLst>
                  <a:ext uri="{0D108BD9-81ED-4DB2-BD59-A6C34878D82A}">
                    <a16:rowId xmlns:a16="http://schemas.microsoft.com/office/drawing/2014/main" val="4231812080"/>
                  </a:ext>
                </a:extLst>
              </a:tr>
              <a:tr h="222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t>Hi Lucas,</a:t>
                      </a:r>
                    </a:p>
                  </a:txBody>
                  <a:tcPr>
                    <a:solidFill>
                      <a:schemeClr val="accent3">
                        <a:lumMod val="60000"/>
                        <a:lumOff val="40000"/>
                      </a:schemeClr>
                    </a:solidFill>
                  </a:tcPr>
                </a:tc>
                <a:tc>
                  <a:txBody>
                    <a:bodyPr/>
                    <a:lstStyle/>
                    <a:p>
                      <a:endParaRPr lang="en-GB" sz="900" dirty="0"/>
                    </a:p>
                  </a:txBody>
                  <a:tcPr>
                    <a:solidFill>
                      <a:schemeClr val="accent3">
                        <a:lumMod val="60000"/>
                        <a:lumOff val="40000"/>
                      </a:schemeClr>
                    </a:solidFill>
                  </a:tcPr>
                </a:tc>
                <a:extLst>
                  <a:ext uri="{0D108BD9-81ED-4DB2-BD59-A6C34878D82A}">
                    <a16:rowId xmlns:a16="http://schemas.microsoft.com/office/drawing/2014/main" val="3995170897"/>
                  </a:ext>
                </a:extLst>
              </a:tr>
            </a:tbl>
          </a:graphicData>
        </a:graphic>
      </p:graphicFrame>
      <p:graphicFrame>
        <p:nvGraphicFramePr>
          <p:cNvPr id="6" name="Tabel 5"/>
          <p:cNvGraphicFramePr>
            <a:graphicFrameLocks noGrp="1"/>
          </p:cNvGraphicFramePr>
          <p:nvPr>
            <p:extLst>
              <p:ext uri="{D42A27DB-BD31-4B8C-83A1-F6EECF244321}">
                <p14:modId xmlns:p14="http://schemas.microsoft.com/office/powerpoint/2010/main" val="3573162710"/>
              </p:ext>
            </p:extLst>
          </p:nvPr>
        </p:nvGraphicFramePr>
        <p:xfrm>
          <a:off x="2465726" y="4936623"/>
          <a:ext cx="6096000" cy="160020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3760062400"/>
                    </a:ext>
                  </a:extLst>
                </a:gridCol>
                <a:gridCol w="3048000">
                  <a:extLst>
                    <a:ext uri="{9D8B030D-6E8A-4147-A177-3AD203B41FA5}">
                      <a16:colId xmlns:a16="http://schemas.microsoft.com/office/drawing/2014/main" val="4206983972"/>
                    </a:ext>
                  </a:extLst>
                </a:gridCol>
              </a:tblGrid>
              <a:tr h="196709">
                <a:tc>
                  <a:txBody>
                    <a:bodyPr/>
                    <a:lstStyle/>
                    <a:p>
                      <a:r>
                        <a:rPr lang="en-GB" sz="900" dirty="0"/>
                        <a:t>When</a:t>
                      </a:r>
                      <a:r>
                        <a:rPr lang="en-GB" sz="900" baseline="0" dirty="0"/>
                        <a:t> you know the name</a:t>
                      </a:r>
                      <a:endParaRPr lang="en-GB" sz="900" dirty="0"/>
                    </a:p>
                  </a:txBody>
                  <a:tcPr/>
                </a:tc>
                <a:tc>
                  <a:txBody>
                    <a:bodyPr/>
                    <a:lstStyle/>
                    <a:p>
                      <a:r>
                        <a:rPr lang="en-GB" sz="900" dirty="0"/>
                        <a:t>When you don’t know the name</a:t>
                      </a:r>
                    </a:p>
                  </a:txBody>
                  <a:tcPr/>
                </a:tc>
                <a:extLst>
                  <a:ext uri="{0D108BD9-81ED-4DB2-BD59-A6C34878D82A}">
                    <a16:rowId xmlns:a16="http://schemas.microsoft.com/office/drawing/2014/main" val="2930610881"/>
                  </a:ext>
                </a:extLst>
              </a:tr>
              <a:tr h="196709">
                <a:tc>
                  <a:txBody>
                    <a:bodyPr/>
                    <a:lstStyle/>
                    <a:p>
                      <a:r>
                        <a:rPr lang="en-GB" sz="900" dirty="0"/>
                        <a:t>Yours sincerely</a:t>
                      </a:r>
                      <a:r>
                        <a:rPr lang="en-GB" sz="900" baseline="0" dirty="0"/>
                        <a:t>,</a:t>
                      </a:r>
                      <a:endParaRPr lang="en-GB" sz="900" dirty="0"/>
                    </a:p>
                  </a:txBody>
                  <a:tcPr/>
                </a:tc>
                <a:tc>
                  <a:txBody>
                    <a:bodyPr/>
                    <a:lstStyle/>
                    <a:p>
                      <a:r>
                        <a:rPr lang="en-GB" sz="900" dirty="0"/>
                        <a:t>Yours faithfully,</a:t>
                      </a:r>
                    </a:p>
                  </a:txBody>
                  <a:tcPr/>
                </a:tc>
                <a:extLst>
                  <a:ext uri="{0D108BD9-81ED-4DB2-BD59-A6C34878D82A}">
                    <a16:rowId xmlns:a16="http://schemas.microsoft.com/office/drawing/2014/main" val="1529212233"/>
                  </a:ext>
                </a:extLst>
              </a:tr>
              <a:tr h="1967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t>Kind</a:t>
                      </a:r>
                      <a:r>
                        <a:rPr lang="en-GB" sz="900" baseline="0" dirty="0"/>
                        <a:t> regards,</a:t>
                      </a:r>
                      <a:endParaRPr lang="en-GB" sz="900" dirty="0"/>
                    </a:p>
                  </a:txBody>
                  <a:tcPr/>
                </a:tc>
                <a:tc>
                  <a:txBody>
                    <a:bodyPr/>
                    <a:lstStyle/>
                    <a:p>
                      <a:r>
                        <a:rPr lang="en-GB" sz="900" dirty="0"/>
                        <a:t>Kind regards,</a:t>
                      </a:r>
                    </a:p>
                  </a:txBody>
                  <a:tcPr/>
                </a:tc>
                <a:extLst>
                  <a:ext uri="{0D108BD9-81ED-4DB2-BD59-A6C34878D82A}">
                    <a16:rowId xmlns:a16="http://schemas.microsoft.com/office/drawing/2014/main" val="4235135936"/>
                  </a:ext>
                </a:extLst>
              </a:tr>
              <a:tr h="1967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t>Informal</a:t>
                      </a:r>
                      <a:r>
                        <a:rPr lang="en-GB" sz="900" baseline="0" dirty="0"/>
                        <a:t> (</a:t>
                      </a:r>
                      <a:r>
                        <a:rPr lang="en-GB" sz="900" baseline="0" dirty="0" err="1"/>
                        <a:t>Informeel</a:t>
                      </a:r>
                      <a:r>
                        <a:rPr lang="en-GB" sz="900" baseline="0" dirty="0"/>
                        <a:t>)</a:t>
                      </a:r>
                      <a:endParaRPr lang="en-GB" sz="900" dirty="0"/>
                    </a:p>
                  </a:txBody>
                  <a:tcPr>
                    <a:solidFill>
                      <a:schemeClr val="accent3">
                        <a:lumMod val="75000"/>
                      </a:schemeClr>
                    </a:solidFill>
                  </a:tcPr>
                </a:tc>
                <a:tc>
                  <a:txBody>
                    <a:bodyPr/>
                    <a:lstStyle/>
                    <a:p>
                      <a:endParaRPr lang="en-GB" sz="900" dirty="0"/>
                    </a:p>
                  </a:txBody>
                  <a:tcPr>
                    <a:solidFill>
                      <a:schemeClr val="accent3">
                        <a:lumMod val="75000"/>
                      </a:schemeClr>
                    </a:solidFill>
                  </a:tcPr>
                </a:tc>
                <a:extLst>
                  <a:ext uri="{0D108BD9-81ED-4DB2-BD59-A6C34878D82A}">
                    <a16:rowId xmlns:a16="http://schemas.microsoft.com/office/drawing/2014/main" val="1918715677"/>
                  </a:ext>
                </a:extLst>
              </a:tr>
              <a:tr h="1967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t>Love,</a:t>
                      </a:r>
                    </a:p>
                  </a:txBody>
                  <a:tcPr>
                    <a:solidFill>
                      <a:schemeClr val="accent3">
                        <a:lumMod val="60000"/>
                        <a:lumOff val="40000"/>
                      </a:schemeClr>
                    </a:solidFill>
                  </a:tcPr>
                </a:tc>
                <a:tc>
                  <a:txBody>
                    <a:bodyPr/>
                    <a:lstStyle/>
                    <a:p>
                      <a:endParaRPr lang="en-GB" sz="900" dirty="0"/>
                    </a:p>
                  </a:txBody>
                  <a:tcPr>
                    <a:solidFill>
                      <a:schemeClr val="accent3">
                        <a:lumMod val="60000"/>
                        <a:lumOff val="40000"/>
                      </a:schemeClr>
                    </a:solidFill>
                  </a:tcPr>
                </a:tc>
                <a:extLst>
                  <a:ext uri="{0D108BD9-81ED-4DB2-BD59-A6C34878D82A}">
                    <a16:rowId xmlns:a16="http://schemas.microsoft.com/office/drawing/2014/main" val="56411455"/>
                  </a:ext>
                </a:extLst>
              </a:tr>
              <a:tr h="1967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t>Hugs and Kisses / XOXO</a:t>
                      </a:r>
                      <a:r>
                        <a:rPr lang="en-GB" sz="900" baseline="0" dirty="0"/>
                        <a:t>,</a:t>
                      </a:r>
                      <a:endParaRPr lang="en-GB" sz="900" dirty="0"/>
                    </a:p>
                  </a:txBody>
                  <a:tcPr>
                    <a:solidFill>
                      <a:schemeClr val="accent3">
                        <a:lumMod val="60000"/>
                        <a:lumOff val="40000"/>
                      </a:schemeClr>
                    </a:solidFill>
                  </a:tcPr>
                </a:tc>
                <a:tc>
                  <a:txBody>
                    <a:bodyPr/>
                    <a:lstStyle/>
                    <a:p>
                      <a:endParaRPr lang="en-GB" sz="900" dirty="0"/>
                    </a:p>
                  </a:txBody>
                  <a:tcPr>
                    <a:solidFill>
                      <a:schemeClr val="accent3">
                        <a:lumMod val="60000"/>
                        <a:lumOff val="40000"/>
                      </a:schemeClr>
                    </a:solidFill>
                  </a:tcPr>
                </a:tc>
                <a:extLst>
                  <a:ext uri="{0D108BD9-81ED-4DB2-BD59-A6C34878D82A}">
                    <a16:rowId xmlns:a16="http://schemas.microsoft.com/office/drawing/2014/main" val="2779163831"/>
                  </a:ext>
                </a:extLst>
              </a:tr>
              <a:tr h="1967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t>Bye!</a:t>
                      </a:r>
                    </a:p>
                  </a:txBody>
                  <a:tcPr>
                    <a:solidFill>
                      <a:schemeClr val="accent3">
                        <a:lumMod val="60000"/>
                        <a:lumOff val="40000"/>
                      </a:schemeClr>
                    </a:solidFill>
                  </a:tcPr>
                </a:tc>
                <a:tc>
                  <a:txBody>
                    <a:bodyPr/>
                    <a:lstStyle/>
                    <a:p>
                      <a:endParaRPr lang="en-GB" sz="900" dirty="0"/>
                    </a:p>
                  </a:txBody>
                  <a:tcPr>
                    <a:solidFill>
                      <a:schemeClr val="accent3">
                        <a:lumMod val="60000"/>
                        <a:lumOff val="40000"/>
                      </a:schemeClr>
                    </a:solidFill>
                  </a:tcPr>
                </a:tc>
                <a:extLst>
                  <a:ext uri="{0D108BD9-81ED-4DB2-BD59-A6C34878D82A}">
                    <a16:rowId xmlns:a16="http://schemas.microsoft.com/office/drawing/2014/main" val="2417222299"/>
                  </a:ext>
                </a:extLst>
              </a:tr>
            </a:tbl>
          </a:graphicData>
        </a:graphic>
      </p:graphicFrame>
      <p:graphicFrame>
        <p:nvGraphicFramePr>
          <p:cNvPr id="5" name="Tabel 4"/>
          <p:cNvGraphicFramePr>
            <a:graphicFrameLocks noGrp="1"/>
          </p:cNvGraphicFramePr>
          <p:nvPr>
            <p:extLst>
              <p:ext uri="{D42A27DB-BD31-4B8C-83A1-F6EECF244321}">
                <p14:modId xmlns:p14="http://schemas.microsoft.com/office/powerpoint/2010/main" val="901821723"/>
              </p:ext>
            </p:extLst>
          </p:nvPr>
        </p:nvGraphicFramePr>
        <p:xfrm>
          <a:off x="2468105" y="1412776"/>
          <a:ext cx="6096000" cy="91440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566929406"/>
                    </a:ext>
                  </a:extLst>
                </a:gridCol>
              </a:tblGrid>
              <a:tr h="198022">
                <a:tc>
                  <a:txBody>
                    <a:bodyPr/>
                    <a:lstStyle/>
                    <a:p>
                      <a:r>
                        <a:rPr lang="en-GB" sz="900" dirty="0"/>
                        <a:t>Date</a:t>
                      </a:r>
                    </a:p>
                  </a:txBody>
                  <a:tcPr/>
                </a:tc>
                <a:extLst>
                  <a:ext uri="{0D108BD9-81ED-4DB2-BD59-A6C34878D82A}">
                    <a16:rowId xmlns:a16="http://schemas.microsoft.com/office/drawing/2014/main" val="2782343596"/>
                  </a:ext>
                </a:extLst>
              </a:tr>
              <a:tr h="1980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t>4</a:t>
                      </a:r>
                      <a:r>
                        <a:rPr lang="en-GB" sz="900" baseline="30000" dirty="0"/>
                        <a:t>th</a:t>
                      </a:r>
                      <a:r>
                        <a:rPr lang="en-GB" sz="900" dirty="0"/>
                        <a:t> May 2020</a:t>
                      </a:r>
                    </a:p>
                  </a:txBody>
                  <a:tcPr/>
                </a:tc>
                <a:extLst>
                  <a:ext uri="{0D108BD9-81ED-4DB2-BD59-A6C34878D82A}">
                    <a16:rowId xmlns:a16="http://schemas.microsoft.com/office/drawing/2014/main" val="766880231"/>
                  </a:ext>
                </a:extLst>
              </a:tr>
              <a:tr h="1980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t>May 4</a:t>
                      </a:r>
                      <a:r>
                        <a:rPr lang="en-GB" sz="900" baseline="30000" dirty="0"/>
                        <a:t>th</a:t>
                      </a:r>
                      <a:r>
                        <a:rPr lang="en-GB" sz="900" dirty="0"/>
                        <a:t>, 2020</a:t>
                      </a:r>
                    </a:p>
                  </a:txBody>
                  <a:tcPr/>
                </a:tc>
                <a:extLst>
                  <a:ext uri="{0D108BD9-81ED-4DB2-BD59-A6C34878D82A}">
                    <a16:rowId xmlns:a16="http://schemas.microsoft.com/office/drawing/2014/main" val="2715992051"/>
                  </a:ext>
                </a:extLst>
              </a:tr>
              <a:tr h="1980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t>May 4, 2020</a:t>
                      </a:r>
                    </a:p>
                  </a:txBody>
                  <a:tcPr/>
                </a:tc>
                <a:extLst>
                  <a:ext uri="{0D108BD9-81ED-4DB2-BD59-A6C34878D82A}">
                    <a16:rowId xmlns:a16="http://schemas.microsoft.com/office/drawing/2014/main" val="2209045808"/>
                  </a:ext>
                </a:extLst>
              </a:tr>
            </a:tbl>
          </a:graphicData>
        </a:graphic>
      </p:graphicFrame>
      <p:graphicFrame>
        <p:nvGraphicFramePr>
          <p:cNvPr id="7" name="Tabel 6"/>
          <p:cNvGraphicFramePr>
            <a:graphicFrameLocks noGrp="1"/>
          </p:cNvGraphicFramePr>
          <p:nvPr>
            <p:extLst>
              <p:ext uri="{D42A27DB-BD31-4B8C-83A1-F6EECF244321}">
                <p14:modId xmlns:p14="http://schemas.microsoft.com/office/powerpoint/2010/main" val="1824696292"/>
              </p:ext>
            </p:extLst>
          </p:nvPr>
        </p:nvGraphicFramePr>
        <p:xfrm>
          <a:off x="2468105" y="2448031"/>
          <a:ext cx="6096000" cy="68580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3922363731"/>
                    </a:ext>
                  </a:extLst>
                </a:gridCol>
              </a:tblGrid>
              <a:tr h="162299">
                <a:tc>
                  <a:txBody>
                    <a:bodyPr/>
                    <a:lstStyle/>
                    <a:p>
                      <a:r>
                        <a:rPr lang="en-GB" sz="900" dirty="0"/>
                        <a:t>Subject (only</a:t>
                      </a:r>
                      <a:r>
                        <a:rPr lang="en-GB" sz="900" baseline="0" dirty="0"/>
                        <a:t> in formal letters)</a:t>
                      </a:r>
                      <a:endParaRPr lang="en-GB" sz="900" dirty="0"/>
                    </a:p>
                  </a:txBody>
                  <a:tcPr/>
                </a:tc>
                <a:extLst>
                  <a:ext uri="{0D108BD9-81ED-4DB2-BD59-A6C34878D82A}">
                    <a16:rowId xmlns:a16="http://schemas.microsoft.com/office/drawing/2014/main" val="3645659394"/>
                  </a:ext>
                </a:extLst>
              </a:tr>
              <a:tr h="162299">
                <a:tc>
                  <a:txBody>
                    <a:bodyPr/>
                    <a:lstStyle/>
                    <a:p>
                      <a:r>
                        <a:rPr lang="en-GB" sz="900" dirty="0"/>
                        <a:t>Subject:</a:t>
                      </a:r>
                    </a:p>
                  </a:txBody>
                  <a:tcPr/>
                </a:tc>
                <a:extLst>
                  <a:ext uri="{0D108BD9-81ED-4DB2-BD59-A6C34878D82A}">
                    <a16:rowId xmlns:a16="http://schemas.microsoft.com/office/drawing/2014/main" val="2245530280"/>
                  </a:ext>
                </a:extLst>
              </a:tr>
              <a:tr h="162299">
                <a:tc>
                  <a:txBody>
                    <a:bodyPr/>
                    <a:lstStyle/>
                    <a:p>
                      <a:r>
                        <a:rPr lang="en-GB" sz="900" dirty="0"/>
                        <a:t>Re:</a:t>
                      </a:r>
                    </a:p>
                  </a:txBody>
                  <a:tcPr/>
                </a:tc>
                <a:extLst>
                  <a:ext uri="{0D108BD9-81ED-4DB2-BD59-A6C34878D82A}">
                    <a16:rowId xmlns:a16="http://schemas.microsoft.com/office/drawing/2014/main" val="3420592817"/>
                  </a:ext>
                </a:extLst>
              </a:tr>
            </a:tbl>
          </a:graphicData>
        </a:graphic>
      </p:graphicFrame>
    </p:spTree>
    <p:extLst>
      <p:ext uri="{BB962C8B-B14F-4D97-AF65-F5344CB8AC3E}">
        <p14:creationId xmlns:p14="http://schemas.microsoft.com/office/powerpoint/2010/main" val="2693558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Planning </a:t>
            </a:r>
            <a:r>
              <a:rPr lang="nl-NL" b="1" dirty="0" err="1"/>
              <a:t>period</a:t>
            </a:r>
            <a:r>
              <a:rPr lang="nl-NL" b="1" dirty="0"/>
              <a:t> 4</a:t>
            </a:r>
          </a:p>
        </p:txBody>
      </p:sp>
      <p:sp>
        <p:nvSpPr>
          <p:cNvPr id="3" name="Tijdelijke aanduiding voor inhoud 2"/>
          <p:cNvSpPr>
            <a:spLocks noGrp="1"/>
          </p:cNvSpPr>
          <p:nvPr>
            <p:ph idx="1"/>
          </p:nvPr>
        </p:nvSpPr>
        <p:spPr/>
        <p:txBody>
          <a:bodyPr>
            <a:normAutofit/>
          </a:bodyPr>
          <a:lstStyle/>
          <a:p>
            <a:endParaRPr lang="nl-NL" dirty="0"/>
          </a:p>
          <a:p>
            <a:r>
              <a:rPr lang="nl-NL" dirty="0"/>
              <a:t>Wikiwijs </a:t>
            </a:r>
            <a:r>
              <a:rPr lang="nl-NL" dirty="0" err="1"/>
              <a:t>Period</a:t>
            </a:r>
            <a:r>
              <a:rPr lang="nl-NL" dirty="0"/>
              <a:t> 4</a:t>
            </a:r>
          </a:p>
          <a:p>
            <a:r>
              <a:rPr lang="nl-NL" dirty="0"/>
              <a:t>Planner on paper?</a:t>
            </a:r>
          </a:p>
          <a:p>
            <a:r>
              <a:rPr lang="nl-NL" dirty="0"/>
              <a:t>Tests</a:t>
            </a:r>
          </a:p>
          <a:p>
            <a:pPr lvl="1"/>
            <a:r>
              <a:rPr lang="nl-NL" dirty="0" err="1"/>
              <a:t>Listening</a:t>
            </a:r>
            <a:r>
              <a:rPr lang="nl-NL" dirty="0"/>
              <a:t> </a:t>
            </a:r>
            <a:r>
              <a:rPr lang="nl-NL" dirty="0" err="1"/>
              <a:t>Period</a:t>
            </a:r>
            <a:r>
              <a:rPr lang="nl-NL" dirty="0"/>
              <a:t> 2 – </a:t>
            </a:r>
            <a:r>
              <a:rPr lang="nl-NL" dirty="0" err="1"/>
              <a:t>When</a:t>
            </a:r>
            <a:r>
              <a:rPr lang="nl-NL" dirty="0"/>
              <a:t>?</a:t>
            </a:r>
          </a:p>
          <a:p>
            <a:pPr lvl="1"/>
            <a:r>
              <a:rPr lang="nl-NL" dirty="0"/>
              <a:t>SO Unit 4 </a:t>
            </a:r>
            <a:r>
              <a:rPr lang="nl-NL" dirty="0" err="1"/>
              <a:t>Vocab</a:t>
            </a:r>
            <a:r>
              <a:rPr lang="nl-NL" dirty="0"/>
              <a:t> </a:t>
            </a:r>
            <a:r>
              <a:rPr lang="nl-NL" dirty="0" err="1"/>
              <a:t>and</a:t>
            </a:r>
            <a:r>
              <a:rPr lang="nl-NL" dirty="0"/>
              <a:t> </a:t>
            </a:r>
            <a:r>
              <a:rPr lang="nl-NL" dirty="0" err="1"/>
              <a:t>Grammar</a:t>
            </a:r>
            <a:endParaRPr lang="nl-NL" dirty="0"/>
          </a:p>
          <a:p>
            <a:pPr lvl="1"/>
            <a:r>
              <a:rPr lang="nl-NL" dirty="0" err="1"/>
              <a:t>Writing</a:t>
            </a:r>
            <a:endParaRPr lang="nl-NL" dirty="0"/>
          </a:p>
          <a:p>
            <a:pPr marL="0" indent="0">
              <a:buNone/>
            </a:pPr>
            <a:endParaRPr lang="nl-NL" dirty="0"/>
          </a:p>
          <a:p>
            <a:r>
              <a:rPr lang="nl-NL" i="1" dirty="0"/>
              <a:t>Wikiwijs Periode 4</a:t>
            </a:r>
          </a:p>
          <a:p>
            <a:r>
              <a:rPr lang="nl-NL" i="1" dirty="0"/>
              <a:t>Planner op papier?</a:t>
            </a:r>
          </a:p>
          <a:p>
            <a:r>
              <a:rPr lang="nl-NL" i="1" dirty="0"/>
              <a:t>Toetsen</a:t>
            </a:r>
          </a:p>
          <a:p>
            <a:pPr lvl="1"/>
            <a:r>
              <a:rPr lang="nl-NL" i="1" dirty="0"/>
              <a:t>Luisteren Periode 2 – Wanneer?</a:t>
            </a:r>
          </a:p>
          <a:p>
            <a:pPr lvl="1"/>
            <a:r>
              <a:rPr lang="nl-NL" i="1" dirty="0"/>
              <a:t>SO Hoofdstuk 4 Woorden en Grammatica</a:t>
            </a:r>
          </a:p>
          <a:p>
            <a:pPr lvl="1"/>
            <a:r>
              <a:rPr lang="nl-NL" i="1" dirty="0"/>
              <a:t>Schrijven</a:t>
            </a:r>
          </a:p>
        </p:txBody>
      </p:sp>
    </p:spTree>
    <p:extLst>
      <p:ext uri="{BB962C8B-B14F-4D97-AF65-F5344CB8AC3E}">
        <p14:creationId xmlns:p14="http://schemas.microsoft.com/office/powerpoint/2010/main" val="3467507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b="1" dirty="0"/>
              <a:t>Things to mind when writing</a:t>
            </a:r>
          </a:p>
        </p:txBody>
      </p:sp>
      <p:sp>
        <p:nvSpPr>
          <p:cNvPr id="3" name="Tijdelijke aanduiding voor inhoud 2"/>
          <p:cNvSpPr>
            <a:spLocks noGrp="1"/>
          </p:cNvSpPr>
          <p:nvPr>
            <p:ph idx="1"/>
          </p:nvPr>
        </p:nvSpPr>
        <p:spPr/>
        <p:txBody>
          <a:bodyPr>
            <a:normAutofit lnSpcReduction="10000"/>
          </a:bodyPr>
          <a:lstStyle/>
          <a:p>
            <a:pPr marL="0" indent="0">
              <a:buNone/>
            </a:pPr>
            <a:endParaRPr lang="en-GB" b="1" dirty="0"/>
          </a:p>
          <a:p>
            <a:pPr marL="0" indent="0">
              <a:buNone/>
            </a:pPr>
            <a:r>
              <a:rPr lang="en-GB" b="1" dirty="0"/>
              <a:t>Spelling</a:t>
            </a:r>
          </a:p>
          <a:p>
            <a:r>
              <a:rPr lang="en-GB" dirty="0"/>
              <a:t>Capital letters (= </a:t>
            </a:r>
            <a:r>
              <a:rPr lang="en-GB" dirty="0" err="1"/>
              <a:t>Hoofdletters</a:t>
            </a:r>
            <a:r>
              <a:rPr lang="en-GB" dirty="0"/>
              <a:t>)</a:t>
            </a:r>
          </a:p>
          <a:p>
            <a:pPr lvl="1"/>
            <a:r>
              <a:rPr lang="en-GB" dirty="0"/>
              <a:t>Names of people and cities		</a:t>
            </a:r>
            <a:r>
              <a:rPr lang="en-GB" dirty="0" err="1"/>
              <a:t>Namen</a:t>
            </a:r>
            <a:r>
              <a:rPr lang="en-GB" dirty="0"/>
              <a:t> van </a:t>
            </a:r>
            <a:r>
              <a:rPr lang="en-GB" dirty="0" err="1"/>
              <a:t>mensen</a:t>
            </a:r>
            <a:r>
              <a:rPr lang="en-GB" dirty="0"/>
              <a:t> </a:t>
            </a:r>
            <a:r>
              <a:rPr lang="en-GB" dirty="0" err="1"/>
              <a:t>en</a:t>
            </a:r>
            <a:r>
              <a:rPr lang="en-GB" dirty="0"/>
              <a:t> </a:t>
            </a:r>
            <a:r>
              <a:rPr lang="en-GB" dirty="0" err="1"/>
              <a:t>steden</a:t>
            </a:r>
            <a:endParaRPr lang="en-GB" dirty="0"/>
          </a:p>
          <a:p>
            <a:pPr lvl="1"/>
            <a:r>
              <a:rPr lang="en-GB" dirty="0"/>
              <a:t>Months and days			</a:t>
            </a:r>
            <a:r>
              <a:rPr lang="en-GB" dirty="0" err="1"/>
              <a:t>Maanden</a:t>
            </a:r>
            <a:r>
              <a:rPr lang="en-GB" dirty="0"/>
              <a:t> </a:t>
            </a:r>
            <a:r>
              <a:rPr lang="en-GB" dirty="0" err="1"/>
              <a:t>en</a:t>
            </a:r>
            <a:r>
              <a:rPr lang="en-GB" dirty="0"/>
              <a:t> </a:t>
            </a:r>
            <a:r>
              <a:rPr lang="en-GB" dirty="0" err="1"/>
              <a:t>dagen</a:t>
            </a:r>
            <a:endParaRPr lang="en-GB" dirty="0"/>
          </a:p>
          <a:p>
            <a:pPr lvl="1"/>
            <a:r>
              <a:rPr lang="en-GB" dirty="0"/>
              <a:t>Start of a sentence		Begin van </a:t>
            </a:r>
            <a:r>
              <a:rPr lang="en-GB" dirty="0" err="1"/>
              <a:t>een</a:t>
            </a:r>
            <a:r>
              <a:rPr lang="en-GB" dirty="0"/>
              <a:t> </a:t>
            </a:r>
            <a:r>
              <a:rPr lang="en-GB" dirty="0" err="1"/>
              <a:t>zin</a:t>
            </a:r>
            <a:endParaRPr lang="en-GB" dirty="0"/>
          </a:p>
          <a:p>
            <a:pPr lvl="1"/>
            <a:r>
              <a:rPr lang="en-GB" dirty="0"/>
              <a:t>‘I’ always				‘</a:t>
            </a:r>
            <a:r>
              <a:rPr lang="en-GB" dirty="0" err="1"/>
              <a:t>Ik</a:t>
            </a:r>
            <a:r>
              <a:rPr lang="en-GB" dirty="0"/>
              <a:t>’ </a:t>
            </a:r>
            <a:r>
              <a:rPr lang="en-GB" dirty="0" err="1"/>
              <a:t>altijd</a:t>
            </a:r>
            <a:r>
              <a:rPr lang="en-GB" dirty="0"/>
              <a:t> </a:t>
            </a:r>
            <a:r>
              <a:rPr lang="en-GB" dirty="0" err="1"/>
              <a:t>waar</a:t>
            </a:r>
            <a:r>
              <a:rPr lang="en-GB" dirty="0"/>
              <a:t> </a:t>
            </a:r>
            <a:r>
              <a:rPr lang="en-GB" dirty="0" err="1"/>
              <a:t>dan</a:t>
            </a:r>
            <a:r>
              <a:rPr lang="en-GB" dirty="0"/>
              <a:t> </a:t>
            </a:r>
            <a:r>
              <a:rPr lang="en-GB" dirty="0" err="1"/>
              <a:t>ook</a:t>
            </a:r>
            <a:r>
              <a:rPr lang="en-GB" dirty="0"/>
              <a:t> in de zin</a:t>
            </a:r>
          </a:p>
          <a:p>
            <a:endParaRPr lang="en-GB" dirty="0"/>
          </a:p>
          <a:p>
            <a:r>
              <a:rPr lang="en-GB" dirty="0"/>
              <a:t>Homophones = words that are pronounced the same but have a different meaning and often a different spelling</a:t>
            </a:r>
          </a:p>
          <a:p>
            <a:r>
              <a:rPr lang="en-GB" i="1" dirty="0"/>
              <a:t>Homophones = </a:t>
            </a:r>
            <a:r>
              <a:rPr lang="en-GB" i="1" dirty="0" err="1"/>
              <a:t>woorden</a:t>
            </a:r>
            <a:r>
              <a:rPr lang="en-GB" i="1" dirty="0"/>
              <a:t> die </a:t>
            </a:r>
            <a:r>
              <a:rPr lang="en-GB" i="1" dirty="0" err="1"/>
              <a:t>hetzelfde</a:t>
            </a:r>
            <a:r>
              <a:rPr lang="en-GB" i="1" dirty="0"/>
              <a:t> </a:t>
            </a:r>
            <a:r>
              <a:rPr lang="en-GB" i="1" dirty="0" err="1"/>
              <a:t>uitgesproken</a:t>
            </a:r>
            <a:r>
              <a:rPr lang="en-GB" i="1" dirty="0"/>
              <a:t> </a:t>
            </a:r>
            <a:r>
              <a:rPr lang="en-GB" i="1" dirty="0" err="1"/>
              <a:t>worden</a:t>
            </a:r>
            <a:r>
              <a:rPr lang="en-GB" i="1" dirty="0"/>
              <a:t> maar </a:t>
            </a:r>
            <a:r>
              <a:rPr lang="en-GB" i="1" dirty="0" err="1"/>
              <a:t>een</a:t>
            </a:r>
            <a:r>
              <a:rPr lang="en-GB" i="1" dirty="0"/>
              <a:t> </a:t>
            </a:r>
            <a:r>
              <a:rPr lang="en-GB" i="1" dirty="0" err="1"/>
              <a:t>andere</a:t>
            </a:r>
            <a:r>
              <a:rPr lang="en-GB" i="1" dirty="0"/>
              <a:t> </a:t>
            </a:r>
            <a:r>
              <a:rPr lang="en-GB" i="1" dirty="0" err="1"/>
              <a:t>betekenis</a:t>
            </a:r>
            <a:r>
              <a:rPr lang="en-GB" i="1" dirty="0"/>
              <a:t> </a:t>
            </a:r>
            <a:r>
              <a:rPr lang="en-GB" i="1" dirty="0" err="1"/>
              <a:t>hebben</a:t>
            </a:r>
            <a:r>
              <a:rPr lang="en-GB" i="1" dirty="0"/>
              <a:t> </a:t>
            </a:r>
            <a:r>
              <a:rPr lang="en-GB" i="1" dirty="0" err="1"/>
              <a:t>en</a:t>
            </a:r>
            <a:r>
              <a:rPr lang="en-GB" i="1" dirty="0"/>
              <a:t> </a:t>
            </a:r>
            <a:r>
              <a:rPr lang="en-GB" i="1" dirty="0" err="1"/>
              <a:t>vaak</a:t>
            </a:r>
            <a:r>
              <a:rPr lang="en-GB" i="1" dirty="0"/>
              <a:t> </a:t>
            </a:r>
            <a:r>
              <a:rPr lang="en-GB" i="1" dirty="0" err="1"/>
              <a:t>ook</a:t>
            </a:r>
            <a:r>
              <a:rPr lang="en-GB" i="1" dirty="0"/>
              <a:t> </a:t>
            </a:r>
            <a:r>
              <a:rPr lang="en-GB" i="1" dirty="0" err="1"/>
              <a:t>een</a:t>
            </a:r>
            <a:r>
              <a:rPr lang="en-GB" i="1" dirty="0"/>
              <a:t> </a:t>
            </a:r>
            <a:r>
              <a:rPr lang="en-GB" i="1" dirty="0" err="1"/>
              <a:t>andere</a:t>
            </a:r>
            <a:r>
              <a:rPr lang="en-GB" i="1" dirty="0"/>
              <a:t> spelling</a:t>
            </a:r>
          </a:p>
          <a:p>
            <a:r>
              <a:rPr lang="en-GB" dirty="0"/>
              <a:t>Your/ You’re/ You are</a:t>
            </a:r>
          </a:p>
          <a:p>
            <a:pPr lvl="1"/>
            <a:r>
              <a:rPr lang="en-GB" dirty="0"/>
              <a:t>You are 	= </a:t>
            </a:r>
            <a:r>
              <a:rPr lang="en-GB" dirty="0" err="1"/>
              <a:t>Jij</a:t>
            </a:r>
            <a:r>
              <a:rPr lang="en-GB" dirty="0"/>
              <a:t> bent (</a:t>
            </a:r>
            <a:r>
              <a:rPr lang="en-GB" dirty="0" err="1"/>
              <a:t>een</a:t>
            </a:r>
            <a:r>
              <a:rPr lang="en-GB" dirty="0"/>
              <a:t> </a:t>
            </a:r>
            <a:r>
              <a:rPr lang="en-GB" dirty="0" err="1"/>
              <a:t>tovenaar</a:t>
            </a:r>
            <a:r>
              <a:rPr lang="en-GB" dirty="0"/>
              <a:t>)</a:t>
            </a:r>
          </a:p>
          <a:p>
            <a:pPr lvl="1"/>
            <a:r>
              <a:rPr lang="en-GB" dirty="0"/>
              <a:t>You’re	= </a:t>
            </a:r>
            <a:r>
              <a:rPr lang="en-GB" dirty="0" err="1"/>
              <a:t>Jij</a:t>
            </a:r>
            <a:r>
              <a:rPr lang="en-GB" dirty="0"/>
              <a:t> bent [</a:t>
            </a:r>
            <a:r>
              <a:rPr lang="en-GB" dirty="0" err="1"/>
              <a:t>samengetrokken</a:t>
            </a:r>
            <a:r>
              <a:rPr lang="en-GB" dirty="0"/>
              <a:t>]</a:t>
            </a:r>
          </a:p>
          <a:p>
            <a:pPr lvl="1"/>
            <a:r>
              <a:rPr lang="en-GB" dirty="0"/>
              <a:t>Your	= </a:t>
            </a:r>
            <a:r>
              <a:rPr lang="en-GB" dirty="0" err="1"/>
              <a:t>Jou</a:t>
            </a:r>
            <a:r>
              <a:rPr lang="en-GB" b="1" u="sng" dirty="0" err="1"/>
              <a:t>w</a:t>
            </a:r>
            <a:r>
              <a:rPr lang="en-GB" dirty="0"/>
              <a:t> </a:t>
            </a:r>
            <a:r>
              <a:rPr lang="en-GB" dirty="0" err="1"/>
              <a:t>telefoon</a:t>
            </a:r>
            <a:r>
              <a:rPr lang="en-GB" dirty="0"/>
              <a:t> </a:t>
            </a:r>
            <a:endParaRPr lang="en-GB" u="sng" dirty="0"/>
          </a:p>
          <a:p>
            <a:pPr marL="0" indent="0">
              <a:buNone/>
            </a:pPr>
            <a:endParaRPr lang="en-GB" dirty="0"/>
          </a:p>
        </p:txBody>
      </p:sp>
    </p:spTree>
    <p:extLst>
      <p:ext uri="{BB962C8B-B14F-4D97-AF65-F5344CB8AC3E}">
        <p14:creationId xmlns:p14="http://schemas.microsoft.com/office/powerpoint/2010/main" val="25300984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b="1" dirty="0"/>
              <a:t>Homophones</a:t>
            </a:r>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700808"/>
            <a:ext cx="8229600" cy="4122350"/>
          </a:xfrm>
        </p:spPr>
      </p:pic>
    </p:spTree>
    <p:extLst>
      <p:ext uri="{BB962C8B-B14F-4D97-AF65-F5344CB8AC3E}">
        <p14:creationId xmlns:p14="http://schemas.microsoft.com/office/powerpoint/2010/main" val="4222784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b="1" dirty="0"/>
              <a:t>Homophones</a:t>
            </a:r>
            <a:endParaRPr lang="en-GB"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700808"/>
            <a:ext cx="8229600" cy="4122350"/>
          </a:xfrm>
        </p:spPr>
      </p:pic>
    </p:spTree>
    <p:extLst>
      <p:ext uri="{BB962C8B-B14F-4D97-AF65-F5344CB8AC3E}">
        <p14:creationId xmlns:p14="http://schemas.microsoft.com/office/powerpoint/2010/main" val="8705249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b="1" dirty="0"/>
              <a:t>Homophones</a:t>
            </a:r>
            <a:endParaRPr lang="en-GB"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556792"/>
            <a:ext cx="8229600" cy="4122350"/>
          </a:xfrm>
        </p:spPr>
      </p:pic>
    </p:spTree>
    <p:extLst>
      <p:ext uri="{BB962C8B-B14F-4D97-AF65-F5344CB8AC3E}">
        <p14:creationId xmlns:p14="http://schemas.microsoft.com/office/powerpoint/2010/main" val="37661477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b="1" dirty="0"/>
              <a:t>Homophones</a:t>
            </a:r>
            <a:endParaRPr lang="en-GB"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28800"/>
            <a:ext cx="8229600" cy="4114800"/>
          </a:xfrm>
        </p:spPr>
      </p:pic>
    </p:spTree>
    <p:extLst>
      <p:ext uri="{BB962C8B-B14F-4D97-AF65-F5344CB8AC3E}">
        <p14:creationId xmlns:p14="http://schemas.microsoft.com/office/powerpoint/2010/main" val="37990571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b="1" dirty="0"/>
              <a:t>Homophones</a:t>
            </a:r>
            <a:endParaRPr lang="en-GB"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28800"/>
            <a:ext cx="8229600" cy="4122350"/>
          </a:xfrm>
        </p:spPr>
      </p:pic>
    </p:spTree>
    <p:extLst>
      <p:ext uri="{BB962C8B-B14F-4D97-AF65-F5344CB8AC3E}">
        <p14:creationId xmlns:p14="http://schemas.microsoft.com/office/powerpoint/2010/main" val="1653951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b="1" dirty="0"/>
              <a:t>Homophones</a:t>
            </a:r>
            <a:endParaRPr lang="en-GB"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556792"/>
            <a:ext cx="8229600" cy="4114800"/>
          </a:xfrm>
        </p:spPr>
      </p:pic>
    </p:spTree>
    <p:extLst>
      <p:ext uri="{BB962C8B-B14F-4D97-AF65-F5344CB8AC3E}">
        <p14:creationId xmlns:p14="http://schemas.microsoft.com/office/powerpoint/2010/main" val="34454835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b="1" dirty="0"/>
              <a:t>Homophones</a:t>
            </a:r>
            <a:endParaRPr lang="en-GB"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28800"/>
            <a:ext cx="8229600" cy="4114800"/>
          </a:xfrm>
        </p:spPr>
      </p:pic>
    </p:spTree>
    <p:extLst>
      <p:ext uri="{BB962C8B-B14F-4D97-AF65-F5344CB8AC3E}">
        <p14:creationId xmlns:p14="http://schemas.microsoft.com/office/powerpoint/2010/main" val="2925402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b="1" dirty="0"/>
              <a:t>Homophones</a:t>
            </a:r>
            <a:endParaRPr lang="en-GB"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28800"/>
            <a:ext cx="8229600" cy="4122350"/>
          </a:xfrm>
        </p:spPr>
      </p:pic>
    </p:spTree>
    <p:extLst>
      <p:ext uri="{BB962C8B-B14F-4D97-AF65-F5344CB8AC3E}">
        <p14:creationId xmlns:p14="http://schemas.microsoft.com/office/powerpoint/2010/main" val="14359596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b="1" dirty="0"/>
              <a:t>Homophones</a:t>
            </a:r>
            <a:endParaRPr lang="en-GB"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0250" y="1772816"/>
            <a:ext cx="8226549" cy="4120822"/>
          </a:xfrm>
        </p:spPr>
      </p:pic>
    </p:spTree>
    <p:extLst>
      <p:ext uri="{BB962C8B-B14F-4D97-AF65-F5344CB8AC3E}">
        <p14:creationId xmlns:p14="http://schemas.microsoft.com/office/powerpoint/2010/main" val="2252145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GB" dirty="0"/>
              <a:t>Grammar					Comparisons</a:t>
            </a:r>
          </a:p>
        </p:txBody>
      </p:sp>
      <p:sp>
        <p:nvSpPr>
          <p:cNvPr id="5" name="Tijdelijke aanduiding voor inhoud 4"/>
          <p:cNvSpPr>
            <a:spLocks noGrp="1"/>
          </p:cNvSpPr>
          <p:nvPr>
            <p:ph idx="1"/>
          </p:nvPr>
        </p:nvSpPr>
        <p:spPr/>
        <p:txBody>
          <a:bodyPr>
            <a:normAutofit/>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dirty="0"/>
              <a:t>	BIG		             BIGGER			BIGGEST</a:t>
            </a:r>
          </a:p>
          <a:p>
            <a:pPr marL="0" indent="0">
              <a:buNone/>
            </a:pPr>
            <a:endParaRPr lang="en-GB" dirty="0"/>
          </a:p>
          <a:p>
            <a:pPr marL="0" indent="0">
              <a:buNone/>
            </a:pPr>
            <a:r>
              <a:rPr lang="en-GB" b="1" dirty="0"/>
              <a:t>Comparison = </a:t>
            </a:r>
            <a:r>
              <a:rPr lang="en-GB" b="1" dirty="0" err="1"/>
              <a:t>Vergelijken</a:t>
            </a:r>
            <a:endParaRPr lang="en-GB" b="1" dirty="0"/>
          </a:p>
          <a:p>
            <a:r>
              <a:rPr lang="en-GB" dirty="0"/>
              <a:t>Explanation on the next slides</a:t>
            </a:r>
          </a:p>
          <a:p>
            <a:r>
              <a:rPr lang="en-GB" dirty="0"/>
              <a:t>Practice on </a:t>
            </a:r>
            <a:r>
              <a:rPr lang="en-GB" dirty="0" err="1"/>
              <a:t>Studiemeter</a:t>
            </a:r>
            <a:endParaRPr lang="en-GB" dirty="0"/>
          </a:p>
          <a:p>
            <a:r>
              <a:rPr lang="en-GB" dirty="0"/>
              <a:t>For additional practice: Watch the clip on YouTube </a:t>
            </a:r>
          </a:p>
        </p:txBody>
      </p:sp>
      <p:pic>
        <p:nvPicPr>
          <p:cNvPr id="6" name="Afbeelding 5"/>
          <p:cNvPicPr>
            <a:picLocks noChangeAspect="1"/>
          </p:cNvPicPr>
          <p:nvPr/>
        </p:nvPicPr>
        <p:blipFill rotWithShape="1">
          <a:blip r:embed="rId2"/>
          <a:srcRect l="7711" r="11338"/>
          <a:stretch/>
        </p:blipFill>
        <p:spPr>
          <a:xfrm>
            <a:off x="395536" y="1762293"/>
            <a:ext cx="2376265" cy="1920280"/>
          </a:xfrm>
          <a:prstGeom prst="rect">
            <a:avLst/>
          </a:prstGeom>
        </p:spPr>
      </p:pic>
      <p:pic>
        <p:nvPicPr>
          <p:cNvPr id="8" name="Afbeelding 7"/>
          <p:cNvPicPr>
            <a:picLocks noChangeAspect="1"/>
          </p:cNvPicPr>
          <p:nvPr/>
        </p:nvPicPr>
        <p:blipFill>
          <a:blip r:embed="rId3"/>
          <a:stretch>
            <a:fillRect/>
          </a:stretch>
        </p:blipFill>
        <p:spPr>
          <a:xfrm>
            <a:off x="2915816" y="1762293"/>
            <a:ext cx="2880320" cy="1924054"/>
          </a:xfrm>
          <a:prstGeom prst="rect">
            <a:avLst/>
          </a:prstGeom>
        </p:spPr>
      </p:pic>
      <p:pic>
        <p:nvPicPr>
          <p:cNvPr id="9" name="Afbeelding 8"/>
          <p:cNvPicPr>
            <a:picLocks noChangeAspect="1"/>
          </p:cNvPicPr>
          <p:nvPr/>
        </p:nvPicPr>
        <p:blipFill rotWithShape="1">
          <a:blip r:embed="rId4"/>
          <a:srcRect l="3587" r="4166"/>
          <a:stretch/>
        </p:blipFill>
        <p:spPr>
          <a:xfrm>
            <a:off x="5940151" y="1762293"/>
            <a:ext cx="2880321" cy="1920280"/>
          </a:xfrm>
          <a:prstGeom prst="rect">
            <a:avLst/>
          </a:prstGeom>
        </p:spPr>
      </p:pic>
      <p:pic>
        <p:nvPicPr>
          <p:cNvPr id="2" name="Afbeelding 1">
            <a:hlinkClick r:id="rId5"/>
          </p:cNvPr>
          <p:cNvPicPr>
            <a:picLocks noChangeAspect="1"/>
          </p:cNvPicPr>
          <p:nvPr/>
        </p:nvPicPr>
        <p:blipFill>
          <a:blip r:embed="rId6"/>
          <a:stretch>
            <a:fillRect/>
          </a:stretch>
        </p:blipFill>
        <p:spPr>
          <a:xfrm>
            <a:off x="7164288" y="5301208"/>
            <a:ext cx="1280271" cy="1079086"/>
          </a:xfrm>
          <a:prstGeom prst="rect">
            <a:avLst/>
          </a:prstGeom>
        </p:spPr>
      </p:pic>
    </p:spTree>
    <p:extLst>
      <p:ext uri="{BB962C8B-B14F-4D97-AF65-F5344CB8AC3E}">
        <p14:creationId xmlns:p14="http://schemas.microsoft.com/office/powerpoint/2010/main" val="272290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b="1" dirty="0"/>
              <a:t>Things to mind when writing</a:t>
            </a:r>
            <a:endParaRPr lang="en-GB" dirty="0"/>
          </a:p>
        </p:txBody>
      </p:sp>
      <p:sp>
        <p:nvSpPr>
          <p:cNvPr id="3" name="Tijdelijke aanduiding voor inhoud 2"/>
          <p:cNvSpPr>
            <a:spLocks noGrp="1"/>
          </p:cNvSpPr>
          <p:nvPr>
            <p:ph idx="1"/>
          </p:nvPr>
        </p:nvSpPr>
        <p:spPr/>
        <p:txBody>
          <a:bodyPr>
            <a:normAutofit/>
          </a:bodyPr>
          <a:lstStyle/>
          <a:p>
            <a:pPr marL="0" indent="0">
              <a:buNone/>
            </a:pPr>
            <a:endParaRPr lang="en-GB" dirty="0"/>
          </a:p>
          <a:p>
            <a:pPr marL="0" indent="0">
              <a:buNone/>
            </a:pPr>
            <a:r>
              <a:rPr lang="en-GB" b="1" dirty="0"/>
              <a:t>Conventions</a:t>
            </a:r>
            <a:endParaRPr lang="en-GB" dirty="0"/>
          </a:p>
          <a:p>
            <a:r>
              <a:rPr lang="en-GB" dirty="0"/>
              <a:t>Mind the examples</a:t>
            </a:r>
          </a:p>
          <a:p>
            <a:r>
              <a:rPr lang="en-GB" dirty="0"/>
              <a:t>Mind your comma’s and full stops</a:t>
            </a:r>
          </a:p>
          <a:p>
            <a:pPr lvl="1"/>
            <a:r>
              <a:rPr lang="en-GB" dirty="0"/>
              <a:t>Comma after the name in the Salutation</a:t>
            </a:r>
          </a:p>
          <a:p>
            <a:pPr lvl="1"/>
            <a:r>
              <a:rPr lang="en-GB" dirty="0"/>
              <a:t>Comma after the farewell </a:t>
            </a:r>
          </a:p>
          <a:p>
            <a:pPr lvl="1"/>
            <a:r>
              <a:rPr lang="en-GB" dirty="0"/>
              <a:t>Full stop at the end of a sentence</a:t>
            </a:r>
          </a:p>
          <a:p>
            <a:endParaRPr lang="en-GB" dirty="0"/>
          </a:p>
          <a:p>
            <a:pPr marL="0" indent="0">
              <a:buNone/>
            </a:pPr>
            <a:r>
              <a:rPr lang="en-GB" b="1" i="1" dirty="0"/>
              <a:t>Regels</a:t>
            </a:r>
          </a:p>
          <a:p>
            <a:r>
              <a:rPr lang="en-GB" i="1" dirty="0"/>
              <a:t>Let op de </a:t>
            </a:r>
            <a:r>
              <a:rPr lang="en-GB" i="1" dirty="0" err="1"/>
              <a:t>voorbeelden</a:t>
            </a:r>
            <a:endParaRPr lang="en-GB" i="1" dirty="0"/>
          </a:p>
          <a:p>
            <a:r>
              <a:rPr lang="en-GB" i="1" dirty="0"/>
              <a:t>Let op de </a:t>
            </a:r>
            <a:r>
              <a:rPr lang="en-GB" i="1" dirty="0" err="1"/>
              <a:t>komma’s</a:t>
            </a:r>
            <a:r>
              <a:rPr lang="en-GB" i="1" dirty="0"/>
              <a:t> </a:t>
            </a:r>
            <a:r>
              <a:rPr lang="en-GB" i="1" dirty="0" err="1"/>
              <a:t>en</a:t>
            </a:r>
            <a:r>
              <a:rPr lang="en-GB" i="1" dirty="0"/>
              <a:t> </a:t>
            </a:r>
            <a:r>
              <a:rPr lang="en-GB" i="1" dirty="0" err="1"/>
              <a:t>punten</a:t>
            </a:r>
            <a:endParaRPr lang="en-GB" i="1" dirty="0"/>
          </a:p>
          <a:p>
            <a:pPr lvl="1"/>
            <a:r>
              <a:rPr lang="en-GB" i="1" dirty="0" err="1"/>
              <a:t>Komma</a:t>
            </a:r>
            <a:r>
              <a:rPr lang="en-GB" i="1" dirty="0"/>
              <a:t> </a:t>
            </a:r>
            <a:r>
              <a:rPr lang="en-GB" i="1" dirty="0" err="1"/>
              <a:t>na</a:t>
            </a:r>
            <a:r>
              <a:rPr lang="en-GB" i="1" dirty="0"/>
              <a:t> de </a:t>
            </a:r>
            <a:r>
              <a:rPr lang="en-GB" i="1" dirty="0" err="1"/>
              <a:t>naam</a:t>
            </a:r>
            <a:r>
              <a:rPr lang="en-GB" i="1" dirty="0"/>
              <a:t> in de </a:t>
            </a:r>
            <a:r>
              <a:rPr lang="en-GB" i="1" dirty="0" err="1"/>
              <a:t>Aanhef</a:t>
            </a:r>
            <a:endParaRPr lang="en-GB" i="1" dirty="0"/>
          </a:p>
          <a:p>
            <a:pPr lvl="1"/>
            <a:r>
              <a:rPr lang="en-GB" i="1" dirty="0" err="1"/>
              <a:t>Komma</a:t>
            </a:r>
            <a:r>
              <a:rPr lang="en-GB" i="1" dirty="0"/>
              <a:t> </a:t>
            </a:r>
            <a:r>
              <a:rPr lang="en-GB" i="1" dirty="0" err="1"/>
              <a:t>na</a:t>
            </a:r>
            <a:r>
              <a:rPr lang="en-GB" i="1" dirty="0"/>
              <a:t> de </a:t>
            </a:r>
            <a:r>
              <a:rPr lang="en-GB" i="1" dirty="0" err="1"/>
              <a:t>eindgroet</a:t>
            </a:r>
            <a:endParaRPr lang="en-GB" i="1" dirty="0"/>
          </a:p>
          <a:p>
            <a:pPr lvl="1"/>
            <a:r>
              <a:rPr lang="en-GB" i="1" dirty="0"/>
              <a:t>Punt </a:t>
            </a:r>
            <a:r>
              <a:rPr lang="en-GB" i="1" dirty="0" err="1"/>
              <a:t>aan</a:t>
            </a:r>
            <a:r>
              <a:rPr lang="en-GB" i="1" dirty="0"/>
              <a:t> het </a:t>
            </a:r>
            <a:r>
              <a:rPr lang="en-GB" i="1" dirty="0" err="1"/>
              <a:t>einde</a:t>
            </a:r>
            <a:r>
              <a:rPr lang="en-GB" i="1" dirty="0"/>
              <a:t> van </a:t>
            </a:r>
            <a:r>
              <a:rPr lang="en-GB" i="1" dirty="0" err="1"/>
              <a:t>een</a:t>
            </a:r>
            <a:r>
              <a:rPr lang="en-GB" i="1" dirty="0"/>
              <a:t> </a:t>
            </a:r>
            <a:r>
              <a:rPr lang="en-GB" i="1" dirty="0" err="1"/>
              <a:t>zin</a:t>
            </a:r>
            <a:endParaRPr lang="en-GB" i="1" dirty="0"/>
          </a:p>
          <a:p>
            <a:pPr marL="0" indent="0">
              <a:buNone/>
            </a:pPr>
            <a:endParaRPr lang="en-GB" dirty="0"/>
          </a:p>
        </p:txBody>
      </p:sp>
    </p:spTree>
    <p:extLst>
      <p:ext uri="{BB962C8B-B14F-4D97-AF65-F5344CB8AC3E}">
        <p14:creationId xmlns:p14="http://schemas.microsoft.com/office/powerpoint/2010/main" val="35066866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err="1"/>
              <a:t>Writing</a:t>
            </a:r>
            <a:r>
              <a:rPr lang="nl-NL" b="1" dirty="0"/>
              <a:t> </a:t>
            </a:r>
            <a:r>
              <a:rPr lang="nl-NL" b="1" dirty="0" err="1"/>
              <a:t>exercise</a:t>
            </a:r>
            <a:endParaRPr lang="en-GB" dirty="0"/>
          </a:p>
        </p:txBody>
      </p:sp>
      <p:sp>
        <p:nvSpPr>
          <p:cNvPr id="3" name="Tijdelijke aanduiding voor inhoud 2"/>
          <p:cNvSpPr>
            <a:spLocks noGrp="1"/>
          </p:cNvSpPr>
          <p:nvPr>
            <p:ph idx="1"/>
          </p:nvPr>
        </p:nvSpPr>
        <p:spPr>
          <a:xfrm>
            <a:off x="457200" y="1268760"/>
            <a:ext cx="4330824" cy="5328592"/>
          </a:xfrm>
        </p:spPr>
        <p:txBody>
          <a:bodyPr>
            <a:normAutofit/>
          </a:bodyPr>
          <a:lstStyle/>
          <a:p>
            <a:pPr marL="0" indent="0">
              <a:buNone/>
            </a:pPr>
            <a:endParaRPr lang="en-GB" dirty="0"/>
          </a:p>
          <a:p>
            <a:pPr marL="0" indent="0">
              <a:buNone/>
            </a:pPr>
            <a:r>
              <a:rPr lang="en-GB" b="1" dirty="0"/>
              <a:t>Customer service</a:t>
            </a:r>
            <a:endParaRPr lang="en-GB" dirty="0"/>
          </a:p>
          <a:p>
            <a:r>
              <a:rPr lang="en-GB" dirty="0"/>
              <a:t>Anger Management</a:t>
            </a:r>
          </a:p>
          <a:p>
            <a:r>
              <a:rPr lang="nl-NL" dirty="0">
                <a:hlinkClick r:id="rId2"/>
              </a:rPr>
              <a:t>https://www.youtube.com/watch?v=DzUc3Eqzzos</a:t>
            </a:r>
            <a:endParaRPr lang="nl-NL" dirty="0"/>
          </a:p>
          <a:p>
            <a:r>
              <a:rPr lang="nl-NL" dirty="0" err="1"/>
              <a:t>You</a:t>
            </a:r>
            <a:r>
              <a:rPr lang="nl-NL" dirty="0"/>
              <a:t> </a:t>
            </a:r>
            <a:r>
              <a:rPr lang="nl-NL" dirty="0" err="1"/>
              <a:t>can</a:t>
            </a:r>
            <a:r>
              <a:rPr lang="nl-NL" dirty="0"/>
              <a:t> put on </a:t>
            </a:r>
            <a:r>
              <a:rPr lang="nl-NL" dirty="0" err="1"/>
              <a:t>subtitles</a:t>
            </a:r>
            <a:r>
              <a:rPr lang="nl-NL" dirty="0"/>
              <a:t> – </a:t>
            </a:r>
            <a:r>
              <a:rPr lang="nl-NL" dirty="0" err="1"/>
              <a:t>they</a:t>
            </a:r>
            <a:r>
              <a:rPr lang="nl-NL" dirty="0"/>
              <a:t> are </a:t>
            </a:r>
            <a:r>
              <a:rPr lang="nl-NL" dirty="0" err="1"/>
              <a:t>actually</a:t>
            </a:r>
            <a:r>
              <a:rPr lang="nl-NL" dirty="0"/>
              <a:t> </a:t>
            </a:r>
            <a:r>
              <a:rPr lang="nl-NL" dirty="0" err="1"/>
              <a:t>quite</a:t>
            </a:r>
            <a:r>
              <a:rPr lang="nl-NL" dirty="0"/>
              <a:t> </a:t>
            </a:r>
            <a:r>
              <a:rPr lang="nl-NL" dirty="0" err="1"/>
              <a:t>good</a:t>
            </a:r>
            <a:endParaRPr lang="en-GB" dirty="0"/>
          </a:p>
          <a:p>
            <a:endParaRPr lang="en-GB" dirty="0"/>
          </a:p>
        </p:txBody>
      </p:sp>
      <p:pic>
        <p:nvPicPr>
          <p:cNvPr id="1026" name="Picture 2" descr="Anger Management - Kijk nu online bij Pathé Thu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0093" y="1268760"/>
            <a:ext cx="3776707" cy="532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6679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err="1"/>
              <a:t>Writing</a:t>
            </a:r>
            <a:r>
              <a:rPr lang="nl-NL" b="1" dirty="0"/>
              <a:t> </a:t>
            </a:r>
            <a:r>
              <a:rPr lang="nl-NL" b="1" dirty="0" err="1"/>
              <a:t>exercise</a:t>
            </a:r>
            <a:endParaRPr lang="nl-NL" b="1" dirty="0"/>
          </a:p>
        </p:txBody>
      </p:sp>
      <p:sp>
        <p:nvSpPr>
          <p:cNvPr id="3" name="Tijdelijke aanduiding voor inhoud 2"/>
          <p:cNvSpPr>
            <a:spLocks noGrp="1"/>
          </p:cNvSpPr>
          <p:nvPr>
            <p:ph idx="1"/>
          </p:nvPr>
        </p:nvSpPr>
        <p:spPr/>
        <p:txBody>
          <a:bodyPr>
            <a:normAutofit fontScale="77500" lnSpcReduction="20000"/>
          </a:bodyPr>
          <a:lstStyle/>
          <a:p>
            <a:pPr marL="0" indent="0">
              <a:buNone/>
            </a:pPr>
            <a:endParaRPr lang="en-GB" sz="2100" dirty="0"/>
          </a:p>
          <a:p>
            <a:pPr marL="0" indent="0">
              <a:buNone/>
            </a:pPr>
            <a:r>
              <a:rPr lang="en-GB" sz="2100" b="1" dirty="0"/>
              <a:t>Letter of complaint </a:t>
            </a:r>
          </a:p>
          <a:p>
            <a:pPr marL="0" indent="0">
              <a:buNone/>
            </a:pPr>
            <a:endParaRPr lang="en-GB" sz="2100" b="1" dirty="0"/>
          </a:p>
          <a:p>
            <a:pPr marL="0" indent="0">
              <a:buNone/>
            </a:pPr>
            <a:r>
              <a:rPr lang="en-GB" sz="2100" b="1" dirty="0"/>
              <a:t>Scene</a:t>
            </a:r>
            <a:endParaRPr lang="en-GB" sz="2100" dirty="0"/>
          </a:p>
          <a:p>
            <a:r>
              <a:rPr lang="en-GB" sz="2100" dirty="0"/>
              <a:t>You went on holiday to London. (Ryan Air flight FE 8786) During your trip the flight attendant was quite rude and </a:t>
            </a:r>
            <a:r>
              <a:rPr lang="en-GB" sz="2100" dirty="0" err="1"/>
              <a:t>unhelpfull</a:t>
            </a:r>
            <a:r>
              <a:rPr lang="en-GB" sz="2100" dirty="0"/>
              <a:t>. Because of that you did not get any water. Which you needed to take your medicine. You are writing a letter of complaint to the airline.</a:t>
            </a:r>
          </a:p>
          <a:p>
            <a:pPr marL="0" indent="0">
              <a:buNone/>
            </a:pPr>
            <a:r>
              <a:rPr lang="en-GB" sz="2100" dirty="0"/>
              <a:t> </a:t>
            </a:r>
          </a:p>
          <a:p>
            <a:pPr marL="0" indent="0">
              <a:buNone/>
            </a:pPr>
            <a:r>
              <a:rPr lang="en-GB" sz="2100" b="1" dirty="0"/>
              <a:t>Assignment</a:t>
            </a:r>
            <a:endParaRPr lang="en-GB" sz="2100" dirty="0"/>
          </a:p>
          <a:p>
            <a:pPr lvl="0"/>
            <a:r>
              <a:rPr lang="en-GB" sz="2100" dirty="0"/>
              <a:t>Write the letter. It should be at least be 80 but not more than 150 words.</a:t>
            </a:r>
          </a:p>
          <a:p>
            <a:pPr lvl="0"/>
            <a:r>
              <a:rPr lang="en-GB" sz="2100" dirty="0"/>
              <a:t>Write the text in English</a:t>
            </a:r>
          </a:p>
          <a:p>
            <a:pPr lvl="0"/>
            <a:r>
              <a:rPr lang="en-GB" sz="2100" dirty="0"/>
              <a:t>Don’t forget the writing conventions</a:t>
            </a:r>
          </a:p>
          <a:p>
            <a:pPr lvl="0"/>
            <a:r>
              <a:rPr lang="en-GB" sz="2100" dirty="0"/>
              <a:t>Please include these items in your letter – you can add more if you’d like to</a:t>
            </a:r>
          </a:p>
          <a:p>
            <a:pPr lvl="1"/>
            <a:r>
              <a:rPr lang="en-GB" sz="2100" dirty="0"/>
              <a:t>Describe the behaviour of the flight attendant</a:t>
            </a:r>
          </a:p>
          <a:p>
            <a:pPr lvl="1"/>
            <a:r>
              <a:rPr lang="en-GB" sz="2100" dirty="0"/>
              <a:t>Explain why that was a problem</a:t>
            </a:r>
          </a:p>
          <a:p>
            <a:pPr lvl="1"/>
            <a:r>
              <a:rPr lang="en-GB" sz="2100" dirty="0"/>
              <a:t>Ask for compensation – you can decide what is fair</a:t>
            </a:r>
          </a:p>
          <a:p>
            <a:pPr lvl="1"/>
            <a:endParaRPr lang="en-GB" sz="2100" dirty="0"/>
          </a:p>
          <a:p>
            <a:pPr marL="0" indent="0">
              <a:buNone/>
            </a:pPr>
            <a:r>
              <a:rPr lang="en-GB" sz="2100" dirty="0"/>
              <a:t> </a:t>
            </a:r>
          </a:p>
          <a:p>
            <a:pPr marL="0" indent="0">
              <a:buNone/>
            </a:pPr>
            <a:r>
              <a:rPr lang="en-GB" sz="2100" b="1" dirty="0"/>
              <a:t>Completion</a:t>
            </a:r>
            <a:endParaRPr lang="en-GB" sz="2100" dirty="0"/>
          </a:p>
          <a:p>
            <a:pPr lvl="0"/>
            <a:r>
              <a:rPr lang="en-GB" sz="2100" dirty="0"/>
              <a:t>Send your text in an email to </a:t>
            </a:r>
            <a:r>
              <a:rPr lang="en-GB" sz="2100" dirty="0">
                <a:hlinkClick r:id="rId2"/>
              </a:rPr>
              <a:t>e.kuindersma@helicon.nl</a:t>
            </a:r>
            <a:endParaRPr lang="en-GB" sz="2100" dirty="0"/>
          </a:p>
          <a:p>
            <a:pPr lvl="0"/>
            <a:r>
              <a:rPr lang="en-GB" sz="2100" dirty="0"/>
              <a:t>Hand it in on Friday before the </a:t>
            </a:r>
            <a:r>
              <a:rPr lang="en-GB" sz="2100"/>
              <a:t>next class</a:t>
            </a:r>
            <a:endParaRPr lang="en-GB" sz="2100" dirty="0"/>
          </a:p>
          <a:p>
            <a:pPr marL="0" indent="0">
              <a:buNone/>
            </a:pPr>
            <a:endParaRPr lang="en-GB" dirty="0"/>
          </a:p>
        </p:txBody>
      </p:sp>
      <p:sp>
        <p:nvSpPr>
          <p:cNvPr id="4" name="Tekstvak 3"/>
          <p:cNvSpPr txBox="1"/>
          <p:nvPr/>
        </p:nvSpPr>
        <p:spPr>
          <a:xfrm>
            <a:off x="5868144" y="5373216"/>
            <a:ext cx="2736304" cy="1015663"/>
          </a:xfrm>
          <a:prstGeom prst="rect">
            <a:avLst/>
          </a:prstGeom>
          <a:solidFill>
            <a:srgbClr val="FFC000"/>
          </a:solidFill>
        </p:spPr>
        <p:txBody>
          <a:bodyPr wrap="square" rtlCol="0">
            <a:spAutoFit/>
          </a:bodyPr>
          <a:lstStyle/>
          <a:p>
            <a:r>
              <a:rPr lang="en-GB" sz="1200" dirty="0"/>
              <a:t>Ryanair Customer Service Department PO Box 11451 </a:t>
            </a:r>
          </a:p>
          <a:p>
            <a:r>
              <a:rPr lang="en-GB" sz="1200" dirty="0"/>
              <a:t>Swords</a:t>
            </a:r>
          </a:p>
          <a:p>
            <a:r>
              <a:rPr lang="en-GB" sz="1200" dirty="0"/>
              <a:t>Co Dublin</a:t>
            </a:r>
          </a:p>
          <a:p>
            <a:r>
              <a:rPr lang="en-GB" sz="1200" dirty="0"/>
              <a:t>Ireland</a:t>
            </a:r>
          </a:p>
        </p:txBody>
      </p:sp>
    </p:spTree>
    <p:extLst>
      <p:ext uri="{BB962C8B-B14F-4D97-AF65-F5344CB8AC3E}">
        <p14:creationId xmlns:p14="http://schemas.microsoft.com/office/powerpoint/2010/main" val="9962364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err="1"/>
              <a:t>Writing</a:t>
            </a:r>
            <a:r>
              <a:rPr lang="nl-NL" b="1" dirty="0"/>
              <a:t> </a:t>
            </a:r>
            <a:r>
              <a:rPr lang="nl-NL" b="1" dirty="0" err="1"/>
              <a:t>exercise</a:t>
            </a:r>
            <a:endParaRPr lang="nl-NL" b="1" dirty="0"/>
          </a:p>
        </p:txBody>
      </p:sp>
      <p:sp>
        <p:nvSpPr>
          <p:cNvPr id="3" name="Tijdelijke aanduiding voor inhoud 2"/>
          <p:cNvSpPr>
            <a:spLocks noGrp="1"/>
          </p:cNvSpPr>
          <p:nvPr>
            <p:ph idx="1"/>
          </p:nvPr>
        </p:nvSpPr>
        <p:spPr/>
        <p:txBody>
          <a:bodyPr>
            <a:normAutofit fontScale="77500" lnSpcReduction="20000"/>
          </a:bodyPr>
          <a:lstStyle/>
          <a:p>
            <a:pPr marL="0" indent="0">
              <a:buNone/>
            </a:pPr>
            <a:endParaRPr lang="nl-NL" sz="2100" dirty="0"/>
          </a:p>
          <a:p>
            <a:pPr marL="0" indent="0">
              <a:buNone/>
            </a:pPr>
            <a:r>
              <a:rPr lang="nl-NL" sz="2100" b="1" dirty="0"/>
              <a:t>Klachtenbrief  </a:t>
            </a:r>
          </a:p>
          <a:p>
            <a:pPr marL="0" indent="0">
              <a:buNone/>
            </a:pPr>
            <a:endParaRPr lang="nl-NL" sz="2100" b="1" dirty="0"/>
          </a:p>
          <a:p>
            <a:pPr marL="0" indent="0">
              <a:buNone/>
            </a:pPr>
            <a:r>
              <a:rPr lang="nl-NL" sz="2100" b="1" dirty="0"/>
              <a:t>Scene</a:t>
            </a:r>
            <a:endParaRPr lang="nl-NL" sz="2100" dirty="0"/>
          </a:p>
          <a:p>
            <a:r>
              <a:rPr lang="nl-NL" sz="2100" dirty="0"/>
              <a:t>Je bent op vakantie naar Londen geweest. (Ryan Air flight FE 8786) Tijdens de reis was de stewardess behoorlijk onbeleefd en onbehulpzaam. Daardoor kreeg je geen water. Die had je nodig om je medicijnen in te kunnen nemen. Je schrijft een klachtenbrief naar de vliegtuigmaatschappij.</a:t>
            </a:r>
          </a:p>
          <a:p>
            <a:pPr marL="0" indent="0">
              <a:buNone/>
            </a:pPr>
            <a:r>
              <a:rPr lang="nl-NL" sz="2100" dirty="0"/>
              <a:t> </a:t>
            </a:r>
          </a:p>
          <a:p>
            <a:pPr marL="0" indent="0">
              <a:buNone/>
            </a:pPr>
            <a:r>
              <a:rPr lang="nl-NL" sz="2100" b="1" dirty="0"/>
              <a:t>Opdracht</a:t>
            </a:r>
            <a:endParaRPr lang="nl-NL" sz="2100" dirty="0"/>
          </a:p>
          <a:p>
            <a:pPr lvl="0"/>
            <a:r>
              <a:rPr lang="nl-NL" sz="2100" dirty="0"/>
              <a:t>Schrijf de brief. Hij moet minstens 80 maar niet meer dan 150 woorden lang zijn.</a:t>
            </a:r>
          </a:p>
          <a:p>
            <a:pPr lvl="0"/>
            <a:r>
              <a:rPr lang="nl-NL" sz="2100" dirty="0"/>
              <a:t>Schrijf de brief in het Engels</a:t>
            </a:r>
          </a:p>
          <a:p>
            <a:pPr lvl="0"/>
            <a:r>
              <a:rPr lang="nl-NL" sz="2100" dirty="0"/>
              <a:t>Vergeet de schrijfregels niet</a:t>
            </a:r>
          </a:p>
          <a:p>
            <a:pPr lvl="0"/>
            <a:r>
              <a:rPr lang="nl-NL" sz="2100" dirty="0"/>
              <a:t>Neem in ieder geval de onderstaande zaken over – je mag er meer aan toevoegen</a:t>
            </a:r>
          </a:p>
          <a:p>
            <a:pPr lvl="1"/>
            <a:r>
              <a:rPr lang="nl-NL" sz="2100" dirty="0"/>
              <a:t>Beschrijf het gedrag van de stewardess</a:t>
            </a:r>
          </a:p>
          <a:p>
            <a:pPr lvl="1"/>
            <a:r>
              <a:rPr lang="nl-NL" sz="2100" dirty="0"/>
              <a:t>Leg uit wat het probleem was</a:t>
            </a:r>
          </a:p>
          <a:p>
            <a:pPr lvl="1"/>
            <a:r>
              <a:rPr lang="nl-NL" sz="2100" dirty="0"/>
              <a:t>Vraag om compensatie – jij mag bepalen wat eerlijk is</a:t>
            </a:r>
          </a:p>
          <a:p>
            <a:pPr marL="0" indent="0">
              <a:buNone/>
            </a:pPr>
            <a:r>
              <a:rPr lang="nl-NL" sz="2100" dirty="0"/>
              <a:t> </a:t>
            </a:r>
          </a:p>
          <a:p>
            <a:pPr marL="0" indent="0">
              <a:buNone/>
            </a:pPr>
            <a:r>
              <a:rPr lang="nl-NL" sz="2100" b="1" dirty="0"/>
              <a:t>Voltooiing </a:t>
            </a:r>
            <a:endParaRPr lang="nl-NL" sz="2100" dirty="0"/>
          </a:p>
          <a:p>
            <a:pPr lvl="0"/>
            <a:r>
              <a:rPr lang="nl-NL" sz="2100" dirty="0"/>
              <a:t>Stuur je brief in een e-mail naar </a:t>
            </a:r>
            <a:r>
              <a:rPr lang="nl-NL" sz="2100" dirty="0">
                <a:hlinkClick r:id="rId2"/>
              </a:rPr>
              <a:t>e.kuindersma@helicon.nl</a:t>
            </a:r>
            <a:endParaRPr lang="nl-NL" sz="2100" dirty="0"/>
          </a:p>
          <a:p>
            <a:pPr lvl="0"/>
            <a:r>
              <a:rPr lang="nl-NL" sz="2100" dirty="0"/>
              <a:t>Lever het in voor de volgende les</a:t>
            </a:r>
          </a:p>
          <a:p>
            <a:pPr marL="0" indent="0">
              <a:buNone/>
            </a:pPr>
            <a:endParaRPr lang="nl-NL" dirty="0"/>
          </a:p>
        </p:txBody>
      </p:sp>
      <p:sp>
        <p:nvSpPr>
          <p:cNvPr id="4" name="Tekstvak 3"/>
          <p:cNvSpPr txBox="1"/>
          <p:nvPr/>
        </p:nvSpPr>
        <p:spPr>
          <a:xfrm>
            <a:off x="5868144" y="5373216"/>
            <a:ext cx="2736304" cy="1015663"/>
          </a:xfrm>
          <a:prstGeom prst="rect">
            <a:avLst/>
          </a:prstGeom>
          <a:solidFill>
            <a:srgbClr val="FFC000"/>
          </a:solidFill>
        </p:spPr>
        <p:txBody>
          <a:bodyPr wrap="square" rtlCol="0">
            <a:spAutoFit/>
          </a:bodyPr>
          <a:lstStyle/>
          <a:p>
            <a:r>
              <a:rPr lang="en-GB" sz="1200" dirty="0"/>
              <a:t>Ryanair Customer Service Department PO Box 11451 </a:t>
            </a:r>
          </a:p>
          <a:p>
            <a:r>
              <a:rPr lang="en-GB" sz="1200" dirty="0"/>
              <a:t>Swords</a:t>
            </a:r>
          </a:p>
          <a:p>
            <a:r>
              <a:rPr lang="en-GB" sz="1200" dirty="0"/>
              <a:t>Co Dublin</a:t>
            </a:r>
          </a:p>
          <a:p>
            <a:r>
              <a:rPr lang="en-GB" sz="1200" dirty="0"/>
              <a:t>Ireland</a:t>
            </a:r>
          </a:p>
        </p:txBody>
      </p:sp>
    </p:spTree>
    <p:extLst>
      <p:ext uri="{BB962C8B-B14F-4D97-AF65-F5344CB8AC3E}">
        <p14:creationId xmlns:p14="http://schemas.microsoft.com/office/powerpoint/2010/main" val="3719080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GB" dirty="0"/>
              <a:t>Grammar					Comparisons</a:t>
            </a:r>
          </a:p>
        </p:txBody>
      </p:sp>
      <p:sp>
        <p:nvSpPr>
          <p:cNvPr id="5" name="Tijdelijke aanduiding voor inhoud 4"/>
          <p:cNvSpPr>
            <a:spLocks noGrp="1"/>
          </p:cNvSpPr>
          <p:nvPr>
            <p:ph idx="1"/>
          </p:nvPr>
        </p:nvSpPr>
        <p:spPr/>
        <p:txBody>
          <a:bodyPr>
            <a:normAutofit/>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dirty="0"/>
              <a:t>	BIG		             BIGGER			BIGGEST</a:t>
            </a:r>
          </a:p>
          <a:p>
            <a:pPr marL="0" indent="0">
              <a:buNone/>
            </a:pPr>
            <a:endParaRPr lang="en-GB" dirty="0"/>
          </a:p>
          <a:p>
            <a:pPr marL="0" indent="0">
              <a:buNone/>
            </a:pPr>
            <a:r>
              <a:rPr lang="en-GB" b="1" i="1" dirty="0"/>
              <a:t>Comparison = </a:t>
            </a:r>
            <a:r>
              <a:rPr lang="en-GB" b="1" i="1" dirty="0" err="1"/>
              <a:t>Vergelijken</a:t>
            </a:r>
            <a:endParaRPr lang="en-GB" b="1" i="1" dirty="0"/>
          </a:p>
          <a:p>
            <a:r>
              <a:rPr lang="en-GB" i="1" dirty="0" err="1"/>
              <a:t>Uitleg</a:t>
            </a:r>
            <a:r>
              <a:rPr lang="en-GB" i="1" dirty="0"/>
              <a:t> op de </a:t>
            </a:r>
            <a:r>
              <a:rPr lang="en-GB" i="1" dirty="0" err="1"/>
              <a:t>volgende</a:t>
            </a:r>
            <a:r>
              <a:rPr lang="en-GB" i="1" dirty="0"/>
              <a:t> slides</a:t>
            </a:r>
          </a:p>
          <a:p>
            <a:r>
              <a:rPr lang="en-GB" i="1" dirty="0" err="1"/>
              <a:t>Oefenen</a:t>
            </a:r>
            <a:r>
              <a:rPr lang="en-GB" i="1" dirty="0"/>
              <a:t> op </a:t>
            </a:r>
            <a:r>
              <a:rPr lang="en-GB" i="1" dirty="0" err="1"/>
              <a:t>Studiemeter</a:t>
            </a:r>
            <a:endParaRPr lang="en-GB" i="1" dirty="0"/>
          </a:p>
          <a:p>
            <a:r>
              <a:rPr lang="en-GB" i="1" dirty="0" err="1"/>
              <a:t>Voor</a:t>
            </a:r>
            <a:r>
              <a:rPr lang="en-GB" i="1" dirty="0"/>
              <a:t> extra </a:t>
            </a:r>
            <a:r>
              <a:rPr lang="en-GB" i="1" dirty="0" err="1"/>
              <a:t>oefening</a:t>
            </a:r>
            <a:r>
              <a:rPr lang="en-GB" i="1" dirty="0"/>
              <a:t>: </a:t>
            </a:r>
            <a:r>
              <a:rPr lang="en-GB" i="1" dirty="0" err="1"/>
              <a:t>kijk</a:t>
            </a:r>
            <a:r>
              <a:rPr lang="en-GB" i="1" dirty="0"/>
              <a:t> de clip op YouTube </a:t>
            </a:r>
          </a:p>
        </p:txBody>
      </p:sp>
      <p:pic>
        <p:nvPicPr>
          <p:cNvPr id="6" name="Afbeelding 5"/>
          <p:cNvPicPr>
            <a:picLocks noChangeAspect="1"/>
          </p:cNvPicPr>
          <p:nvPr/>
        </p:nvPicPr>
        <p:blipFill rotWithShape="1">
          <a:blip r:embed="rId2"/>
          <a:srcRect l="7711" r="11338"/>
          <a:stretch/>
        </p:blipFill>
        <p:spPr>
          <a:xfrm>
            <a:off x="395536" y="1762293"/>
            <a:ext cx="2376265" cy="1920280"/>
          </a:xfrm>
          <a:prstGeom prst="rect">
            <a:avLst/>
          </a:prstGeom>
        </p:spPr>
      </p:pic>
      <p:pic>
        <p:nvPicPr>
          <p:cNvPr id="8" name="Afbeelding 7"/>
          <p:cNvPicPr>
            <a:picLocks noChangeAspect="1"/>
          </p:cNvPicPr>
          <p:nvPr/>
        </p:nvPicPr>
        <p:blipFill>
          <a:blip r:embed="rId3"/>
          <a:stretch>
            <a:fillRect/>
          </a:stretch>
        </p:blipFill>
        <p:spPr>
          <a:xfrm>
            <a:off x="2915816" y="1762293"/>
            <a:ext cx="2880320" cy="1924054"/>
          </a:xfrm>
          <a:prstGeom prst="rect">
            <a:avLst/>
          </a:prstGeom>
        </p:spPr>
      </p:pic>
      <p:pic>
        <p:nvPicPr>
          <p:cNvPr id="9" name="Afbeelding 8"/>
          <p:cNvPicPr>
            <a:picLocks noChangeAspect="1"/>
          </p:cNvPicPr>
          <p:nvPr/>
        </p:nvPicPr>
        <p:blipFill rotWithShape="1">
          <a:blip r:embed="rId4"/>
          <a:srcRect l="3587" r="4166"/>
          <a:stretch/>
        </p:blipFill>
        <p:spPr>
          <a:xfrm>
            <a:off x="5940151" y="1762293"/>
            <a:ext cx="2880321" cy="1920280"/>
          </a:xfrm>
          <a:prstGeom prst="rect">
            <a:avLst/>
          </a:prstGeom>
        </p:spPr>
      </p:pic>
      <p:pic>
        <p:nvPicPr>
          <p:cNvPr id="2" name="Afbeelding 1">
            <a:hlinkClick r:id="rId5"/>
          </p:cNvPr>
          <p:cNvPicPr>
            <a:picLocks noChangeAspect="1"/>
          </p:cNvPicPr>
          <p:nvPr/>
        </p:nvPicPr>
        <p:blipFill>
          <a:blip r:embed="rId6"/>
          <a:stretch>
            <a:fillRect/>
          </a:stretch>
        </p:blipFill>
        <p:spPr>
          <a:xfrm>
            <a:off x="7164288" y="5301208"/>
            <a:ext cx="1280271" cy="1079086"/>
          </a:xfrm>
          <a:prstGeom prst="rect">
            <a:avLst/>
          </a:prstGeom>
        </p:spPr>
      </p:pic>
    </p:spTree>
    <p:extLst>
      <p:ext uri="{BB962C8B-B14F-4D97-AF65-F5344CB8AC3E}">
        <p14:creationId xmlns:p14="http://schemas.microsoft.com/office/powerpoint/2010/main" val="362350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Grammar					Comparisons</a:t>
            </a:r>
          </a:p>
        </p:txBody>
      </p:sp>
      <p:sp>
        <p:nvSpPr>
          <p:cNvPr id="3" name="Tijdelijke aanduiding voor inhoud 2"/>
          <p:cNvSpPr>
            <a:spLocks noGrp="1"/>
          </p:cNvSpPr>
          <p:nvPr>
            <p:ph idx="1"/>
          </p:nvPr>
        </p:nvSpPr>
        <p:spPr/>
        <p:txBody>
          <a:bodyPr/>
          <a:lstStyle/>
          <a:p>
            <a:pPr marL="0" indent="0">
              <a:buNone/>
            </a:pPr>
            <a:endParaRPr lang="en-GB" i="1" dirty="0"/>
          </a:p>
          <a:p>
            <a:pPr marL="0" indent="0">
              <a:buNone/>
            </a:pPr>
            <a:endParaRPr lang="en-GB" i="1" dirty="0"/>
          </a:p>
          <a:p>
            <a:pPr marL="0" indent="0">
              <a:buNone/>
            </a:pPr>
            <a:endParaRPr lang="en-GB" i="1" dirty="0"/>
          </a:p>
          <a:p>
            <a:pPr marL="0" indent="0">
              <a:buNone/>
            </a:pPr>
            <a:endParaRPr lang="en-GB" i="1" dirty="0"/>
          </a:p>
          <a:p>
            <a:pPr marL="0" indent="0">
              <a:buNone/>
            </a:pPr>
            <a:endParaRPr lang="en-GB" i="1" dirty="0"/>
          </a:p>
          <a:p>
            <a:pPr marL="0" indent="0">
              <a:buNone/>
            </a:pPr>
            <a:endParaRPr lang="en-GB" i="1" dirty="0"/>
          </a:p>
          <a:p>
            <a:pPr marL="0" indent="0">
              <a:buNone/>
            </a:pPr>
            <a:r>
              <a:rPr lang="en-GB" i="1" dirty="0"/>
              <a:t>						            </a:t>
            </a:r>
            <a:r>
              <a:rPr lang="en-GB" dirty="0" err="1"/>
              <a:t>Mooist</a:t>
            </a:r>
            <a:endParaRPr lang="en-GB" dirty="0"/>
          </a:p>
          <a:p>
            <a:pPr marL="0" indent="0">
              <a:buNone/>
            </a:pPr>
            <a:r>
              <a:rPr lang="en-GB" i="1" dirty="0"/>
              <a:t>						</a:t>
            </a:r>
            <a:r>
              <a:rPr lang="en-GB" i="1" dirty="0" err="1"/>
              <a:t>Overtreffende</a:t>
            </a:r>
            <a:r>
              <a:rPr lang="en-GB" i="1" dirty="0"/>
              <a:t> trap</a:t>
            </a:r>
          </a:p>
          <a:p>
            <a:pPr marL="0" indent="0">
              <a:buNone/>
            </a:pPr>
            <a:r>
              <a:rPr lang="en-GB" i="1" dirty="0"/>
              <a:t>			          </a:t>
            </a:r>
            <a:r>
              <a:rPr lang="en-GB" dirty="0" err="1"/>
              <a:t>Mooier</a:t>
            </a:r>
            <a:r>
              <a:rPr lang="en-GB" dirty="0"/>
              <a:t>		</a:t>
            </a:r>
            <a:r>
              <a:rPr lang="en-GB" i="1" dirty="0"/>
              <a:t>Superlative degree</a:t>
            </a:r>
            <a:endParaRPr lang="en-GB" dirty="0"/>
          </a:p>
          <a:p>
            <a:pPr marL="0" indent="0">
              <a:buNone/>
            </a:pPr>
            <a:r>
              <a:rPr lang="en-GB" dirty="0"/>
              <a:t>			</a:t>
            </a:r>
            <a:r>
              <a:rPr lang="en-GB" i="1" dirty="0"/>
              <a:t> </a:t>
            </a:r>
            <a:r>
              <a:rPr lang="en-GB" i="1" dirty="0" err="1"/>
              <a:t>Vergrotende</a:t>
            </a:r>
            <a:r>
              <a:rPr lang="en-GB" i="1" dirty="0"/>
              <a:t> trap </a:t>
            </a:r>
            <a:r>
              <a:rPr lang="en-GB" dirty="0"/>
              <a:t>	</a:t>
            </a:r>
          </a:p>
          <a:p>
            <a:pPr marL="0" indent="0">
              <a:buNone/>
            </a:pPr>
            <a:r>
              <a:rPr lang="en-GB" dirty="0"/>
              <a:t>	</a:t>
            </a:r>
            <a:r>
              <a:rPr lang="en-GB" dirty="0" err="1"/>
              <a:t>Mooi</a:t>
            </a:r>
            <a:r>
              <a:rPr lang="en-GB" dirty="0"/>
              <a:t>		</a:t>
            </a:r>
            <a:r>
              <a:rPr lang="en-GB" i="1" dirty="0"/>
              <a:t>Comparative degree</a:t>
            </a:r>
            <a:endParaRPr lang="en-GB" dirty="0"/>
          </a:p>
          <a:p>
            <a:pPr marL="0" indent="0">
              <a:buNone/>
            </a:pPr>
            <a:r>
              <a:rPr lang="en-GB" i="1" dirty="0"/>
              <a:t>Basis (</a:t>
            </a:r>
            <a:r>
              <a:rPr lang="en-GB" i="1" dirty="0" err="1"/>
              <a:t>stellende</a:t>
            </a:r>
            <a:r>
              <a:rPr lang="en-GB" i="1" dirty="0"/>
              <a:t>) trap</a:t>
            </a:r>
          </a:p>
          <a:p>
            <a:pPr marL="0" indent="0">
              <a:buNone/>
            </a:pPr>
            <a:r>
              <a:rPr lang="en-GB" i="1" dirty="0"/>
              <a:t>Positive degree</a:t>
            </a:r>
          </a:p>
        </p:txBody>
      </p:sp>
      <p:cxnSp>
        <p:nvCxnSpPr>
          <p:cNvPr id="5" name="Rechte verbindingslijn 4"/>
          <p:cNvCxnSpPr/>
          <p:nvPr/>
        </p:nvCxnSpPr>
        <p:spPr>
          <a:xfrm>
            <a:off x="539552" y="5229200"/>
            <a:ext cx="21602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p:cNvCxnSpPr/>
          <p:nvPr/>
        </p:nvCxnSpPr>
        <p:spPr>
          <a:xfrm flipV="1">
            <a:off x="2699792" y="4581128"/>
            <a:ext cx="0" cy="6480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p:cNvCxnSpPr/>
          <p:nvPr/>
        </p:nvCxnSpPr>
        <p:spPr>
          <a:xfrm>
            <a:off x="2699792" y="4543563"/>
            <a:ext cx="28803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p:cNvCxnSpPr/>
          <p:nvPr/>
        </p:nvCxnSpPr>
        <p:spPr>
          <a:xfrm>
            <a:off x="5580112" y="3789040"/>
            <a:ext cx="26642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a:xfrm flipV="1">
            <a:off x="5568080" y="3789040"/>
            <a:ext cx="12032" cy="7545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Afbeelding 3"/>
          <p:cNvPicPr>
            <a:picLocks noChangeAspect="1"/>
          </p:cNvPicPr>
          <p:nvPr/>
        </p:nvPicPr>
        <p:blipFill>
          <a:blip r:embed="rId2"/>
          <a:stretch>
            <a:fillRect/>
          </a:stretch>
        </p:blipFill>
        <p:spPr>
          <a:xfrm>
            <a:off x="687487" y="3578234"/>
            <a:ext cx="1782019" cy="1176133"/>
          </a:xfrm>
          <a:prstGeom prst="rect">
            <a:avLst/>
          </a:prstGeom>
        </p:spPr>
      </p:pic>
      <p:pic>
        <p:nvPicPr>
          <p:cNvPr id="2050" name="Picture 2" descr="Dit zijn de vijf mooiste stranden van Frankrij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0053" y="2276872"/>
            <a:ext cx="2687786" cy="17918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ba: op naar de mooiste stranden ter wereld | Bespaar tot 70% op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1438288"/>
            <a:ext cx="2664296" cy="1852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850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Grammar					Comparisons</a:t>
            </a:r>
          </a:p>
        </p:txBody>
      </p:sp>
      <p:sp>
        <p:nvSpPr>
          <p:cNvPr id="3" name="Tijdelijke aanduiding voor inhoud 2"/>
          <p:cNvSpPr>
            <a:spLocks noGrp="1"/>
          </p:cNvSpPr>
          <p:nvPr>
            <p:ph idx="1"/>
          </p:nvPr>
        </p:nvSpPr>
        <p:spPr/>
        <p:txBody>
          <a:bodyPr>
            <a:normAutofit lnSpcReduction="10000"/>
          </a:bodyPr>
          <a:lstStyle/>
          <a:p>
            <a:pPr marL="0" indent="0">
              <a:buNone/>
            </a:pPr>
            <a:r>
              <a:rPr lang="en-GB" b="1" dirty="0">
                <a:solidFill>
                  <a:srgbClr val="FFFF00"/>
                </a:solidFill>
              </a:rPr>
              <a:t>Slow</a:t>
            </a:r>
          </a:p>
          <a:p>
            <a:pPr marL="0" indent="0">
              <a:buNone/>
            </a:pPr>
            <a:r>
              <a:rPr lang="en-GB" i="1" dirty="0"/>
              <a:t>						Sloth (o.003 m/h)</a:t>
            </a:r>
          </a:p>
          <a:p>
            <a:pPr marL="0" indent="0">
              <a:buNone/>
            </a:pPr>
            <a:r>
              <a:rPr lang="en-GB" i="1" dirty="0"/>
              <a:t>		           Garden snail (0,03 m/h)</a:t>
            </a:r>
          </a:p>
          <a:p>
            <a:pPr marL="0" indent="0">
              <a:buNone/>
            </a:pPr>
            <a:endParaRPr lang="en-GB" i="1" dirty="0"/>
          </a:p>
          <a:p>
            <a:pPr marL="0" indent="0">
              <a:buNone/>
            </a:pPr>
            <a:endParaRPr lang="en-GB" i="1" dirty="0"/>
          </a:p>
          <a:p>
            <a:pPr marL="0" indent="0">
              <a:buNone/>
            </a:pPr>
            <a:r>
              <a:rPr lang="en-GB" i="1" dirty="0"/>
              <a:t>     Starfish (o,o6)</a:t>
            </a:r>
          </a:p>
          <a:p>
            <a:pPr marL="0" indent="0">
              <a:buNone/>
            </a:pPr>
            <a:endParaRPr lang="en-GB" i="1" dirty="0"/>
          </a:p>
          <a:p>
            <a:pPr marL="0" indent="0">
              <a:buNone/>
            </a:pPr>
            <a:r>
              <a:rPr lang="en-GB" i="1" dirty="0"/>
              <a:t>						</a:t>
            </a:r>
            <a:endParaRPr lang="en-GB" dirty="0"/>
          </a:p>
          <a:p>
            <a:pPr marL="0" indent="0">
              <a:buNone/>
            </a:pPr>
            <a:r>
              <a:rPr lang="en-GB" i="1" dirty="0"/>
              <a:t>						</a:t>
            </a:r>
            <a:r>
              <a:rPr lang="en-GB" i="1" dirty="0" err="1"/>
              <a:t>Overtreffende</a:t>
            </a:r>
            <a:r>
              <a:rPr lang="en-GB" i="1" dirty="0"/>
              <a:t> trap</a:t>
            </a:r>
          </a:p>
          <a:p>
            <a:pPr marL="0" indent="0">
              <a:buNone/>
            </a:pPr>
            <a:r>
              <a:rPr lang="en-GB" i="1" dirty="0"/>
              <a:t>			          	</a:t>
            </a:r>
            <a:r>
              <a:rPr lang="en-GB" dirty="0"/>
              <a:t>		</a:t>
            </a:r>
            <a:r>
              <a:rPr lang="en-GB" i="1" dirty="0"/>
              <a:t>Superlative degree</a:t>
            </a:r>
            <a:endParaRPr lang="en-GB" dirty="0"/>
          </a:p>
          <a:p>
            <a:pPr marL="0" indent="0">
              <a:buNone/>
            </a:pPr>
            <a:r>
              <a:rPr lang="en-GB" dirty="0"/>
              <a:t>			</a:t>
            </a:r>
            <a:r>
              <a:rPr lang="en-GB" i="1" dirty="0"/>
              <a:t> </a:t>
            </a:r>
            <a:r>
              <a:rPr lang="en-GB" i="1" dirty="0" err="1"/>
              <a:t>Vergrotende</a:t>
            </a:r>
            <a:r>
              <a:rPr lang="en-GB" i="1" dirty="0"/>
              <a:t> trap </a:t>
            </a:r>
            <a:r>
              <a:rPr lang="en-GB" dirty="0"/>
              <a:t>	</a:t>
            </a:r>
          </a:p>
          <a:p>
            <a:pPr marL="0" indent="0">
              <a:buNone/>
            </a:pPr>
            <a:r>
              <a:rPr lang="en-GB" dirty="0"/>
              <a:t>			</a:t>
            </a:r>
            <a:r>
              <a:rPr lang="en-GB" i="1" dirty="0"/>
              <a:t>Comparative degree</a:t>
            </a:r>
            <a:endParaRPr lang="en-GB" dirty="0"/>
          </a:p>
          <a:p>
            <a:pPr marL="0" indent="0">
              <a:buNone/>
            </a:pPr>
            <a:r>
              <a:rPr lang="en-GB" i="1" dirty="0"/>
              <a:t>Basis (</a:t>
            </a:r>
            <a:r>
              <a:rPr lang="en-GB" i="1" dirty="0" err="1"/>
              <a:t>stellende</a:t>
            </a:r>
            <a:r>
              <a:rPr lang="en-GB" i="1" dirty="0"/>
              <a:t>) trap</a:t>
            </a:r>
          </a:p>
          <a:p>
            <a:pPr marL="0" indent="0">
              <a:buNone/>
            </a:pPr>
            <a:r>
              <a:rPr lang="en-GB" i="1" dirty="0"/>
              <a:t>Positive degree</a:t>
            </a:r>
          </a:p>
          <a:p>
            <a:pPr marL="0" indent="0">
              <a:buNone/>
            </a:pPr>
            <a:r>
              <a:rPr lang="en-GB" i="1" dirty="0">
                <a:solidFill>
                  <a:srgbClr val="FFFF00"/>
                </a:solidFill>
              </a:rPr>
              <a:t>   </a:t>
            </a:r>
            <a:r>
              <a:rPr lang="en-GB" b="1" dirty="0">
                <a:solidFill>
                  <a:srgbClr val="FFFF00"/>
                </a:solidFill>
              </a:rPr>
              <a:t>Slow				Slower			Slowest</a:t>
            </a:r>
          </a:p>
        </p:txBody>
      </p:sp>
      <p:cxnSp>
        <p:nvCxnSpPr>
          <p:cNvPr id="5" name="Rechte verbindingslijn 4"/>
          <p:cNvCxnSpPr/>
          <p:nvPr/>
        </p:nvCxnSpPr>
        <p:spPr>
          <a:xfrm>
            <a:off x="539552" y="5229200"/>
            <a:ext cx="21602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p:cNvCxnSpPr/>
          <p:nvPr/>
        </p:nvCxnSpPr>
        <p:spPr>
          <a:xfrm flipV="1">
            <a:off x="2699792" y="4581128"/>
            <a:ext cx="0" cy="6480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p:cNvCxnSpPr/>
          <p:nvPr/>
        </p:nvCxnSpPr>
        <p:spPr>
          <a:xfrm>
            <a:off x="2699792" y="4543563"/>
            <a:ext cx="28803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p:cNvCxnSpPr/>
          <p:nvPr/>
        </p:nvCxnSpPr>
        <p:spPr>
          <a:xfrm>
            <a:off x="5580112" y="3789040"/>
            <a:ext cx="26642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a:xfrm flipV="1">
            <a:off x="5568080" y="3789040"/>
            <a:ext cx="12032" cy="7545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3944" y="1916832"/>
            <a:ext cx="2590463" cy="1731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1863" r="12422"/>
          <a:stretch/>
        </p:blipFill>
        <p:spPr bwMode="auto">
          <a:xfrm>
            <a:off x="638037" y="3239312"/>
            <a:ext cx="1963270" cy="1853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8546" t="-1" r="8405" b="5206"/>
          <a:stretch/>
        </p:blipFill>
        <p:spPr bwMode="auto">
          <a:xfrm>
            <a:off x="2987824" y="2281422"/>
            <a:ext cx="2437571" cy="208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Rechte verbindingslijn 5"/>
          <p:cNvCxnSpPr/>
          <p:nvPr/>
        </p:nvCxnSpPr>
        <p:spPr>
          <a:xfrm>
            <a:off x="4716016" y="6309320"/>
            <a:ext cx="216024" cy="0"/>
          </a:xfrm>
          <a:prstGeom prst="line">
            <a:avLst/>
          </a:prstGeom>
          <a:ln w="857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p:cNvCxnSpPr/>
          <p:nvPr/>
        </p:nvCxnSpPr>
        <p:spPr>
          <a:xfrm>
            <a:off x="7452320" y="6309320"/>
            <a:ext cx="360040" cy="0"/>
          </a:xfrm>
          <a:prstGeom prst="line">
            <a:avLst/>
          </a:prstGeom>
          <a:ln w="857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323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Grammar					Comparisons</a:t>
            </a:r>
          </a:p>
        </p:txBody>
      </p:sp>
      <p:sp>
        <p:nvSpPr>
          <p:cNvPr id="3" name="Tijdelijke aanduiding voor inhoud 2"/>
          <p:cNvSpPr>
            <a:spLocks noGrp="1"/>
          </p:cNvSpPr>
          <p:nvPr>
            <p:ph idx="1"/>
          </p:nvPr>
        </p:nvSpPr>
        <p:spPr/>
        <p:txBody>
          <a:bodyPr>
            <a:normAutofit lnSpcReduction="10000"/>
          </a:bodyPr>
          <a:lstStyle/>
          <a:p>
            <a:pPr marL="0" indent="0">
              <a:buNone/>
            </a:pPr>
            <a:r>
              <a:rPr lang="en-GB" b="1" dirty="0">
                <a:solidFill>
                  <a:srgbClr val="FFFF00"/>
                </a:solidFill>
              </a:rPr>
              <a:t>Old</a:t>
            </a:r>
          </a:p>
          <a:p>
            <a:pPr marL="0" indent="0">
              <a:buNone/>
            </a:pPr>
            <a:endParaRPr lang="en-GB" i="1" dirty="0"/>
          </a:p>
          <a:p>
            <a:pPr marL="0" indent="0">
              <a:buNone/>
            </a:pPr>
            <a:endParaRPr lang="en-GB" i="1" dirty="0"/>
          </a:p>
          <a:p>
            <a:pPr marL="0" indent="0">
              <a:buNone/>
            </a:pPr>
            <a:endParaRPr lang="en-GB" i="1" dirty="0"/>
          </a:p>
          <a:p>
            <a:pPr marL="0" indent="0">
              <a:buNone/>
            </a:pPr>
            <a:endParaRPr lang="en-GB" i="1" dirty="0"/>
          </a:p>
          <a:p>
            <a:pPr marL="0" indent="0">
              <a:buNone/>
            </a:pPr>
            <a:endParaRPr lang="en-GB" i="1" dirty="0"/>
          </a:p>
          <a:p>
            <a:pPr marL="0" indent="0">
              <a:buNone/>
            </a:pPr>
            <a:r>
              <a:rPr lang="en-GB" i="1" dirty="0"/>
              <a:t>						</a:t>
            </a:r>
          </a:p>
          <a:p>
            <a:pPr marL="0" indent="0">
              <a:buNone/>
            </a:pPr>
            <a:endParaRPr lang="en-GB" dirty="0"/>
          </a:p>
          <a:p>
            <a:pPr marL="0" indent="0">
              <a:buNone/>
            </a:pPr>
            <a:r>
              <a:rPr lang="en-GB" i="1" dirty="0"/>
              <a:t>						</a:t>
            </a:r>
            <a:r>
              <a:rPr lang="en-GB" i="1" dirty="0" err="1"/>
              <a:t>Overtreffende</a:t>
            </a:r>
            <a:r>
              <a:rPr lang="en-GB" i="1" dirty="0"/>
              <a:t> trap</a:t>
            </a:r>
          </a:p>
          <a:p>
            <a:pPr marL="0" indent="0">
              <a:buNone/>
            </a:pPr>
            <a:r>
              <a:rPr lang="en-GB" i="1" dirty="0"/>
              <a:t>			          	</a:t>
            </a:r>
            <a:r>
              <a:rPr lang="en-GB" dirty="0"/>
              <a:t>		</a:t>
            </a:r>
            <a:r>
              <a:rPr lang="en-GB" i="1" dirty="0"/>
              <a:t>Superlative degree</a:t>
            </a:r>
            <a:endParaRPr lang="en-GB" dirty="0"/>
          </a:p>
          <a:p>
            <a:pPr marL="0" indent="0">
              <a:buNone/>
            </a:pPr>
            <a:r>
              <a:rPr lang="en-GB" dirty="0"/>
              <a:t>			</a:t>
            </a:r>
            <a:r>
              <a:rPr lang="en-GB" i="1" dirty="0"/>
              <a:t> </a:t>
            </a:r>
            <a:r>
              <a:rPr lang="en-GB" i="1" dirty="0" err="1"/>
              <a:t>Vergrotende</a:t>
            </a:r>
            <a:r>
              <a:rPr lang="en-GB" i="1" dirty="0"/>
              <a:t> trap </a:t>
            </a:r>
            <a:r>
              <a:rPr lang="en-GB" dirty="0"/>
              <a:t>	</a:t>
            </a:r>
          </a:p>
          <a:p>
            <a:pPr marL="0" indent="0">
              <a:buNone/>
            </a:pPr>
            <a:r>
              <a:rPr lang="en-GB" dirty="0"/>
              <a:t>			</a:t>
            </a:r>
            <a:r>
              <a:rPr lang="en-GB" i="1" dirty="0"/>
              <a:t>Comparative degree</a:t>
            </a:r>
            <a:endParaRPr lang="en-GB" dirty="0"/>
          </a:p>
          <a:p>
            <a:pPr marL="0" indent="0">
              <a:buNone/>
            </a:pPr>
            <a:r>
              <a:rPr lang="en-GB" i="1" dirty="0"/>
              <a:t>Basis (</a:t>
            </a:r>
            <a:r>
              <a:rPr lang="en-GB" i="1" dirty="0" err="1"/>
              <a:t>stellende</a:t>
            </a:r>
            <a:r>
              <a:rPr lang="en-GB" i="1" dirty="0"/>
              <a:t>) trap</a:t>
            </a:r>
          </a:p>
          <a:p>
            <a:pPr marL="0" indent="0">
              <a:buNone/>
            </a:pPr>
            <a:r>
              <a:rPr lang="en-GB" i="1" dirty="0"/>
              <a:t>Positive degree</a:t>
            </a:r>
          </a:p>
          <a:p>
            <a:pPr marL="0" indent="0">
              <a:buNone/>
            </a:pPr>
            <a:r>
              <a:rPr lang="en-GB" b="1" dirty="0">
                <a:solidFill>
                  <a:srgbClr val="FFFF00"/>
                </a:solidFill>
              </a:rPr>
              <a:t>Old				Older			Oldest</a:t>
            </a:r>
          </a:p>
        </p:txBody>
      </p:sp>
      <p:cxnSp>
        <p:nvCxnSpPr>
          <p:cNvPr id="5" name="Rechte verbindingslijn 4"/>
          <p:cNvCxnSpPr/>
          <p:nvPr/>
        </p:nvCxnSpPr>
        <p:spPr>
          <a:xfrm>
            <a:off x="539552" y="5229200"/>
            <a:ext cx="21602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p:cNvCxnSpPr/>
          <p:nvPr/>
        </p:nvCxnSpPr>
        <p:spPr>
          <a:xfrm flipV="1">
            <a:off x="2699792" y="4581128"/>
            <a:ext cx="0" cy="6480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p:cNvCxnSpPr/>
          <p:nvPr/>
        </p:nvCxnSpPr>
        <p:spPr>
          <a:xfrm>
            <a:off x="2699792" y="4543563"/>
            <a:ext cx="28803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p:cNvCxnSpPr/>
          <p:nvPr/>
        </p:nvCxnSpPr>
        <p:spPr>
          <a:xfrm>
            <a:off x="5580112" y="3789040"/>
            <a:ext cx="26642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a:xfrm flipV="1">
            <a:off x="5568080" y="3789040"/>
            <a:ext cx="12032" cy="7545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5082" y="1988840"/>
            <a:ext cx="1729740"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3706" r="28647"/>
          <a:stretch/>
        </p:blipFill>
        <p:spPr bwMode="auto">
          <a:xfrm>
            <a:off x="711995" y="2522215"/>
            <a:ext cx="1815353" cy="253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1698517"/>
            <a:ext cx="2664296" cy="1776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Rechte verbindingslijn 11"/>
          <p:cNvCxnSpPr/>
          <p:nvPr/>
        </p:nvCxnSpPr>
        <p:spPr>
          <a:xfrm>
            <a:off x="4572000" y="6309320"/>
            <a:ext cx="216024" cy="0"/>
          </a:xfrm>
          <a:prstGeom prst="line">
            <a:avLst/>
          </a:prstGeom>
          <a:ln w="857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p:cNvCxnSpPr/>
          <p:nvPr/>
        </p:nvCxnSpPr>
        <p:spPr>
          <a:xfrm>
            <a:off x="7308304" y="6309280"/>
            <a:ext cx="360040" cy="40"/>
          </a:xfrm>
          <a:prstGeom prst="line">
            <a:avLst/>
          </a:prstGeom>
          <a:ln w="857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044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Grammar					Comparisons</a:t>
            </a:r>
          </a:p>
        </p:txBody>
      </p:sp>
      <p:sp>
        <p:nvSpPr>
          <p:cNvPr id="3" name="Tijdelijke aanduiding voor inhoud 2"/>
          <p:cNvSpPr>
            <a:spLocks noGrp="1"/>
          </p:cNvSpPr>
          <p:nvPr>
            <p:ph idx="1"/>
          </p:nvPr>
        </p:nvSpPr>
        <p:spPr/>
        <p:txBody>
          <a:bodyPr>
            <a:normAutofit lnSpcReduction="10000"/>
          </a:bodyPr>
          <a:lstStyle/>
          <a:p>
            <a:pPr marL="0" indent="0">
              <a:buNone/>
            </a:pPr>
            <a:r>
              <a:rPr lang="en-GB" b="1" dirty="0">
                <a:solidFill>
                  <a:srgbClr val="FFFF00"/>
                </a:solidFill>
              </a:rPr>
              <a:t>Pretty</a:t>
            </a:r>
          </a:p>
          <a:p>
            <a:pPr marL="0" indent="0">
              <a:buNone/>
            </a:pPr>
            <a:r>
              <a:rPr lang="en-GB" i="1" dirty="0"/>
              <a:t>(according to 50 Cent)</a:t>
            </a:r>
          </a:p>
          <a:p>
            <a:pPr marL="0" indent="0">
              <a:buNone/>
            </a:pPr>
            <a:endParaRPr lang="en-GB" i="1" dirty="0"/>
          </a:p>
          <a:p>
            <a:pPr marL="0" indent="0">
              <a:buNone/>
            </a:pPr>
            <a:endParaRPr lang="en-GB" i="1" dirty="0"/>
          </a:p>
          <a:p>
            <a:pPr marL="0" indent="0">
              <a:buNone/>
            </a:pPr>
            <a:endParaRPr lang="en-GB" i="1" dirty="0"/>
          </a:p>
          <a:p>
            <a:pPr marL="0" indent="0">
              <a:buNone/>
            </a:pPr>
            <a:endParaRPr lang="en-GB" i="1" dirty="0"/>
          </a:p>
          <a:p>
            <a:pPr marL="0" indent="0">
              <a:buNone/>
            </a:pPr>
            <a:endParaRPr lang="en-GB" i="1" dirty="0"/>
          </a:p>
          <a:p>
            <a:pPr marL="0" indent="0">
              <a:buNone/>
            </a:pPr>
            <a:r>
              <a:rPr lang="en-GB" i="1" dirty="0"/>
              <a:t>						</a:t>
            </a:r>
            <a:endParaRPr lang="en-GB" dirty="0"/>
          </a:p>
          <a:p>
            <a:pPr marL="0" indent="0">
              <a:buNone/>
            </a:pPr>
            <a:r>
              <a:rPr lang="en-GB" i="1" dirty="0"/>
              <a:t>						</a:t>
            </a:r>
            <a:r>
              <a:rPr lang="en-GB" i="1" dirty="0" err="1"/>
              <a:t>Overtreffende</a:t>
            </a:r>
            <a:r>
              <a:rPr lang="en-GB" i="1" dirty="0"/>
              <a:t> trap</a:t>
            </a:r>
          </a:p>
          <a:p>
            <a:pPr marL="0" indent="0">
              <a:buNone/>
            </a:pPr>
            <a:r>
              <a:rPr lang="en-GB" i="1" dirty="0"/>
              <a:t>			          	</a:t>
            </a:r>
            <a:r>
              <a:rPr lang="en-GB" dirty="0"/>
              <a:t>		</a:t>
            </a:r>
            <a:r>
              <a:rPr lang="en-GB" i="1" dirty="0"/>
              <a:t>Superlative degree</a:t>
            </a:r>
            <a:endParaRPr lang="en-GB" dirty="0"/>
          </a:p>
          <a:p>
            <a:pPr marL="0" indent="0">
              <a:buNone/>
            </a:pPr>
            <a:r>
              <a:rPr lang="en-GB" dirty="0"/>
              <a:t>			</a:t>
            </a:r>
            <a:r>
              <a:rPr lang="en-GB" i="1" dirty="0"/>
              <a:t> </a:t>
            </a:r>
            <a:r>
              <a:rPr lang="en-GB" i="1" dirty="0" err="1"/>
              <a:t>Vergrotende</a:t>
            </a:r>
            <a:r>
              <a:rPr lang="en-GB" i="1" dirty="0"/>
              <a:t> trap </a:t>
            </a:r>
            <a:r>
              <a:rPr lang="en-GB" dirty="0"/>
              <a:t>	</a:t>
            </a:r>
          </a:p>
          <a:p>
            <a:pPr marL="0" indent="0">
              <a:buNone/>
            </a:pPr>
            <a:r>
              <a:rPr lang="en-GB" dirty="0"/>
              <a:t>			</a:t>
            </a:r>
            <a:r>
              <a:rPr lang="en-GB" i="1" dirty="0"/>
              <a:t>Comparative degree</a:t>
            </a:r>
            <a:endParaRPr lang="en-GB" dirty="0"/>
          </a:p>
          <a:p>
            <a:pPr marL="0" indent="0">
              <a:buNone/>
            </a:pPr>
            <a:r>
              <a:rPr lang="en-GB" i="1" dirty="0"/>
              <a:t>Basis (</a:t>
            </a:r>
            <a:r>
              <a:rPr lang="en-GB" i="1" dirty="0" err="1"/>
              <a:t>stellende</a:t>
            </a:r>
            <a:r>
              <a:rPr lang="en-GB" i="1" dirty="0"/>
              <a:t>) trap</a:t>
            </a:r>
          </a:p>
          <a:p>
            <a:pPr marL="0" indent="0">
              <a:buNone/>
            </a:pPr>
            <a:r>
              <a:rPr lang="en-GB" i="1" dirty="0"/>
              <a:t>Positive degree</a:t>
            </a:r>
          </a:p>
          <a:p>
            <a:pPr marL="0" indent="0">
              <a:buNone/>
            </a:pPr>
            <a:r>
              <a:rPr lang="en-GB" i="1" dirty="0"/>
              <a:t>	</a:t>
            </a:r>
            <a:r>
              <a:rPr lang="en-GB" b="1" dirty="0">
                <a:solidFill>
                  <a:srgbClr val="FFFF00"/>
                </a:solidFill>
              </a:rPr>
              <a:t>Pretty			Prettier			Prettiest</a:t>
            </a:r>
          </a:p>
        </p:txBody>
      </p:sp>
      <p:cxnSp>
        <p:nvCxnSpPr>
          <p:cNvPr id="5" name="Rechte verbindingslijn 4"/>
          <p:cNvCxnSpPr/>
          <p:nvPr/>
        </p:nvCxnSpPr>
        <p:spPr>
          <a:xfrm>
            <a:off x="539552" y="5229200"/>
            <a:ext cx="21602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p:cNvCxnSpPr/>
          <p:nvPr/>
        </p:nvCxnSpPr>
        <p:spPr>
          <a:xfrm flipV="1">
            <a:off x="2699792" y="4581128"/>
            <a:ext cx="0" cy="6480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p:cNvCxnSpPr/>
          <p:nvPr/>
        </p:nvCxnSpPr>
        <p:spPr>
          <a:xfrm>
            <a:off x="2699792" y="4543563"/>
            <a:ext cx="28803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p:cNvCxnSpPr/>
          <p:nvPr/>
        </p:nvCxnSpPr>
        <p:spPr>
          <a:xfrm>
            <a:off x="5580112" y="3789040"/>
            <a:ext cx="26642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a:xfrm flipV="1">
            <a:off x="5568080" y="3789040"/>
            <a:ext cx="12032" cy="7545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7083" y="1412776"/>
            <a:ext cx="1930354" cy="2193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312" y="3586669"/>
            <a:ext cx="1950720" cy="1463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2863" r="15958"/>
          <a:stretch/>
        </p:blipFill>
        <p:spPr bwMode="auto">
          <a:xfrm>
            <a:off x="3059832" y="2194217"/>
            <a:ext cx="2351313" cy="2199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Rechte verbindingslijn 11"/>
          <p:cNvCxnSpPr/>
          <p:nvPr/>
        </p:nvCxnSpPr>
        <p:spPr>
          <a:xfrm>
            <a:off x="7517397" y="6317593"/>
            <a:ext cx="360040" cy="0"/>
          </a:xfrm>
          <a:prstGeom prst="line">
            <a:avLst/>
          </a:prstGeom>
          <a:ln w="857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p:cNvCxnSpPr/>
          <p:nvPr/>
        </p:nvCxnSpPr>
        <p:spPr>
          <a:xfrm>
            <a:off x="4716016" y="6309320"/>
            <a:ext cx="288032" cy="8273"/>
          </a:xfrm>
          <a:prstGeom prst="line">
            <a:avLst/>
          </a:prstGeom>
          <a:ln w="857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166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Grammar					Comparisons</a:t>
            </a:r>
          </a:p>
        </p:txBody>
      </p:sp>
      <p:sp>
        <p:nvSpPr>
          <p:cNvPr id="3" name="Tijdelijke aanduiding voor inhoud 2"/>
          <p:cNvSpPr>
            <a:spLocks noGrp="1"/>
          </p:cNvSpPr>
          <p:nvPr>
            <p:ph idx="1"/>
          </p:nvPr>
        </p:nvSpPr>
        <p:spPr/>
        <p:txBody>
          <a:bodyPr>
            <a:normAutofit lnSpcReduction="10000"/>
          </a:bodyPr>
          <a:lstStyle/>
          <a:p>
            <a:pPr marL="0" indent="0">
              <a:buNone/>
            </a:pPr>
            <a:r>
              <a:rPr lang="en-GB" b="1" dirty="0">
                <a:solidFill>
                  <a:srgbClr val="FFFF00"/>
                </a:solidFill>
              </a:rPr>
              <a:t>Quiet</a:t>
            </a:r>
          </a:p>
          <a:p>
            <a:pPr marL="0" indent="0">
              <a:buNone/>
            </a:pPr>
            <a:endParaRPr lang="en-GB" i="1"/>
          </a:p>
          <a:p>
            <a:pPr marL="0" indent="0">
              <a:buNone/>
            </a:pPr>
            <a:endParaRPr lang="en-GB" i="1" dirty="0"/>
          </a:p>
          <a:p>
            <a:pPr marL="0" indent="0">
              <a:buNone/>
            </a:pPr>
            <a:endParaRPr lang="en-GB" i="1" dirty="0"/>
          </a:p>
          <a:p>
            <a:pPr marL="0" indent="0">
              <a:buNone/>
            </a:pPr>
            <a:endParaRPr lang="en-GB" i="1" dirty="0"/>
          </a:p>
          <a:p>
            <a:pPr marL="0" indent="0">
              <a:buNone/>
            </a:pPr>
            <a:endParaRPr lang="en-GB" i="1" dirty="0"/>
          </a:p>
          <a:p>
            <a:pPr marL="0" indent="0">
              <a:buNone/>
            </a:pPr>
            <a:endParaRPr lang="en-GB" i="1" dirty="0"/>
          </a:p>
          <a:p>
            <a:pPr marL="0" indent="0">
              <a:buNone/>
            </a:pPr>
            <a:r>
              <a:rPr lang="en-GB" i="1" dirty="0"/>
              <a:t>						</a:t>
            </a:r>
            <a:endParaRPr lang="en-GB" dirty="0"/>
          </a:p>
          <a:p>
            <a:pPr marL="0" indent="0">
              <a:buNone/>
            </a:pPr>
            <a:r>
              <a:rPr lang="en-GB" i="1" dirty="0"/>
              <a:t>						</a:t>
            </a:r>
            <a:r>
              <a:rPr lang="en-GB" i="1" dirty="0" err="1"/>
              <a:t>Overtreffende</a:t>
            </a:r>
            <a:r>
              <a:rPr lang="en-GB" i="1" dirty="0"/>
              <a:t> trap</a:t>
            </a:r>
          </a:p>
          <a:p>
            <a:pPr marL="0" indent="0">
              <a:buNone/>
            </a:pPr>
            <a:r>
              <a:rPr lang="en-GB" i="1" dirty="0"/>
              <a:t>			          	</a:t>
            </a:r>
            <a:r>
              <a:rPr lang="en-GB" dirty="0"/>
              <a:t>		</a:t>
            </a:r>
            <a:r>
              <a:rPr lang="en-GB" i="1" dirty="0"/>
              <a:t>Superlative degree</a:t>
            </a:r>
            <a:endParaRPr lang="en-GB" dirty="0"/>
          </a:p>
          <a:p>
            <a:pPr marL="0" indent="0">
              <a:buNone/>
            </a:pPr>
            <a:r>
              <a:rPr lang="en-GB" dirty="0"/>
              <a:t>			</a:t>
            </a:r>
            <a:r>
              <a:rPr lang="en-GB" i="1" dirty="0"/>
              <a:t> </a:t>
            </a:r>
            <a:r>
              <a:rPr lang="en-GB" i="1" dirty="0" err="1"/>
              <a:t>Vergrotende</a:t>
            </a:r>
            <a:r>
              <a:rPr lang="en-GB" i="1" dirty="0"/>
              <a:t> trap </a:t>
            </a:r>
            <a:r>
              <a:rPr lang="en-GB" dirty="0"/>
              <a:t>	</a:t>
            </a:r>
          </a:p>
          <a:p>
            <a:pPr marL="0" indent="0">
              <a:buNone/>
            </a:pPr>
            <a:r>
              <a:rPr lang="en-GB" dirty="0"/>
              <a:t>			</a:t>
            </a:r>
            <a:r>
              <a:rPr lang="en-GB" i="1" dirty="0"/>
              <a:t>Comparative degree</a:t>
            </a:r>
            <a:endParaRPr lang="en-GB" dirty="0"/>
          </a:p>
          <a:p>
            <a:pPr marL="0" indent="0">
              <a:buNone/>
            </a:pPr>
            <a:r>
              <a:rPr lang="en-GB" i="1" dirty="0"/>
              <a:t>Basis (</a:t>
            </a:r>
            <a:r>
              <a:rPr lang="en-GB" i="1" dirty="0" err="1"/>
              <a:t>stellende</a:t>
            </a:r>
            <a:r>
              <a:rPr lang="en-GB" i="1" dirty="0"/>
              <a:t>) trap</a:t>
            </a:r>
          </a:p>
          <a:p>
            <a:pPr marL="0" indent="0">
              <a:buNone/>
            </a:pPr>
            <a:r>
              <a:rPr lang="en-GB" i="1" dirty="0"/>
              <a:t>Positive degree</a:t>
            </a:r>
          </a:p>
          <a:p>
            <a:pPr marL="0" indent="0">
              <a:buNone/>
            </a:pPr>
            <a:r>
              <a:rPr lang="en-GB" i="1" dirty="0"/>
              <a:t>	</a:t>
            </a:r>
            <a:r>
              <a:rPr lang="en-GB" b="1" dirty="0">
                <a:solidFill>
                  <a:srgbClr val="FFFF00"/>
                </a:solidFill>
              </a:rPr>
              <a:t>Quiet		Quieter / More Quiet	Quietest / Most Quiet</a:t>
            </a:r>
          </a:p>
        </p:txBody>
      </p:sp>
      <p:cxnSp>
        <p:nvCxnSpPr>
          <p:cNvPr id="5" name="Rechte verbindingslijn 4"/>
          <p:cNvCxnSpPr/>
          <p:nvPr/>
        </p:nvCxnSpPr>
        <p:spPr>
          <a:xfrm>
            <a:off x="539552" y="5229200"/>
            <a:ext cx="21602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p:cNvCxnSpPr/>
          <p:nvPr/>
        </p:nvCxnSpPr>
        <p:spPr>
          <a:xfrm flipV="1">
            <a:off x="2699792" y="4581128"/>
            <a:ext cx="0" cy="6480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p:cNvCxnSpPr/>
          <p:nvPr/>
        </p:nvCxnSpPr>
        <p:spPr>
          <a:xfrm>
            <a:off x="2699792" y="4543563"/>
            <a:ext cx="28803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p:cNvCxnSpPr/>
          <p:nvPr/>
        </p:nvCxnSpPr>
        <p:spPr>
          <a:xfrm>
            <a:off x="5580112" y="3789040"/>
            <a:ext cx="26642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a:xfrm flipV="1">
            <a:off x="5568080" y="3789040"/>
            <a:ext cx="12032" cy="7545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074" name="Picture 2" descr="Sometimes it's just better to be quiet | Very Funny Pic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304" t="3226" r="6000" b="22370"/>
          <a:stretch/>
        </p:blipFill>
        <p:spPr bwMode="auto">
          <a:xfrm>
            <a:off x="674668" y="2826629"/>
            <a:ext cx="1707934" cy="23305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Be very, very quiet... : funny"/>
          <p:cNvPicPr>
            <a:picLocks noChangeAspect="1" noChangeArrowheads="1"/>
          </p:cNvPicPr>
          <p:nvPr/>
        </p:nvPicPr>
        <p:blipFill rotWithShape="1">
          <a:blip r:embed="rId3">
            <a:extLst>
              <a:ext uri="{28A0092B-C50C-407E-A947-70E740481C1C}">
                <a14:useLocalDpi xmlns:a14="http://schemas.microsoft.com/office/drawing/2010/main" val="0"/>
              </a:ext>
            </a:extLst>
          </a:blip>
          <a:srcRect l="12804" t="9540" r="13442" b="26889"/>
          <a:stretch/>
        </p:blipFill>
        <p:spPr bwMode="auto">
          <a:xfrm>
            <a:off x="2838355" y="2420888"/>
            <a:ext cx="2566908" cy="197865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he Deserted Desert – INCITE"/>
          <p:cNvPicPr>
            <a:picLocks noChangeAspect="1" noChangeArrowheads="1"/>
          </p:cNvPicPr>
          <p:nvPr/>
        </p:nvPicPr>
        <p:blipFill rotWithShape="1">
          <a:blip r:embed="rId4">
            <a:extLst>
              <a:ext uri="{28A0092B-C50C-407E-A947-70E740481C1C}">
                <a14:useLocalDpi xmlns:a14="http://schemas.microsoft.com/office/drawing/2010/main" val="0"/>
              </a:ext>
            </a:extLst>
          </a:blip>
          <a:srcRect l="23059" r="7765"/>
          <a:stretch/>
        </p:blipFill>
        <p:spPr bwMode="auto">
          <a:xfrm>
            <a:off x="5724128" y="1628800"/>
            <a:ext cx="2475674" cy="2016224"/>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Rechte verbindingslijn 14"/>
          <p:cNvCxnSpPr/>
          <p:nvPr/>
        </p:nvCxnSpPr>
        <p:spPr>
          <a:xfrm>
            <a:off x="3851920" y="6309320"/>
            <a:ext cx="216024" cy="0"/>
          </a:xfrm>
          <a:prstGeom prst="line">
            <a:avLst/>
          </a:prstGeom>
          <a:ln w="857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Rechte verbindingslijn 15"/>
          <p:cNvCxnSpPr/>
          <p:nvPr/>
        </p:nvCxnSpPr>
        <p:spPr>
          <a:xfrm>
            <a:off x="4283968" y="6309320"/>
            <a:ext cx="576064" cy="0"/>
          </a:xfrm>
          <a:prstGeom prst="line">
            <a:avLst/>
          </a:prstGeom>
          <a:ln w="857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p:cNvCxnSpPr/>
          <p:nvPr/>
        </p:nvCxnSpPr>
        <p:spPr>
          <a:xfrm>
            <a:off x="6660232" y="6309320"/>
            <a:ext cx="288032" cy="0"/>
          </a:xfrm>
          <a:prstGeom prst="line">
            <a:avLst/>
          </a:prstGeom>
          <a:ln w="857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p:cNvCxnSpPr/>
          <p:nvPr/>
        </p:nvCxnSpPr>
        <p:spPr>
          <a:xfrm>
            <a:off x="7164288" y="6309320"/>
            <a:ext cx="504056" cy="0"/>
          </a:xfrm>
          <a:prstGeom prst="line">
            <a:avLst/>
          </a:prstGeom>
          <a:ln w="857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56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4411</TotalTime>
  <Words>1927</Words>
  <Application>Microsoft Office PowerPoint</Application>
  <PresentationFormat>Diavoorstelling (4:3)</PresentationFormat>
  <Paragraphs>432</Paragraphs>
  <Slides>33</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33</vt:i4>
      </vt:variant>
    </vt:vector>
  </HeadingPairs>
  <TitlesOfParts>
    <vt:vector size="37" baseType="lpstr">
      <vt:lpstr>Arial</vt:lpstr>
      <vt:lpstr>Calibri</vt:lpstr>
      <vt:lpstr>Candara</vt:lpstr>
      <vt:lpstr>Kantoorthema</vt:lpstr>
      <vt:lpstr>Timeline</vt:lpstr>
      <vt:lpstr>Planning period 4</vt:lpstr>
      <vt:lpstr>Grammar     Comparisons</vt:lpstr>
      <vt:lpstr>Grammar     Comparisons</vt:lpstr>
      <vt:lpstr>Grammar     Comparisons</vt:lpstr>
      <vt:lpstr>Grammar     Comparisons</vt:lpstr>
      <vt:lpstr>Grammar     Comparisons</vt:lpstr>
      <vt:lpstr>Grammar     Comparisons</vt:lpstr>
      <vt:lpstr>Grammar     Comparisons</vt:lpstr>
      <vt:lpstr>Grammar     Comparisons</vt:lpstr>
      <vt:lpstr>Grammar     Comparisons</vt:lpstr>
      <vt:lpstr>Grammar     Comparisons</vt:lpstr>
      <vt:lpstr>Grammar     Comparisons</vt:lpstr>
      <vt:lpstr>Grammar     Comparisons</vt:lpstr>
      <vt:lpstr>Writing assignment</vt:lpstr>
      <vt:lpstr>Writing</vt:lpstr>
      <vt:lpstr>PowerPoint-presentatie</vt:lpstr>
      <vt:lpstr>PowerPoint-presentatie</vt:lpstr>
      <vt:lpstr>Writing</vt:lpstr>
      <vt:lpstr>Things to mind when writing</vt:lpstr>
      <vt:lpstr>Homophones</vt:lpstr>
      <vt:lpstr>Homophones</vt:lpstr>
      <vt:lpstr>Homophones</vt:lpstr>
      <vt:lpstr>Homophones</vt:lpstr>
      <vt:lpstr>Homophones</vt:lpstr>
      <vt:lpstr>Homophones</vt:lpstr>
      <vt:lpstr>Homophones</vt:lpstr>
      <vt:lpstr>Homophones</vt:lpstr>
      <vt:lpstr>Homophones</vt:lpstr>
      <vt:lpstr>Things to mind when writing</vt:lpstr>
      <vt:lpstr>Writing exercise</vt:lpstr>
      <vt:lpstr>Writing exercise</vt:lpstr>
      <vt:lpstr>Writing exercise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E.A.M. Kuindersma</dc:creator>
  <cp:lastModifiedBy>Ellen Kuindersma</cp:lastModifiedBy>
  <cp:revision>189</cp:revision>
  <dcterms:created xsi:type="dcterms:W3CDTF">2014-08-28T16:41:32Z</dcterms:created>
  <dcterms:modified xsi:type="dcterms:W3CDTF">2021-05-11T09:25:07Z</dcterms:modified>
</cp:coreProperties>
</file>