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37" r:id="rId3"/>
    <p:sldId id="294" r:id="rId4"/>
    <p:sldId id="320" r:id="rId5"/>
    <p:sldId id="321" r:id="rId6"/>
    <p:sldId id="322" r:id="rId7"/>
    <p:sldId id="319" r:id="rId8"/>
    <p:sldId id="324" r:id="rId9"/>
    <p:sldId id="325" r:id="rId10"/>
    <p:sldId id="326" r:id="rId11"/>
    <p:sldId id="327" r:id="rId12"/>
    <p:sldId id="328" r:id="rId13"/>
    <p:sldId id="318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FF0000"/>
    <a:srgbClr val="FFFF66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3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920E-CE7F-472C-AC30-6C8AA569E624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B0683-F12E-45DC-9FA2-5E73EECEB2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3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ap="rnd" cmpd="sng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2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25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7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57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9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4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4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8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4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23528" y="188640"/>
            <a:ext cx="8568952" cy="6552728"/>
          </a:xfrm>
          <a:prstGeom prst="rect">
            <a:avLst/>
          </a:prstGeom>
          <a:solidFill>
            <a:srgbClr val="FFD44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Candara" panose="020E0502030303020204" pitchFamily="34" charset="0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8BAB902-15E9-4F86-AF14-2320F0C9AB4F}" type="datetimeFigureOut">
              <a:rPr lang="en-GB" smtClean="0"/>
              <a:pPr/>
              <a:t>05/01/2021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FD37A17-43AC-4702-9102-63CAD151EBCF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2458616" cy="5112568"/>
          </a:xfrm>
        </p:spPr>
        <p:txBody>
          <a:bodyPr>
            <a:normAutofit/>
          </a:bodyPr>
          <a:lstStyle/>
          <a:p>
            <a:endParaRPr lang="nl-NL" dirty="0">
              <a:latin typeface="Candara" panose="020E0502030303020204" pitchFamily="34" charset="0"/>
            </a:endParaRPr>
          </a:p>
          <a:p>
            <a:endParaRPr lang="nl-NL" dirty="0">
              <a:latin typeface="Candara" panose="020E0502030303020204" pitchFamily="34" charset="0"/>
            </a:endParaRPr>
          </a:p>
          <a:p>
            <a:endParaRPr lang="nl-NL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Planning Orals</a:t>
            </a:r>
          </a:p>
          <a:p>
            <a:endParaRPr lang="nl-NL" dirty="0"/>
          </a:p>
          <a:p>
            <a:r>
              <a:rPr lang="nl-NL" dirty="0" err="1">
                <a:latin typeface="Candara" panose="020E0502030303020204" pitchFamily="34" charset="0"/>
              </a:rPr>
              <a:t>Grammar</a:t>
            </a:r>
            <a:r>
              <a:rPr lang="nl-NL" dirty="0">
                <a:latin typeface="Candara" panose="020E0502030303020204" pitchFamily="34" charset="0"/>
              </a:rPr>
              <a:t>: </a:t>
            </a:r>
            <a:r>
              <a:rPr lang="nl-NL" dirty="0" err="1">
                <a:latin typeface="Candara" panose="020E0502030303020204" pitchFamily="34" charset="0"/>
              </a:rPr>
              <a:t>Future</a:t>
            </a:r>
            <a:endParaRPr lang="nl-NL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>
              <a:latin typeface="Candara" panose="020E0502030303020204" pitchFamily="34" charset="0"/>
            </a:endParaRPr>
          </a:p>
          <a:p>
            <a:r>
              <a:rPr lang="en-GB" dirty="0">
                <a:latin typeface="Candara" panose="020E0502030303020204" pitchFamily="34" charset="0"/>
              </a:rPr>
              <a:t>Work on your own on assignments from the book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dirty="0">
              <a:latin typeface="Candara" panose="020E0502030303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t="1616" b="40928"/>
          <a:stretch/>
        </p:blipFill>
        <p:spPr>
          <a:xfrm>
            <a:off x="3028950" y="1772816"/>
            <a:ext cx="5657850" cy="4104456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4"/>
    </mc:Choice>
    <mc:Fallback xmlns="">
      <p:transition spd="slow" advTm="2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 / Are / Is going to </a:t>
            </a:r>
            <a:r>
              <a:rPr lang="en-GB" i="1" dirty="0"/>
              <a:t>or </a:t>
            </a:r>
            <a:r>
              <a:rPr lang="en-GB" dirty="0"/>
              <a:t>Will / Shall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Assignment A</a:t>
            </a:r>
          </a:p>
          <a:p>
            <a:r>
              <a:rPr lang="en-GB" i="1" dirty="0"/>
              <a:t>In pairs quickly talk about these topics</a:t>
            </a:r>
          </a:p>
          <a:p>
            <a:r>
              <a:rPr lang="en-GB" i="1" dirty="0"/>
              <a:t>You have 3 minutes</a:t>
            </a:r>
          </a:p>
          <a:p>
            <a:r>
              <a:rPr lang="en-GB" i="1" dirty="0"/>
              <a:t>Do this in English</a:t>
            </a:r>
          </a:p>
          <a:p>
            <a:endParaRPr lang="en-GB" dirty="0"/>
          </a:p>
          <a:p>
            <a:r>
              <a:rPr lang="nl-NL" dirty="0" err="1">
                <a:solidFill>
                  <a:schemeClr val="tx1"/>
                </a:solidFill>
              </a:rPr>
              <a:t>Your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arrangements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for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this</a:t>
            </a:r>
            <a:r>
              <a:rPr lang="nl-NL" dirty="0">
                <a:solidFill>
                  <a:schemeClr val="tx1"/>
                </a:solidFill>
              </a:rPr>
              <a:t> evening</a:t>
            </a:r>
          </a:p>
          <a:p>
            <a:r>
              <a:rPr lang="nl-NL" dirty="0" err="1">
                <a:solidFill>
                  <a:schemeClr val="tx1"/>
                </a:solidFill>
              </a:rPr>
              <a:t>Your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intentions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for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the</a:t>
            </a:r>
            <a:r>
              <a:rPr lang="nl-NL" dirty="0">
                <a:solidFill>
                  <a:schemeClr val="tx1"/>
                </a:solidFill>
              </a:rPr>
              <a:t> rest of </a:t>
            </a:r>
            <a:r>
              <a:rPr lang="nl-NL" dirty="0" err="1">
                <a:solidFill>
                  <a:schemeClr val="tx1"/>
                </a:solidFill>
              </a:rPr>
              <a:t>the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year</a:t>
            </a:r>
            <a:endParaRPr lang="nl-NL" dirty="0">
              <a:solidFill>
                <a:schemeClr val="tx1"/>
              </a:solidFill>
            </a:endParaRPr>
          </a:p>
          <a:p>
            <a:r>
              <a:rPr lang="nl-NL" dirty="0" err="1">
                <a:solidFill>
                  <a:schemeClr val="tx1"/>
                </a:solidFill>
              </a:rPr>
              <a:t>Your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predictions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for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the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planet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for</a:t>
            </a:r>
            <a:r>
              <a:rPr lang="nl-NL" dirty="0">
                <a:solidFill>
                  <a:schemeClr val="tx1"/>
                </a:solidFill>
              </a:rPr>
              <a:t> 2020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71"/>
    </mc:Choice>
    <mc:Fallback xmlns="">
      <p:transition spd="slow" advTm="12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 / Are / Is going to </a:t>
            </a:r>
            <a:r>
              <a:rPr lang="en-GB" i="1" dirty="0"/>
              <a:t>or </a:t>
            </a:r>
            <a:r>
              <a:rPr lang="en-GB" dirty="0"/>
              <a:t>Will / Shall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Assignment B</a:t>
            </a:r>
          </a:p>
          <a:p>
            <a:r>
              <a:rPr lang="en-GB" dirty="0"/>
              <a:t>Look at the situations </a:t>
            </a:r>
          </a:p>
          <a:p>
            <a:r>
              <a:rPr lang="en-GB" dirty="0"/>
              <a:t>Decide what form to use</a:t>
            </a:r>
          </a:p>
          <a:p>
            <a:pPr lvl="1"/>
            <a:r>
              <a:rPr lang="en-GB" dirty="0"/>
              <a:t>Going to (GT)</a:t>
            </a:r>
          </a:p>
          <a:p>
            <a:pPr lvl="1"/>
            <a:r>
              <a:rPr lang="en-GB" dirty="0"/>
              <a:t>Will/ Shall (WS)</a:t>
            </a:r>
          </a:p>
          <a:p>
            <a:pPr lvl="1"/>
            <a:endParaRPr lang="en-GB" dirty="0"/>
          </a:p>
          <a:p>
            <a:r>
              <a:rPr lang="en-GB" i="1" dirty="0"/>
              <a:t>In pairs</a:t>
            </a:r>
          </a:p>
          <a:p>
            <a:r>
              <a:rPr lang="en-GB" i="1" dirty="0"/>
              <a:t>Take 3 minutes</a:t>
            </a:r>
          </a:p>
          <a:p>
            <a:r>
              <a:rPr lang="en-GB" i="1" dirty="0"/>
              <a:t>We will discuss together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1"/>
    </mc:Choice>
    <mc:Fallback xmlns="">
      <p:transition spd="slow" advTm="4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 / Are / Is going to </a:t>
            </a:r>
            <a:r>
              <a:rPr lang="en-GB" i="1" dirty="0"/>
              <a:t>or </a:t>
            </a:r>
            <a:r>
              <a:rPr lang="en-GB" dirty="0"/>
              <a:t>Will / Shall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Assignment C</a:t>
            </a:r>
          </a:p>
          <a:p>
            <a:r>
              <a:rPr lang="en-GB" dirty="0"/>
              <a:t>Choose the correct future form between the brackets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Assignment D</a:t>
            </a:r>
          </a:p>
          <a:p>
            <a:r>
              <a:rPr lang="en-GB" dirty="0"/>
              <a:t>Fill in the gaps</a:t>
            </a:r>
          </a:p>
          <a:p>
            <a:endParaRPr lang="en-GB" i="1"/>
          </a:p>
          <a:p>
            <a:r>
              <a:rPr lang="en-GB" i="1"/>
              <a:t>On </a:t>
            </a:r>
            <a:r>
              <a:rPr lang="en-GB" i="1" dirty="0"/>
              <a:t>your own</a:t>
            </a:r>
          </a:p>
          <a:p>
            <a:r>
              <a:rPr lang="en-GB" i="1" dirty="0"/>
              <a:t>Take 5 minutes</a:t>
            </a:r>
          </a:p>
          <a:p>
            <a:r>
              <a:rPr lang="en-GB" i="1" dirty="0"/>
              <a:t>We will discuss together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If assignments A and B where too easy you can do assignments C and D on your own. Then work on your own.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80"/>
    </mc:Choice>
    <mc:Fallback xmlns="">
      <p:transition spd="slow" advTm="6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on your own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412875"/>
            <a:ext cx="51117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0"/>
    </mc:Choice>
    <mc:Fallback xmlns="">
      <p:transition spd="slow" advTm="2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B17F55-3001-4A04-88CC-BBFF3304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 </a:t>
            </a:r>
            <a:r>
              <a:rPr lang="nl-NL" dirty="0" err="1"/>
              <a:t>oral</a:t>
            </a:r>
            <a:r>
              <a:rPr lang="nl-NL" dirty="0"/>
              <a:t> </a:t>
            </a:r>
            <a:r>
              <a:rPr lang="nl-NL" dirty="0" err="1"/>
              <a:t>exams</a:t>
            </a:r>
            <a:endParaRPr lang="nl-NL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D41B8905-C2DE-44ED-809D-337C653741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340768"/>
          <a:ext cx="8229600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41135551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59798986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8825303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14812182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32568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DV21 A –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DV 21 A –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DV 21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HO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4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Demi, Indy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22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/>
                        <a:t>Steffie</a:t>
                      </a:r>
                      <a:r>
                        <a:rPr lang="nl-NL" sz="1400" dirty="0"/>
                        <a:t>, Gijs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Dennis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9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5 (8/9 Dec.)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i="1" dirty="0"/>
                        <a:t>Test: </a:t>
                      </a:r>
                      <a:r>
                        <a:rPr lang="nl-NL" sz="1400" i="1" dirty="0" err="1"/>
                        <a:t>Vocab</a:t>
                      </a:r>
                      <a:r>
                        <a:rPr lang="nl-NL" sz="1400" i="1" dirty="0"/>
                        <a:t> + </a:t>
                      </a:r>
                      <a:r>
                        <a:rPr lang="nl-NL" sz="1400" i="1" dirty="0" err="1"/>
                        <a:t>Grammar</a:t>
                      </a:r>
                      <a:endParaRPr lang="nl-NL" sz="1400" i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i="1"/>
                        <a:t>Gijs</a:t>
                      </a:r>
                      <a:endParaRPr lang="nl-NL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 dirty="0"/>
                        <a:t>Test: </a:t>
                      </a:r>
                      <a:r>
                        <a:rPr lang="nl-NL" sz="1400" i="1" dirty="0" err="1"/>
                        <a:t>Vocab</a:t>
                      </a:r>
                      <a:r>
                        <a:rPr lang="nl-NL" sz="1400" i="1" dirty="0"/>
                        <a:t> + </a:t>
                      </a:r>
                      <a:r>
                        <a:rPr lang="nl-NL" sz="1400" i="1" dirty="0" err="1"/>
                        <a:t>Grammar</a:t>
                      </a:r>
                      <a:endParaRPr lang="nl-NL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Chelsey</a:t>
                      </a:r>
                    </a:p>
                    <a:p>
                      <a:r>
                        <a:rPr lang="nl-NL" sz="1400" dirty="0"/>
                        <a:t>Angela</a:t>
                      </a:r>
                    </a:p>
                    <a:p>
                      <a:r>
                        <a:rPr lang="nl-NL" sz="1400" dirty="0"/>
                        <a:t>Floortje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93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6 (15/16 Dec)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/>
                        <a:t>Steffie</a:t>
                      </a:r>
                      <a:endParaRPr lang="nl-NL" sz="1400" dirty="0"/>
                    </a:p>
                    <a:p>
                      <a:r>
                        <a:rPr lang="nl-NL" sz="1400" dirty="0"/>
                        <a:t>Demi</a:t>
                      </a:r>
                    </a:p>
                    <a:p>
                      <a:r>
                        <a:rPr lang="nl-NL" sz="1400" dirty="0"/>
                        <a:t>Indy</a:t>
                      </a:r>
                    </a:p>
                    <a:p>
                      <a:r>
                        <a:rPr lang="nl-NL" sz="1400" dirty="0"/>
                        <a:t>Lynn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Lisa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Ilja</a:t>
                      </a:r>
                    </a:p>
                    <a:p>
                      <a:r>
                        <a:rPr lang="nl-NL" sz="1400" dirty="0"/>
                        <a:t>Yoeri</a:t>
                      </a:r>
                    </a:p>
                    <a:p>
                      <a:r>
                        <a:rPr lang="nl-NL" sz="1400" dirty="0"/>
                        <a:t>Sofie</a:t>
                      </a:r>
                    </a:p>
                    <a:p>
                      <a:r>
                        <a:rPr lang="nl-NL" sz="1400" dirty="0"/>
                        <a:t>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80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7 (5/6 Jan)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Naomi</a:t>
                      </a:r>
                    </a:p>
                    <a:p>
                      <a:r>
                        <a:rPr lang="nl-NL" sz="1400" dirty="0"/>
                        <a:t>Lana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Jaimy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/>
                        <a:t>Roksana</a:t>
                      </a:r>
                      <a:endParaRPr lang="nl-NL" sz="1400" dirty="0"/>
                    </a:p>
                    <a:p>
                      <a:r>
                        <a:rPr lang="nl-NL" sz="1400" dirty="0"/>
                        <a:t>Romy</a:t>
                      </a:r>
                    </a:p>
                    <a:p>
                      <a:r>
                        <a:rPr lang="nl-NL" sz="1400" dirty="0"/>
                        <a:t>Noa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/>
                        <a:t>8 (12/13 Jan)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Pim</a:t>
                      </a:r>
                      <a:r>
                        <a:rPr lang="nl-NL" sz="1400"/>
                        <a:t>, Alicia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Niels</a:t>
                      </a:r>
                    </a:p>
                    <a:p>
                      <a:r>
                        <a:rPr lang="nl-NL" sz="1400" dirty="0"/>
                        <a:t>Martijn</a:t>
                      </a:r>
                    </a:p>
                    <a:p>
                      <a:r>
                        <a:rPr lang="nl-NL" sz="1400" dirty="0"/>
                        <a:t>Sander</a:t>
                      </a:r>
                    </a:p>
                    <a:p>
                      <a:r>
                        <a:rPr lang="nl-NL" sz="1400" dirty="0"/>
                        <a:t>Thijs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2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/>
                        <a:t>9 (19/20 Jan)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/>
                        <a:t>Oliwia</a:t>
                      </a:r>
                      <a:endParaRPr lang="nl-NL" sz="1400" dirty="0"/>
                    </a:p>
                    <a:p>
                      <a:r>
                        <a:rPr lang="nl-NL" sz="1400" dirty="0"/>
                        <a:t>Anouk</a:t>
                      </a:r>
                    </a:p>
                    <a:p>
                      <a:r>
                        <a:rPr lang="nl-NL" sz="1400" dirty="0"/>
                        <a:t>Rosa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35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61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tense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8238" y="4941168"/>
            <a:ext cx="8229600" cy="720080"/>
          </a:xfr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nl-NL" b="1" dirty="0">
                <a:latin typeface="Candara" panose="020E0502030303020204" pitchFamily="34" charset="0"/>
              </a:rPr>
              <a:t>Past		Present				</a:t>
            </a:r>
            <a:r>
              <a:rPr lang="nl-NL" b="1" dirty="0" err="1">
                <a:latin typeface="Candara" panose="020E0502030303020204" pitchFamily="34" charset="0"/>
              </a:rPr>
              <a:t>Future</a:t>
            </a:r>
            <a:endParaRPr lang="nl-NL" dirty="0">
              <a:latin typeface="Candara" panose="020E0502030303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10" y="2492897"/>
            <a:ext cx="265292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7"/>
            <a:ext cx="258372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7"/>
            <a:ext cx="280831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5715189" y="1844824"/>
            <a:ext cx="3312368" cy="3888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4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6"/>
    </mc:Choice>
    <mc:Fallback xmlns="">
      <p:transition spd="slow" advTm="2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tense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1840" y="1412776"/>
            <a:ext cx="5554960" cy="5112568"/>
          </a:xfrm>
        </p:spPr>
        <p:txBody>
          <a:bodyPr/>
          <a:lstStyle/>
          <a:p>
            <a:pPr marL="0" indent="0">
              <a:buNone/>
            </a:pPr>
            <a:endParaRPr lang="en-GB" b="1" i="1" dirty="0"/>
          </a:p>
          <a:p>
            <a:pPr marL="0" indent="0">
              <a:buNone/>
            </a:pPr>
            <a:r>
              <a:rPr lang="en-GB" b="1" dirty="0"/>
              <a:t>Two examples</a:t>
            </a:r>
          </a:p>
          <a:p>
            <a:r>
              <a:rPr lang="en-GB" dirty="0"/>
              <a:t>Next year, I'm going to take up the guitar. It will possibly  be very difficult for me, but I love music.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 am going to fly to Berlin this afternoon to attend a congress . While I’m in Berlin, the weather will probably be good... </a:t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448271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r="12941"/>
          <a:stretch/>
        </p:blipFill>
        <p:spPr bwMode="auto">
          <a:xfrm>
            <a:off x="539552" y="3997897"/>
            <a:ext cx="2448271" cy="217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3"/>
    </mc:Choice>
    <mc:Fallback xmlns="">
      <p:transition spd="slow" advTm="5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tense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1840" y="1412776"/>
            <a:ext cx="5554960" cy="5112568"/>
          </a:xfrm>
        </p:spPr>
        <p:txBody>
          <a:bodyPr/>
          <a:lstStyle/>
          <a:p>
            <a:pPr marL="0" indent="0">
              <a:buNone/>
            </a:pPr>
            <a:endParaRPr lang="en-GB" b="1" i="1" dirty="0"/>
          </a:p>
          <a:p>
            <a:pPr marL="0" indent="0">
              <a:buNone/>
            </a:pPr>
            <a:r>
              <a:rPr lang="en-GB" b="1" dirty="0"/>
              <a:t>Two examples</a:t>
            </a:r>
          </a:p>
          <a:p>
            <a:r>
              <a:rPr lang="en-GB" dirty="0"/>
              <a:t>Next year, </a:t>
            </a:r>
            <a:r>
              <a:rPr lang="en-GB" b="1" dirty="0">
                <a:solidFill>
                  <a:srgbClr val="FF0000"/>
                </a:solidFill>
              </a:rPr>
              <a:t>I'm going to take up </a:t>
            </a:r>
            <a:r>
              <a:rPr lang="en-GB" dirty="0"/>
              <a:t>the guitar. It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will</a:t>
            </a:r>
            <a:r>
              <a:rPr lang="en-GB" dirty="0"/>
              <a:t> possibly be very difficult, but I love music.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 am going to fly to Berlin this afternoon to attend a congress . While I’m in Berlin, the weather will probably be good... </a:t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448271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r="12941"/>
          <a:stretch/>
        </p:blipFill>
        <p:spPr bwMode="auto">
          <a:xfrm>
            <a:off x="539552" y="3997897"/>
            <a:ext cx="2448271" cy="217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"/>
    </mc:Choice>
    <mc:Fallback xmlns="">
      <p:transition spd="slow" advTm="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tense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31840" y="1412776"/>
            <a:ext cx="5554960" cy="5112568"/>
          </a:xfrm>
        </p:spPr>
        <p:txBody>
          <a:bodyPr/>
          <a:lstStyle/>
          <a:p>
            <a:pPr marL="0" indent="0">
              <a:buNone/>
            </a:pPr>
            <a:endParaRPr lang="en-GB" b="1" i="1" dirty="0"/>
          </a:p>
          <a:p>
            <a:pPr marL="0" indent="0">
              <a:buNone/>
            </a:pPr>
            <a:r>
              <a:rPr lang="en-GB" b="1" dirty="0"/>
              <a:t>Two examples</a:t>
            </a:r>
          </a:p>
          <a:p>
            <a:r>
              <a:rPr lang="en-GB" dirty="0"/>
              <a:t>Next year, </a:t>
            </a:r>
            <a:r>
              <a:rPr lang="en-GB" b="1" dirty="0">
                <a:solidFill>
                  <a:srgbClr val="FF0000"/>
                </a:solidFill>
              </a:rPr>
              <a:t>I'm going to take up </a:t>
            </a:r>
            <a:r>
              <a:rPr lang="en-GB" dirty="0"/>
              <a:t>the guitar. It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will</a:t>
            </a:r>
            <a:r>
              <a:rPr lang="en-GB" dirty="0"/>
              <a:t> possibly be very difficult, but I love music.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 </a:t>
            </a:r>
            <a:r>
              <a:rPr lang="en-GB" b="1" dirty="0">
                <a:solidFill>
                  <a:srgbClr val="FF0000"/>
                </a:solidFill>
              </a:rPr>
              <a:t>am going to fly </a:t>
            </a:r>
            <a:r>
              <a:rPr lang="en-GB" dirty="0"/>
              <a:t>to Berlin this afternoon to attend a congress . While I’m in Berlin, the weather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will</a:t>
            </a:r>
            <a:r>
              <a:rPr lang="en-GB" dirty="0"/>
              <a:t> probably be good.</a:t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448271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r="12941"/>
          <a:stretch/>
        </p:blipFill>
        <p:spPr bwMode="auto">
          <a:xfrm>
            <a:off x="539552" y="3997897"/>
            <a:ext cx="2448271" cy="217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"/>
    </mc:Choice>
    <mc:Fallback xmlns="">
      <p:transition spd="slow" advTm="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tense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8238" y="4941168"/>
            <a:ext cx="8229600" cy="720080"/>
          </a:xfr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anchor="ctr"/>
          <a:lstStyle/>
          <a:p>
            <a:pPr marL="0" indent="0">
              <a:buNone/>
            </a:pPr>
            <a:r>
              <a:rPr lang="nl-NL" b="1" dirty="0">
                <a:latin typeface="Candara" panose="020E0502030303020204" pitchFamily="34" charset="0"/>
              </a:rPr>
              <a:t>	</a:t>
            </a:r>
            <a:r>
              <a:rPr lang="nl-NL" b="1" dirty="0" err="1"/>
              <a:t>Future</a:t>
            </a:r>
            <a:endParaRPr lang="nl-NL" dirty="0">
              <a:latin typeface="Candara" panose="020E0502030303020204" pitchFamily="34" charset="0"/>
            </a:endParaRPr>
          </a:p>
        </p:txBody>
      </p:sp>
      <p:sp>
        <p:nvSpPr>
          <p:cNvPr id="5" name="PIJL-RECHTS 4"/>
          <p:cNvSpPr/>
          <p:nvPr/>
        </p:nvSpPr>
        <p:spPr>
          <a:xfrm rot="20104072">
            <a:off x="3204397" y="2421945"/>
            <a:ext cx="1520729" cy="7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JL-RECHTS 8"/>
          <p:cNvSpPr/>
          <p:nvPr/>
        </p:nvSpPr>
        <p:spPr>
          <a:xfrm rot="1461467">
            <a:off x="3204499" y="3710553"/>
            <a:ext cx="1520729" cy="7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220072" y="3992106"/>
            <a:ext cx="3477072" cy="720080"/>
          </a:xfrm>
          <a:prstGeom prst="rect">
            <a:avLst/>
          </a:prstGeo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b="1" dirty="0"/>
              <a:t>Will</a:t>
            </a:r>
            <a:endParaRPr lang="nl-NL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5220072" y="2134970"/>
            <a:ext cx="3477072" cy="720080"/>
          </a:xfrm>
          <a:prstGeom prst="rect">
            <a:avLst/>
          </a:prstGeom>
          <a:solidFill>
            <a:srgbClr val="FFFF66"/>
          </a:solidFill>
          <a:ln w="38100" cap="rnd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b="1" dirty="0" err="1"/>
              <a:t>Going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endParaRPr lang="nl-NL" dirty="0"/>
          </a:p>
        </p:txBody>
      </p:sp>
      <p:sp>
        <p:nvSpPr>
          <p:cNvPr id="12" name="Ovaal 11"/>
          <p:cNvSpPr/>
          <p:nvPr/>
        </p:nvSpPr>
        <p:spPr>
          <a:xfrm>
            <a:off x="175231" y="1916832"/>
            <a:ext cx="3312368" cy="3888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1" y="2636912"/>
            <a:ext cx="265292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"/>
    </mc:Choice>
    <mc:Fallback xmlns="">
      <p:transition spd="slow" advTm="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ln w="38100" cap="rnd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Am / Are / Is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sz="2000" b="1" dirty="0" err="1">
                <a:latin typeface="Candara" panose="020E0502030303020204" pitchFamily="34" charset="0"/>
              </a:rPr>
              <a:t>When</a:t>
            </a:r>
            <a:endParaRPr lang="nl-NL" sz="2000" dirty="0">
              <a:latin typeface="Candara" panose="020E0502030303020204" pitchFamily="34" charset="0"/>
            </a:endParaRPr>
          </a:p>
          <a:p>
            <a:r>
              <a:rPr lang="nl-NL" sz="2000" dirty="0"/>
              <a:t>Staat vast. Gaat zeker gebeuren.</a:t>
            </a: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sz="2000" b="1" dirty="0">
                <a:latin typeface="Candara" panose="020E0502030303020204" pitchFamily="34" charset="0"/>
              </a:rPr>
              <a:t>Indicator</a:t>
            </a:r>
            <a:endParaRPr lang="nl-NL" sz="2000" b="1" dirty="0"/>
          </a:p>
          <a:p>
            <a:r>
              <a:rPr lang="en-GB" sz="2000" dirty="0"/>
              <a:t>Certainly</a:t>
            </a:r>
          </a:p>
          <a:p>
            <a:r>
              <a:rPr lang="en-GB" sz="2000" dirty="0"/>
              <a:t>No doubt</a:t>
            </a:r>
          </a:p>
          <a:p>
            <a:r>
              <a:rPr lang="en-GB" sz="2000" dirty="0"/>
              <a:t>Sure to happen</a:t>
            </a:r>
          </a:p>
          <a:p>
            <a:r>
              <a:rPr lang="en-GB" sz="2000" dirty="0"/>
              <a:t>Definitely</a:t>
            </a:r>
          </a:p>
          <a:p>
            <a:r>
              <a:rPr lang="en-GB" sz="2000" dirty="0">
                <a:ea typeface="Calibri"/>
                <a:cs typeface="Times New Roman"/>
              </a:rPr>
              <a:t>Absolutely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sz="2000" b="1" dirty="0" err="1"/>
              <a:t>Rule</a:t>
            </a:r>
            <a:endParaRPr lang="nl-NL" sz="2000" b="1" dirty="0"/>
          </a:p>
          <a:p>
            <a:r>
              <a:rPr lang="en-GB" sz="2000" dirty="0"/>
              <a:t>Am / Are / Is going to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How</a:t>
            </a:r>
          </a:p>
          <a:p>
            <a:pPr marL="0" indent="0">
              <a:buNone/>
            </a:pPr>
            <a:r>
              <a:rPr lang="en-GB" sz="2000" dirty="0"/>
              <a:t>I		</a:t>
            </a:r>
            <a:r>
              <a:rPr lang="en-GB" sz="2000" dirty="0">
                <a:solidFill>
                  <a:srgbClr val="FF0000"/>
                </a:solidFill>
              </a:rPr>
              <a:t>am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You		</a:t>
            </a:r>
            <a:r>
              <a:rPr lang="en-GB" sz="2000" dirty="0">
                <a:solidFill>
                  <a:srgbClr val="FF0000"/>
                </a:solidFill>
              </a:rPr>
              <a:t>are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She/ He/ It	</a:t>
            </a:r>
            <a:r>
              <a:rPr lang="en-GB" sz="2000" dirty="0">
                <a:solidFill>
                  <a:srgbClr val="FF0000"/>
                </a:solidFill>
              </a:rPr>
              <a:t>is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We		</a:t>
            </a:r>
            <a:r>
              <a:rPr lang="en-GB" sz="2000" dirty="0">
                <a:solidFill>
                  <a:srgbClr val="FF0000"/>
                </a:solidFill>
              </a:rPr>
              <a:t>are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They		</a:t>
            </a:r>
            <a:r>
              <a:rPr lang="en-GB" sz="2000" dirty="0">
                <a:solidFill>
                  <a:srgbClr val="FF0000"/>
                </a:solidFill>
              </a:rPr>
              <a:t>are</a:t>
            </a:r>
            <a:r>
              <a:rPr lang="en-GB" sz="2000" dirty="0"/>
              <a:t> going to 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066" y="5078374"/>
            <a:ext cx="2050267" cy="1446970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94"/>
    </mc:Choice>
    <mc:Fallback xmlns="">
      <p:transition spd="slow" advTm="9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ln w="38100" cap="rnd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Will </a:t>
            </a:r>
            <a:r>
              <a:rPr lang="nl-NL" i="1" dirty="0"/>
              <a:t>or</a:t>
            </a:r>
            <a:r>
              <a:rPr lang="nl-NL" dirty="0"/>
              <a:t> </a:t>
            </a:r>
            <a:r>
              <a:rPr lang="nl-NL" dirty="0" err="1"/>
              <a:t>Shall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 err="1">
                <a:latin typeface="Candara" panose="020E0502030303020204" pitchFamily="34" charset="0"/>
              </a:rPr>
              <a:t>When</a:t>
            </a:r>
            <a:endParaRPr lang="nl-NL" sz="2000" dirty="0">
              <a:latin typeface="Candara" panose="020E0502030303020204" pitchFamily="34" charset="0"/>
            </a:endParaRPr>
          </a:p>
          <a:p>
            <a:r>
              <a:rPr lang="nl-NL" sz="2000" dirty="0"/>
              <a:t>Will: Van plan. Onzeker of het zal gebeuren.</a:t>
            </a:r>
          </a:p>
          <a:p>
            <a:r>
              <a:rPr lang="nl-NL" sz="2000" dirty="0" err="1">
                <a:latin typeface="Candara" panose="020E0502030303020204" pitchFamily="34" charset="0"/>
              </a:rPr>
              <a:t>Shall</a:t>
            </a:r>
            <a:r>
              <a:rPr lang="nl-NL" sz="2000" dirty="0">
                <a:latin typeface="Candara" panose="020E0502030303020204" pitchFamily="34" charset="0"/>
              </a:rPr>
              <a:t>: Alleen bij vragende zinnen en alleen als ‘I’ of ‘We</a:t>
            </a:r>
            <a:r>
              <a:rPr lang="nl-NL" sz="2000" dirty="0"/>
              <a:t>’ het onderwerp is.</a:t>
            </a: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nl-NL" sz="2000" b="1" dirty="0">
                <a:latin typeface="Candara" panose="020E0502030303020204" pitchFamily="34" charset="0"/>
              </a:rPr>
              <a:t>Indicator</a:t>
            </a:r>
            <a:endParaRPr lang="nl-NL" sz="2000" b="1" dirty="0"/>
          </a:p>
          <a:p>
            <a:r>
              <a:rPr lang="en-GB" sz="2000" dirty="0"/>
              <a:t>I think...</a:t>
            </a:r>
          </a:p>
          <a:p>
            <a:r>
              <a:rPr lang="en-GB" sz="2000" dirty="0"/>
              <a:t>Probably</a:t>
            </a:r>
          </a:p>
          <a:p>
            <a:r>
              <a:rPr lang="en-GB" sz="2000" dirty="0"/>
              <a:t>Sometime</a:t>
            </a:r>
          </a:p>
          <a:p>
            <a:r>
              <a:rPr lang="en-GB" sz="2000" dirty="0"/>
              <a:t>Once</a:t>
            </a:r>
          </a:p>
          <a:p>
            <a:r>
              <a:rPr lang="en-GB" sz="2000" dirty="0">
                <a:ea typeface="Calibri"/>
                <a:cs typeface="Times New Roman"/>
              </a:rPr>
              <a:t>Maybe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 err="1"/>
              <a:t>Rule</a:t>
            </a:r>
            <a:endParaRPr lang="nl-NL" sz="2000" b="1" dirty="0"/>
          </a:p>
          <a:p>
            <a:r>
              <a:rPr lang="en-GB" sz="2000" dirty="0"/>
              <a:t>Will / Shall + </a:t>
            </a:r>
            <a:r>
              <a:rPr lang="en-GB" sz="2000" dirty="0" err="1"/>
              <a:t>ww</a:t>
            </a:r>
            <a:endParaRPr lang="en-GB" sz="200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000" b="1" dirty="0"/>
              <a:t>How</a:t>
            </a:r>
          </a:p>
          <a:p>
            <a:pPr marL="0" indent="0">
              <a:buNone/>
            </a:pPr>
            <a:r>
              <a:rPr lang="en-GB" sz="2000" dirty="0"/>
              <a:t>I	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</a:p>
          <a:p>
            <a:pPr marL="0" indent="0">
              <a:buNone/>
            </a:pPr>
            <a:r>
              <a:rPr lang="en-GB" sz="2000" dirty="0"/>
              <a:t>You	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</a:p>
          <a:p>
            <a:pPr marL="0" indent="0">
              <a:buNone/>
            </a:pPr>
            <a:r>
              <a:rPr lang="en-GB" sz="2000" dirty="0"/>
              <a:t>She/ He/ It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We	 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/>
              <a:t>They	 	</a:t>
            </a:r>
            <a:r>
              <a:rPr lang="en-GB" sz="2000" dirty="0">
                <a:solidFill>
                  <a:srgbClr val="FF0000"/>
                </a:solidFill>
              </a:rPr>
              <a:t>will </a:t>
            </a:r>
            <a:r>
              <a:rPr lang="en-GB" sz="2000" dirty="0"/>
              <a:t>work</a:t>
            </a:r>
          </a:p>
          <a:p>
            <a:pPr marL="0" indent="0">
              <a:buNone/>
            </a:pPr>
            <a:endParaRPr lang="en-GB" sz="1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Shall 	</a:t>
            </a:r>
            <a:r>
              <a:rPr lang="en-GB" sz="2000" dirty="0">
                <a:solidFill>
                  <a:srgbClr val="1C1C1C"/>
                </a:solidFill>
              </a:rPr>
              <a:t>I 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Will	</a:t>
            </a:r>
            <a:r>
              <a:rPr lang="en-GB" sz="2000" dirty="0">
                <a:solidFill>
                  <a:srgbClr val="1C1C1C"/>
                </a:solidFill>
              </a:rPr>
              <a:t>you 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Will     </a:t>
            </a:r>
            <a:r>
              <a:rPr lang="en-GB" sz="2000" dirty="0">
                <a:solidFill>
                  <a:srgbClr val="1C1C1C"/>
                </a:solidFill>
              </a:rPr>
              <a:t>she/he/it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Shall 	</a:t>
            </a:r>
            <a:r>
              <a:rPr lang="en-GB" sz="2000" dirty="0">
                <a:solidFill>
                  <a:srgbClr val="1C1C1C"/>
                </a:solidFill>
              </a:rPr>
              <a:t>we 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Will	</a:t>
            </a:r>
            <a:r>
              <a:rPr lang="en-GB" sz="2000" dirty="0">
                <a:solidFill>
                  <a:srgbClr val="1C1C1C"/>
                </a:solidFill>
              </a:rPr>
              <a:t>they	</a:t>
            </a:r>
            <a:r>
              <a:rPr lang="en-GB" sz="2000" dirty="0">
                <a:solidFill>
                  <a:srgbClr val="FF0000"/>
                </a:solidFill>
              </a:rPr>
              <a:t>work </a:t>
            </a:r>
            <a:r>
              <a:rPr lang="en-GB" sz="2000" dirty="0">
                <a:solidFill>
                  <a:srgbClr val="1C1C1C"/>
                </a:solidFill>
              </a:rPr>
              <a:t>tomorrow?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933" y="5058091"/>
            <a:ext cx="2050267" cy="1446970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35"/>
    </mc:Choice>
    <mc:Fallback xmlns="">
      <p:transition spd="slow" advTm="9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634</Words>
  <Application>Microsoft Office PowerPoint</Application>
  <PresentationFormat>Diavoorstelling (4:3)</PresentationFormat>
  <Paragraphs>171</Paragraphs>
  <Slides>13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Candara</vt:lpstr>
      <vt:lpstr>Kantoorthema</vt:lpstr>
      <vt:lpstr>Timeline</vt:lpstr>
      <vt:lpstr>Planning oral exams</vt:lpstr>
      <vt:lpstr>Future tense</vt:lpstr>
      <vt:lpstr>Future tense</vt:lpstr>
      <vt:lpstr>Future tense</vt:lpstr>
      <vt:lpstr>Future tense</vt:lpstr>
      <vt:lpstr>Future tense</vt:lpstr>
      <vt:lpstr>Am / Are / Is going to</vt:lpstr>
      <vt:lpstr>Will or Shall</vt:lpstr>
      <vt:lpstr>Am / Are / Is going to or Will / Shall</vt:lpstr>
      <vt:lpstr>Am / Are / Is going to or Will / Shall</vt:lpstr>
      <vt:lpstr>Am / Are / Is going to or Will / Shall</vt:lpstr>
      <vt:lpstr>Work on your own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E.A.M. Kuindersma</dc:creator>
  <cp:lastModifiedBy>Ellen Kuindersma</cp:lastModifiedBy>
  <cp:revision>74</cp:revision>
  <dcterms:created xsi:type="dcterms:W3CDTF">2017-08-29T19:23:49Z</dcterms:created>
  <dcterms:modified xsi:type="dcterms:W3CDTF">2021-01-05T08:56:38Z</dcterms:modified>
</cp:coreProperties>
</file>