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23"/>
  </p:notesMasterIdLst>
  <p:sldIdLst>
    <p:sldId id="258" r:id="rId6"/>
    <p:sldId id="259" r:id="rId7"/>
    <p:sldId id="268" r:id="rId8"/>
    <p:sldId id="405" r:id="rId9"/>
    <p:sldId id="269" r:id="rId10"/>
    <p:sldId id="292" r:id="rId11"/>
    <p:sldId id="324" r:id="rId12"/>
    <p:sldId id="326" r:id="rId13"/>
    <p:sldId id="260" r:id="rId14"/>
    <p:sldId id="329" r:id="rId15"/>
    <p:sldId id="342" r:id="rId16"/>
    <p:sldId id="327" r:id="rId17"/>
    <p:sldId id="390" r:id="rId18"/>
    <p:sldId id="403" r:id="rId19"/>
    <p:sldId id="402" r:id="rId20"/>
    <p:sldId id="400" r:id="rId21"/>
    <p:sldId id="40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3" d="100"/>
          <a:sy n="113"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15-09-2021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19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Zien jullie op basis van deze informatie hoe je elkaar kunt versterken, maar ook in welke mate je in elkaars allergie kunt zitten?</a:t>
            </a:r>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5</a:t>
            </a:fld>
            <a:endParaRPr lang="nl-NL"/>
          </a:p>
        </p:txBody>
      </p:sp>
    </p:spTree>
    <p:extLst>
      <p:ext uri="{BB962C8B-B14F-4D97-AF65-F5344CB8AC3E}">
        <p14:creationId xmlns:p14="http://schemas.microsoft.com/office/powerpoint/2010/main" val="169916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986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92466-4E96-3D42-B8F8-7F196B4150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DCC11F6-7CEE-914C-A63A-C03004E1E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18210F-A52B-A14E-90A9-F2C008EF49E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97C91C-0217-4144-8FD7-43A50B2D0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72ED2E-0DC8-8840-B80C-1B77BBE82C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516F801-0EA5-9B49-9F4B-F7A5FF6AE890}"/>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8" name="Tijdelijke aanduiding voor voettekst 7">
            <a:extLst>
              <a:ext uri="{FF2B5EF4-FFF2-40B4-BE49-F238E27FC236}">
                <a16:creationId xmlns:a16="http://schemas.microsoft.com/office/drawing/2014/main" id="{F2E5F1B4-16AE-A144-966E-C149282CE62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824FD6F-23FA-3B4D-9003-6ECAE193049A}"/>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94755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E0F59-31F1-854D-9534-EF170F8102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8BD493F-6829-844E-912A-F613F925C2A0}"/>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4" name="Tijdelijke aanduiding voor voettekst 3">
            <a:extLst>
              <a:ext uri="{FF2B5EF4-FFF2-40B4-BE49-F238E27FC236}">
                <a16:creationId xmlns:a16="http://schemas.microsoft.com/office/drawing/2014/main" id="{B3DFE922-7FE7-B34C-A5AA-F441CB793B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6A311D3-BDAF-424C-8719-4561475CA773}"/>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818326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A6EDA2-1578-D94A-848F-43CA7958531A}"/>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3" name="Tijdelijke aanduiding voor voettekst 2">
            <a:extLst>
              <a:ext uri="{FF2B5EF4-FFF2-40B4-BE49-F238E27FC236}">
                <a16:creationId xmlns:a16="http://schemas.microsoft.com/office/drawing/2014/main" id="{54A3FCFD-14CB-354C-91F2-B737D918303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B60D46-8A5C-104F-B240-6AB4BEA25654}"/>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96646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5CDB3-80BE-EB44-A538-8E49208C9B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87B859-84B4-6546-908B-FAF0D6965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BCE2E09-26DD-5748-8E45-55A6101C9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0672A4-E3A0-7745-83F9-CF4B8605070E}"/>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6" name="Tijdelijke aanduiding voor voettekst 5">
            <a:extLst>
              <a:ext uri="{FF2B5EF4-FFF2-40B4-BE49-F238E27FC236}">
                <a16:creationId xmlns:a16="http://schemas.microsoft.com/office/drawing/2014/main" id="{4595D368-BFB4-9743-B448-193ED32BAB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1C4B12-965C-7345-BA56-757E83FE1A78}"/>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22420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39710-58EB-ED4A-BA24-9AAB1995EC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DAE0FF-4F3E-884B-829A-894B3EFBE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137AF7-69AD-8844-8E77-80F3A99B1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649D42-777D-3544-B402-C4F55284D82E}"/>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6" name="Tijdelijke aanduiding voor voettekst 5">
            <a:extLst>
              <a:ext uri="{FF2B5EF4-FFF2-40B4-BE49-F238E27FC236}">
                <a16:creationId xmlns:a16="http://schemas.microsoft.com/office/drawing/2014/main" id="{F5F9BC40-B0D0-7D46-833B-1EC018994F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3FAD04-4E1E-A24C-A618-253AD5FED2DF}"/>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91713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A4206-BA1E-6046-BD2D-0782A56A275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402956-F9D9-A746-8C07-C21A4939A2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685BD9-6AF8-D145-9806-E7025519BC7B}"/>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AC9A1F3F-49DE-A240-A255-F860092F90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3B5C9C-CBBB-FB49-9443-6B5F34EBD226}"/>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62359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46C770F-30F0-0744-BD4D-CECBE24248C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81AD426-5A5B-AE44-BECE-433D7AF710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25AA57-41F3-4D4F-B6FC-3ABB28154481}"/>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50B6974B-D723-BC4F-ABC1-4EA6F6A1F9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243385-CD9D-2840-B32D-E61ADA8DB8D8}"/>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829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15-09-2021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15-09-2021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88307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778200-9D4A-F547-814A-BE672EECDF7A}"/>
              </a:ext>
            </a:extLst>
          </p:cNvPr>
          <p:cNvSpPr>
            <a:spLocks noGrp="1"/>
          </p:cNvSpPr>
          <p:nvPr>
            <p:ph type="dt" sz="half" idx="10"/>
          </p:nvPr>
        </p:nvSpPr>
        <p:spPr/>
        <p:txBody>
          <a:bodyPr/>
          <a:lstStyle/>
          <a:p>
            <a:fld id="{2FA21101-78F4-D142-BAF4-B946E11D3CAF}" type="datetimeFigureOut">
              <a:rPr lang="nl-NL" smtClean="0"/>
              <a:t>15-09-2021</a:t>
            </a:fld>
            <a:endParaRPr lang="nl-NL"/>
          </a:p>
        </p:txBody>
      </p:sp>
      <p:sp>
        <p:nvSpPr>
          <p:cNvPr id="3" name="Tijdelijke aanduiding voor voettekst 2">
            <a:extLst>
              <a:ext uri="{FF2B5EF4-FFF2-40B4-BE49-F238E27FC236}">
                <a16:creationId xmlns:a16="http://schemas.microsoft.com/office/drawing/2014/main" id="{C29E3BC0-421C-DF4D-B73C-05C479BDA55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F57EEDE-BE80-2C47-9677-D2B8517EC3C0}"/>
              </a:ext>
            </a:extLst>
          </p:cNvPr>
          <p:cNvSpPr>
            <a:spLocks noGrp="1"/>
          </p:cNvSpPr>
          <p:nvPr>
            <p:ph type="sldNum" sz="quarter" idx="12"/>
          </p:nvPr>
        </p:nvSpPr>
        <p:spPr/>
        <p:txBody>
          <a:bodyPr/>
          <a:lstStyle/>
          <a:p>
            <a:fld id="{35F6AE29-CB4D-F347-A0D3-3296A2C8DBFC}" type="slidenum">
              <a:rPr lang="nl-NL" smtClean="0"/>
              <a:t>‹nr.›</a:t>
            </a:fld>
            <a:endParaRPr lang="nl-NL"/>
          </a:p>
        </p:txBody>
      </p:sp>
    </p:spTree>
    <p:extLst>
      <p:ext uri="{BB962C8B-B14F-4D97-AF65-F5344CB8AC3E}">
        <p14:creationId xmlns:p14="http://schemas.microsoft.com/office/powerpoint/2010/main" val="144843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A248E-1BD7-1241-8ED9-C5232DA6ED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DE736A-5E10-BE40-8C35-981CA707E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7E8A6C8-6702-5B49-8360-58AFDAADD536}"/>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1D30DAB2-98D7-944E-B781-95B07B1453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C8A75D-D6D7-8D4E-B3AE-3D495D6F33DA}"/>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49425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C25DE-B8C7-3649-AD2B-11111F5B6B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CE9172E-1D03-3A43-87E4-CCCBA8BDCF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C0CFFB-3386-E74F-B96B-D4783F9CD879}"/>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00939060-303D-E242-90B4-22A612895E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A8DCFE-8E13-CD4A-8DB0-34B7C2B7A8C1}"/>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1931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47DDE-AF0C-F540-8F87-922DA193E4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ECC9036-497F-E84C-A27F-045B2C701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73363A-C28D-DC4E-84CC-B043A00A159A}"/>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5F1DE9DC-810E-BD4A-97AF-330CF9A921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46AB99-3612-6E4E-9CFA-B62432E149F2}"/>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5107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6A837-FFA1-2245-8BE5-4EA98F27C6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A867-0F31-284E-8BED-87D821E6152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59093D7-2E01-3F42-B409-0547FA53A17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9C59BE3-7807-B447-8E27-29CEB9DB3D01}"/>
              </a:ext>
            </a:extLst>
          </p:cNvPr>
          <p:cNvSpPr>
            <a:spLocks noGrp="1"/>
          </p:cNvSpPr>
          <p:nvPr>
            <p:ph type="dt" sz="half" idx="10"/>
          </p:nvPr>
        </p:nvSpPr>
        <p:spPr/>
        <p:txBody>
          <a:bodyPr/>
          <a:lstStyle/>
          <a:p>
            <a:fld id="{ADE17380-EAE5-EF42-A8AC-9545A5B25958}" type="datetimeFigureOut">
              <a:rPr lang="nl-NL" smtClean="0"/>
              <a:t>15-09-2021</a:t>
            </a:fld>
            <a:endParaRPr lang="nl-NL"/>
          </a:p>
        </p:txBody>
      </p:sp>
      <p:sp>
        <p:nvSpPr>
          <p:cNvPr id="6" name="Tijdelijke aanduiding voor voettekst 5">
            <a:extLst>
              <a:ext uri="{FF2B5EF4-FFF2-40B4-BE49-F238E27FC236}">
                <a16:creationId xmlns:a16="http://schemas.microsoft.com/office/drawing/2014/main" id="{C32FE57D-6B49-6348-AA91-911CE33028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BEE118-39CB-A646-BE78-448306337AE7}"/>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82797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B75D7C-9659-614C-BE54-2750198EF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064B12D-8C15-E044-8551-86BE69563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D5CFFC-644A-CC4E-AF1B-607F1282B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17380-EAE5-EF42-A8AC-9545A5B25958}" type="datetimeFigureOut">
              <a:rPr lang="nl-NL" smtClean="0"/>
              <a:t>15-09-2021</a:t>
            </a:fld>
            <a:endParaRPr lang="nl-NL"/>
          </a:p>
        </p:txBody>
      </p:sp>
      <p:sp>
        <p:nvSpPr>
          <p:cNvPr id="5" name="Tijdelijke aanduiding voor voettekst 4">
            <a:extLst>
              <a:ext uri="{FF2B5EF4-FFF2-40B4-BE49-F238E27FC236}">
                <a16:creationId xmlns:a16="http://schemas.microsoft.com/office/drawing/2014/main" id="{78297722-F996-C840-9B26-19CF1C1A3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DD00F20-1444-6249-977D-3CD286D71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44C28-2E87-F242-9B0D-369E4BF5694C}" type="slidenum">
              <a:rPr lang="nl-NL" smtClean="0"/>
              <a:t>‹nr.›</a:t>
            </a:fld>
            <a:endParaRPr lang="nl-NL"/>
          </a:p>
        </p:txBody>
      </p:sp>
    </p:spTree>
    <p:extLst>
      <p:ext uri="{BB962C8B-B14F-4D97-AF65-F5344CB8AC3E}">
        <p14:creationId xmlns:p14="http://schemas.microsoft.com/office/powerpoint/2010/main" val="427934685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1pPOZzixKH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123test.nl/disc-tes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rie pijlen in de roos">
            <a:extLst>
              <a:ext uri="{FF2B5EF4-FFF2-40B4-BE49-F238E27FC236}">
                <a16:creationId xmlns:a16="http://schemas.microsoft.com/office/drawing/2014/main" id="{DE1907B8-677F-44AC-878A-B5496B7BA986}"/>
              </a:ext>
            </a:extLst>
          </p:cNvPr>
          <p:cNvPicPr>
            <a:picLocks noChangeAspect="1"/>
          </p:cNvPicPr>
          <p:nvPr/>
        </p:nvPicPr>
        <p:blipFill rotWithShape="1">
          <a:blip r:embed="rId2"/>
          <a:srcRect t="1412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a:solidFill>
                  <a:srgbClr val="FFFFFF"/>
                </a:solidFill>
                <a:latin typeface="+mj-lt"/>
                <a:ea typeface="+mj-ea"/>
                <a:cs typeface="+mj-cs"/>
              </a:rPr>
              <a:t>Projectvaardigheden</a:t>
            </a:r>
          </a:p>
        </p:txBody>
      </p:sp>
      <p:sp>
        <p:nvSpPr>
          <p:cNvPr id="3" name="Tekstvak 2"/>
          <p:cNvSpPr txBox="1"/>
          <p:nvPr/>
        </p:nvSpPr>
        <p:spPr>
          <a:xfrm>
            <a:off x="1100051" y="4072043"/>
            <a:ext cx="10058400" cy="128270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algn="ctr">
              <a:lnSpc>
                <a:spcPct val="90000"/>
              </a:lnSpc>
              <a:spcBef>
                <a:spcPts val="1000"/>
              </a:spcBef>
            </a:pPr>
            <a:r>
              <a:rPr lang="en-US" sz="2400">
                <a:solidFill>
                  <a:srgbClr val="FFFFFF"/>
                </a:solidFill>
              </a:rPr>
              <a:t>Je persoonlijkheidsprofiel met DISC</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FC7DA-3344-4876-9AEA-6A3AAE4005D9}"/>
              </a:ext>
            </a:extLst>
          </p:cNvPr>
          <p:cNvSpPr>
            <a:spLocks noGrp="1"/>
          </p:cNvSpPr>
          <p:nvPr>
            <p:ph type="title"/>
          </p:nvPr>
        </p:nvSpPr>
        <p:spPr/>
        <p:txBody>
          <a:bodyPr/>
          <a:lstStyle/>
          <a:p>
            <a:pPr algn="l"/>
            <a:r>
              <a:rPr lang="nl-NL" dirty="0"/>
              <a:t>Voorbeeld</a:t>
            </a:r>
          </a:p>
        </p:txBody>
      </p:sp>
      <p:pic>
        <p:nvPicPr>
          <p:cNvPr id="4" name="Tijdelijke aanduiding voor inhoud 3">
            <a:extLst>
              <a:ext uri="{FF2B5EF4-FFF2-40B4-BE49-F238E27FC236}">
                <a16:creationId xmlns:a16="http://schemas.microsoft.com/office/drawing/2014/main" id="{4E21A2F7-22FA-4F2D-AF06-E51ACB0B92A8}"/>
              </a:ext>
            </a:extLst>
          </p:cNvPr>
          <p:cNvPicPr>
            <a:picLocks noGrp="1" noChangeAspect="1"/>
          </p:cNvPicPr>
          <p:nvPr>
            <p:ph idx="1"/>
          </p:nvPr>
        </p:nvPicPr>
        <p:blipFill>
          <a:blip r:embed="rId2"/>
          <a:stretch>
            <a:fillRect/>
          </a:stretch>
        </p:blipFill>
        <p:spPr>
          <a:xfrm>
            <a:off x="2915444" y="1666081"/>
            <a:ext cx="8486775" cy="3990975"/>
          </a:xfrm>
          <a:prstGeom prst="rect">
            <a:avLst/>
          </a:prstGeom>
        </p:spPr>
      </p:pic>
    </p:spTree>
    <p:extLst>
      <p:ext uri="{BB962C8B-B14F-4D97-AF65-F5344CB8AC3E}">
        <p14:creationId xmlns:p14="http://schemas.microsoft.com/office/powerpoint/2010/main" val="15974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35A6B2-95E3-7145-B330-15F23F9FC9E8}"/>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pPr algn="l"/>
            <a:r>
              <a:rPr lang="en-US" sz="5200" dirty="0" err="1">
                <a:latin typeface="+mj-lt"/>
                <a:cs typeface="+mj-cs"/>
              </a:rPr>
              <a:t>Koppeling</a:t>
            </a:r>
            <a:r>
              <a:rPr lang="en-US" sz="5200" dirty="0">
                <a:latin typeface="+mj-lt"/>
                <a:cs typeface="+mj-cs"/>
              </a:rPr>
              <a:t> </a:t>
            </a:r>
            <a:r>
              <a:rPr lang="en-US" sz="5200" dirty="0" err="1">
                <a:latin typeface="+mj-lt"/>
                <a:cs typeface="+mj-cs"/>
              </a:rPr>
              <a:t>opdracht</a:t>
            </a:r>
            <a:r>
              <a:rPr lang="en-US" sz="5200" dirty="0">
                <a:latin typeface="+mj-lt"/>
                <a:cs typeface="+mj-cs"/>
              </a:rPr>
              <a:t> </a:t>
            </a:r>
            <a:r>
              <a:rPr lang="en-US" sz="5200" dirty="0" err="1">
                <a:latin typeface="+mj-lt"/>
                <a:cs typeface="+mj-cs"/>
              </a:rPr>
              <a:t>en</a:t>
            </a:r>
            <a:r>
              <a:rPr lang="en-US" sz="5200" dirty="0">
                <a:latin typeface="+mj-lt"/>
                <a:cs typeface="+mj-cs"/>
              </a:rPr>
              <a:t> de </a:t>
            </a:r>
            <a:r>
              <a:rPr lang="en-US" sz="5200" dirty="0" err="1">
                <a:latin typeface="+mj-lt"/>
                <a:cs typeface="+mj-cs"/>
              </a:rPr>
              <a:t>uitslag</a:t>
            </a:r>
            <a:r>
              <a:rPr lang="en-US" sz="5200" dirty="0">
                <a:latin typeface="+mj-lt"/>
                <a:cs typeface="+mj-cs"/>
              </a:rPr>
              <a:t> van de test</a:t>
            </a:r>
          </a:p>
        </p:txBody>
      </p:sp>
      <p:pic>
        <p:nvPicPr>
          <p:cNvPr id="5" name="Picture 4" descr="Witte puzzel met een rood puzzelstukje">
            <a:extLst>
              <a:ext uri="{FF2B5EF4-FFF2-40B4-BE49-F238E27FC236}">
                <a16:creationId xmlns:a16="http://schemas.microsoft.com/office/drawing/2014/main" id="{1D241CAA-2B4B-4300-9119-93EFEE291021}"/>
              </a:ext>
            </a:extLst>
          </p:cNvPr>
          <p:cNvPicPr>
            <a:picLocks noChangeAspect="1"/>
          </p:cNvPicPr>
          <p:nvPr/>
        </p:nvPicPr>
        <p:blipFill rotWithShape="1">
          <a:blip r:embed="rId2"/>
          <a:srcRect l="22124" r="20520"/>
          <a:stretch/>
        </p:blipFill>
        <p:spPr>
          <a:xfrm>
            <a:off x="20" y="10"/>
            <a:ext cx="6992881" cy="6857990"/>
          </a:xfrm>
          <a:prstGeom prst="rect">
            <a:avLst/>
          </a:prstGeom>
        </p:spPr>
      </p:pic>
    </p:spTree>
    <p:extLst>
      <p:ext uri="{BB962C8B-B14F-4D97-AF65-F5344CB8AC3E}">
        <p14:creationId xmlns:p14="http://schemas.microsoft.com/office/powerpoint/2010/main" val="332601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Én…</a:t>
            </a:r>
          </a:p>
        </p:txBody>
      </p:sp>
      <p:sp>
        <p:nvSpPr>
          <p:cNvPr id="3" name="Tijdelijke aanduiding voor inhoud 2"/>
          <p:cNvSpPr>
            <a:spLocks noGrp="1"/>
          </p:cNvSpPr>
          <p:nvPr>
            <p:ph idx="1"/>
          </p:nvPr>
        </p:nvSpPr>
        <p:spPr>
          <a:xfrm>
            <a:off x="2735628" y="1196753"/>
            <a:ext cx="7314752" cy="4929411"/>
          </a:xfrm>
        </p:spPr>
        <p:txBody>
          <a:bodyPr/>
          <a:lstStyle/>
          <a:p>
            <a:r>
              <a:rPr lang="nl-NL" dirty="0"/>
              <a:t>Er is in deze geen goed of fout!</a:t>
            </a:r>
          </a:p>
          <a:p>
            <a:r>
              <a:rPr lang="nl-NL" dirty="0"/>
              <a:t>Iedereen heeft persoonlijk profiel en kent zijn eigen waarden!</a:t>
            </a:r>
          </a:p>
          <a:p>
            <a:r>
              <a:rPr lang="nl-NL" dirty="0"/>
              <a:t>Bespreek de profielen in je eigen team en beoordeel of de taakverdeling die je gemaakt hebt aansluit bij jullie kwaliteiten.</a:t>
            </a:r>
          </a:p>
          <a:p>
            <a:r>
              <a:rPr lang="nl-NL" dirty="0"/>
              <a:t>Geef aan als je hulp nodig hebt of als er vragen zijn!</a:t>
            </a:r>
          </a:p>
        </p:txBody>
      </p:sp>
    </p:spTree>
    <p:extLst>
      <p:ext uri="{BB962C8B-B14F-4D97-AF65-F5344CB8AC3E}">
        <p14:creationId xmlns:p14="http://schemas.microsoft.com/office/powerpoint/2010/main" val="199888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Afbeelding 10" descr="Afbeelding met vogel, roofvogel, uil, kijken&#10;&#10;Automatisch gegenereerde beschrijving">
            <a:extLst>
              <a:ext uri="{FF2B5EF4-FFF2-40B4-BE49-F238E27FC236}">
                <a16:creationId xmlns:a16="http://schemas.microsoft.com/office/drawing/2014/main" id="{7C4BF956-E149-B542-8E1F-C9740AEB5BDE}"/>
              </a:ext>
            </a:extLst>
          </p:cNvPr>
          <p:cNvPicPr>
            <a:picLocks noChangeAspect="1"/>
          </p:cNvPicPr>
          <p:nvPr/>
        </p:nvPicPr>
        <p:blipFill rotWithShape="1">
          <a:blip r:embed="rId3"/>
          <a:srcRect t="14591" r="2" b="10632"/>
          <a:stretch/>
        </p:blipFill>
        <p:spPr>
          <a:xfrm>
            <a:off x="20" y="3451388"/>
            <a:ext cx="6095980" cy="3428990"/>
          </a:xfrm>
          <a:prstGeom prst="rect">
            <a:avLst/>
          </a:prstGeom>
        </p:spPr>
      </p:pic>
      <p:pic>
        <p:nvPicPr>
          <p:cNvPr id="18" name="Afbeelding 17">
            <a:extLst>
              <a:ext uri="{FF2B5EF4-FFF2-40B4-BE49-F238E27FC236}">
                <a16:creationId xmlns:a16="http://schemas.microsoft.com/office/drawing/2014/main" id="{F2ED1717-279E-0D47-8FCA-191ED4905D68}"/>
              </a:ext>
            </a:extLst>
          </p:cNvPr>
          <p:cNvPicPr>
            <a:picLocks noChangeAspect="1"/>
          </p:cNvPicPr>
          <p:nvPr/>
        </p:nvPicPr>
        <p:blipFill rotWithShape="1">
          <a:blip r:embed="rId4"/>
          <a:srcRect t="14302" r="-2" b="24980"/>
          <a:stretch/>
        </p:blipFill>
        <p:spPr>
          <a:xfrm>
            <a:off x="-16329" y="-1701"/>
            <a:ext cx="6096000" cy="3428990"/>
          </a:xfrm>
          <a:prstGeom prst="rect">
            <a:avLst/>
          </a:prstGeom>
        </p:spPr>
      </p:pic>
      <p:pic>
        <p:nvPicPr>
          <p:cNvPr id="5" name="Tijdelijke aanduiding voor inhoud 4">
            <a:extLst>
              <a:ext uri="{FF2B5EF4-FFF2-40B4-BE49-F238E27FC236}">
                <a16:creationId xmlns:a16="http://schemas.microsoft.com/office/drawing/2014/main" id="{30CF4507-B712-A947-860F-AFFBACC8FB0F}"/>
              </a:ext>
            </a:extLst>
          </p:cNvPr>
          <p:cNvPicPr>
            <a:picLocks noGrp="1" noChangeAspect="1"/>
          </p:cNvPicPr>
          <p:nvPr>
            <p:ph idx="1"/>
          </p:nvPr>
        </p:nvPicPr>
        <p:blipFill rotWithShape="1">
          <a:blip r:embed="rId5"/>
          <a:srcRect t="7700" b="8030"/>
          <a:stretch/>
        </p:blipFill>
        <p:spPr>
          <a:xfrm>
            <a:off x="6279096" y="3428990"/>
            <a:ext cx="6095980" cy="3429000"/>
          </a:xfrm>
          <a:prstGeom prst="rect">
            <a:avLst/>
          </a:prstGeom>
        </p:spPr>
      </p:pic>
      <p:pic>
        <p:nvPicPr>
          <p:cNvPr id="4" name="Afbeelding 3">
            <a:extLst>
              <a:ext uri="{FF2B5EF4-FFF2-40B4-BE49-F238E27FC236}">
                <a16:creationId xmlns:a16="http://schemas.microsoft.com/office/drawing/2014/main" id="{5CC50320-CAF6-054E-97F0-66D2B2551B56}"/>
              </a:ext>
            </a:extLst>
          </p:cNvPr>
          <p:cNvPicPr>
            <a:picLocks noChangeAspect="1"/>
          </p:cNvPicPr>
          <p:nvPr/>
        </p:nvPicPr>
        <p:blipFill rotWithShape="1">
          <a:blip r:embed="rId6"/>
          <a:srcRect l="3923" r="1857" b="3"/>
          <a:stretch/>
        </p:blipFill>
        <p:spPr>
          <a:xfrm>
            <a:off x="6262767" y="22388"/>
            <a:ext cx="6096000" cy="3429000"/>
          </a:xfrm>
          <a:prstGeom prst="rect">
            <a:avLst/>
          </a:prstGeom>
        </p:spPr>
      </p:pic>
      <p:sp>
        <p:nvSpPr>
          <p:cNvPr id="28" name="Rectangle 2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ame 2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39136F7-CD8D-B94A-90DC-4E773C5B7F76}"/>
              </a:ext>
            </a:extLst>
          </p:cNvPr>
          <p:cNvSpPr>
            <a:spLocks noGrp="1"/>
          </p:cNvSpPr>
          <p:nvPr>
            <p:ph type="title"/>
          </p:nvPr>
        </p:nvSpPr>
        <p:spPr>
          <a:xfrm>
            <a:off x="4357564" y="4269740"/>
            <a:ext cx="3618284" cy="1345720"/>
          </a:xfrm>
          <a:noFill/>
        </p:spPr>
        <p:txBody>
          <a:bodyPr vert="horz" lIns="91440" tIns="45720" rIns="91440" bIns="45720" rtlCol="0" anchor="ctr">
            <a:normAutofit/>
          </a:bodyPr>
          <a:lstStyle/>
          <a:p>
            <a:pPr algn="ctr"/>
            <a:r>
              <a:rPr lang="en-US" sz="2800" kern="1200" dirty="0" err="1">
                <a:solidFill>
                  <a:srgbClr val="080808"/>
                </a:solidFill>
                <a:latin typeface="+mj-lt"/>
                <a:ea typeface="+mj-ea"/>
                <a:cs typeface="+mj-cs"/>
              </a:rPr>
              <a:t>Jullie</a:t>
            </a:r>
            <a:r>
              <a:rPr lang="en-US" sz="2800" kern="1200" dirty="0">
                <a:solidFill>
                  <a:srgbClr val="080808"/>
                </a:solidFill>
                <a:latin typeface="+mj-lt"/>
                <a:ea typeface="+mj-ea"/>
                <a:cs typeface="+mj-cs"/>
              </a:rPr>
              <a:t> </a:t>
            </a:r>
            <a:r>
              <a:rPr lang="en-US" sz="2800" kern="1200" dirty="0" err="1">
                <a:solidFill>
                  <a:srgbClr val="080808"/>
                </a:solidFill>
                <a:latin typeface="+mj-lt"/>
                <a:ea typeface="+mj-ea"/>
                <a:cs typeface="+mj-cs"/>
              </a:rPr>
              <a:t>groep</a:t>
            </a:r>
            <a:endParaRPr lang="en-US" sz="2800" kern="1200" dirty="0">
              <a:solidFill>
                <a:srgbClr val="080808"/>
              </a:solidFill>
              <a:latin typeface="+mj-lt"/>
              <a:ea typeface="+mj-ea"/>
              <a:cs typeface="+mj-cs"/>
            </a:endParaRPr>
          </a:p>
        </p:txBody>
      </p:sp>
      <p:pic>
        <p:nvPicPr>
          <p:cNvPr id="19" name="Afbeelding 18">
            <a:extLst>
              <a:ext uri="{FF2B5EF4-FFF2-40B4-BE49-F238E27FC236}">
                <a16:creationId xmlns:a16="http://schemas.microsoft.com/office/drawing/2014/main" id="{B2E344A2-B493-B14B-B067-DDF457E79796}"/>
              </a:ext>
            </a:extLst>
          </p:cNvPr>
          <p:cNvPicPr>
            <a:picLocks noChangeAspect="1"/>
          </p:cNvPicPr>
          <p:nvPr/>
        </p:nvPicPr>
        <p:blipFill>
          <a:blip r:embed="rId7"/>
          <a:stretch>
            <a:fillRect/>
          </a:stretch>
        </p:blipFill>
        <p:spPr>
          <a:xfrm>
            <a:off x="4692711" y="1856448"/>
            <a:ext cx="2844800" cy="2844800"/>
          </a:xfrm>
          <a:prstGeom prst="rect">
            <a:avLst/>
          </a:prstGeom>
        </p:spPr>
      </p:pic>
    </p:spTree>
    <p:extLst>
      <p:ext uri="{BB962C8B-B14F-4D97-AF65-F5344CB8AC3E}">
        <p14:creationId xmlns:p14="http://schemas.microsoft.com/office/powerpoint/2010/main" val="204793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63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2B47F-A505-7F4C-A3E3-3FFA65897F7B}"/>
              </a:ext>
            </a:extLst>
          </p:cNvPr>
          <p:cNvSpPr>
            <a:spLocks noGrp="1"/>
          </p:cNvSpPr>
          <p:nvPr>
            <p:ph type="title"/>
          </p:nvPr>
        </p:nvSpPr>
        <p:spPr/>
        <p:txBody>
          <a:bodyPr/>
          <a:lstStyle/>
          <a:p>
            <a:r>
              <a:rPr lang="nl-NL" dirty="0"/>
              <a:t>Overwegend rood</a:t>
            </a:r>
          </a:p>
        </p:txBody>
      </p:sp>
      <p:sp>
        <p:nvSpPr>
          <p:cNvPr id="3" name="Tijdelijke aanduiding voor inhoud 2">
            <a:extLst>
              <a:ext uri="{FF2B5EF4-FFF2-40B4-BE49-F238E27FC236}">
                <a16:creationId xmlns:a16="http://schemas.microsoft.com/office/drawing/2014/main" id="{FEDA4204-C870-0F41-8E89-85E04616ED66}"/>
              </a:ext>
            </a:extLst>
          </p:cNvPr>
          <p:cNvSpPr>
            <a:spLocks noGrp="1"/>
          </p:cNvSpPr>
          <p:nvPr>
            <p:ph idx="1"/>
          </p:nvPr>
        </p:nvSpPr>
        <p:spPr/>
        <p:txBody>
          <a:bodyPr/>
          <a:lstStyle/>
          <a:p>
            <a:pPr marL="0" indent="0">
              <a:buNone/>
            </a:pPr>
            <a:r>
              <a:rPr lang="nl-NL" dirty="0"/>
              <a:t>Mogelijke valkuilen:</a:t>
            </a:r>
          </a:p>
          <a:p>
            <a:r>
              <a:rPr lang="nl-NL" dirty="0"/>
              <a:t>Willen te snel</a:t>
            </a:r>
          </a:p>
          <a:p>
            <a:r>
              <a:rPr lang="nl-NL" dirty="0"/>
              <a:t>Daardoor direct en aanvallend</a:t>
            </a:r>
          </a:p>
          <a:p>
            <a:r>
              <a:rPr lang="nl-NL" dirty="0"/>
              <a:t>Sneller conflicten</a:t>
            </a:r>
          </a:p>
          <a:p>
            <a:r>
              <a:rPr lang="nl-NL" dirty="0"/>
              <a:t>Besluiten worden genomen, maar er wordt weinig doorgepakt</a:t>
            </a:r>
          </a:p>
        </p:txBody>
      </p:sp>
    </p:spTree>
    <p:extLst>
      <p:ext uri="{BB962C8B-B14F-4D97-AF65-F5344CB8AC3E}">
        <p14:creationId xmlns:p14="http://schemas.microsoft.com/office/powerpoint/2010/main" val="373647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78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2B47F-A505-7F4C-A3E3-3FFA65897F7B}"/>
              </a:ext>
            </a:extLst>
          </p:cNvPr>
          <p:cNvSpPr>
            <a:spLocks noGrp="1"/>
          </p:cNvSpPr>
          <p:nvPr>
            <p:ph type="title"/>
          </p:nvPr>
        </p:nvSpPr>
        <p:spPr/>
        <p:txBody>
          <a:bodyPr/>
          <a:lstStyle/>
          <a:p>
            <a:r>
              <a:rPr lang="nl-NL" dirty="0"/>
              <a:t>Overwegend blauw</a:t>
            </a:r>
          </a:p>
        </p:txBody>
      </p:sp>
      <p:sp>
        <p:nvSpPr>
          <p:cNvPr id="3" name="Tijdelijke aanduiding voor inhoud 2">
            <a:extLst>
              <a:ext uri="{FF2B5EF4-FFF2-40B4-BE49-F238E27FC236}">
                <a16:creationId xmlns:a16="http://schemas.microsoft.com/office/drawing/2014/main" id="{FEDA4204-C870-0F41-8E89-85E04616ED66}"/>
              </a:ext>
            </a:extLst>
          </p:cNvPr>
          <p:cNvSpPr>
            <a:spLocks noGrp="1"/>
          </p:cNvSpPr>
          <p:nvPr>
            <p:ph idx="1"/>
          </p:nvPr>
        </p:nvSpPr>
        <p:spPr/>
        <p:txBody>
          <a:bodyPr/>
          <a:lstStyle/>
          <a:p>
            <a:pPr marL="0" indent="0">
              <a:buNone/>
            </a:pPr>
            <a:r>
              <a:rPr lang="nl-NL" dirty="0"/>
              <a:t>Mogelijke valkuilen:</a:t>
            </a:r>
          </a:p>
          <a:p>
            <a:r>
              <a:rPr lang="nl-NL" dirty="0"/>
              <a:t>Doorschieten in details, wat vertragend werkt</a:t>
            </a:r>
          </a:p>
          <a:p>
            <a:r>
              <a:rPr lang="nl-NL" dirty="0"/>
              <a:t>Acties komen af omdat het team te lang in de analysefase blijft</a:t>
            </a:r>
          </a:p>
          <a:p>
            <a:r>
              <a:rPr lang="nl-NL" dirty="0"/>
              <a:t>Onderling feedback geven en ontvangen is lastig</a:t>
            </a:r>
          </a:p>
        </p:txBody>
      </p:sp>
    </p:spTree>
    <p:extLst>
      <p:ext uri="{BB962C8B-B14F-4D97-AF65-F5344CB8AC3E}">
        <p14:creationId xmlns:p14="http://schemas.microsoft.com/office/powerpoint/2010/main" val="297268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76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0F8A2-574C-784A-866A-4DF51F31A827}"/>
              </a:ext>
            </a:extLst>
          </p:cNvPr>
          <p:cNvSpPr>
            <a:spLocks noGrp="1"/>
          </p:cNvSpPr>
          <p:nvPr>
            <p:ph type="title"/>
          </p:nvPr>
        </p:nvSpPr>
        <p:spPr/>
        <p:txBody>
          <a:bodyPr/>
          <a:lstStyle/>
          <a:p>
            <a:r>
              <a:rPr lang="nl-NL" dirty="0"/>
              <a:t>Overwegend geel</a:t>
            </a:r>
          </a:p>
        </p:txBody>
      </p:sp>
      <p:sp>
        <p:nvSpPr>
          <p:cNvPr id="3" name="Tijdelijke aanduiding voor inhoud 2">
            <a:extLst>
              <a:ext uri="{FF2B5EF4-FFF2-40B4-BE49-F238E27FC236}">
                <a16:creationId xmlns:a16="http://schemas.microsoft.com/office/drawing/2014/main" id="{1A076EC1-858E-3641-A449-ED94672EAB34}"/>
              </a:ext>
            </a:extLst>
          </p:cNvPr>
          <p:cNvSpPr>
            <a:spLocks noGrp="1"/>
          </p:cNvSpPr>
          <p:nvPr>
            <p:ph idx="1"/>
          </p:nvPr>
        </p:nvSpPr>
        <p:spPr/>
        <p:txBody>
          <a:bodyPr/>
          <a:lstStyle/>
          <a:p>
            <a:pPr marL="0" indent="0">
              <a:buNone/>
            </a:pPr>
            <a:r>
              <a:rPr lang="nl-NL" dirty="0"/>
              <a:t>Mogelijke valkuilen:</a:t>
            </a:r>
          </a:p>
          <a:p>
            <a:r>
              <a:rPr lang="nl-NL" dirty="0"/>
              <a:t>De details op de achtergrond raken</a:t>
            </a:r>
          </a:p>
          <a:p>
            <a:r>
              <a:rPr lang="nl-NL" dirty="0"/>
              <a:t>Praten kan de overhand hebben op luisteren</a:t>
            </a:r>
          </a:p>
          <a:p>
            <a:r>
              <a:rPr lang="nl-NL" dirty="0"/>
              <a:t>Kan chaotisch zijn</a:t>
            </a:r>
          </a:p>
          <a:p>
            <a:r>
              <a:rPr lang="nl-NL" dirty="0"/>
              <a:t>Besluitvorming wat lastiger</a:t>
            </a:r>
          </a:p>
        </p:txBody>
      </p:sp>
    </p:spTree>
    <p:extLst>
      <p:ext uri="{BB962C8B-B14F-4D97-AF65-F5344CB8AC3E}">
        <p14:creationId xmlns:p14="http://schemas.microsoft.com/office/powerpoint/2010/main" val="31494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0F8A2-574C-784A-866A-4DF51F31A827}"/>
              </a:ext>
            </a:extLst>
          </p:cNvPr>
          <p:cNvSpPr>
            <a:spLocks noGrp="1"/>
          </p:cNvSpPr>
          <p:nvPr>
            <p:ph type="title"/>
          </p:nvPr>
        </p:nvSpPr>
        <p:spPr/>
        <p:txBody>
          <a:bodyPr/>
          <a:lstStyle/>
          <a:p>
            <a:r>
              <a:rPr lang="nl-NL" dirty="0"/>
              <a:t>Overwegend groen</a:t>
            </a:r>
          </a:p>
        </p:txBody>
      </p:sp>
      <p:sp>
        <p:nvSpPr>
          <p:cNvPr id="3" name="Tijdelijke aanduiding voor inhoud 2">
            <a:extLst>
              <a:ext uri="{FF2B5EF4-FFF2-40B4-BE49-F238E27FC236}">
                <a16:creationId xmlns:a16="http://schemas.microsoft.com/office/drawing/2014/main" id="{1A076EC1-858E-3641-A449-ED94672EAB34}"/>
              </a:ext>
            </a:extLst>
          </p:cNvPr>
          <p:cNvSpPr>
            <a:spLocks noGrp="1"/>
          </p:cNvSpPr>
          <p:nvPr>
            <p:ph idx="1"/>
          </p:nvPr>
        </p:nvSpPr>
        <p:spPr/>
        <p:txBody>
          <a:bodyPr/>
          <a:lstStyle/>
          <a:p>
            <a:pPr marL="0" indent="0">
              <a:buNone/>
            </a:pPr>
            <a:r>
              <a:rPr lang="nl-NL" dirty="0"/>
              <a:t>Mogelijke valkuilen:</a:t>
            </a:r>
          </a:p>
          <a:p>
            <a:r>
              <a:rPr lang="nl-NL" dirty="0"/>
              <a:t>Te lief tegen elkaar</a:t>
            </a:r>
          </a:p>
          <a:p>
            <a:r>
              <a:rPr lang="nl-NL" dirty="0"/>
              <a:t>In mindere tijden lastige besluitvorming</a:t>
            </a:r>
          </a:p>
          <a:p>
            <a:r>
              <a:rPr lang="nl-NL" dirty="0"/>
              <a:t>Risico’s en veranderingen vermijden</a:t>
            </a:r>
          </a:p>
        </p:txBody>
      </p:sp>
    </p:spTree>
    <p:extLst>
      <p:ext uri="{BB962C8B-B14F-4D97-AF65-F5344CB8AC3E}">
        <p14:creationId xmlns:p14="http://schemas.microsoft.com/office/powerpoint/2010/main" val="180185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pPr algn="l"/>
            <a:r>
              <a:rPr lang="nl-NL" dirty="0" err="1"/>
              <a:t>Lesdoel</a:t>
            </a:r>
            <a:r>
              <a:rPr lang="nl-NL"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53363" y="2176272"/>
            <a:ext cx="9367204" cy="4041648"/>
          </a:xfrm>
        </p:spPr>
        <p:txBody>
          <a:bodyPr anchor="t">
            <a:normAutofit/>
          </a:bodyPr>
          <a:lstStyle/>
          <a:p>
            <a:r>
              <a:rPr lang="nl-NL" sz="2400"/>
              <a:t>Aan het einde van deze les kun je:</a:t>
            </a:r>
          </a:p>
          <a:p>
            <a:pPr lvl="1"/>
            <a:r>
              <a:rPr lang="nl-NL" dirty="0"/>
              <a:t>Omschrijven welk persoonlijkheidsprofiel jij hebt </a:t>
            </a:r>
          </a:p>
          <a:p>
            <a:pPr lvl="1"/>
            <a:r>
              <a:rPr lang="nl-NL" dirty="0"/>
              <a:t>Taken in het team beter verdelen naar ieders kwaliteiten</a:t>
            </a:r>
          </a:p>
          <a:p>
            <a:pPr lvl="1"/>
            <a:endParaRPr lang="nl-NL" dirty="0"/>
          </a:p>
        </p:txBody>
      </p:sp>
    </p:spTree>
    <p:extLst>
      <p:ext uri="{BB962C8B-B14F-4D97-AF65-F5344CB8AC3E}">
        <p14:creationId xmlns:p14="http://schemas.microsoft.com/office/powerpoint/2010/main" val="41007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60AFB-64C1-3B43-BCF2-88298BBFB883}"/>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3300" dirty="0" err="1"/>
              <a:t>Kleur</a:t>
            </a:r>
            <a:r>
              <a:rPr lang="en-US" sz="3300" dirty="0"/>
              <a:t> </a:t>
            </a:r>
            <a:r>
              <a:rPr lang="en-US" sz="3300" dirty="0" err="1"/>
              <a:t>bekennen</a:t>
            </a:r>
            <a:br>
              <a:rPr lang="en-US" sz="3300" dirty="0"/>
            </a:br>
            <a:r>
              <a:rPr lang="en-US" sz="3300" dirty="0">
                <a:hlinkClick r:id="rId3"/>
              </a:rPr>
              <a:t>https://youtu.be</a:t>
            </a:r>
            <a:r>
              <a:rPr lang="en-US" sz="3300">
                <a:hlinkClick r:id="rId3"/>
              </a:rPr>
              <a:t>/1pPOZzixKHk</a:t>
            </a:r>
            <a:br>
              <a:rPr lang="en-US" sz="3300"/>
            </a:br>
            <a:br>
              <a:rPr lang="en-US" sz="3300" dirty="0"/>
            </a:br>
            <a:endParaRPr lang="en-US" sz="3300" dirty="0"/>
          </a:p>
        </p:txBody>
      </p:sp>
      <p:pic>
        <p:nvPicPr>
          <p:cNvPr id="7" name="Tijdelijke aanduiding voor inhoud 6">
            <a:extLst>
              <a:ext uri="{FF2B5EF4-FFF2-40B4-BE49-F238E27FC236}">
                <a16:creationId xmlns:a16="http://schemas.microsoft.com/office/drawing/2014/main" id="{227125D1-F1EA-0B42-85A0-808B4330E13A}"/>
              </a:ext>
            </a:extLst>
          </p:cNvPr>
          <p:cNvPicPr>
            <a:picLocks noGrp="1" noChangeAspect="1"/>
          </p:cNvPicPr>
          <p:nvPr>
            <p:ph idx="1"/>
          </p:nvPr>
        </p:nvPicPr>
        <p:blipFill rotWithShape="1">
          <a:blip r:embed="rId4"/>
          <a:srcRect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12050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D6229F-3800-498F-A387-74F6C7A19BAF}"/>
              </a:ext>
            </a:extLst>
          </p:cNvPr>
          <p:cNvPicPr>
            <a:picLocks noChangeAspect="1"/>
          </p:cNvPicPr>
          <p:nvPr/>
        </p:nvPicPr>
        <p:blipFill>
          <a:blip r:embed="rId2"/>
          <a:stretch>
            <a:fillRect/>
          </a:stretch>
        </p:blipFill>
        <p:spPr>
          <a:xfrm>
            <a:off x="615821" y="946727"/>
            <a:ext cx="5175168" cy="5183033"/>
          </a:xfrm>
          <a:prstGeom prst="rect">
            <a:avLst/>
          </a:prstGeom>
        </p:spPr>
      </p:pic>
      <p:sp>
        <p:nvSpPr>
          <p:cNvPr id="5" name="Tekstvak 4">
            <a:extLst>
              <a:ext uri="{FF2B5EF4-FFF2-40B4-BE49-F238E27FC236}">
                <a16:creationId xmlns:a16="http://schemas.microsoft.com/office/drawing/2014/main" id="{AE518CDD-1DBB-41B6-9DE8-59D471767B52}"/>
              </a:ext>
            </a:extLst>
          </p:cNvPr>
          <p:cNvSpPr txBox="1"/>
          <p:nvPr/>
        </p:nvSpPr>
        <p:spPr>
          <a:xfrm>
            <a:off x="6401011" y="2019748"/>
            <a:ext cx="4018384" cy="2677656"/>
          </a:xfrm>
          <a:prstGeom prst="rect">
            <a:avLst/>
          </a:prstGeom>
          <a:noFill/>
        </p:spPr>
        <p:txBody>
          <a:bodyPr wrap="square" rtlCol="0">
            <a:spAutoFit/>
          </a:bodyPr>
          <a:lstStyle/>
          <a:p>
            <a:r>
              <a:rPr lang="nl-NL" sz="2800" dirty="0"/>
              <a:t>Vanuit je eigen persoonlijkheidsprofiel en die van je teamgenoten kun je komen tot een mooie taakverdeling in jullie team</a:t>
            </a:r>
          </a:p>
        </p:txBody>
      </p:sp>
    </p:spTree>
    <p:extLst>
      <p:ext uri="{BB962C8B-B14F-4D97-AF65-F5344CB8AC3E}">
        <p14:creationId xmlns:p14="http://schemas.microsoft.com/office/powerpoint/2010/main" val="373502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schermafbeelding, apparaat, voedsel, fruit&#10;&#10;Automatisch gegenereerde beschrijving">
            <a:extLst>
              <a:ext uri="{FF2B5EF4-FFF2-40B4-BE49-F238E27FC236}">
                <a16:creationId xmlns:a16="http://schemas.microsoft.com/office/drawing/2014/main" id="{D6522776-AE34-EB44-A61D-001891E39367}"/>
              </a:ext>
            </a:extLst>
          </p:cNvPr>
          <p:cNvPicPr>
            <a:picLocks noChangeAspect="1"/>
          </p:cNvPicPr>
          <p:nvPr/>
        </p:nvPicPr>
        <p:blipFill>
          <a:blip r:embed="rId3"/>
          <a:stretch>
            <a:fillRect/>
          </a:stretch>
        </p:blipFill>
        <p:spPr>
          <a:xfrm>
            <a:off x="643467" y="988992"/>
            <a:ext cx="10905066" cy="4880016"/>
          </a:xfrm>
          <a:prstGeom prst="rect">
            <a:avLst/>
          </a:prstGeom>
        </p:spPr>
      </p:pic>
    </p:spTree>
    <p:extLst>
      <p:ext uri="{BB962C8B-B14F-4D97-AF65-F5344CB8AC3E}">
        <p14:creationId xmlns:p14="http://schemas.microsoft.com/office/powerpoint/2010/main" val="99569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1A2547B-3DF7-C047-B30B-34C3A8C64F35}"/>
              </a:ext>
            </a:extLst>
          </p:cNvPr>
          <p:cNvPicPr>
            <a:picLocks noGrp="1" noChangeAspect="1"/>
          </p:cNvPicPr>
          <p:nvPr>
            <p:ph idx="4294967295"/>
          </p:nvPr>
        </p:nvPicPr>
        <p:blipFill>
          <a:blip r:embed="rId2"/>
          <a:stretch>
            <a:fillRect/>
          </a:stretch>
        </p:blipFill>
        <p:spPr>
          <a:xfrm>
            <a:off x="2158851" y="643467"/>
            <a:ext cx="7874298" cy="5571066"/>
          </a:xfrm>
          <a:prstGeom prst="rect">
            <a:avLst/>
          </a:prstGeom>
        </p:spPr>
      </p:pic>
    </p:spTree>
    <p:extLst>
      <p:ext uri="{BB962C8B-B14F-4D97-AF65-F5344CB8AC3E}">
        <p14:creationId xmlns:p14="http://schemas.microsoft.com/office/powerpoint/2010/main" val="12003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72493" y="238539"/>
            <a:ext cx="11018520" cy="1434415"/>
          </a:xfrm>
        </p:spPr>
        <p:txBody>
          <a:bodyPr anchor="b">
            <a:normAutofit/>
          </a:bodyPr>
          <a:lstStyle/>
          <a:p>
            <a:r>
              <a:rPr lang="nl-NL" sz="5400"/>
              <a:t>Persoonlijkheisprofiel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72493" y="2071316"/>
            <a:ext cx="6713552" cy="4119172"/>
          </a:xfrm>
        </p:spPr>
        <p:txBody>
          <a:bodyPr anchor="t">
            <a:normAutofit/>
          </a:bodyPr>
          <a:lstStyle/>
          <a:p>
            <a:pPr marL="0" indent="0">
              <a:buNone/>
            </a:pPr>
            <a:r>
              <a:rPr lang="nl-NL" sz="1900" i="0">
                <a:effectLst/>
                <a:latin typeface="Arial" panose="020B0604020202020204" pitchFamily="34" charset="0"/>
              </a:rPr>
              <a:t>Inzicht in hoe jij je </a:t>
            </a:r>
            <a:r>
              <a:rPr lang="nl-NL" sz="1900"/>
              <a:t>gedraagt </a:t>
            </a:r>
            <a:r>
              <a:rPr lang="nl-NL" sz="1900" i="0">
                <a:effectLst/>
                <a:latin typeface="Arial" panose="020B0604020202020204" pitchFamily="34" charset="0"/>
              </a:rPr>
              <a:t>tegenover anderen en de</a:t>
            </a:r>
          </a:p>
          <a:p>
            <a:pPr marL="0" indent="0">
              <a:buNone/>
            </a:pPr>
            <a:r>
              <a:rPr lang="nl-NL" sz="1900" i="0">
                <a:effectLst/>
                <a:latin typeface="Arial" panose="020B0604020202020204" pitchFamily="34" charset="0"/>
              </a:rPr>
              <a:t>dingen die je dagelijks doet.</a:t>
            </a:r>
          </a:p>
          <a:p>
            <a:pPr marL="0" indent="0">
              <a:buNone/>
            </a:pPr>
            <a:endParaRPr lang="nl-NL" sz="1900"/>
          </a:p>
          <a:p>
            <a:pPr marL="0" indent="0">
              <a:buNone/>
            </a:pPr>
            <a:r>
              <a:rPr lang="nl-NL" sz="1900" i="0">
                <a:effectLst/>
                <a:latin typeface="Arial" panose="020B0604020202020204" pitchFamily="34" charset="0"/>
              </a:rPr>
              <a:t>De volgende vier factoren spelen bij het bepalen van </a:t>
            </a:r>
          </a:p>
          <a:p>
            <a:pPr marL="0" indent="0">
              <a:buNone/>
            </a:pPr>
            <a:r>
              <a:rPr lang="nl-NL" sz="1900" i="0">
                <a:effectLst/>
                <a:latin typeface="Arial" panose="020B0604020202020204" pitchFamily="34" charset="0"/>
              </a:rPr>
              <a:t>je profie</a:t>
            </a:r>
            <a:r>
              <a:rPr lang="nl-NL" sz="1900"/>
              <a:t>l</a:t>
            </a:r>
            <a:r>
              <a:rPr lang="nl-NL" sz="1900" i="0">
                <a:effectLst/>
                <a:latin typeface="Arial" panose="020B0604020202020204" pitchFamily="34" charset="0"/>
              </a:rPr>
              <a:t> een rol:</a:t>
            </a:r>
          </a:p>
          <a:p>
            <a:pPr marL="0" indent="0">
              <a:buNone/>
            </a:pPr>
            <a:r>
              <a:rPr lang="nl-NL" sz="1900" i="0">
                <a:effectLst/>
                <a:latin typeface="Arial" panose="020B0604020202020204" pitchFamily="34" charset="0"/>
              </a:rPr>
              <a:t> </a:t>
            </a:r>
          </a:p>
          <a:p>
            <a:r>
              <a:rPr lang="nl-NL" sz="1900" i="0">
                <a:effectLst/>
                <a:latin typeface="Arial" panose="020B0604020202020204" pitchFamily="34" charset="0"/>
              </a:rPr>
              <a:t>Dominantie</a:t>
            </a:r>
            <a:endParaRPr lang="nl-NL" sz="1900"/>
          </a:p>
          <a:p>
            <a:r>
              <a:rPr lang="nl-NL" sz="1900" i="0">
                <a:effectLst/>
                <a:latin typeface="Arial" panose="020B0604020202020204" pitchFamily="34" charset="0"/>
              </a:rPr>
              <a:t>Invloed</a:t>
            </a:r>
            <a:endParaRPr lang="nl-NL" sz="1900"/>
          </a:p>
          <a:p>
            <a:r>
              <a:rPr lang="nl-NL" sz="1900" i="0">
                <a:effectLst/>
                <a:latin typeface="Arial" panose="020B0604020202020204" pitchFamily="34" charset="0"/>
              </a:rPr>
              <a:t>Stabiliteit</a:t>
            </a:r>
            <a:endParaRPr lang="nl-NL" sz="1900"/>
          </a:p>
          <a:p>
            <a:r>
              <a:rPr lang="nl-NL" sz="1900" i="0">
                <a:effectLst/>
                <a:latin typeface="Arial" panose="020B0604020202020204" pitchFamily="34" charset="0"/>
              </a:rPr>
              <a:t>Consciëntieusheid</a:t>
            </a:r>
            <a:br>
              <a:rPr lang="nl-NL" sz="1900"/>
            </a:br>
            <a:endParaRPr lang="nl-NL" sz="1900"/>
          </a:p>
        </p:txBody>
      </p:sp>
      <p:pic>
        <p:nvPicPr>
          <p:cNvPr id="4" name="Afbeelding 3">
            <a:extLst>
              <a:ext uri="{FF2B5EF4-FFF2-40B4-BE49-F238E27FC236}">
                <a16:creationId xmlns:a16="http://schemas.microsoft.com/office/drawing/2014/main" id="{A82C23EF-F654-4B15-99C2-2C89FA29C09B}"/>
              </a:ext>
            </a:extLst>
          </p:cNvPr>
          <p:cNvPicPr>
            <a:picLocks noChangeAspect="1"/>
          </p:cNvPicPr>
          <p:nvPr/>
        </p:nvPicPr>
        <p:blipFill rotWithShape="1">
          <a:blip r:embed="rId2"/>
          <a:srcRect l="298" r="3980" b="2"/>
          <a:stretch/>
        </p:blipFill>
        <p:spPr>
          <a:xfrm>
            <a:off x="7675658" y="2093976"/>
            <a:ext cx="3941064" cy="4096512"/>
          </a:xfrm>
          <a:prstGeom prst="rect">
            <a:avLst/>
          </a:prstGeom>
        </p:spPr>
      </p:pic>
    </p:spTree>
    <p:extLst>
      <p:ext uri="{BB962C8B-B14F-4D97-AF65-F5344CB8AC3E}">
        <p14:creationId xmlns:p14="http://schemas.microsoft.com/office/powerpoint/2010/main" val="33205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D6229F-3800-498F-A387-74F6C7A19BAF}"/>
              </a:ext>
            </a:extLst>
          </p:cNvPr>
          <p:cNvPicPr>
            <a:picLocks noChangeAspect="1"/>
          </p:cNvPicPr>
          <p:nvPr/>
        </p:nvPicPr>
        <p:blipFill>
          <a:blip r:embed="rId2"/>
          <a:stretch>
            <a:fillRect/>
          </a:stretch>
        </p:blipFill>
        <p:spPr>
          <a:xfrm>
            <a:off x="615821" y="946727"/>
            <a:ext cx="5175168" cy="5183033"/>
          </a:xfrm>
          <a:prstGeom prst="rect">
            <a:avLst/>
          </a:prstGeom>
        </p:spPr>
      </p:pic>
      <p:sp>
        <p:nvSpPr>
          <p:cNvPr id="5" name="Tekstvak 4">
            <a:extLst>
              <a:ext uri="{FF2B5EF4-FFF2-40B4-BE49-F238E27FC236}">
                <a16:creationId xmlns:a16="http://schemas.microsoft.com/office/drawing/2014/main" id="{AE518CDD-1DBB-41B6-9DE8-59D471767B52}"/>
              </a:ext>
            </a:extLst>
          </p:cNvPr>
          <p:cNvSpPr txBox="1"/>
          <p:nvPr/>
        </p:nvSpPr>
        <p:spPr>
          <a:xfrm>
            <a:off x="6401011" y="2019748"/>
            <a:ext cx="4018384" cy="2677656"/>
          </a:xfrm>
          <a:prstGeom prst="rect">
            <a:avLst/>
          </a:prstGeom>
          <a:noFill/>
        </p:spPr>
        <p:txBody>
          <a:bodyPr wrap="square" rtlCol="0">
            <a:spAutoFit/>
          </a:bodyPr>
          <a:lstStyle/>
          <a:p>
            <a:r>
              <a:rPr lang="nl-NL" sz="2800" dirty="0"/>
              <a:t>Vanuit je eigen persoonlijkheidsprofiel en die van je teamgenoten kun je komen tot een mooie taakverdeling in jullie team</a:t>
            </a:r>
          </a:p>
        </p:txBody>
      </p:sp>
    </p:spTree>
    <p:extLst>
      <p:ext uri="{BB962C8B-B14F-4D97-AF65-F5344CB8AC3E}">
        <p14:creationId xmlns:p14="http://schemas.microsoft.com/office/powerpoint/2010/main" val="296869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Maak de disc-test</a:t>
            </a:r>
          </a:p>
        </p:txBody>
      </p:sp>
      <p:sp>
        <p:nvSpPr>
          <p:cNvPr id="3" name="Tijdelijke aanduiding voor inhoud 2"/>
          <p:cNvSpPr>
            <a:spLocks noGrp="1"/>
          </p:cNvSpPr>
          <p:nvPr>
            <p:ph idx="1"/>
          </p:nvPr>
        </p:nvSpPr>
        <p:spPr>
          <a:xfrm>
            <a:off x="1147665" y="1196753"/>
            <a:ext cx="10434735" cy="4929411"/>
          </a:xfrm>
        </p:spPr>
        <p:txBody>
          <a:bodyPr>
            <a:normAutofit fontScale="70000" lnSpcReduction="20000"/>
          </a:bodyPr>
          <a:lstStyle/>
          <a:p>
            <a:pPr marL="0" indent="0">
              <a:buNone/>
            </a:pPr>
            <a:r>
              <a:rPr lang="nl-NL" sz="3400" b="1" dirty="0"/>
              <a:t>Instructie DISC-persoonlijkheidstest</a:t>
            </a:r>
          </a:p>
          <a:p>
            <a:r>
              <a:rPr lang="nl-NL" dirty="0"/>
              <a:t>Deze test bestaat uit 28 groepjes van elk vier beweringen. Geef eerlijk en spontaan antwoord. Invullen kost je slechts 5 tot 10 minuten.</a:t>
            </a:r>
          </a:p>
          <a:p>
            <a:r>
              <a:rPr lang="nl-NL" dirty="0"/>
              <a:t>Lees goed alle beschrijvingen per groepje van vier</a:t>
            </a:r>
          </a:p>
          <a:p>
            <a:r>
              <a:rPr lang="nl-NL" dirty="0"/>
              <a:t>Kies de beschrijving die je het beste bij jezelf vindt passen (het meest op jou van toepassing)</a:t>
            </a:r>
          </a:p>
          <a:p>
            <a:r>
              <a:rPr lang="nl-NL" dirty="0"/>
              <a:t>Lees nu goed de overige drie keuzemogelijkheden in datzelfde groepje.</a:t>
            </a:r>
          </a:p>
          <a:p>
            <a:r>
              <a:rPr lang="nl-NL" dirty="0"/>
              <a:t>Kies de beschrijving die je het minst goed bij jezelf vindt passen (het minst op jou van toepassing)</a:t>
            </a:r>
          </a:p>
          <a:p>
            <a:r>
              <a:rPr lang="nl-NL" dirty="0"/>
              <a:t>Voor elk groepje van vier beschrijvingen moet je er dus één kiezen die het meest op jou van toepassing is, en slechts één die het minst op jou van toepassing is.</a:t>
            </a:r>
          </a:p>
          <a:p>
            <a:r>
              <a:rPr lang="nl-NL" dirty="0"/>
              <a:t>Het kan soms best lastig zijn om een keuze te maken. Het is goed om te weten dat je bij deze DISC-persoonlijkheidstest geen goede of foute antwoorden kunt geven, dus kies gewoon wat jij denkt dat het beste is.</a:t>
            </a:r>
            <a:endParaRPr lang="nl-NL" dirty="0">
              <a:hlinkClick r:id="rId2"/>
            </a:endParaRPr>
          </a:p>
          <a:p>
            <a:pPr marL="0" indent="0">
              <a:buNone/>
            </a:pPr>
            <a:endParaRPr lang="nl-NL" dirty="0">
              <a:hlinkClick r:id="rId2"/>
            </a:endParaRPr>
          </a:p>
          <a:p>
            <a:pPr marL="0" indent="0">
              <a:buNone/>
            </a:pPr>
            <a:r>
              <a:rPr lang="nl-NL" dirty="0">
                <a:hlinkClick r:id="rId2"/>
              </a:rPr>
              <a:t>https://www.123test.nl/disc-test/</a:t>
            </a:r>
            <a:r>
              <a:rPr lang="nl-NL" dirty="0"/>
              <a:t> </a:t>
            </a:r>
          </a:p>
        </p:txBody>
      </p:sp>
    </p:spTree>
    <p:extLst>
      <p:ext uri="{BB962C8B-B14F-4D97-AF65-F5344CB8AC3E}">
        <p14:creationId xmlns:p14="http://schemas.microsoft.com/office/powerpoint/2010/main" val="394841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155</TotalTime>
  <Words>481</Words>
  <Application>Microsoft Macintosh PowerPoint</Application>
  <PresentationFormat>Breedbeeld</PresentationFormat>
  <Paragraphs>65</Paragraphs>
  <Slides>17</Slides>
  <Notes>3</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Calibri Light</vt:lpstr>
      <vt:lpstr>Kantoorthema</vt:lpstr>
      <vt:lpstr>1_Kantoorthema</vt:lpstr>
      <vt:lpstr>PowerPoint-presentatie</vt:lpstr>
      <vt:lpstr>Lesdoel </vt:lpstr>
      <vt:lpstr>Kleur bekennen https://youtu.be/1pPOZzixKHk  </vt:lpstr>
      <vt:lpstr>PowerPoint-presentatie</vt:lpstr>
      <vt:lpstr>PowerPoint-presentatie</vt:lpstr>
      <vt:lpstr>PowerPoint-presentatie</vt:lpstr>
      <vt:lpstr>Persoonlijkheisprofiel</vt:lpstr>
      <vt:lpstr>PowerPoint-presentatie</vt:lpstr>
      <vt:lpstr>Maak de disc-test</vt:lpstr>
      <vt:lpstr>Voorbeeld</vt:lpstr>
      <vt:lpstr>Koppeling opdracht en de uitslag van de test</vt:lpstr>
      <vt:lpstr>Én…</vt:lpstr>
      <vt:lpstr>Jullie groep</vt:lpstr>
      <vt:lpstr>Overwegend rood</vt:lpstr>
      <vt:lpstr>Overwegend blauw</vt:lpstr>
      <vt:lpstr>Overwegend geel</vt:lpstr>
      <vt:lpstr>Overwegend groen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Mariska de Rouw</cp:lastModifiedBy>
  <cp:revision>10</cp:revision>
  <dcterms:created xsi:type="dcterms:W3CDTF">2021-07-07T07:37:45Z</dcterms:created>
  <dcterms:modified xsi:type="dcterms:W3CDTF">2021-09-15T07:46:15Z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