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sldIdLst>
    <p:sldId id="256" r:id="rId5"/>
    <p:sldId id="271" r:id="rId6"/>
    <p:sldId id="283"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8" r:id="rId21"/>
    <p:sldId id="272" r:id="rId22"/>
    <p:sldId id="279" r:id="rId23"/>
    <p:sldId id="282" r:id="rId24"/>
    <p:sldId id="280" r:id="rId25"/>
    <p:sldId id="281" r:id="rId26"/>
    <p:sldId id="274" r:id="rId27"/>
    <p:sldId id="275" r:id="rId28"/>
    <p:sldId id="276" r:id="rId29"/>
    <p:sldId id="277" r:id="rId30"/>
    <p:sldId id="285" r:id="rId31"/>
    <p:sldId id="286"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D7F6F-1CED-4F37-BDAD-7E5B3077033B}" v="12" dt="2021-06-28T08:56:31.083"/>
    <p1510:client id="{D2682283-CD5F-4713-B93C-525331CDAEEF}" v="33" dt="2021-06-25T13:50:45.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85A7C-977B-4F5E-95C0-4B88D5606881}" type="doc">
      <dgm:prSet loTypeId="urn:microsoft.com/office/officeart/2005/8/layout/process1" loCatId="process" qsTypeId="urn:microsoft.com/office/officeart/2005/8/quickstyle/simple1" qsCatId="simple" csTypeId="urn:microsoft.com/office/officeart/2005/8/colors/accent1_2" csCatId="accent1" phldr="1"/>
      <dgm:spPr/>
    </dgm:pt>
    <dgm:pt modelId="{B0A9D0A9-6E81-4E82-9565-BC27C7F00454}">
      <dgm:prSet phldrT="[Tekst]"/>
      <dgm:spPr/>
      <dgm:t>
        <a:bodyPr/>
        <a:lstStyle/>
        <a:p>
          <a:r>
            <a:rPr lang="nl-NL" dirty="0"/>
            <a:t>Aanleiding</a:t>
          </a:r>
        </a:p>
      </dgm:t>
    </dgm:pt>
    <dgm:pt modelId="{3E0B18C1-784E-4F7B-936F-E226688B0274}" type="parTrans" cxnId="{DE65DFCF-00BB-43F4-98E6-7DB8131769F2}">
      <dgm:prSet/>
      <dgm:spPr/>
      <dgm:t>
        <a:bodyPr/>
        <a:lstStyle/>
        <a:p>
          <a:endParaRPr lang="nl-NL"/>
        </a:p>
      </dgm:t>
    </dgm:pt>
    <dgm:pt modelId="{C771EFAE-2276-4982-AC31-76C3F47E8CBE}" type="sibTrans" cxnId="{DE65DFCF-00BB-43F4-98E6-7DB8131769F2}">
      <dgm:prSet/>
      <dgm:spPr/>
      <dgm:t>
        <a:bodyPr/>
        <a:lstStyle/>
        <a:p>
          <a:endParaRPr lang="nl-NL"/>
        </a:p>
      </dgm:t>
    </dgm:pt>
    <dgm:pt modelId="{7FAA63B0-2BC6-4158-9800-0A63225E6269}">
      <dgm:prSet phldrT="[Tekst]"/>
      <dgm:spPr/>
      <dgm:t>
        <a:bodyPr/>
        <a:lstStyle/>
        <a:p>
          <a:r>
            <a:rPr lang="nl-NL" dirty="0"/>
            <a:t>Onderzoek </a:t>
          </a:r>
        </a:p>
      </dgm:t>
    </dgm:pt>
    <dgm:pt modelId="{9C0B07AE-CEF7-43A6-80D5-C4D122FDD8FC}" type="parTrans" cxnId="{8EB2D71A-83A9-47D4-989A-480C4B0BF145}">
      <dgm:prSet/>
      <dgm:spPr/>
      <dgm:t>
        <a:bodyPr/>
        <a:lstStyle/>
        <a:p>
          <a:endParaRPr lang="nl-NL"/>
        </a:p>
      </dgm:t>
    </dgm:pt>
    <dgm:pt modelId="{45EC5CB2-6AC4-4300-AB29-E94C625CB61C}" type="sibTrans" cxnId="{8EB2D71A-83A9-47D4-989A-480C4B0BF145}">
      <dgm:prSet/>
      <dgm:spPr/>
      <dgm:t>
        <a:bodyPr/>
        <a:lstStyle/>
        <a:p>
          <a:endParaRPr lang="nl-NL"/>
        </a:p>
      </dgm:t>
    </dgm:pt>
    <dgm:pt modelId="{D8491F73-A7AF-4271-A436-09BAE03B95BC}">
      <dgm:prSet phldrT="[Tekst]"/>
      <dgm:spPr/>
      <dgm:t>
        <a:bodyPr/>
        <a:lstStyle/>
        <a:p>
          <a:r>
            <a:rPr lang="nl-NL" dirty="0"/>
            <a:t>Plan </a:t>
          </a:r>
        </a:p>
      </dgm:t>
    </dgm:pt>
    <dgm:pt modelId="{24819C17-086D-42E2-A04B-4FD1D7157C60}" type="parTrans" cxnId="{E693E8D4-6B5B-4BB6-98A0-967272C2B82D}">
      <dgm:prSet/>
      <dgm:spPr/>
      <dgm:t>
        <a:bodyPr/>
        <a:lstStyle/>
        <a:p>
          <a:endParaRPr lang="nl-NL"/>
        </a:p>
      </dgm:t>
    </dgm:pt>
    <dgm:pt modelId="{C7F954C7-33D5-4B65-B480-87BCACADD132}" type="sibTrans" cxnId="{E693E8D4-6B5B-4BB6-98A0-967272C2B82D}">
      <dgm:prSet/>
      <dgm:spPr/>
      <dgm:t>
        <a:bodyPr/>
        <a:lstStyle/>
        <a:p>
          <a:endParaRPr lang="nl-NL"/>
        </a:p>
      </dgm:t>
    </dgm:pt>
    <dgm:pt modelId="{72618E45-703D-4E2D-9CBE-AA1B80624E1A}">
      <dgm:prSet phldrT="[Tekst]"/>
      <dgm:spPr/>
      <dgm:t>
        <a:bodyPr/>
        <a:lstStyle/>
        <a:p>
          <a:r>
            <a:rPr lang="nl-NL" dirty="0"/>
            <a:t>Uitvoering </a:t>
          </a:r>
        </a:p>
      </dgm:t>
    </dgm:pt>
    <dgm:pt modelId="{86634F3C-5714-4D24-82D8-9029665FBCF9}" type="parTrans" cxnId="{1ADFF96C-0DE3-4F10-8290-880B63035B84}">
      <dgm:prSet/>
      <dgm:spPr/>
      <dgm:t>
        <a:bodyPr/>
        <a:lstStyle/>
        <a:p>
          <a:endParaRPr lang="nl-NL"/>
        </a:p>
      </dgm:t>
    </dgm:pt>
    <dgm:pt modelId="{359A3B8D-770B-4BB1-80A3-918C7DA33B96}" type="sibTrans" cxnId="{1ADFF96C-0DE3-4F10-8290-880B63035B84}">
      <dgm:prSet/>
      <dgm:spPr/>
      <dgm:t>
        <a:bodyPr/>
        <a:lstStyle/>
        <a:p>
          <a:endParaRPr lang="nl-NL"/>
        </a:p>
      </dgm:t>
    </dgm:pt>
    <dgm:pt modelId="{CDB58CAA-0627-4957-BB29-C9E8903714E0}">
      <dgm:prSet phldrT="[Tekst]"/>
      <dgm:spPr/>
      <dgm:t>
        <a:bodyPr/>
        <a:lstStyle/>
        <a:p>
          <a:r>
            <a:rPr lang="nl-NL" dirty="0"/>
            <a:t>Evaluatie </a:t>
          </a:r>
        </a:p>
      </dgm:t>
    </dgm:pt>
    <dgm:pt modelId="{71468268-6520-4BD6-A39B-38F7242CC1A0}" type="parTrans" cxnId="{0D366DB5-DF77-46F9-9A37-EFA11BD393A6}">
      <dgm:prSet/>
      <dgm:spPr/>
      <dgm:t>
        <a:bodyPr/>
        <a:lstStyle/>
        <a:p>
          <a:endParaRPr lang="nl-NL"/>
        </a:p>
      </dgm:t>
    </dgm:pt>
    <dgm:pt modelId="{BF06971A-82D2-4F67-B165-1E1DAFB14A48}" type="sibTrans" cxnId="{0D366DB5-DF77-46F9-9A37-EFA11BD393A6}">
      <dgm:prSet/>
      <dgm:spPr/>
      <dgm:t>
        <a:bodyPr/>
        <a:lstStyle/>
        <a:p>
          <a:endParaRPr lang="nl-NL"/>
        </a:p>
      </dgm:t>
    </dgm:pt>
    <dgm:pt modelId="{4BAEB5BE-56C6-472C-BAA9-128EBD31770B}" type="pres">
      <dgm:prSet presAssocID="{4A585A7C-977B-4F5E-95C0-4B88D5606881}" presName="Name0" presStyleCnt="0">
        <dgm:presLayoutVars>
          <dgm:dir/>
          <dgm:resizeHandles val="exact"/>
        </dgm:presLayoutVars>
      </dgm:prSet>
      <dgm:spPr/>
    </dgm:pt>
    <dgm:pt modelId="{0D94920D-C11D-43EB-9187-CAFEA636C7C1}" type="pres">
      <dgm:prSet presAssocID="{B0A9D0A9-6E81-4E82-9565-BC27C7F00454}" presName="node" presStyleLbl="node1" presStyleIdx="0" presStyleCnt="5">
        <dgm:presLayoutVars>
          <dgm:bulletEnabled val="1"/>
        </dgm:presLayoutVars>
      </dgm:prSet>
      <dgm:spPr/>
    </dgm:pt>
    <dgm:pt modelId="{8F053658-1B2D-4A45-AAA1-0DE1D463061F}" type="pres">
      <dgm:prSet presAssocID="{C771EFAE-2276-4982-AC31-76C3F47E8CBE}" presName="sibTrans" presStyleLbl="sibTrans2D1" presStyleIdx="0" presStyleCnt="4"/>
      <dgm:spPr/>
    </dgm:pt>
    <dgm:pt modelId="{06FDE862-6FE2-4F01-9EF0-645AD751682E}" type="pres">
      <dgm:prSet presAssocID="{C771EFAE-2276-4982-AC31-76C3F47E8CBE}" presName="connectorText" presStyleLbl="sibTrans2D1" presStyleIdx="0" presStyleCnt="4"/>
      <dgm:spPr/>
    </dgm:pt>
    <dgm:pt modelId="{FCDBFD2D-702A-4CC9-A04E-77E6E79CC63B}" type="pres">
      <dgm:prSet presAssocID="{7FAA63B0-2BC6-4158-9800-0A63225E6269}" presName="node" presStyleLbl="node1" presStyleIdx="1" presStyleCnt="5">
        <dgm:presLayoutVars>
          <dgm:bulletEnabled val="1"/>
        </dgm:presLayoutVars>
      </dgm:prSet>
      <dgm:spPr/>
    </dgm:pt>
    <dgm:pt modelId="{EE1088C4-CBFA-4F8D-A265-F0EC3F6DCA3D}" type="pres">
      <dgm:prSet presAssocID="{45EC5CB2-6AC4-4300-AB29-E94C625CB61C}" presName="sibTrans" presStyleLbl="sibTrans2D1" presStyleIdx="1" presStyleCnt="4"/>
      <dgm:spPr/>
    </dgm:pt>
    <dgm:pt modelId="{ADF7332C-CCA5-4338-94D6-083E266D725A}" type="pres">
      <dgm:prSet presAssocID="{45EC5CB2-6AC4-4300-AB29-E94C625CB61C}" presName="connectorText" presStyleLbl="sibTrans2D1" presStyleIdx="1" presStyleCnt="4"/>
      <dgm:spPr/>
    </dgm:pt>
    <dgm:pt modelId="{D3AAA3B4-7C6F-463E-94C9-2A97DEA9044D}" type="pres">
      <dgm:prSet presAssocID="{D8491F73-A7AF-4271-A436-09BAE03B95BC}" presName="node" presStyleLbl="node1" presStyleIdx="2" presStyleCnt="5">
        <dgm:presLayoutVars>
          <dgm:bulletEnabled val="1"/>
        </dgm:presLayoutVars>
      </dgm:prSet>
      <dgm:spPr/>
    </dgm:pt>
    <dgm:pt modelId="{38905F5F-B7FB-4949-B2A8-187D9E3C80D1}" type="pres">
      <dgm:prSet presAssocID="{C7F954C7-33D5-4B65-B480-87BCACADD132}" presName="sibTrans" presStyleLbl="sibTrans2D1" presStyleIdx="2" presStyleCnt="4"/>
      <dgm:spPr/>
    </dgm:pt>
    <dgm:pt modelId="{DA7B7623-86E8-4BD2-993A-B43C3E1260DE}" type="pres">
      <dgm:prSet presAssocID="{C7F954C7-33D5-4B65-B480-87BCACADD132}" presName="connectorText" presStyleLbl="sibTrans2D1" presStyleIdx="2" presStyleCnt="4"/>
      <dgm:spPr/>
    </dgm:pt>
    <dgm:pt modelId="{2CC9A9E3-CD7D-4967-994A-13C91EF85E77}" type="pres">
      <dgm:prSet presAssocID="{72618E45-703D-4E2D-9CBE-AA1B80624E1A}" presName="node" presStyleLbl="node1" presStyleIdx="3" presStyleCnt="5">
        <dgm:presLayoutVars>
          <dgm:bulletEnabled val="1"/>
        </dgm:presLayoutVars>
      </dgm:prSet>
      <dgm:spPr/>
    </dgm:pt>
    <dgm:pt modelId="{97909842-283B-4A3E-95BD-2521CA4214C1}" type="pres">
      <dgm:prSet presAssocID="{359A3B8D-770B-4BB1-80A3-918C7DA33B96}" presName="sibTrans" presStyleLbl="sibTrans2D1" presStyleIdx="3" presStyleCnt="4"/>
      <dgm:spPr/>
    </dgm:pt>
    <dgm:pt modelId="{19C4E301-7B04-4B19-A644-76D74D77F622}" type="pres">
      <dgm:prSet presAssocID="{359A3B8D-770B-4BB1-80A3-918C7DA33B96}" presName="connectorText" presStyleLbl="sibTrans2D1" presStyleIdx="3" presStyleCnt="4"/>
      <dgm:spPr/>
    </dgm:pt>
    <dgm:pt modelId="{D8657035-D71C-4E04-99D8-791517C51BB8}" type="pres">
      <dgm:prSet presAssocID="{CDB58CAA-0627-4957-BB29-C9E8903714E0}" presName="node" presStyleLbl="node1" presStyleIdx="4" presStyleCnt="5">
        <dgm:presLayoutVars>
          <dgm:bulletEnabled val="1"/>
        </dgm:presLayoutVars>
      </dgm:prSet>
      <dgm:spPr/>
    </dgm:pt>
  </dgm:ptLst>
  <dgm:cxnLst>
    <dgm:cxn modelId="{5547940E-F73C-4898-87E1-20AB102325BB}" type="presOf" srcId="{D8491F73-A7AF-4271-A436-09BAE03B95BC}" destId="{D3AAA3B4-7C6F-463E-94C9-2A97DEA9044D}" srcOrd="0" destOrd="0" presId="urn:microsoft.com/office/officeart/2005/8/layout/process1"/>
    <dgm:cxn modelId="{A5F39E12-E119-439C-963A-21BA36480008}" type="presOf" srcId="{72618E45-703D-4E2D-9CBE-AA1B80624E1A}" destId="{2CC9A9E3-CD7D-4967-994A-13C91EF85E77}" srcOrd="0" destOrd="0" presId="urn:microsoft.com/office/officeart/2005/8/layout/process1"/>
    <dgm:cxn modelId="{8EB2D71A-83A9-47D4-989A-480C4B0BF145}" srcId="{4A585A7C-977B-4F5E-95C0-4B88D5606881}" destId="{7FAA63B0-2BC6-4158-9800-0A63225E6269}" srcOrd="1" destOrd="0" parTransId="{9C0B07AE-CEF7-43A6-80D5-C4D122FDD8FC}" sibTransId="{45EC5CB2-6AC4-4300-AB29-E94C625CB61C}"/>
    <dgm:cxn modelId="{50739E64-BFCF-44C5-92A4-46F550FF5F6D}" type="presOf" srcId="{C7F954C7-33D5-4B65-B480-87BCACADD132}" destId="{38905F5F-B7FB-4949-B2A8-187D9E3C80D1}" srcOrd="0" destOrd="0" presId="urn:microsoft.com/office/officeart/2005/8/layout/process1"/>
    <dgm:cxn modelId="{1B2ED748-F6C3-4410-B20A-94341D1085FD}" type="presOf" srcId="{45EC5CB2-6AC4-4300-AB29-E94C625CB61C}" destId="{ADF7332C-CCA5-4338-94D6-083E266D725A}" srcOrd="1" destOrd="0" presId="urn:microsoft.com/office/officeart/2005/8/layout/process1"/>
    <dgm:cxn modelId="{1ADFF96C-0DE3-4F10-8290-880B63035B84}" srcId="{4A585A7C-977B-4F5E-95C0-4B88D5606881}" destId="{72618E45-703D-4E2D-9CBE-AA1B80624E1A}" srcOrd="3" destOrd="0" parTransId="{86634F3C-5714-4D24-82D8-9029665FBCF9}" sibTransId="{359A3B8D-770B-4BB1-80A3-918C7DA33B96}"/>
    <dgm:cxn modelId="{840EEC6F-DF71-4E76-905E-20EA6438A577}" type="presOf" srcId="{CDB58CAA-0627-4957-BB29-C9E8903714E0}" destId="{D8657035-D71C-4E04-99D8-791517C51BB8}" srcOrd="0" destOrd="0" presId="urn:microsoft.com/office/officeart/2005/8/layout/process1"/>
    <dgm:cxn modelId="{0F734473-19E0-4DA3-BBA8-7260681142D1}" type="presOf" srcId="{45EC5CB2-6AC4-4300-AB29-E94C625CB61C}" destId="{EE1088C4-CBFA-4F8D-A265-F0EC3F6DCA3D}" srcOrd="0" destOrd="0" presId="urn:microsoft.com/office/officeart/2005/8/layout/process1"/>
    <dgm:cxn modelId="{5F8A7895-2CCE-413E-BF3F-4C3ECFE1733B}" type="presOf" srcId="{359A3B8D-770B-4BB1-80A3-918C7DA33B96}" destId="{97909842-283B-4A3E-95BD-2521CA4214C1}" srcOrd="0" destOrd="0" presId="urn:microsoft.com/office/officeart/2005/8/layout/process1"/>
    <dgm:cxn modelId="{6F7D8CAE-4EBE-4CEB-AC84-91257C2D14B0}" type="presOf" srcId="{C771EFAE-2276-4982-AC31-76C3F47E8CBE}" destId="{8F053658-1B2D-4A45-AAA1-0DE1D463061F}" srcOrd="0" destOrd="0" presId="urn:microsoft.com/office/officeart/2005/8/layout/process1"/>
    <dgm:cxn modelId="{0D366DB5-DF77-46F9-9A37-EFA11BD393A6}" srcId="{4A585A7C-977B-4F5E-95C0-4B88D5606881}" destId="{CDB58CAA-0627-4957-BB29-C9E8903714E0}" srcOrd="4" destOrd="0" parTransId="{71468268-6520-4BD6-A39B-38F7242CC1A0}" sibTransId="{BF06971A-82D2-4F67-B165-1E1DAFB14A48}"/>
    <dgm:cxn modelId="{66C190BD-A72A-4C4F-90BB-51F36A966CD4}" type="presOf" srcId="{B0A9D0A9-6E81-4E82-9565-BC27C7F00454}" destId="{0D94920D-C11D-43EB-9187-CAFEA636C7C1}" srcOrd="0" destOrd="0" presId="urn:microsoft.com/office/officeart/2005/8/layout/process1"/>
    <dgm:cxn modelId="{4D377AC2-A25D-4C77-B221-3AA1CBCB9371}" type="presOf" srcId="{7FAA63B0-2BC6-4158-9800-0A63225E6269}" destId="{FCDBFD2D-702A-4CC9-A04E-77E6E79CC63B}" srcOrd="0" destOrd="0" presId="urn:microsoft.com/office/officeart/2005/8/layout/process1"/>
    <dgm:cxn modelId="{16E8B4C9-D5E2-4C36-920E-885AE9708C7C}" type="presOf" srcId="{4A585A7C-977B-4F5E-95C0-4B88D5606881}" destId="{4BAEB5BE-56C6-472C-BAA9-128EBD31770B}" srcOrd="0" destOrd="0" presId="urn:microsoft.com/office/officeart/2005/8/layout/process1"/>
    <dgm:cxn modelId="{DE65DFCF-00BB-43F4-98E6-7DB8131769F2}" srcId="{4A585A7C-977B-4F5E-95C0-4B88D5606881}" destId="{B0A9D0A9-6E81-4E82-9565-BC27C7F00454}" srcOrd="0" destOrd="0" parTransId="{3E0B18C1-784E-4F7B-936F-E226688B0274}" sibTransId="{C771EFAE-2276-4982-AC31-76C3F47E8CBE}"/>
    <dgm:cxn modelId="{E693E8D4-6B5B-4BB6-98A0-967272C2B82D}" srcId="{4A585A7C-977B-4F5E-95C0-4B88D5606881}" destId="{D8491F73-A7AF-4271-A436-09BAE03B95BC}" srcOrd="2" destOrd="0" parTransId="{24819C17-086D-42E2-A04B-4FD1D7157C60}" sibTransId="{C7F954C7-33D5-4B65-B480-87BCACADD132}"/>
    <dgm:cxn modelId="{150483E5-64BB-4179-9882-7659A98DE2EA}" type="presOf" srcId="{C7F954C7-33D5-4B65-B480-87BCACADD132}" destId="{DA7B7623-86E8-4BD2-993A-B43C3E1260DE}" srcOrd="1" destOrd="0" presId="urn:microsoft.com/office/officeart/2005/8/layout/process1"/>
    <dgm:cxn modelId="{578FA3EA-6ED9-4567-A795-A8A05257ABE6}" type="presOf" srcId="{C771EFAE-2276-4982-AC31-76C3F47E8CBE}" destId="{06FDE862-6FE2-4F01-9EF0-645AD751682E}" srcOrd="1" destOrd="0" presId="urn:microsoft.com/office/officeart/2005/8/layout/process1"/>
    <dgm:cxn modelId="{471E04FA-5646-4910-B7AB-71FA4A7F4D2B}" type="presOf" srcId="{359A3B8D-770B-4BB1-80A3-918C7DA33B96}" destId="{19C4E301-7B04-4B19-A644-76D74D77F622}" srcOrd="1" destOrd="0" presId="urn:microsoft.com/office/officeart/2005/8/layout/process1"/>
    <dgm:cxn modelId="{1CA5302E-FD53-455D-8C7D-3FE36B51A257}" type="presParOf" srcId="{4BAEB5BE-56C6-472C-BAA9-128EBD31770B}" destId="{0D94920D-C11D-43EB-9187-CAFEA636C7C1}" srcOrd="0" destOrd="0" presId="urn:microsoft.com/office/officeart/2005/8/layout/process1"/>
    <dgm:cxn modelId="{38A58AC1-B374-45A4-A9FB-C2C0E7A83A1D}" type="presParOf" srcId="{4BAEB5BE-56C6-472C-BAA9-128EBD31770B}" destId="{8F053658-1B2D-4A45-AAA1-0DE1D463061F}" srcOrd="1" destOrd="0" presId="urn:microsoft.com/office/officeart/2005/8/layout/process1"/>
    <dgm:cxn modelId="{C4C3EB7D-1E20-4284-AB51-0867EB01E0FE}" type="presParOf" srcId="{8F053658-1B2D-4A45-AAA1-0DE1D463061F}" destId="{06FDE862-6FE2-4F01-9EF0-645AD751682E}" srcOrd="0" destOrd="0" presId="urn:microsoft.com/office/officeart/2005/8/layout/process1"/>
    <dgm:cxn modelId="{2805279D-DC61-4CF1-8C9C-C98FE9F7CE26}" type="presParOf" srcId="{4BAEB5BE-56C6-472C-BAA9-128EBD31770B}" destId="{FCDBFD2D-702A-4CC9-A04E-77E6E79CC63B}" srcOrd="2" destOrd="0" presId="urn:microsoft.com/office/officeart/2005/8/layout/process1"/>
    <dgm:cxn modelId="{86945CC8-F087-4211-9511-BB91338C2921}" type="presParOf" srcId="{4BAEB5BE-56C6-472C-BAA9-128EBD31770B}" destId="{EE1088C4-CBFA-4F8D-A265-F0EC3F6DCA3D}" srcOrd="3" destOrd="0" presId="urn:microsoft.com/office/officeart/2005/8/layout/process1"/>
    <dgm:cxn modelId="{5B287477-6D58-42E5-A91C-82F45BB1534D}" type="presParOf" srcId="{EE1088C4-CBFA-4F8D-A265-F0EC3F6DCA3D}" destId="{ADF7332C-CCA5-4338-94D6-083E266D725A}" srcOrd="0" destOrd="0" presId="urn:microsoft.com/office/officeart/2005/8/layout/process1"/>
    <dgm:cxn modelId="{DA999720-438A-47D5-A121-7BAB7E32E0E6}" type="presParOf" srcId="{4BAEB5BE-56C6-472C-BAA9-128EBD31770B}" destId="{D3AAA3B4-7C6F-463E-94C9-2A97DEA9044D}" srcOrd="4" destOrd="0" presId="urn:microsoft.com/office/officeart/2005/8/layout/process1"/>
    <dgm:cxn modelId="{897CD42F-9FA0-41A5-A765-37FE9537E8F2}" type="presParOf" srcId="{4BAEB5BE-56C6-472C-BAA9-128EBD31770B}" destId="{38905F5F-B7FB-4949-B2A8-187D9E3C80D1}" srcOrd="5" destOrd="0" presId="urn:microsoft.com/office/officeart/2005/8/layout/process1"/>
    <dgm:cxn modelId="{BF6C82A9-23BC-4E0F-979E-C10DDD483DBD}" type="presParOf" srcId="{38905F5F-B7FB-4949-B2A8-187D9E3C80D1}" destId="{DA7B7623-86E8-4BD2-993A-B43C3E1260DE}" srcOrd="0" destOrd="0" presId="urn:microsoft.com/office/officeart/2005/8/layout/process1"/>
    <dgm:cxn modelId="{A4155E8B-3B2F-4A34-8372-9517D100C0F6}" type="presParOf" srcId="{4BAEB5BE-56C6-472C-BAA9-128EBD31770B}" destId="{2CC9A9E3-CD7D-4967-994A-13C91EF85E77}" srcOrd="6" destOrd="0" presId="urn:microsoft.com/office/officeart/2005/8/layout/process1"/>
    <dgm:cxn modelId="{B4325AC9-6E4B-47D8-85D2-7AAD4F5B5AB8}" type="presParOf" srcId="{4BAEB5BE-56C6-472C-BAA9-128EBD31770B}" destId="{97909842-283B-4A3E-95BD-2521CA4214C1}" srcOrd="7" destOrd="0" presId="urn:microsoft.com/office/officeart/2005/8/layout/process1"/>
    <dgm:cxn modelId="{D91A8372-67E7-4ED2-BCAE-0F1DACE4CF7F}" type="presParOf" srcId="{97909842-283B-4A3E-95BD-2521CA4214C1}" destId="{19C4E301-7B04-4B19-A644-76D74D77F622}" srcOrd="0" destOrd="0" presId="urn:microsoft.com/office/officeart/2005/8/layout/process1"/>
    <dgm:cxn modelId="{EF41CD0B-2BBA-4FFF-AE86-2BEB0F110E8E}" type="presParOf" srcId="{4BAEB5BE-56C6-472C-BAA9-128EBD31770B}" destId="{D8657035-D71C-4E04-99D8-791517C51BB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920D-C11D-43EB-9187-CAFEA636C7C1}">
      <dsp:nvSpPr>
        <dsp:cNvPr id="0" name=""/>
        <dsp:cNvSpPr/>
      </dsp:nvSpPr>
      <dsp:spPr>
        <a:xfrm>
          <a:off x="3968"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Aanleiding</a:t>
          </a:r>
        </a:p>
      </dsp:txBody>
      <dsp:txXfrm>
        <a:off x="25589" y="1198121"/>
        <a:ext cx="1187070" cy="694945"/>
      </dsp:txXfrm>
    </dsp:sp>
    <dsp:sp modelId="{8F053658-1B2D-4A45-AAA1-0DE1D463061F}">
      <dsp:nvSpPr>
        <dsp:cNvPr id="0" name=""/>
        <dsp:cNvSpPr/>
      </dsp:nvSpPr>
      <dsp:spPr>
        <a:xfrm>
          <a:off x="1357312"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1357312" y="1454058"/>
        <a:ext cx="182578" cy="183071"/>
      </dsp:txXfrm>
    </dsp:sp>
    <dsp:sp modelId="{FCDBFD2D-702A-4CC9-A04E-77E6E79CC63B}">
      <dsp:nvSpPr>
        <dsp:cNvPr id="0" name=""/>
        <dsp:cNvSpPr/>
      </dsp:nvSpPr>
      <dsp:spPr>
        <a:xfrm>
          <a:off x="1726406"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Onderzoek </a:t>
          </a:r>
        </a:p>
      </dsp:txBody>
      <dsp:txXfrm>
        <a:off x="1748027" y="1198121"/>
        <a:ext cx="1187070" cy="694945"/>
      </dsp:txXfrm>
    </dsp:sp>
    <dsp:sp modelId="{EE1088C4-CBFA-4F8D-A265-F0EC3F6DCA3D}">
      <dsp:nvSpPr>
        <dsp:cNvPr id="0" name=""/>
        <dsp:cNvSpPr/>
      </dsp:nvSpPr>
      <dsp:spPr>
        <a:xfrm>
          <a:off x="3079750"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3079750" y="1454058"/>
        <a:ext cx="182578" cy="183071"/>
      </dsp:txXfrm>
    </dsp:sp>
    <dsp:sp modelId="{D3AAA3B4-7C6F-463E-94C9-2A97DEA9044D}">
      <dsp:nvSpPr>
        <dsp:cNvPr id="0" name=""/>
        <dsp:cNvSpPr/>
      </dsp:nvSpPr>
      <dsp:spPr>
        <a:xfrm>
          <a:off x="3448843"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Plan </a:t>
          </a:r>
        </a:p>
      </dsp:txBody>
      <dsp:txXfrm>
        <a:off x="3470464" y="1198121"/>
        <a:ext cx="1187070" cy="694945"/>
      </dsp:txXfrm>
    </dsp:sp>
    <dsp:sp modelId="{38905F5F-B7FB-4949-B2A8-187D9E3C80D1}">
      <dsp:nvSpPr>
        <dsp:cNvPr id="0" name=""/>
        <dsp:cNvSpPr/>
      </dsp:nvSpPr>
      <dsp:spPr>
        <a:xfrm>
          <a:off x="4802187"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4802187" y="1454058"/>
        <a:ext cx="182578" cy="183071"/>
      </dsp:txXfrm>
    </dsp:sp>
    <dsp:sp modelId="{2CC9A9E3-CD7D-4967-994A-13C91EF85E77}">
      <dsp:nvSpPr>
        <dsp:cNvPr id="0" name=""/>
        <dsp:cNvSpPr/>
      </dsp:nvSpPr>
      <dsp:spPr>
        <a:xfrm>
          <a:off x="5171281"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Uitvoering </a:t>
          </a:r>
        </a:p>
      </dsp:txBody>
      <dsp:txXfrm>
        <a:off x="5192902" y="1198121"/>
        <a:ext cx="1187070" cy="694945"/>
      </dsp:txXfrm>
    </dsp:sp>
    <dsp:sp modelId="{97909842-283B-4A3E-95BD-2521CA4214C1}">
      <dsp:nvSpPr>
        <dsp:cNvPr id="0" name=""/>
        <dsp:cNvSpPr/>
      </dsp:nvSpPr>
      <dsp:spPr>
        <a:xfrm>
          <a:off x="6524624"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6524624" y="1454058"/>
        <a:ext cx="182578" cy="183071"/>
      </dsp:txXfrm>
    </dsp:sp>
    <dsp:sp modelId="{D8657035-D71C-4E04-99D8-791517C51BB8}">
      <dsp:nvSpPr>
        <dsp:cNvPr id="0" name=""/>
        <dsp:cNvSpPr/>
      </dsp:nvSpPr>
      <dsp:spPr>
        <a:xfrm>
          <a:off x="6893718" y="1176500"/>
          <a:ext cx="1230312" cy="738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Evaluatie </a:t>
          </a:r>
        </a:p>
      </dsp:txBody>
      <dsp:txXfrm>
        <a:off x="6915339" y="1198121"/>
        <a:ext cx="1187070" cy="6949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E1D88-1A50-4B01-A98D-F8DEC525B2E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4B3236E-6962-4786-A429-D2CF941A4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F2C89B9-B710-47E2-B3D0-26123DFE74D5}"/>
              </a:ext>
            </a:extLst>
          </p:cNvPr>
          <p:cNvSpPr>
            <a:spLocks noGrp="1"/>
          </p:cNvSpPr>
          <p:nvPr>
            <p:ph type="dt" sz="half" idx="10"/>
          </p:nvPr>
        </p:nvSpPr>
        <p:spPr/>
        <p:txBody>
          <a:bodyPr/>
          <a:lstStyle/>
          <a:p>
            <a:fld id="{71FA3B1A-B7DC-47C3-AE2E-BF586AD75A52}" type="datetimeFigureOut">
              <a:rPr lang="nl-NL" smtClean="0"/>
              <a:t>28-6-2021</a:t>
            </a:fld>
            <a:endParaRPr lang="nl-NL"/>
          </a:p>
        </p:txBody>
      </p:sp>
      <p:sp>
        <p:nvSpPr>
          <p:cNvPr id="5" name="Tijdelijke aanduiding voor voettekst 4">
            <a:extLst>
              <a:ext uri="{FF2B5EF4-FFF2-40B4-BE49-F238E27FC236}">
                <a16:creationId xmlns:a16="http://schemas.microsoft.com/office/drawing/2014/main" id="{8EC70EA0-2D1C-4D76-8284-DB6BB49BC6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BC43F4-3CC1-4F99-BDA3-5E41E583DCDA}"/>
              </a:ext>
            </a:extLst>
          </p:cNvPr>
          <p:cNvSpPr>
            <a:spLocks noGrp="1"/>
          </p:cNvSpPr>
          <p:nvPr>
            <p:ph type="sldNum" sz="quarter" idx="12"/>
          </p:nvPr>
        </p:nvSpPr>
        <p:spPr/>
        <p:txBody>
          <a:bodyPr/>
          <a:lstStyle/>
          <a:p>
            <a:fld id="{96E5FE5F-7704-41E1-B712-A9DA091D82A0}" type="slidenum">
              <a:rPr lang="nl-NL" smtClean="0"/>
              <a:t>‹nr.›</a:t>
            </a:fld>
            <a:endParaRPr lang="nl-NL"/>
          </a:p>
        </p:txBody>
      </p:sp>
    </p:spTree>
    <p:extLst>
      <p:ext uri="{BB962C8B-B14F-4D97-AF65-F5344CB8AC3E}">
        <p14:creationId xmlns:p14="http://schemas.microsoft.com/office/powerpoint/2010/main" val="63152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C1BBE-4816-49CB-B6CA-1529DDA27C8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3F6FDE6-FCA8-4F0D-A0D6-0F4EE15D0DB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0432F8-2034-4B85-93C0-56922E6A8A95}"/>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5" name="Tijdelijke aanduiding voor voettekst 4">
            <a:extLst>
              <a:ext uri="{FF2B5EF4-FFF2-40B4-BE49-F238E27FC236}">
                <a16:creationId xmlns:a16="http://schemas.microsoft.com/office/drawing/2014/main" id="{9EB62C1A-5EE9-4CF3-A2C6-1566C2752692}"/>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852DA22-2A46-40BD-9AD0-A06746799313}"/>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60230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62F1F97-4ACA-4F7C-B744-8FAFB3732E0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52D19F5-29BB-42DC-874D-A1E96EB52D6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A43E18-1AEB-4150-B21C-AA8C401563ED}"/>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5" name="Tijdelijke aanduiding voor voettekst 4">
            <a:extLst>
              <a:ext uri="{FF2B5EF4-FFF2-40B4-BE49-F238E27FC236}">
                <a16:creationId xmlns:a16="http://schemas.microsoft.com/office/drawing/2014/main" id="{35D54DCA-D43F-4E29-9BC0-3266FBE3428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14515960-E28E-4FBE-B3F3-4593440EC15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45982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B9F86F-A2A0-4F8B-B603-012744F260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643683F-473F-4799-BE31-F52EF5712E2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A9776E-A608-4C0D-8CA2-574FD6C13A8F}"/>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5" name="Tijdelijke aanduiding voor voettekst 4">
            <a:extLst>
              <a:ext uri="{FF2B5EF4-FFF2-40B4-BE49-F238E27FC236}">
                <a16:creationId xmlns:a16="http://schemas.microsoft.com/office/drawing/2014/main" id="{84D9DCC6-D9C0-4731-828A-45A46E5CF79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4CF9B36-E151-4ECC-9864-C9845CB08F4D}"/>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79306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3488A-7C9B-4D85-BB0B-1245DCAB8C8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F20FA92-3B40-40C6-8B7D-B82EDEACA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AA8796C-5B78-478B-BCA7-080DAAEA1B7D}"/>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5" name="Tijdelijke aanduiding voor voettekst 4">
            <a:extLst>
              <a:ext uri="{FF2B5EF4-FFF2-40B4-BE49-F238E27FC236}">
                <a16:creationId xmlns:a16="http://schemas.microsoft.com/office/drawing/2014/main" id="{ADB95917-2612-4F6B-A115-4EBC2D0F29C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63A44E81-6C67-4B84-B007-98E504EA9621}"/>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77545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6E766-B396-4D67-8DD9-5DF993E29EA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D175927-A6F0-404F-9A8F-3E9265259D7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BDD45A0-27DE-4A10-BF8D-092FD57B785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FB8811C-930A-4932-884D-FA88FCF31878}"/>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6" name="Tijdelijke aanduiding voor voettekst 5">
            <a:extLst>
              <a:ext uri="{FF2B5EF4-FFF2-40B4-BE49-F238E27FC236}">
                <a16:creationId xmlns:a16="http://schemas.microsoft.com/office/drawing/2014/main" id="{A6E8512B-F856-408A-9D66-D088136F1A01}"/>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836E373-BEE8-4BAD-A207-E312DE009D65}"/>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76626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B3255-47B0-4CB2-8539-21460399A43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5A4558F-08BF-4ED5-ACBD-787510ED2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E9B5282-C204-43B3-A0D6-21D304BD8DA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5A874C-6FAF-4D9E-BA10-484960595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47C81B2-243C-42E8-B02B-973EE784A5A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015A78A-29ED-4C01-81B4-87B3613B16B9}"/>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8" name="Tijdelijke aanduiding voor voettekst 7">
            <a:extLst>
              <a:ext uri="{FF2B5EF4-FFF2-40B4-BE49-F238E27FC236}">
                <a16:creationId xmlns:a16="http://schemas.microsoft.com/office/drawing/2014/main" id="{F474DC70-5DB9-463A-8021-F0FEAC3E3E21}"/>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155A62A9-694C-44EB-B76E-DA68C08DD9F3}"/>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6688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443DA-5882-47B7-9447-D9E237E0A8C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0C4633B-778C-49D1-88EF-26273DD109CC}"/>
              </a:ext>
            </a:extLst>
          </p:cNvPr>
          <p:cNvSpPr>
            <a:spLocks noGrp="1"/>
          </p:cNvSpPr>
          <p:nvPr>
            <p:ph type="dt" sz="half" idx="10"/>
          </p:nvPr>
        </p:nvSpPr>
        <p:spPr/>
        <p:txBody>
          <a:bodyPr/>
          <a:lstStyle/>
          <a:p>
            <a:fld id="{71FA3B1A-B7DC-47C3-AE2E-BF586AD75A52}" type="datetimeFigureOut">
              <a:rPr lang="nl-NL" smtClean="0"/>
              <a:t>28-6-2021</a:t>
            </a:fld>
            <a:endParaRPr lang="nl-NL"/>
          </a:p>
        </p:txBody>
      </p:sp>
      <p:sp>
        <p:nvSpPr>
          <p:cNvPr id="4" name="Tijdelijke aanduiding voor voettekst 3">
            <a:extLst>
              <a:ext uri="{FF2B5EF4-FFF2-40B4-BE49-F238E27FC236}">
                <a16:creationId xmlns:a16="http://schemas.microsoft.com/office/drawing/2014/main" id="{AEE02C11-A6CF-4AF8-96E2-5B8094CE231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93CCF6-77DF-44A8-BF95-A5453C6EB451}"/>
              </a:ext>
            </a:extLst>
          </p:cNvPr>
          <p:cNvSpPr>
            <a:spLocks noGrp="1"/>
          </p:cNvSpPr>
          <p:nvPr>
            <p:ph type="sldNum" sz="quarter" idx="12"/>
          </p:nvPr>
        </p:nvSpPr>
        <p:spPr/>
        <p:txBody>
          <a:bodyPr/>
          <a:lstStyle/>
          <a:p>
            <a:fld id="{96E5FE5F-7704-41E1-B712-A9DA091D82A0}" type="slidenum">
              <a:rPr lang="nl-NL" smtClean="0"/>
              <a:t>‹nr.›</a:t>
            </a:fld>
            <a:endParaRPr lang="nl-NL"/>
          </a:p>
        </p:txBody>
      </p:sp>
    </p:spTree>
    <p:extLst>
      <p:ext uri="{BB962C8B-B14F-4D97-AF65-F5344CB8AC3E}">
        <p14:creationId xmlns:p14="http://schemas.microsoft.com/office/powerpoint/2010/main" val="32854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7D05552-B367-4517-901F-0FC5F3E50E62}"/>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3" name="Tijdelijke aanduiding voor voettekst 2">
            <a:extLst>
              <a:ext uri="{FF2B5EF4-FFF2-40B4-BE49-F238E27FC236}">
                <a16:creationId xmlns:a16="http://schemas.microsoft.com/office/drawing/2014/main" id="{90CC7759-BA9E-4752-BC0D-EF70E6ABDA47}"/>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0ABBF299-9416-453C-95D4-A15E66671236}"/>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98140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DCA13-DBE6-4583-9DC4-A3E77FF0784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017D4F9-7FF8-4289-9E24-7228DCF2BA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62417EB-C863-49AA-A9B1-4688D9D94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50436BB-350C-4A17-ADC1-02D8CA86FB63}"/>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6" name="Tijdelijke aanduiding voor voettekst 5">
            <a:extLst>
              <a:ext uri="{FF2B5EF4-FFF2-40B4-BE49-F238E27FC236}">
                <a16:creationId xmlns:a16="http://schemas.microsoft.com/office/drawing/2014/main" id="{18AE5AA4-7DB2-4774-8B2E-AEE3D83C77F1}"/>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680D1302-367C-4883-90C4-58885D0578C6}"/>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39757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08890-534A-4FA2-A307-3EFA0F8E01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95EB4A8-6BB8-4FF1-9951-109806F773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604C003-ADE4-4F12-8087-1A2B0A62A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FB1988D-3E8E-43DF-AAD8-71334C5D31F8}"/>
              </a:ext>
            </a:extLst>
          </p:cNvPr>
          <p:cNvSpPr>
            <a:spLocks noGrp="1"/>
          </p:cNvSpPr>
          <p:nvPr>
            <p:ph type="dt" sz="half" idx="10"/>
          </p:nvPr>
        </p:nvSpPr>
        <p:spPr/>
        <p:txBody>
          <a:bodyPr/>
          <a:lstStyle/>
          <a:p>
            <a:fld id="{72345051-2045-45DA-935E-2E3CA1A69ADC}" type="datetimeFigureOut">
              <a:rPr lang="en-US" smtClean="0"/>
              <a:t>6/28/2021</a:t>
            </a:fld>
            <a:endParaRPr lang="en-US"/>
          </a:p>
        </p:txBody>
      </p:sp>
      <p:sp>
        <p:nvSpPr>
          <p:cNvPr id="6" name="Tijdelijke aanduiding voor voettekst 5">
            <a:extLst>
              <a:ext uri="{FF2B5EF4-FFF2-40B4-BE49-F238E27FC236}">
                <a16:creationId xmlns:a16="http://schemas.microsoft.com/office/drawing/2014/main" id="{9AFE110E-7B08-4EFB-92DA-7E885C5D7375}"/>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12866C30-99B7-4059-9C8A-B177DCF398F3}"/>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47438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0E0AC34-DD22-4EA5-ABE5-44449F4BA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7AD4443-2EA5-4A63-B869-9AAF42EC8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F4562C-E235-4D30-BCC4-E838724C3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6/28/2021</a:t>
            </a:fld>
            <a:endParaRPr lang="en-US"/>
          </a:p>
        </p:txBody>
      </p:sp>
      <p:sp>
        <p:nvSpPr>
          <p:cNvPr id="5" name="Tijdelijke aanduiding voor voettekst 4">
            <a:extLst>
              <a:ext uri="{FF2B5EF4-FFF2-40B4-BE49-F238E27FC236}">
                <a16:creationId xmlns:a16="http://schemas.microsoft.com/office/drawing/2014/main" id="{FCAEF18C-695A-4E9E-91A0-0037847F8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70329E3F-57FA-4B14-9352-2911CADD3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72701099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AypGE97Mv1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66780B0-A57F-4C1D-AE7B-83FCE53522A6}"/>
              </a:ext>
            </a:extLst>
          </p:cNvPr>
          <p:cNvSpPr>
            <a:spLocks noGrp="1"/>
          </p:cNvSpPr>
          <p:nvPr>
            <p:ph type="ctrTitle"/>
          </p:nvPr>
        </p:nvSpPr>
        <p:spPr>
          <a:xfrm>
            <a:off x="1524003" y="1999615"/>
            <a:ext cx="9144000" cy="2764028"/>
          </a:xfrm>
        </p:spPr>
        <p:txBody>
          <a:bodyPr anchor="ctr">
            <a:normAutofit/>
          </a:bodyPr>
          <a:lstStyle/>
          <a:p>
            <a:r>
              <a:rPr lang="nl-NL" sz="7200" dirty="0"/>
              <a:t>Laatste les Stad en wijk</a:t>
            </a:r>
            <a:br>
              <a:rPr lang="nl-NL" sz="7200" dirty="0"/>
            </a:br>
            <a:r>
              <a:rPr lang="nl-NL" sz="7200" dirty="0"/>
              <a:t>LJ1 P4 </a:t>
            </a:r>
          </a:p>
        </p:txBody>
      </p:sp>
      <p:sp>
        <p:nvSpPr>
          <p:cNvPr id="3" name="Ondertitel 2">
            <a:extLst>
              <a:ext uri="{FF2B5EF4-FFF2-40B4-BE49-F238E27FC236}">
                <a16:creationId xmlns:a16="http://schemas.microsoft.com/office/drawing/2014/main" id="{B92626C9-CBC1-4937-82AA-95AD77561575}"/>
              </a:ext>
            </a:extLst>
          </p:cNvPr>
          <p:cNvSpPr>
            <a:spLocks noGrp="1"/>
          </p:cNvSpPr>
          <p:nvPr>
            <p:ph type="subTitle" idx="1"/>
          </p:nvPr>
        </p:nvSpPr>
        <p:spPr>
          <a:xfrm>
            <a:off x="1966912" y="5645150"/>
            <a:ext cx="8258176" cy="631825"/>
          </a:xfrm>
        </p:spPr>
        <p:txBody>
          <a:bodyPr anchor="ctr">
            <a:normAutofit/>
          </a:bodyPr>
          <a:lstStyle/>
          <a:p>
            <a:r>
              <a:rPr lang="nl-NL" sz="2800"/>
              <a:t>29 juni 2021</a:t>
            </a:r>
          </a:p>
        </p:txBody>
      </p:sp>
      <p:sp>
        <p:nvSpPr>
          <p:cNvPr id="9"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46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9DB076C-CB29-45D0-B5C6-C0CFBAB87F72}"/>
              </a:ext>
            </a:extLst>
          </p:cNvPr>
          <p:cNvSpPr>
            <a:spLocks noGrp="1"/>
          </p:cNvSpPr>
          <p:nvPr>
            <p:ph type="dt" sz="half" idx="10"/>
          </p:nvPr>
        </p:nvSpPr>
        <p:spPr/>
        <p:txBody>
          <a:bodyPr/>
          <a:lstStyle/>
          <a:p>
            <a:fld id="{D2C30667-29C0-4853-A695-2D323707E37B}" type="datetime1">
              <a:rPr lang="en-US" smtClean="0"/>
              <a:t>6/28/2021</a:t>
            </a:fld>
            <a:endParaRPr lang="en-US"/>
          </a:p>
        </p:txBody>
      </p:sp>
      <p:sp>
        <p:nvSpPr>
          <p:cNvPr id="3" name="Tijdelijke aanduiding voor voettekst 2">
            <a:extLst>
              <a:ext uri="{FF2B5EF4-FFF2-40B4-BE49-F238E27FC236}">
                <a16:creationId xmlns:a16="http://schemas.microsoft.com/office/drawing/2014/main" id="{6D2B44E6-AA9E-4CDF-B4D8-17CAB605BBEB}"/>
              </a:ext>
            </a:extLst>
          </p:cNvPr>
          <p:cNvSpPr>
            <a:spLocks noGrp="1"/>
          </p:cNvSpPr>
          <p:nvPr>
            <p:ph type="ftr" sz="quarter" idx="11"/>
          </p:nvPr>
        </p:nvSpPr>
        <p:spPr/>
        <p:txBody>
          <a:bodyPr/>
          <a:lstStyle/>
          <a:p>
            <a:r>
              <a:rPr lang="en-US"/>
              <a:t>Sample Footer Text</a:t>
            </a:r>
          </a:p>
        </p:txBody>
      </p:sp>
      <p:sp>
        <p:nvSpPr>
          <p:cNvPr id="4" name="Tijdelijke aanduiding voor dianummer 3">
            <a:extLst>
              <a:ext uri="{FF2B5EF4-FFF2-40B4-BE49-F238E27FC236}">
                <a16:creationId xmlns:a16="http://schemas.microsoft.com/office/drawing/2014/main" id="{EB940170-1EE3-4D55-9FE9-87EE00F525C3}"/>
              </a:ext>
            </a:extLst>
          </p:cNvPr>
          <p:cNvSpPr>
            <a:spLocks noGrp="1"/>
          </p:cNvSpPr>
          <p:nvPr>
            <p:ph type="sldNum" sz="quarter" idx="12"/>
          </p:nvPr>
        </p:nvSpPr>
        <p:spPr/>
        <p:txBody>
          <a:bodyPr/>
          <a:lstStyle/>
          <a:p>
            <a:fld id="{DFDF98CC-160E-494C-8C3C-8CDC5FA257DE}" type="slidenum">
              <a:rPr lang="en-US" smtClean="0"/>
              <a:t>10</a:t>
            </a:fld>
            <a:endParaRPr lang="en-US"/>
          </a:p>
        </p:txBody>
      </p:sp>
      <p:pic>
        <p:nvPicPr>
          <p:cNvPr id="5" name="Afbeelding 4">
            <a:extLst>
              <a:ext uri="{FF2B5EF4-FFF2-40B4-BE49-F238E27FC236}">
                <a16:creationId xmlns:a16="http://schemas.microsoft.com/office/drawing/2014/main" id="{75309060-FEC6-47E2-9EAF-FD7BF3428116}"/>
              </a:ext>
            </a:extLst>
          </p:cNvPr>
          <p:cNvPicPr>
            <a:picLocks noChangeAspect="1"/>
          </p:cNvPicPr>
          <p:nvPr/>
        </p:nvPicPr>
        <p:blipFill>
          <a:blip r:embed="rId2"/>
          <a:stretch>
            <a:fillRect/>
          </a:stretch>
        </p:blipFill>
        <p:spPr>
          <a:xfrm rot="16200000">
            <a:off x="2949712" y="-1395290"/>
            <a:ext cx="4520356" cy="8701345"/>
          </a:xfrm>
          <a:prstGeom prst="rect">
            <a:avLst/>
          </a:prstGeom>
        </p:spPr>
      </p:pic>
      <p:sp>
        <p:nvSpPr>
          <p:cNvPr id="6" name="Tekstvak 5">
            <a:extLst>
              <a:ext uri="{FF2B5EF4-FFF2-40B4-BE49-F238E27FC236}">
                <a16:creationId xmlns:a16="http://schemas.microsoft.com/office/drawing/2014/main" id="{5093E39C-38E5-4169-BC37-6AFE67045F15}"/>
              </a:ext>
            </a:extLst>
          </p:cNvPr>
          <p:cNvSpPr txBox="1"/>
          <p:nvPr/>
        </p:nvSpPr>
        <p:spPr>
          <a:xfrm>
            <a:off x="859217" y="5288713"/>
            <a:ext cx="10885743" cy="1077218"/>
          </a:xfrm>
          <a:prstGeom prst="rect">
            <a:avLst/>
          </a:prstGeom>
          <a:noFill/>
        </p:spPr>
        <p:txBody>
          <a:bodyPr wrap="square" rtlCol="0">
            <a:spAutoFit/>
          </a:bodyPr>
          <a:lstStyle/>
          <a:p>
            <a:r>
              <a:rPr lang="nl-NL" sz="3200" dirty="0"/>
              <a:t>Structuur van een stad: de Kade van Gent: een mooi voorbeeld van</a:t>
            </a:r>
            <a:r>
              <a:rPr lang="nl-NL" sz="3200" dirty="0">
                <a:solidFill>
                  <a:schemeClr val="bg1"/>
                </a:solidFill>
              </a:rPr>
              <a:t> </a:t>
            </a:r>
            <a:r>
              <a:rPr lang="nl-NL" sz="3200" dirty="0"/>
              <a:t>in de stad; een  ontmoetingsplaats.  </a:t>
            </a:r>
          </a:p>
        </p:txBody>
      </p:sp>
    </p:spTree>
    <p:extLst>
      <p:ext uri="{BB962C8B-B14F-4D97-AF65-F5344CB8AC3E}">
        <p14:creationId xmlns:p14="http://schemas.microsoft.com/office/powerpoint/2010/main" val="279285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1B6D52E-75B5-4034-98D3-A2A0015E6242}"/>
              </a:ext>
            </a:extLst>
          </p:cNvPr>
          <p:cNvSpPr>
            <a:spLocks noGrp="1"/>
          </p:cNvSpPr>
          <p:nvPr>
            <p:ph type="dt" sz="half" idx="10"/>
          </p:nvPr>
        </p:nvSpPr>
        <p:spPr/>
        <p:txBody>
          <a:bodyPr/>
          <a:lstStyle/>
          <a:p>
            <a:fld id="{D2C30667-29C0-4853-A695-2D323707E37B}" type="datetime1">
              <a:rPr lang="en-US" smtClean="0"/>
              <a:t>6/28/2021</a:t>
            </a:fld>
            <a:endParaRPr lang="en-US"/>
          </a:p>
        </p:txBody>
      </p:sp>
      <p:sp>
        <p:nvSpPr>
          <p:cNvPr id="3" name="Tijdelijke aanduiding voor voettekst 2">
            <a:extLst>
              <a:ext uri="{FF2B5EF4-FFF2-40B4-BE49-F238E27FC236}">
                <a16:creationId xmlns:a16="http://schemas.microsoft.com/office/drawing/2014/main" id="{59053665-2C21-4AA6-A2DC-09A22C0B0E83}"/>
              </a:ext>
            </a:extLst>
          </p:cNvPr>
          <p:cNvSpPr>
            <a:spLocks noGrp="1"/>
          </p:cNvSpPr>
          <p:nvPr>
            <p:ph type="ftr" sz="quarter" idx="11"/>
          </p:nvPr>
        </p:nvSpPr>
        <p:spPr/>
        <p:txBody>
          <a:bodyPr/>
          <a:lstStyle/>
          <a:p>
            <a:r>
              <a:rPr lang="en-US"/>
              <a:t>Sample Footer Text</a:t>
            </a:r>
          </a:p>
        </p:txBody>
      </p:sp>
      <p:sp>
        <p:nvSpPr>
          <p:cNvPr id="4" name="Tijdelijke aanduiding voor dianummer 3">
            <a:extLst>
              <a:ext uri="{FF2B5EF4-FFF2-40B4-BE49-F238E27FC236}">
                <a16:creationId xmlns:a16="http://schemas.microsoft.com/office/drawing/2014/main" id="{8F299583-9571-4A18-9F39-D8F78EDAAC22}"/>
              </a:ext>
            </a:extLst>
          </p:cNvPr>
          <p:cNvSpPr>
            <a:spLocks noGrp="1"/>
          </p:cNvSpPr>
          <p:nvPr>
            <p:ph type="sldNum" sz="quarter" idx="12"/>
          </p:nvPr>
        </p:nvSpPr>
        <p:spPr/>
        <p:txBody>
          <a:bodyPr/>
          <a:lstStyle/>
          <a:p>
            <a:fld id="{DFDF98CC-160E-494C-8C3C-8CDC5FA257DE}" type="slidenum">
              <a:rPr lang="en-US" smtClean="0"/>
              <a:t>11</a:t>
            </a:fld>
            <a:endParaRPr lang="en-US"/>
          </a:p>
        </p:txBody>
      </p:sp>
      <p:sp>
        <p:nvSpPr>
          <p:cNvPr id="5" name="Tekstvak 4">
            <a:extLst>
              <a:ext uri="{FF2B5EF4-FFF2-40B4-BE49-F238E27FC236}">
                <a16:creationId xmlns:a16="http://schemas.microsoft.com/office/drawing/2014/main" id="{6036A1AD-45EA-45B5-A8AF-DBB6730D3CBA}"/>
              </a:ext>
            </a:extLst>
          </p:cNvPr>
          <p:cNvSpPr txBox="1"/>
          <p:nvPr/>
        </p:nvSpPr>
        <p:spPr>
          <a:xfrm>
            <a:off x="1276350" y="990600"/>
            <a:ext cx="9563100" cy="1077218"/>
          </a:xfrm>
          <a:prstGeom prst="rect">
            <a:avLst/>
          </a:prstGeom>
          <a:noFill/>
        </p:spPr>
        <p:txBody>
          <a:bodyPr wrap="square" rtlCol="0">
            <a:spAutoFit/>
          </a:bodyPr>
          <a:lstStyle/>
          <a:p>
            <a:r>
              <a:rPr lang="nl-NL" sz="3200" dirty="0"/>
              <a:t>Structuur van een stad; een opvallend oriëntatiepunt in Breda:  </a:t>
            </a:r>
          </a:p>
        </p:txBody>
      </p:sp>
      <p:pic>
        <p:nvPicPr>
          <p:cNvPr id="6" name="Afbeelding 5">
            <a:extLst>
              <a:ext uri="{FF2B5EF4-FFF2-40B4-BE49-F238E27FC236}">
                <a16:creationId xmlns:a16="http://schemas.microsoft.com/office/drawing/2014/main" id="{5C8123A6-7538-4D73-B516-9877D442746B}"/>
              </a:ext>
            </a:extLst>
          </p:cNvPr>
          <p:cNvPicPr>
            <a:picLocks noChangeAspect="1"/>
          </p:cNvPicPr>
          <p:nvPr/>
        </p:nvPicPr>
        <p:blipFill rotWithShape="1">
          <a:blip r:embed="rId2"/>
          <a:srcRect l="4326"/>
          <a:stretch/>
        </p:blipFill>
        <p:spPr>
          <a:xfrm rot="16200000">
            <a:off x="4560764" y="448234"/>
            <a:ext cx="3974716" cy="6543037"/>
          </a:xfrm>
          <a:prstGeom prst="rect">
            <a:avLst/>
          </a:prstGeom>
        </p:spPr>
      </p:pic>
    </p:spTree>
    <p:extLst>
      <p:ext uri="{BB962C8B-B14F-4D97-AF65-F5344CB8AC3E}">
        <p14:creationId xmlns:p14="http://schemas.microsoft.com/office/powerpoint/2010/main" val="9331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E8743-B4BC-4A8C-8718-5F920CBAD6F7}"/>
              </a:ext>
            </a:extLst>
          </p:cNvPr>
          <p:cNvSpPr>
            <a:spLocks noGrp="1"/>
          </p:cNvSpPr>
          <p:nvPr>
            <p:ph type="title"/>
          </p:nvPr>
        </p:nvSpPr>
        <p:spPr/>
        <p:txBody>
          <a:bodyPr/>
          <a:lstStyle/>
          <a:p>
            <a:r>
              <a:rPr lang="nl-NL" dirty="0"/>
              <a:t>Functies van de stad: </a:t>
            </a:r>
          </a:p>
        </p:txBody>
      </p:sp>
      <p:sp>
        <p:nvSpPr>
          <p:cNvPr id="3" name="Tijdelijke aanduiding voor datum 2">
            <a:extLst>
              <a:ext uri="{FF2B5EF4-FFF2-40B4-BE49-F238E27FC236}">
                <a16:creationId xmlns:a16="http://schemas.microsoft.com/office/drawing/2014/main" id="{316A3517-C905-4F69-8E76-39DC616C9E3F}"/>
              </a:ext>
            </a:extLst>
          </p:cNvPr>
          <p:cNvSpPr>
            <a:spLocks noGrp="1"/>
          </p:cNvSpPr>
          <p:nvPr>
            <p:ph type="dt" sz="half" idx="10"/>
          </p:nvPr>
        </p:nvSpPr>
        <p:spPr/>
        <p:txBody>
          <a:bodyPr/>
          <a:lstStyle/>
          <a:p>
            <a:fld id="{9A5F49B0-F0A6-4806-8662-5FD789F4D2D3}" type="datetime1">
              <a:rPr lang="en-US" smtClean="0"/>
              <a:t>6/28/2021</a:t>
            </a:fld>
            <a:endParaRPr lang="en-US"/>
          </a:p>
        </p:txBody>
      </p:sp>
      <p:sp>
        <p:nvSpPr>
          <p:cNvPr id="4" name="Tijdelijke aanduiding voor voettekst 3">
            <a:extLst>
              <a:ext uri="{FF2B5EF4-FFF2-40B4-BE49-F238E27FC236}">
                <a16:creationId xmlns:a16="http://schemas.microsoft.com/office/drawing/2014/main" id="{B01ABD6F-D058-474B-B6B5-84A1630B1801}"/>
              </a:ext>
            </a:extLst>
          </p:cNvPr>
          <p:cNvSpPr>
            <a:spLocks noGrp="1"/>
          </p:cNvSpPr>
          <p:nvPr>
            <p:ph type="ftr" sz="quarter" idx="11"/>
          </p:nvPr>
        </p:nvSpPr>
        <p:spPr/>
        <p:txBody>
          <a:bodyPr/>
          <a:lstStyle/>
          <a:p>
            <a:r>
              <a:rPr lang="en-US"/>
              <a:t>Sample Footer Text</a:t>
            </a:r>
          </a:p>
        </p:txBody>
      </p:sp>
      <p:sp>
        <p:nvSpPr>
          <p:cNvPr id="5" name="Tijdelijke aanduiding voor dianummer 4">
            <a:extLst>
              <a:ext uri="{FF2B5EF4-FFF2-40B4-BE49-F238E27FC236}">
                <a16:creationId xmlns:a16="http://schemas.microsoft.com/office/drawing/2014/main" id="{540BF207-09FD-46E0-A28F-E33DD93F660A}"/>
              </a:ext>
            </a:extLst>
          </p:cNvPr>
          <p:cNvSpPr>
            <a:spLocks noGrp="1"/>
          </p:cNvSpPr>
          <p:nvPr>
            <p:ph type="sldNum" sz="quarter" idx="12"/>
          </p:nvPr>
        </p:nvSpPr>
        <p:spPr/>
        <p:txBody>
          <a:bodyPr/>
          <a:lstStyle/>
          <a:p>
            <a:fld id="{DFDF98CC-160E-494C-8C3C-8CDC5FA257DE}" type="slidenum">
              <a:rPr lang="en-US" smtClean="0"/>
              <a:t>12</a:t>
            </a:fld>
            <a:endParaRPr lang="en-US"/>
          </a:p>
        </p:txBody>
      </p:sp>
      <p:sp>
        <p:nvSpPr>
          <p:cNvPr id="6" name="Tekstvak 5">
            <a:extLst>
              <a:ext uri="{FF2B5EF4-FFF2-40B4-BE49-F238E27FC236}">
                <a16:creationId xmlns:a16="http://schemas.microsoft.com/office/drawing/2014/main" id="{3B4481FA-E20E-4B34-89D8-251582117643}"/>
              </a:ext>
            </a:extLst>
          </p:cNvPr>
          <p:cNvSpPr txBox="1"/>
          <p:nvPr/>
        </p:nvSpPr>
        <p:spPr>
          <a:xfrm>
            <a:off x="838200" y="1452563"/>
            <a:ext cx="10629900" cy="4862870"/>
          </a:xfrm>
          <a:prstGeom prst="rect">
            <a:avLst/>
          </a:prstGeom>
          <a:noFill/>
        </p:spPr>
        <p:txBody>
          <a:bodyPr wrap="square" rtlCol="0">
            <a:spAutoFit/>
          </a:bodyPr>
          <a:lstStyle/>
          <a:p>
            <a:r>
              <a:rPr lang="nl-NL" sz="3200" dirty="0"/>
              <a:t>Bij de functionele analyse kijk je naar de functies in de stad; wonen, werken, creëren en verkeer. </a:t>
            </a:r>
          </a:p>
          <a:p>
            <a:endParaRPr lang="nl-NL" sz="3200" dirty="0"/>
          </a:p>
          <a:p>
            <a:r>
              <a:rPr lang="nl-NL" sz="3200" dirty="0"/>
              <a:t>Daarnaast kun je ook kijken naar een verdeling in openbare en private functies; bibliotheken &amp; ziekenhuizen &lt; &gt; woonhuizen</a:t>
            </a:r>
          </a:p>
          <a:p>
            <a:endParaRPr lang="nl-NL" sz="3200" dirty="0"/>
          </a:p>
          <a:p>
            <a:r>
              <a:rPr lang="nl-NL" sz="3200" dirty="0"/>
              <a:t>Vaak is er ook functievermenging van gebouwen; bv. de </a:t>
            </a:r>
            <a:r>
              <a:rPr lang="nl-NL" sz="3200" dirty="0" err="1"/>
              <a:t>LocHal</a:t>
            </a:r>
            <a:r>
              <a:rPr lang="nl-NL" sz="3200" dirty="0"/>
              <a:t>, multifunctioneel wijkcentrum en Brede School. </a:t>
            </a:r>
          </a:p>
          <a:p>
            <a:endParaRPr lang="nl-NL" dirty="0"/>
          </a:p>
          <a:p>
            <a:r>
              <a:rPr lang="nl-NL" dirty="0"/>
              <a:t> </a:t>
            </a:r>
          </a:p>
          <a:p>
            <a:r>
              <a:rPr lang="nl-NL" dirty="0"/>
              <a:t> </a:t>
            </a:r>
          </a:p>
        </p:txBody>
      </p:sp>
    </p:spTree>
    <p:extLst>
      <p:ext uri="{BB962C8B-B14F-4D97-AF65-F5344CB8AC3E}">
        <p14:creationId xmlns:p14="http://schemas.microsoft.com/office/powerpoint/2010/main" val="66273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D077FD5-BFAC-4C89-BAFF-7EAD714CC717}"/>
              </a:ext>
            </a:extLst>
          </p:cNvPr>
          <p:cNvSpPr>
            <a:spLocks noGrp="1"/>
          </p:cNvSpPr>
          <p:nvPr>
            <p:ph type="dt" sz="half" idx="10"/>
          </p:nvPr>
        </p:nvSpPr>
        <p:spPr/>
        <p:txBody>
          <a:bodyPr/>
          <a:lstStyle/>
          <a:p>
            <a:fld id="{D2C30667-29C0-4853-A695-2D323707E37B}" type="datetime1">
              <a:rPr lang="en-US" smtClean="0"/>
              <a:t>6/28/2021</a:t>
            </a:fld>
            <a:endParaRPr lang="en-US"/>
          </a:p>
        </p:txBody>
      </p:sp>
      <p:sp>
        <p:nvSpPr>
          <p:cNvPr id="3" name="Tijdelijke aanduiding voor voettekst 2">
            <a:extLst>
              <a:ext uri="{FF2B5EF4-FFF2-40B4-BE49-F238E27FC236}">
                <a16:creationId xmlns:a16="http://schemas.microsoft.com/office/drawing/2014/main" id="{934C02AA-BD85-41A9-89D8-2C94035493F4}"/>
              </a:ext>
            </a:extLst>
          </p:cNvPr>
          <p:cNvSpPr>
            <a:spLocks noGrp="1"/>
          </p:cNvSpPr>
          <p:nvPr>
            <p:ph type="ftr" sz="quarter" idx="11"/>
          </p:nvPr>
        </p:nvSpPr>
        <p:spPr/>
        <p:txBody>
          <a:bodyPr/>
          <a:lstStyle/>
          <a:p>
            <a:r>
              <a:rPr lang="en-US"/>
              <a:t>Sample Footer Text</a:t>
            </a:r>
          </a:p>
        </p:txBody>
      </p:sp>
      <p:sp>
        <p:nvSpPr>
          <p:cNvPr id="4" name="Tijdelijke aanduiding voor dianummer 3">
            <a:extLst>
              <a:ext uri="{FF2B5EF4-FFF2-40B4-BE49-F238E27FC236}">
                <a16:creationId xmlns:a16="http://schemas.microsoft.com/office/drawing/2014/main" id="{4E59F56E-7B71-4333-ACFC-B34F761BE800}"/>
              </a:ext>
            </a:extLst>
          </p:cNvPr>
          <p:cNvSpPr>
            <a:spLocks noGrp="1"/>
          </p:cNvSpPr>
          <p:nvPr>
            <p:ph type="sldNum" sz="quarter" idx="12"/>
          </p:nvPr>
        </p:nvSpPr>
        <p:spPr/>
        <p:txBody>
          <a:bodyPr/>
          <a:lstStyle/>
          <a:p>
            <a:fld id="{DFDF98CC-160E-494C-8C3C-8CDC5FA257DE}" type="slidenum">
              <a:rPr lang="en-US" smtClean="0"/>
              <a:t>13</a:t>
            </a:fld>
            <a:endParaRPr lang="en-US"/>
          </a:p>
        </p:txBody>
      </p:sp>
      <p:pic>
        <p:nvPicPr>
          <p:cNvPr id="5" name="Afbeelding 4">
            <a:extLst>
              <a:ext uri="{FF2B5EF4-FFF2-40B4-BE49-F238E27FC236}">
                <a16:creationId xmlns:a16="http://schemas.microsoft.com/office/drawing/2014/main" id="{F36852B2-C660-4699-9CC1-AF415BEF78D6}"/>
              </a:ext>
            </a:extLst>
          </p:cNvPr>
          <p:cNvPicPr>
            <a:picLocks noChangeAspect="1"/>
          </p:cNvPicPr>
          <p:nvPr/>
        </p:nvPicPr>
        <p:blipFill rotWithShape="1">
          <a:blip r:embed="rId2"/>
          <a:srcRect l="13314" t="17952" r="3567" b="7084"/>
          <a:stretch/>
        </p:blipFill>
        <p:spPr>
          <a:xfrm>
            <a:off x="1127760" y="266048"/>
            <a:ext cx="9347199" cy="6325903"/>
          </a:xfrm>
          <a:prstGeom prst="rect">
            <a:avLst/>
          </a:prstGeom>
        </p:spPr>
      </p:pic>
    </p:spTree>
    <p:extLst>
      <p:ext uri="{BB962C8B-B14F-4D97-AF65-F5344CB8AC3E}">
        <p14:creationId xmlns:p14="http://schemas.microsoft.com/office/powerpoint/2010/main" val="418811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8442E-67F2-44DA-8C10-120315EE35BB}"/>
              </a:ext>
            </a:extLst>
          </p:cNvPr>
          <p:cNvSpPr>
            <a:spLocks noGrp="1"/>
          </p:cNvSpPr>
          <p:nvPr>
            <p:ph type="title"/>
          </p:nvPr>
        </p:nvSpPr>
        <p:spPr>
          <a:xfrm>
            <a:off x="838200" y="164592"/>
            <a:ext cx="10515600" cy="1325563"/>
          </a:xfrm>
        </p:spPr>
        <p:txBody>
          <a:bodyPr/>
          <a:lstStyle/>
          <a:p>
            <a:r>
              <a:rPr lang="nl-NL"/>
              <a:t>Voorzieningen </a:t>
            </a:r>
          </a:p>
        </p:txBody>
      </p:sp>
      <p:sp>
        <p:nvSpPr>
          <p:cNvPr id="3" name="Tijdelijke aanduiding voor datum 2">
            <a:extLst>
              <a:ext uri="{FF2B5EF4-FFF2-40B4-BE49-F238E27FC236}">
                <a16:creationId xmlns:a16="http://schemas.microsoft.com/office/drawing/2014/main" id="{85449C86-1167-4B8D-8F4D-5E4F6326C192}"/>
              </a:ext>
            </a:extLst>
          </p:cNvPr>
          <p:cNvSpPr>
            <a:spLocks noGrp="1"/>
          </p:cNvSpPr>
          <p:nvPr>
            <p:ph type="dt" sz="half" idx="10"/>
          </p:nvPr>
        </p:nvSpPr>
        <p:spPr/>
        <p:txBody>
          <a:bodyPr/>
          <a:lstStyle/>
          <a:p>
            <a:fld id="{9A5F49B0-F0A6-4806-8662-5FD789F4D2D3}" type="datetime1">
              <a:rPr lang="en-US" smtClean="0"/>
              <a:t>6/28/2021</a:t>
            </a:fld>
            <a:endParaRPr lang="en-US"/>
          </a:p>
        </p:txBody>
      </p:sp>
      <p:sp>
        <p:nvSpPr>
          <p:cNvPr id="4" name="Tijdelijke aanduiding voor voettekst 3">
            <a:extLst>
              <a:ext uri="{FF2B5EF4-FFF2-40B4-BE49-F238E27FC236}">
                <a16:creationId xmlns:a16="http://schemas.microsoft.com/office/drawing/2014/main" id="{91A702BA-4420-4FE8-87E0-184746D0689B}"/>
              </a:ext>
            </a:extLst>
          </p:cNvPr>
          <p:cNvSpPr>
            <a:spLocks noGrp="1"/>
          </p:cNvSpPr>
          <p:nvPr>
            <p:ph type="ftr" sz="quarter" idx="11"/>
          </p:nvPr>
        </p:nvSpPr>
        <p:spPr/>
        <p:txBody>
          <a:bodyPr/>
          <a:lstStyle/>
          <a:p>
            <a:r>
              <a:rPr lang="en-US"/>
              <a:t>Sample Footer Text</a:t>
            </a:r>
          </a:p>
        </p:txBody>
      </p:sp>
      <p:sp>
        <p:nvSpPr>
          <p:cNvPr id="5" name="Tijdelijke aanduiding voor dianummer 4">
            <a:extLst>
              <a:ext uri="{FF2B5EF4-FFF2-40B4-BE49-F238E27FC236}">
                <a16:creationId xmlns:a16="http://schemas.microsoft.com/office/drawing/2014/main" id="{D1581DBA-902B-4999-9626-10AC6D19E9F8}"/>
              </a:ext>
            </a:extLst>
          </p:cNvPr>
          <p:cNvSpPr>
            <a:spLocks noGrp="1"/>
          </p:cNvSpPr>
          <p:nvPr>
            <p:ph type="sldNum" sz="quarter" idx="12"/>
          </p:nvPr>
        </p:nvSpPr>
        <p:spPr/>
        <p:txBody>
          <a:bodyPr/>
          <a:lstStyle/>
          <a:p>
            <a:fld id="{DFDF98CC-160E-494C-8C3C-8CDC5FA257DE}" type="slidenum">
              <a:rPr lang="en-US" smtClean="0"/>
              <a:t>14</a:t>
            </a:fld>
            <a:endParaRPr lang="en-US"/>
          </a:p>
        </p:txBody>
      </p:sp>
      <p:sp>
        <p:nvSpPr>
          <p:cNvPr id="6" name="Tekstvak 5">
            <a:extLst>
              <a:ext uri="{FF2B5EF4-FFF2-40B4-BE49-F238E27FC236}">
                <a16:creationId xmlns:a16="http://schemas.microsoft.com/office/drawing/2014/main" id="{C394EC06-35B1-48F3-9319-A93E7B280313}"/>
              </a:ext>
            </a:extLst>
          </p:cNvPr>
          <p:cNvSpPr txBox="1"/>
          <p:nvPr/>
        </p:nvSpPr>
        <p:spPr>
          <a:xfrm>
            <a:off x="838200" y="1166842"/>
            <a:ext cx="10710672" cy="4524315"/>
          </a:xfrm>
          <a:prstGeom prst="rect">
            <a:avLst/>
          </a:prstGeom>
          <a:noFill/>
        </p:spPr>
        <p:txBody>
          <a:bodyPr wrap="square" rtlCol="0">
            <a:spAutoFit/>
          </a:bodyPr>
          <a:lstStyle/>
          <a:p>
            <a:r>
              <a:rPr lang="nl-NL" sz="2400" dirty="0"/>
              <a:t>Openbare  voorzieningen </a:t>
            </a:r>
          </a:p>
          <a:p>
            <a:r>
              <a:rPr lang="nl-NL" sz="2400" dirty="0"/>
              <a:t>Deze bieden diensten aan die in een basisbehoefte voorzien zoals scholen, huisarts, kinderopvang, politie, buurt- en wijkcentra en ziekenhuizen. </a:t>
            </a:r>
          </a:p>
          <a:p>
            <a:endParaRPr lang="nl-NL" sz="2400" dirty="0"/>
          </a:p>
          <a:p>
            <a:r>
              <a:rPr lang="nl-NL" sz="2400" dirty="0"/>
              <a:t>Stedelijke voorzieningen </a:t>
            </a:r>
          </a:p>
          <a:p>
            <a:r>
              <a:rPr lang="nl-NL" sz="2400" dirty="0"/>
              <a:t>Deze voorzieningen worden gebruikt door de  inwoners van de stad maar ook door de mensen uit de omliggende plaatsen: denk aan een ziekenhuis, warenhuis, bioscoop. </a:t>
            </a:r>
          </a:p>
          <a:p>
            <a:endParaRPr lang="nl-NL" sz="2400" dirty="0"/>
          </a:p>
          <a:p>
            <a:r>
              <a:rPr lang="nl-NL" sz="2400" dirty="0"/>
              <a:t>Maatschappelijke voorzieningen</a:t>
            </a:r>
          </a:p>
          <a:p>
            <a:r>
              <a:rPr lang="nl-NL" sz="2400" dirty="0"/>
              <a:t>Dit zijn voorzieningen die een belangrijke maatschappelijke bijdrage leveren; onderwijs, gezondheidszorg, bibliotheken, zwembaden en musea. </a:t>
            </a:r>
          </a:p>
        </p:txBody>
      </p:sp>
    </p:spTree>
    <p:extLst>
      <p:ext uri="{BB962C8B-B14F-4D97-AF65-F5344CB8AC3E}">
        <p14:creationId xmlns:p14="http://schemas.microsoft.com/office/powerpoint/2010/main" val="243741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4F3555-FC99-4C82-8E0C-77DC4C97F42C}"/>
              </a:ext>
            </a:extLst>
          </p:cNvPr>
          <p:cNvSpPr>
            <a:spLocks noGrp="1"/>
          </p:cNvSpPr>
          <p:nvPr>
            <p:ph type="dt" sz="half" idx="10"/>
          </p:nvPr>
        </p:nvSpPr>
        <p:spPr/>
        <p:txBody>
          <a:bodyPr/>
          <a:lstStyle/>
          <a:p>
            <a:fld id="{D2C30667-29C0-4853-A695-2D323707E37B}" type="datetime1">
              <a:rPr lang="en-US" smtClean="0"/>
              <a:t>6/28/2021</a:t>
            </a:fld>
            <a:endParaRPr lang="en-US"/>
          </a:p>
        </p:txBody>
      </p:sp>
      <p:sp>
        <p:nvSpPr>
          <p:cNvPr id="3" name="Tijdelijke aanduiding voor voettekst 2">
            <a:extLst>
              <a:ext uri="{FF2B5EF4-FFF2-40B4-BE49-F238E27FC236}">
                <a16:creationId xmlns:a16="http://schemas.microsoft.com/office/drawing/2014/main" id="{EC1E8BBB-7AD8-4906-822B-8C73F7B3E366}"/>
              </a:ext>
            </a:extLst>
          </p:cNvPr>
          <p:cNvSpPr>
            <a:spLocks noGrp="1"/>
          </p:cNvSpPr>
          <p:nvPr>
            <p:ph type="ftr" sz="quarter" idx="11"/>
          </p:nvPr>
        </p:nvSpPr>
        <p:spPr/>
        <p:txBody>
          <a:bodyPr/>
          <a:lstStyle/>
          <a:p>
            <a:r>
              <a:rPr lang="en-US"/>
              <a:t>Sample Footer Text</a:t>
            </a:r>
          </a:p>
        </p:txBody>
      </p:sp>
      <p:sp>
        <p:nvSpPr>
          <p:cNvPr id="4" name="Tijdelijke aanduiding voor dianummer 3">
            <a:extLst>
              <a:ext uri="{FF2B5EF4-FFF2-40B4-BE49-F238E27FC236}">
                <a16:creationId xmlns:a16="http://schemas.microsoft.com/office/drawing/2014/main" id="{F5722A33-884D-434D-96F9-6A365AAA7C41}"/>
              </a:ext>
            </a:extLst>
          </p:cNvPr>
          <p:cNvSpPr>
            <a:spLocks noGrp="1"/>
          </p:cNvSpPr>
          <p:nvPr>
            <p:ph type="sldNum" sz="quarter" idx="12"/>
          </p:nvPr>
        </p:nvSpPr>
        <p:spPr/>
        <p:txBody>
          <a:bodyPr/>
          <a:lstStyle/>
          <a:p>
            <a:fld id="{DFDF98CC-160E-494C-8C3C-8CDC5FA257DE}" type="slidenum">
              <a:rPr lang="en-US" smtClean="0"/>
              <a:t>15</a:t>
            </a:fld>
            <a:endParaRPr lang="en-US"/>
          </a:p>
        </p:txBody>
      </p:sp>
      <p:pic>
        <p:nvPicPr>
          <p:cNvPr id="5" name="Afbeelding 4">
            <a:extLst>
              <a:ext uri="{FF2B5EF4-FFF2-40B4-BE49-F238E27FC236}">
                <a16:creationId xmlns:a16="http://schemas.microsoft.com/office/drawing/2014/main" id="{508F19A7-883D-4D90-89CD-829F7E5519E8}"/>
              </a:ext>
            </a:extLst>
          </p:cNvPr>
          <p:cNvPicPr>
            <a:picLocks noChangeAspect="1"/>
          </p:cNvPicPr>
          <p:nvPr/>
        </p:nvPicPr>
        <p:blipFill rotWithShape="1">
          <a:blip r:embed="rId2"/>
          <a:srcRect l="10557" t="6197" r="12054" b="10633"/>
          <a:stretch/>
        </p:blipFill>
        <p:spPr>
          <a:xfrm>
            <a:off x="2250439" y="215818"/>
            <a:ext cx="7691121" cy="6202516"/>
          </a:xfrm>
          <a:prstGeom prst="rect">
            <a:avLst/>
          </a:prstGeom>
        </p:spPr>
      </p:pic>
    </p:spTree>
    <p:extLst>
      <p:ext uri="{BB962C8B-B14F-4D97-AF65-F5344CB8AC3E}">
        <p14:creationId xmlns:p14="http://schemas.microsoft.com/office/powerpoint/2010/main" val="3291952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66E88-6529-44B1-9702-5B0E6DF41DF2}"/>
              </a:ext>
            </a:extLst>
          </p:cNvPr>
          <p:cNvSpPr>
            <a:spLocks noGrp="1"/>
          </p:cNvSpPr>
          <p:nvPr>
            <p:ph type="title"/>
          </p:nvPr>
        </p:nvSpPr>
        <p:spPr/>
        <p:txBody>
          <a:bodyPr/>
          <a:lstStyle/>
          <a:p>
            <a:r>
              <a:rPr lang="nl-NL"/>
              <a:t>Plannen en ontwerpen </a:t>
            </a:r>
          </a:p>
        </p:txBody>
      </p:sp>
      <p:sp>
        <p:nvSpPr>
          <p:cNvPr id="3" name="Tijdelijke aanduiding voor datum 2">
            <a:extLst>
              <a:ext uri="{FF2B5EF4-FFF2-40B4-BE49-F238E27FC236}">
                <a16:creationId xmlns:a16="http://schemas.microsoft.com/office/drawing/2014/main" id="{D3A6DE49-B527-4DE6-847D-1CE2E1DD506E}"/>
              </a:ext>
            </a:extLst>
          </p:cNvPr>
          <p:cNvSpPr>
            <a:spLocks noGrp="1"/>
          </p:cNvSpPr>
          <p:nvPr>
            <p:ph type="dt" sz="half" idx="10"/>
          </p:nvPr>
        </p:nvSpPr>
        <p:spPr/>
        <p:txBody>
          <a:bodyPr/>
          <a:lstStyle/>
          <a:p>
            <a:fld id="{9A5F49B0-F0A6-4806-8662-5FD789F4D2D3}" type="datetime1">
              <a:rPr lang="en-US" smtClean="0"/>
              <a:t>6/28/2021</a:t>
            </a:fld>
            <a:endParaRPr lang="en-US"/>
          </a:p>
        </p:txBody>
      </p:sp>
      <p:sp>
        <p:nvSpPr>
          <p:cNvPr id="4" name="Tijdelijke aanduiding voor voettekst 3">
            <a:extLst>
              <a:ext uri="{FF2B5EF4-FFF2-40B4-BE49-F238E27FC236}">
                <a16:creationId xmlns:a16="http://schemas.microsoft.com/office/drawing/2014/main" id="{7A9230EC-779E-43E3-97F2-4624AC4D6F05}"/>
              </a:ext>
            </a:extLst>
          </p:cNvPr>
          <p:cNvSpPr>
            <a:spLocks noGrp="1"/>
          </p:cNvSpPr>
          <p:nvPr>
            <p:ph type="ftr" sz="quarter" idx="11"/>
          </p:nvPr>
        </p:nvSpPr>
        <p:spPr/>
        <p:txBody>
          <a:bodyPr/>
          <a:lstStyle/>
          <a:p>
            <a:r>
              <a:rPr lang="en-US"/>
              <a:t>Sample Footer Text</a:t>
            </a:r>
          </a:p>
        </p:txBody>
      </p:sp>
      <p:sp>
        <p:nvSpPr>
          <p:cNvPr id="5" name="Tijdelijke aanduiding voor dianummer 4">
            <a:extLst>
              <a:ext uri="{FF2B5EF4-FFF2-40B4-BE49-F238E27FC236}">
                <a16:creationId xmlns:a16="http://schemas.microsoft.com/office/drawing/2014/main" id="{7D7D965F-96AD-444A-B31D-6384B308003F}"/>
              </a:ext>
            </a:extLst>
          </p:cNvPr>
          <p:cNvSpPr>
            <a:spLocks noGrp="1"/>
          </p:cNvSpPr>
          <p:nvPr>
            <p:ph type="sldNum" sz="quarter" idx="12"/>
          </p:nvPr>
        </p:nvSpPr>
        <p:spPr/>
        <p:txBody>
          <a:bodyPr/>
          <a:lstStyle/>
          <a:p>
            <a:fld id="{DFDF98CC-160E-494C-8C3C-8CDC5FA257DE}" type="slidenum">
              <a:rPr lang="en-US" smtClean="0"/>
              <a:t>16</a:t>
            </a:fld>
            <a:endParaRPr lang="en-US"/>
          </a:p>
        </p:txBody>
      </p:sp>
      <p:sp>
        <p:nvSpPr>
          <p:cNvPr id="6" name="Tekstvak 5">
            <a:extLst>
              <a:ext uri="{FF2B5EF4-FFF2-40B4-BE49-F238E27FC236}">
                <a16:creationId xmlns:a16="http://schemas.microsoft.com/office/drawing/2014/main" id="{04ED79D0-5041-4770-9A66-C6825AC59A8E}"/>
              </a:ext>
            </a:extLst>
          </p:cNvPr>
          <p:cNvSpPr txBox="1"/>
          <p:nvPr/>
        </p:nvSpPr>
        <p:spPr>
          <a:xfrm>
            <a:off x="630936" y="1307592"/>
            <a:ext cx="10820400" cy="4708981"/>
          </a:xfrm>
          <a:prstGeom prst="rect">
            <a:avLst/>
          </a:prstGeom>
          <a:noFill/>
        </p:spPr>
        <p:txBody>
          <a:bodyPr wrap="square" rtlCol="0">
            <a:spAutoFit/>
          </a:bodyPr>
          <a:lstStyle/>
          <a:p>
            <a:pPr marL="342900" indent="-342900">
              <a:buFont typeface="Wingdings" panose="05000000000000000000" pitchFamily="2" charset="2"/>
              <a:buChar char="q"/>
            </a:pPr>
            <a:r>
              <a:rPr lang="nl-NL" sz="2000" dirty="0"/>
              <a:t>Nederland is best vol, ruimte is krap. Goed plannen is nodig; jaren ‘90 erg gestuurd door de overheid, toen vrijer gelaten aan bv. projectontwikkelaars en investeerders. Nu weer meer regie door overheid; gemeente, provincie en rijk.  Kader NU is de ‘ladder van duurzame verstedelijking’ </a:t>
            </a:r>
          </a:p>
          <a:p>
            <a:pPr marL="342900" indent="-342900">
              <a:buFont typeface="Wingdings" panose="05000000000000000000" pitchFamily="2" charset="2"/>
              <a:buChar char="q"/>
            </a:pPr>
            <a:endParaRPr lang="nl-NL" sz="2000" dirty="0"/>
          </a:p>
          <a:p>
            <a:pPr marL="342900" indent="-342900">
              <a:buFont typeface="Wingdings" panose="05000000000000000000" pitchFamily="2" charset="2"/>
              <a:buChar char="q"/>
            </a:pPr>
            <a:r>
              <a:rPr lang="nl-NL" sz="2000" dirty="0"/>
              <a:t>Plannen worden vastgelegd in een bestemmingsplan of omgevingsplan met aandacht voor wonen, werken, recreëren milieu, waterhuishouding, verkeer en luchtkwaliteit = integrale aanpak</a:t>
            </a:r>
          </a:p>
          <a:p>
            <a:pPr marL="342900" indent="-342900">
              <a:buFont typeface="Wingdings" panose="05000000000000000000" pitchFamily="2" charset="2"/>
              <a:buChar char="q"/>
            </a:pPr>
            <a:endParaRPr lang="nl-NL" sz="2000" dirty="0"/>
          </a:p>
          <a:p>
            <a:pPr marL="342900" indent="-342900">
              <a:buFont typeface="Wingdings" panose="05000000000000000000" pitchFamily="2" charset="2"/>
              <a:buChar char="q"/>
            </a:pPr>
            <a:r>
              <a:rPr lang="nl-NL" sz="2000" dirty="0"/>
              <a:t>Wil je </a:t>
            </a:r>
            <a:r>
              <a:rPr lang="nl-NL" dirty="0"/>
              <a:t>als</a:t>
            </a:r>
            <a:r>
              <a:rPr lang="nl-NL" sz="2000" dirty="0"/>
              <a:t> burger iets anders dan in het plan staat dan kun je een herziening van het bestemmingsplan aanvragen. </a:t>
            </a:r>
          </a:p>
          <a:p>
            <a:pPr marL="342900" indent="-342900">
              <a:buFont typeface="Wingdings" panose="05000000000000000000" pitchFamily="2" charset="2"/>
              <a:buChar char="q"/>
            </a:pPr>
            <a:endParaRPr lang="nl-NL" sz="2000" dirty="0"/>
          </a:p>
          <a:p>
            <a:pPr marL="342900" indent="-342900">
              <a:buFont typeface="Wingdings" panose="05000000000000000000" pitchFamily="2" charset="2"/>
              <a:buChar char="q"/>
            </a:pPr>
            <a:r>
              <a:rPr lang="nl-NL" sz="2000" dirty="0"/>
              <a:t>Voor een nieuw stedelijk  omgevingsplan houdt de gemeente dus ook rekening met: </a:t>
            </a:r>
          </a:p>
          <a:p>
            <a:r>
              <a:rPr lang="nl-NL" sz="2000" dirty="0"/>
              <a:t>	</a:t>
            </a:r>
            <a:r>
              <a:rPr lang="nl-NL" dirty="0"/>
              <a:t>statistische gegevens (CBS) </a:t>
            </a:r>
          </a:p>
          <a:p>
            <a:r>
              <a:rPr lang="nl-NL" dirty="0"/>
              <a:t>	leefstijlen </a:t>
            </a:r>
          </a:p>
          <a:p>
            <a:r>
              <a:rPr lang="nl-NL" dirty="0"/>
              <a:t>	functies die in de stad moeten </a:t>
            </a:r>
          </a:p>
          <a:p>
            <a:r>
              <a:rPr lang="nl-NL" dirty="0"/>
              <a:t>	Ontwikkelingen voor de lange(-re) termijn. </a:t>
            </a:r>
          </a:p>
        </p:txBody>
      </p:sp>
    </p:spTree>
    <p:extLst>
      <p:ext uri="{BB962C8B-B14F-4D97-AF65-F5344CB8AC3E}">
        <p14:creationId xmlns:p14="http://schemas.microsoft.com/office/powerpoint/2010/main" val="5830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AE943D16-3567-4A9D-B954-77A6244D9BBD}"/>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a:solidFill>
                  <a:schemeClr val="tx1"/>
                </a:solidFill>
                <a:latin typeface="+mj-lt"/>
                <a:ea typeface="+mj-ea"/>
                <a:cs typeface="+mj-cs"/>
              </a:rPr>
              <a:t>Wet- en regelgeving en 2 belangrijke partners</a:t>
            </a: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31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D9738C-4863-4958-945F-823E912B1F20}"/>
              </a:ext>
            </a:extLst>
          </p:cNvPr>
          <p:cNvGraphicFramePr/>
          <p:nvPr>
            <p:extLst>
              <p:ext uri="{D42A27DB-BD31-4B8C-83A1-F6EECF244321}">
                <p14:modId xmlns:p14="http://schemas.microsoft.com/office/powerpoint/2010/main" val="734591845"/>
              </p:ext>
            </p:extLst>
          </p:nvPr>
        </p:nvGraphicFramePr>
        <p:xfrm>
          <a:off x="2209800" y="1149986"/>
          <a:ext cx="8128000" cy="3091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A22AEFCC-2B6A-4088-939D-063B8FC1E54C}"/>
              </a:ext>
            </a:extLst>
          </p:cNvPr>
          <p:cNvSpPr txBox="1"/>
          <p:nvPr/>
        </p:nvSpPr>
        <p:spPr>
          <a:xfrm>
            <a:off x="1181100" y="948469"/>
            <a:ext cx="10502900" cy="646331"/>
          </a:xfrm>
          <a:prstGeom prst="rect">
            <a:avLst/>
          </a:prstGeom>
          <a:noFill/>
        </p:spPr>
        <p:txBody>
          <a:bodyPr wrap="square" rtlCol="0">
            <a:spAutoFit/>
          </a:bodyPr>
          <a:lstStyle/>
          <a:p>
            <a:r>
              <a:rPr lang="nl-NL" sz="3600" dirty="0">
                <a:solidFill>
                  <a:schemeClr val="accent6"/>
                </a:solidFill>
                <a:latin typeface="Arial" panose="020B0604020202020204" pitchFamily="34" charset="0"/>
                <a:cs typeface="Arial" panose="020B0604020202020204" pitchFamily="34" charset="0"/>
              </a:rPr>
              <a:t>Je gaat niet zomaar een gebied (HER-) inrichten</a:t>
            </a:r>
            <a:r>
              <a:rPr lang="nl-NL" sz="2400" dirty="0">
                <a:latin typeface="Arial" panose="020B0604020202020204" pitchFamily="34" charset="0"/>
                <a:cs typeface="Arial" panose="020B0604020202020204" pitchFamily="34" charset="0"/>
              </a:rPr>
              <a:t>: </a:t>
            </a:r>
          </a:p>
        </p:txBody>
      </p:sp>
      <p:sp>
        <p:nvSpPr>
          <p:cNvPr id="4" name="Rechthoek 3">
            <a:extLst>
              <a:ext uri="{FF2B5EF4-FFF2-40B4-BE49-F238E27FC236}">
                <a16:creationId xmlns:a16="http://schemas.microsoft.com/office/drawing/2014/main" id="{9DC3F823-310C-4BC7-80D1-47B7AB20DF44}"/>
              </a:ext>
            </a:extLst>
          </p:cNvPr>
          <p:cNvSpPr/>
          <p:nvPr/>
        </p:nvSpPr>
        <p:spPr>
          <a:xfrm>
            <a:off x="1611312" y="3825676"/>
            <a:ext cx="9324975" cy="830997"/>
          </a:xfrm>
          <a:prstGeom prst="rect">
            <a:avLst/>
          </a:prstGeom>
          <a:noFill/>
        </p:spPr>
        <p:txBody>
          <a:bodyPr wrap="square">
            <a:spAutoFit/>
          </a:bodyPr>
          <a:lstStyle/>
          <a:p>
            <a:pPr algn="ctr"/>
            <a:r>
              <a:rPr lang="nl-NL" sz="2400" dirty="0">
                <a:latin typeface="Arial" panose="020B0604020202020204" pitchFamily="34" charset="0"/>
                <a:cs typeface="Arial" panose="020B0604020202020204" pitchFamily="34" charset="0"/>
              </a:rPr>
              <a:t>Woningcoöperaties &amp; de gemeente in samenwerking met de bewoners  </a:t>
            </a:r>
          </a:p>
        </p:txBody>
      </p:sp>
      <p:sp>
        <p:nvSpPr>
          <p:cNvPr id="5" name="Rechthoek 4">
            <a:extLst>
              <a:ext uri="{FF2B5EF4-FFF2-40B4-BE49-F238E27FC236}">
                <a16:creationId xmlns:a16="http://schemas.microsoft.com/office/drawing/2014/main" id="{C2CEE088-CEFB-4596-A1EA-A62593C4324D}"/>
              </a:ext>
            </a:extLst>
          </p:cNvPr>
          <p:cNvSpPr/>
          <p:nvPr/>
        </p:nvSpPr>
        <p:spPr>
          <a:xfrm>
            <a:off x="662616" y="5186256"/>
            <a:ext cx="11222368" cy="1446550"/>
          </a:xfrm>
          <a:prstGeom prst="rect">
            <a:avLst/>
          </a:prstGeom>
          <a:noFill/>
        </p:spPr>
        <p:txBody>
          <a:bodyPr wrap="none">
            <a:spAutoFit/>
          </a:bodyPr>
          <a:lstStyle/>
          <a:p>
            <a:r>
              <a:rPr lang="nl-NL" sz="4400" dirty="0">
                <a:latin typeface="Arial" panose="020B0604020202020204" pitchFamily="34" charset="0"/>
                <a:cs typeface="Arial" panose="020B0604020202020204" pitchFamily="34" charset="0"/>
              </a:rPr>
              <a:t>Wet- en regelgeving, bestemmingsplannen, </a:t>
            </a:r>
          </a:p>
          <a:p>
            <a:pPr algn="ctr"/>
            <a:r>
              <a:rPr lang="nl-NL" sz="4400" dirty="0">
                <a:latin typeface="Arial" panose="020B0604020202020204" pitchFamily="34" charset="0"/>
                <a:cs typeface="Arial" panose="020B0604020202020204" pitchFamily="34" charset="0"/>
              </a:rPr>
              <a:t>Omgevingswet </a:t>
            </a:r>
          </a:p>
        </p:txBody>
      </p:sp>
    </p:spTree>
    <p:extLst>
      <p:ext uri="{BB962C8B-B14F-4D97-AF65-F5344CB8AC3E}">
        <p14:creationId xmlns:p14="http://schemas.microsoft.com/office/powerpoint/2010/main" val="7661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C3297D3-358E-4104-9343-CD4A8A589538}"/>
              </a:ext>
            </a:extLst>
          </p:cNvPr>
          <p:cNvSpPr/>
          <p:nvPr/>
        </p:nvSpPr>
        <p:spPr>
          <a:xfrm>
            <a:off x="630935" y="889000"/>
            <a:ext cx="9541764" cy="66949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600" dirty="0">
                <a:latin typeface="Arial" panose="020B0604020202020204" pitchFamily="34" charset="0"/>
                <a:ea typeface="+mj-ea"/>
                <a:cs typeface="Arial" panose="020B0604020202020204" pitchFamily="34" charset="0"/>
              </a:rPr>
              <a:t>Wet- en </a:t>
            </a:r>
            <a:r>
              <a:rPr lang="en-US" sz="2600" dirty="0" err="1">
                <a:ea typeface="+mj-ea"/>
                <a:cs typeface="Arial" panose="020B0604020202020204" pitchFamily="34" charset="0"/>
              </a:rPr>
              <a:t>regelgeving</a:t>
            </a:r>
            <a:r>
              <a:rPr lang="en-US" sz="2600" dirty="0">
                <a:latin typeface="Arial" panose="020B0604020202020204" pitchFamily="34" charset="0"/>
                <a:ea typeface="+mj-ea"/>
                <a:cs typeface="Arial" panose="020B0604020202020204" pitchFamily="34" charset="0"/>
              </a:rPr>
              <a:t>, </a:t>
            </a:r>
            <a:r>
              <a:rPr lang="en-US" sz="2600" dirty="0" err="1">
                <a:latin typeface="Arial" panose="020B0604020202020204" pitchFamily="34" charset="0"/>
                <a:ea typeface="+mj-ea"/>
                <a:cs typeface="Arial" panose="020B0604020202020204" pitchFamily="34" charset="0"/>
              </a:rPr>
              <a:t>bestemmingsplannen</a:t>
            </a:r>
            <a:r>
              <a:rPr lang="en-US" sz="2600" dirty="0">
                <a:latin typeface="Arial" panose="020B0604020202020204" pitchFamily="34" charset="0"/>
                <a:ea typeface="+mj-ea"/>
                <a:cs typeface="Arial" panose="020B0604020202020204" pitchFamily="34" charset="0"/>
              </a:rPr>
              <a:t>, </a:t>
            </a:r>
            <a:r>
              <a:rPr lang="en-US" sz="2600" dirty="0" err="1">
                <a:latin typeface="Arial" panose="020B0604020202020204" pitchFamily="34" charset="0"/>
                <a:ea typeface="+mj-ea"/>
                <a:cs typeface="Arial" panose="020B0604020202020204" pitchFamily="34" charset="0"/>
              </a:rPr>
              <a:t>Omgevingswet</a:t>
            </a:r>
            <a:r>
              <a:rPr lang="en-US" sz="2600" dirty="0">
                <a:latin typeface="Arial" panose="020B0604020202020204" pitchFamily="34" charset="0"/>
                <a:ea typeface="+mj-ea"/>
                <a:cs typeface="Arial" panose="020B0604020202020204" pitchFamily="34" charset="0"/>
              </a:rPr>
              <a:t> </a:t>
            </a:r>
          </a:p>
        </p:txBody>
      </p:sp>
      <p:sp>
        <p:nvSpPr>
          <p:cNvPr id="3" name="Rechthoek 2">
            <a:extLst>
              <a:ext uri="{FF2B5EF4-FFF2-40B4-BE49-F238E27FC236}">
                <a16:creationId xmlns:a16="http://schemas.microsoft.com/office/drawing/2014/main" id="{18E34DB0-81C9-49AE-83D6-B0F1F4DA2532}"/>
              </a:ext>
            </a:extLst>
          </p:cNvPr>
          <p:cNvSpPr/>
          <p:nvPr/>
        </p:nvSpPr>
        <p:spPr>
          <a:xfrm>
            <a:off x="726184" y="2045208"/>
            <a:ext cx="9351265" cy="3411272"/>
          </a:xfrm>
          <a:prstGeom prst="rect">
            <a:avLst/>
          </a:prstGeom>
        </p:spPr>
        <p:txBody>
          <a:bodyPr vert="horz" lIns="91440" tIns="45720" rIns="91440" bIns="45720" rtlCol="0" anchor="t">
            <a:normAutofit/>
          </a:bodyPr>
          <a:lstStyle/>
          <a:p>
            <a:pPr fontAlgn="base">
              <a:spcAft>
                <a:spcPts val="600"/>
              </a:spcAft>
            </a:pPr>
            <a:r>
              <a:rPr lang="en-US" sz="2200" b="1" dirty="0" err="1">
                <a:cs typeface="Arial" panose="020B0604020202020204" pitchFamily="34" charset="0"/>
              </a:rPr>
              <a:t>Bestemmingsplan</a:t>
            </a:r>
            <a:endParaRPr lang="en-US" sz="2200" b="1" dirty="0">
              <a:cs typeface="Arial" panose="020B0604020202020204" pitchFamily="34" charset="0"/>
            </a:endParaRPr>
          </a:p>
          <a:p>
            <a:pPr indent="-228600" fontAlgn="base">
              <a:spcAft>
                <a:spcPts val="600"/>
              </a:spcAft>
              <a:buFont typeface="Arial" panose="020B0604020202020204" pitchFamily="34" charset="0"/>
              <a:buChar char="•"/>
            </a:pPr>
            <a:r>
              <a:rPr lang="en-US" sz="2200" dirty="0">
                <a:cs typeface="Arial" panose="020B0604020202020204" pitchFamily="34" charset="0"/>
              </a:rPr>
              <a:t>In </a:t>
            </a:r>
            <a:r>
              <a:rPr lang="en-US" sz="2200" dirty="0" err="1">
                <a:cs typeface="Arial" panose="020B0604020202020204" pitchFamily="34" charset="0"/>
              </a:rPr>
              <a:t>ruimtelijke</a:t>
            </a:r>
            <a:r>
              <a:rPr lang="en-US" sz="2200" dirty="0">
                <a:cs typeface="Arial" panose="020B0604020202020204" pitchFamily="34" charset="0"/>
              </a:rPr>
              <a:t> </a:t>
            </a:r>
            <a:r>
              <a:rPr lang="en-US" sz="2200" dirty="0" err="1">
                <a:cs typeface="Arial" panose="020B0604020202020204" pitchFamily="34" charset="0"/>
              </a:rPr>
              <a:t>plannen</a:t>
            </a:r>
            <a:r>
              <a:rPr lang="en-US" sz="2200" dirty="0">
                <a:cs typeface="Arial" panose="020B0604020202020204" pitchFamily="34" charset="0"/>
              </a:rPr>
              <a:t> </a:t>
            </a:r>
            <a:r>
              <a:rPr lang="en-US" sz="2200" dirty="0" err="1">
                <a:cs typeface="Arial" panose="020B0604020202020204" pitchFamily="34" charset="0"/>
              </a:rPr>
              <a:t>zoals</a:t>
            </a:r>
            <a:r>
              <a:rPr lang="en-US" sz="2200" dirty="0">
                <a:cs typeface="Arial" panose="020B0604020202020204" pitchFamily="34" charset="0"/>
              </a:rPr>
              <a:t> </a:t>
            </a:r>
            <a:r>
              <a:rPr lang="en-US" sz="2200" dirty="0" err="1">
                <a:cs typeface="Arial" panose="020B0604020202020204" pitchFamily="34" charset="0"/>
              </a:rPr>
              <a:t>bestemmingsplannen</a:t>
            </a:r>
            <a:r>
              <a:rPr lang="en-US" sz="2200" dirty="0">
                <a:cs typeface="Arial" panose="020B0604020202020204" pitchFamily="34" charset="0"/>
              </a:rPr>
              <a:t>, </a:t>
            </a:r>
            <a:r>
              <a:rPr lang="en-US" sz="2200" dirty="0" err="1">
                <a:cs typeface="Arial" panose="020B0604020202020204" pitchFamily="34" charset="0"/>
              </a:rPr>
              <a:t>wijzigingsplannen</a:t>
            </a:r>
            <a:r>
              <a:rPr lang="en-US" sz="2200" dirty="0">
                <a:cs typeface="Arial" panose="020B0604020202020204" pitchFamily="34" charset="0"/>
              </a:rPr>
              <a:t> en </a:t>
            </a:r>
            <a:r>
              <a:rPr lang="en-US" sz="2200" dirty="0" err="1">
                <a:cs typeface="Arial" panose="020B0604020202020204" pitchFamily="34" charset="0"/>
              </a:rPr>
              <a:t>structuurvisies</a:t>
            </a:r>
            <a:r>
              <a:rPr lang="en-US" sz="2200" dirty="0">
                <a:cs typeface="Arial" panose="020B0604020202020204" pitchFamily="34" charset="0"/>
              </a:rPr>
              <a:t> </a:t>
            </a:r>
            <a:r>
              <a:rPr lang="en-US" sz="2200" dirty="0" err="1">
                <a:cs typeface="Arial" panose="020B0604020202020204" pitchFamily="34" charset="0"/>
              </a:rPr>
              <a:t>staan</a:t>
            </a:r>
            <a:r>
              <a:rPr lang="en-US" sz="2200" dirty="0">
                <a:cs typeface="Arial" panose="020B0604020202020204" pitchFamily="34" charset="0"/>
              </a:rPr>
              <a:t> regels voor </a:t>
            </a:r>
            <a:r>
              <a:rPr lang="en-US" sz="2200" dirty="0" err="1">
                <a:cs typeface="Arial" panose="020B0604020202020204" pitchFamily="34" charset="0"/>
              </a:rPr>
              <a:t>bijvoorbeeld</a:t>
            </a:r>
            <a:r>
              <a:rPr lang="en-US" sz="2200" dirty="0">
                <a:cs typeface="Arial" panose="020B0604020202020204" pitchFamily="34" charset="0"/>
              </a:rPr>
              <a:t> </a:t>
            </a:r>
            <a:r>
              <a:rPr lang="en-US" sz="2200" dirty="0" err="1">
                <a:cs typeface="Arial" panose="020B0604020202020204" pitchFamily="34" charset="0"/>
              </a:rPr>
              <a:t>woningbouw</a:t>
            </a:r>
            <a:r>
              <a:rPr lang="en-US" sz="2200" dirty="0">
                <a:cs typeface="Arial" panose="020B0604020202020204" pitchFamily="34" charset="0"/>
              </a:rPr>
              <a:t>, </a:t>
            </a:r>
            <a:r>
              <a:rPr lang="en-US" sz="2200" dirty="0" err="1">
                <a:cs typeface="Arial" panose="020B0604020202020204" pitchFamily="34" charset="0"/>
              </a:rPr>
              <a:t>winkels</a:t>
            </a:r>
            <a:r>
              <a:rPr lang="en-US" sz="2200" dirty="0">
                <a:cs typeface="Arial" panose="020B0604020202020204" pitchFamily="34" charset="0"/>
              </a:rPr>
              <a:t>, </a:t>
            </a:r>
            <a:r>
              <a:rPr lang="en-US" sz="2200" dirty="0" err="1">
                <a:cs typeface="Arial" panose="020B0604020202020204" pitchFamily="34" charset="0"/>
              </a:rPr>
              <a:t>bedrijven</a:t>
            </a:r>
            <a:r>
              <a:rPr lang="en-US" sz="2200" dirty="0">
                <a:cs typeface="Arial" panose="020B0604020202020204" pitchFamily="34" charset="0"/>
              </a:rPr>
              <a:t> en </a:t>
            </a:r>
            <a:r>
              <a:rPr lang="en-US" sz="2200" dirty="0" err="1">
                <a:cs typeface="Arial" panose="020B0604020202020204" pitchFamily="34" charset="0"/>
              </a:rPr>
              <a:t>groen</a:t>
            </a:r>
            <a:r>
              <a:rPr lang="en-US" sz="2200" dirty="0">
                <a:cs typeface="Arial" panose="020B0604020202020204" pitchFamily="34" charset="0"/>
              </a:rPr>
              <a:t>. </a:t>
            </a:r>
          </a:p>
          <a:p>
            <a:pPr fontAlgn="base">
              <a:spcAft>
                <a:spcPts val="600"/>
              </a:spcAft>
            </a:pPr>
            <a:endParaRPr lang="en-US" sz="2200" dirty="0">
              <a:cs typeface="Arial" panose="020B0604020202020204" pitchFamily="34" charset="0"/>
            </a:endParaRPr>
          </a:p>
          <a:p>
            <a:pPr indent="-228600" fontAlgn="base">
              <a:spcAft>
                <a:spcPts val="600"/>
              </a:spcAft>
              <a:buFont typeface="Arial" panose="020B0604020202020204" pitchFamily="34" charset="0"/>
              <a:buChar char="•"/>
            </a:pPr>
            <a:r>
              <a:rPr lang="en-US" sz="2200" dirty="0" err="1">
                <a:cs typeface="Arial" panose="020B0604020202020204" pitchFamily="34" charset="0"/>
              </a:rPr>
              <a:t>Een</a:t>
            </a:r>
            <a:r>
              <a:rPr lang="en-US" sz="2200" dirty="0">
                <a:cs typeface="Arial" panose="020B0604020202020204" pitchFamily="34" charset="0"/>
              </a:rPr>
              <a:t> </a:t>
            </a:r>
            <a:r>
              <a:rPr lang="en-US" sz="2200" dirty="0" err="1">
                <a:cs typeface="Arial" panose="020B0604020202020204" pitchFamily="34" charset="0"/>
              </a:rPr>
              <a:t>ruimtelijk</a:t>
            </a:r>
            <a:r>
              <a:rPr lang="en-US" sz="2200" dirty="0">
                <a:cs typeface="Arial" panose="020B0604020202020204" pitchFamily="34" charset="0"/>
              </a:rPr>
              <a:t> plan </a:t>
            </a:r>
            <a:r>
              <a:rPr lang="en-US" sz="2200" dirty="0" err="1">
                <a:cs typeface="Arial" panose="020B0604020202020204" pitchFamily="34" charset="0"/>
              </a:rPr>
              <a:t>regelt</a:t>
            </a:r>
            <a:r>
              <a:rPr lang="en-US" sz="2200" dirty="0">
                <a:cs typeface="Arial" panose="020B0604020202020204" pitchFamily="34" charset="0"/>
              </a:rPr>
              <a:t> </a:t>
            </a:r>
            <a:r>
              <a:rPr lang="en-US" sz="2200" dirty="0" err="1">
                <a:cs typeface="Arial" panose="020B0604020202020204" pitchFamily="34" charset="0"/>
              </a:rPr>
              <a:t>waar</a:t>
            </a:r>
            <a:r>
              <a:rPr lang="en-US" sz="2200" dirty="0">
                <a:cs typeface="Arial" panose="020B0604020202020204" pitchFamily="34" charset="0"/>
              </a:rPr>
              <a:t> en wat op </a:t>
            </a:r>
            <a:r>
              <a:rPr lang="en-US" sz="2200" dirty="0" err="1">
                <a:cs typeface="Arial" panose="020B0604020202020204" pitchFamily="34" charset="0"/>
              </a:rPr>
              <a:t>een</a:t>
            </a:r>
            <a:r>
              <a:rPr lang="en-US" sz="2200" dirty="0">
                <a:cs typeface="Arial" panose="020B0604020202020204" pitchFamily="34" charset="0"/>
              </a:rPr>
              <a:t> </a:t>
            </a:r>
            <a:r>
              <a:rPr lang="en-US" sz="2200" dirty="0" err="1">
                <a:cs typeface="Arial" panose="020B0604020202020204" pitchFamily="34" charset="0"/>
              </a:rPr>
              <a:t>perceel</a:t>
            </a:r>
            <a:r>
              <a:rPr lang="en-US" sz="2200" dirty="0">
                <a:cs typeface="Arial" panose="020B0604020202020204" pitchFamily="34" charset="0"/>
              </a:rPr>
              <a:t> </a:t>
            </a:r>
            <a:r>
              <a:rPr lang="en-US" sz="2200" dirty="0" err="1">
                <a:cs typeface="Arial" panose="020B0604020202020204" pitchFamily="34" charset="0"/>
              </a:rPr>
              <a:t>gebouwd</a:t>
            </a:r>
            <a:r>
              <a:rPr lang="en-US" sz="2200" dirty="0">
                <a:cs typeface="Arial" panose="020B0604020202020204" pitchFamily="34" charset="0"/>
              </a:rPr>
              <a:t> of </a:t>
            </a:r>
            <a:r>
              <a:rPr lang="en-US" sz="2200" dirty="0" err="1">
                <a:cs typeface="Arial" panose="020B0604020202020204" pitchFamily="34" charset="0"/>
              </a:rPr>
              <a:t>aangelegd</a:t>
            </a:r>
            <a:r>
              <a:rPr lang="en-US" sz="2200" dirty="0">
                <a:cs typeface="Arial" panose="020B0604020202020204" pitchFamily="34" charset="0"/>
              </a:rPr>
              <a:t> mag </a:t>
            </a:r>
            <a:r>
              <a:rPr lang="en-US" sz="2200" dirty="0" err="1">
                <a:cs typeface="Arial" panose="020B0604020202020204" pitchFamily="34" charset="0"/>
              </a:rPr>
              <a:t>worden</a:t>
            </a:r>
            <a:r>
              <a:rPr lang="en-US" sz="2200" dirty="0">
                <a:cs typeface="Arial" panose="020B0604020202020204" pitchFamily="34" charset="0"/>
              </a:rPr>
              <a:t>, welk </a:t>
            </a:r>
            <a:r>
              <a:rPr lang="en-US" sz="2200" dirty="0" err="1">
                <a:cs typeface="Arial" panose="020B0604020202020204" pitchFamily="34" charset="0"/>
              </a:rPr>
              <a:t>gebruik</a:t>
            </a:r>
            <a:r>
              <a:rPr lang="en-US" sz="2200" dirty="0">
                <a:cs typeface="Arial" panose="020B0604020202020204" pitchFamily="34" charset="0"/>
              </a:rPr>
              <a:t> is </a:t>
            </a:r>
            <a:r>
              <a:rPr lang="en-US" sz="2200" dirty="0" err="1">
                <a:cs typeface="Arial" panose="020B0604020202020204" pitchFamily="34" charset="0"/>
              </a:rPr>
              <a:t>toegestaan</a:t>
            </a:r>
            <a:r>
              <a:rPr lang="en-US" sz="2200" dirty="0">
                <a:cs typeface="Arial" panose="020B0604020202020204" pitchFamily="34" charset="0"/>
              </a:rPr>
              <a:t> en wat de </a:t>
            </a:r>
            <a:r>
              <a:rPr lang="en-US" sz="2200" dirty="0" err="1">
                <a:cs typeface="Arial" panose="020B0604020202020204" pitchFamily="34" charset="0"/>
              </a:rPr>
              <a:t>toekomstige</a:t>
            </a:r>
            <a:r>
              <a:rPr lang="en-US" sz="2200" dirty="0">
                <a:cs typeface="Arial" panose="020B0604020202020204" pitchFamily="34" charset="0"/>
              </a:rPr>
              <a:t> </a:t>
            </a:r>
            <a:r>
              <a:rPr lang="en-US" sz="2200" dirty="0" err="1">
                <a:cs typeface="Arial" panose="020B0604020202020204" pitchFamily="34" charset="0"/>
              </a:rPr>
              <a:t>ontwikkeling</a:t>
            </a:r>
            <a:r>
              <a:rPr lang="en-US" sz="2200" dirty="0">
                <a:cs typeface="Arial" panose="020B0604020202020204" pitchFamily="34" charset="0"/>
              </a:rPr>
              <a:t> is.</a:t>
            </a:r>
            <a:endParaRPr lang="en-US" sz="2200" b="0" i="0" dirty="0">
              <a:effectLst/>
              <a:cs typeface="Arial" panose="020B0604020202020204" pitchFamily="34" charset="0"/>
            </a:endParaRPr>
          </a:p>
        </p:txBody>
      </p:sp>
    </p:spTree>
    <p:extLst>
      <p:ext uri="{BB962C8B-B14F-4D97-AF65-F5344CB8AC3E}">
        <p14:creationId xmlns:p14="http://schemas.microsoft.com/office/powerpoint/2010/main" val="171979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73B8BC-998A-4A67-87BB-162788805ABF}"/>
              </a:ext>
            </a:extLst>
          </p:cNvPr>
          <p:cNvSpPr>
            <a:spLocks noGrp="1"/>
          </p:cNvSpPr>
          <p:nvPr>
            <p:ph type="title"/>
          </p:nvPr>
        </p:nvSpPr>
        <p:spPr>
          <a:xfrm>
            <a:off x="841248" y="426720"/>
            <a:ext cx="10506456" cy="1919141"/>
          </a:xfrm>
        </p:spPr>
        <p:txBody>
          <a:bodyPr vert="horz" lIns="91440" tIns="45720" rIns="91440" bIns="45720" rtlCol="0" anchor="b">
            <a:normAutofit/>
          </a:bodyPr>
          <a:lstStyle/>
          <a:p>
            <a:r>
              <a:rPr lang="en-US" sz="6000" kern="1200">
                <a:solidFill>
                  <a:schemeClr val="tx1"/>
                </a:solidFill>
                <a:latin typeface="+mj-lt"/>
                <a:ea typeface="+mj-ea"/>
                <a:cs typeface="+mj-cs"/>
              </a:rPr>
              <a:t>Programma</a:t>
            </a:r>
          </a:p>
        </p:txBody>
      </p:sp>
      <p:sp>
        <p:nvSpPr>
          <p:cNvPr id="6"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kstvak 2">
            <a:extLst>
              <a:ext uri="{FF2B5EF4-FFF2-40B4-BE49-F238E27FC236}">
                <a16:creationId xmlns:a16="http://schemas.microsoft.com/office/drawing/2014/main" id="{D1788D26-D742-4D60-9F72-FE953D18FD03}"/>
              </a:ext>
            </a:extLst>
          </p:cNvPr>
          <p:cNvSpPr txBox="1"/>
          <p:nvPr/>
        </p:nvSpPr>
        <p:spPr>
          <a:xfrm>
            <a:off x="841248" y="3337269"/>
            <a:ext cx="10509504" cy="2905686"/>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200" dirty="0" err="1"/>
              <a:t>Ruimtekijke</a:t>
            </a:r>
            <a:r>
              <a:rPr lang="en-US" sz="2200" dirty="0"/>
              <a:t> </a:t>
            </a:r>
            <a:r>
              <a:rPr lang="en-US" sz="2200" dirty="0" err="1"/>
              <a:t>ordening</a:t>
            </a:r>
            <a:r>
              <a:rPr lang="en-US" sz="2200" dirty="0"/>
              <a:t> = </a:t>
            </a:r>
            <a:r>
              <a:rPr lang="en-US" sz="2200" dirty="0" err="1"/>
              <a:t>versterken</a:t>
            </a:r>
            <a:r>
              <a:rPr lang="en-US" sz="2200" dirty="0"/>
              <a:t> van de </a:t>
            </a:r>
            <a:r>
              <a:rPr lang="en-US" sz="2200" dirty="0" err="1"/>
              <a:t>fysieke</a:t>
            </a:r>
            <a:r>
              <a:rPr lang="en-US" sz="2200" dirty="0"/>
              <a:t> </a:t>
            </a:r>
            <a:r>
              <a:rPr lang="en-US" sz="2200" dirty="0" err="1"/>
              <a:t>leefomgeving</a:t>
            </a:r>
            <a:endParaRPr lang="en-US" sz="2200" dirty="0" err="1">
              <a:cs typeface="Calibri"/>
            </a:endParaRPr>
          </a:p>
          <a:p>
            <a:pPr marL="342900" indent="-228600">
              <a:lnSpc>
                <a:spcPct val="90000"/>
              </a:lnSpc>
              <a:spcAft>
                <a:spcPts val="600"/>
              </a:spcAft>
              <a:buFont typeface="Arial" panose="020B0604020202020204" pitchFamily="34" charset="0"/>
              <a:buChar char="•"/>
            </a:pPr>
            <a:r>
              <a:rPr lang="en-US" sz="2200" dirty="0"/>
              <a:t>Wet- </a:t>
            </a:r>
            <a:r>
              <a:rPr lang="en-US" sz="2200" dirty="0" err="1"/>
              <a:t>en</a:t>
            </a:r>
            <a:r>
              <a:rPr lang="en-US" sz="2200" dirty="0"/>
              <a:t> </a:t>
            </a:r>
            <a:r>
              <a:rPr lang="en-US" sz="2200" dirty="0" err="1"/>
              <a:t>regelgeving</a:t>
            </a:r>
            <a:r>
              <a:rPr lang="en-US" sz="2200" dirty="0"/>
              <a:t> </a:t>
            </a:r>
            <a:r>
              <a:rPr lang="en-US" sz="2200" dirty="0" err="1"/>
              <a:t>en</a:t>
            </a:r>
            <a:r>
              <a:rPr lang="en-US" sz="2200" dirty="0"/>
              <a:t> 2 </a:t>
            </a:r>
            <a:r>
              <a:rPr lang="en-US" sz="2200" dirty="0" err="1"/>
              <a:t>belangrijke</a:t>
            </a:r>
            <a:r>
              <a:rPr lang="en-US" sz="2200" dirty="0"/>
              <a:t> </a:t>
            </a:r>
            <a:r>
              <a:rPr lang="en-US" sz="2200" dirty="0" err="1"/>
              <a:t>samenwerkingspartijen</a:t>
            </a:r>
            <a:endParaRPr lang="en-US" sz="2200" dirty="0" err="1">
              <a:cs typeface="Calibri"/>
            </a:endParaRPr>
          </a:p>
          <a:p>
            <a:pPr marL="342900" indent="-228600">
              <a:lnSpc>
                <a:spcPct val="90000"/>
              </a:lnSpc>
              <a:spcAft>
                <a:spcPts val="600"/>
              </a:spcAft>
              <a:buFont typeface="Arial" panose="020B0604020202020204" pitchFamily="34" charset="0"/>
              <a:buChar char="•"/>
            </a:pPr>
            <a:r>
              <a:rPr lang="en-US" sz="2200" dirty="0"/>
              <a:t>Korte </a:t>
            </a:r>
            <a:r>
              <a:rPr lang="en-US" sz="2200" dirty="0" err="1"/>
              <a:t>herhaling</a:t>
            </a:r>
            <a:r>
              <a:rPr lang="en-US" sz="2200" dirty="0"/>
              <a:t> </a:t>
            </a:r>
            <a:r>
              <a:rPr lang="en-US" sz="2200" dirty="0" err="1"/>
              <a:t>en</a:t>
            </a:r>
            <a:r>
              <a:rPr lang="en-US" sz="2200" dirty="0"/>
              <a:t> </a:t>
            </a:r>
            <a:r>
              <a:rPr lang="en-US" sz="2200" dirty="0" err="1"/>
              <a:t>jullie</a:t>
            </a:r>
            <a:r>
              <a:rPr lang="en-US" sz="2200" dirty="0"/>
              <a:t> </a:t>
            </a:r>
            <a:r>
              <a:rPr lang="en-US" sz="2200" dirty="0" err="1"/>
              <a:t>vragen</a:t>
            </a:r>
            <a:r>
              <a:rPr lang="en-US" sz="2200" dirty="0"/>
              <a:t>!  </a:t>
            </a:r>
            <a:endParaRPr lang="en-US" sz="2200" dirty="0">
              <a:cs typeface="Calibri"/>
            </a:endParaRPr>
          </a:p>
        </p:txBody>
      </p:sp>
    </p:spTree>
    <p:extLst>
      <p:ext uri="{BB962C8B-B14F-4D97-AF65-F5344CB8AC3E}">
        <p14:creationId xmlns:p14="http://schemas.microsoft.com/office/powerpoint/2010/main" val="2154097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8A739E9-6C4D-4461-B5E0-6F7DD1A2B87F}"/>
              </a:ext>
            </a:extLst>
          </p:cNvPr>
          <p:cNvPicPr>
            <a:picLocks noChangeAspect="1"/>
          </p:cNvPicPr>
          <p:nvPr/>
        </p:nvPicPr>
        <p:blipFill>
          <a:blip r:embed="rId2"/>
          <a:stretch>
            <a:fillRect/>
          </a:stretch>
        </p:blipFill>
        <p:spPr>
          <a:xfrm>
            <a:off x="1003301" y="741119"/>
            <a:ext cx="9998872" cy="5624365"/>
          </a:xfrm>
          <a:prstGeom prst="rect">
            <a:avLst/>
          </a:prstGeom>
        </p:spPr>
      </p:pic>
    </p:spTree>
    <p:extLst>
      <p:ext uri="{BB962C8B-B14F-4D97-AF65-F5344CB8AC3E}">
        <p14:creationId xmlns:p14="http://schemas.microsoft.com/office/powerpoint/2010/main" val="22241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F75F4-B29E-4570-9A88-30236913FC25}"/>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Taken gemeente</a:t>
            </a:r>
          </a:p>
        </p:txBody>
      </p:sp>
      <p:sp>
        <p:nvSpPr>
          <p:cNvPr id="3" name="Tijdelijke aanduiding voor inhoud 2">
            <a:extLst>
              <a:ext uri="{FF2B5EF4-FFF2-40B4-BE49-F238E27FC236}">
                <a16:creationId xmlns:a16="http://schemas.microsoft.com/office/drawing/2014/main" id="{6A5ADA28-86E8-4EBD-83B2-B294FBD55F86}"/>
              </a:ext>
            </a:extLst>
          </p:cNvPr>
          <p:cNvSpPr>
            <a:spLocks noGrp="1"/>
          </p:cNvSpPr>
          <p:nvPr>
            <p:ph idx="1"/>
          </p:nvPr>
        </p:nvSpPr>
        <p:spPr/>
        <p:txBody>
          <a:bodyPr>
            <a:normAutofit fontScale="85000" lnSpcReduction="20000"/>
          </a:bodyPr>
          <a:lstStyle/>
          <a:p>
            <a:r>
              <a:rPr lang="nl-NL" dirty="0">
                <a:cs typeface="Arial" panose="020B0604020202020204" pitchFamily="34" charset="0"/>
              </a:rPr>
              <a:t>Een gemeente heeft een aantal wettelijke taken (basis voor alle inwoners):</a:t>
            </a:r>
          </a:p>
          <a:p>
            <a:r>
              <a:rPr lang="nl-NL" dirty="0">
                <a:cs typeface="Arial" panose="020B0604020202020204" pitchFamily="34" charset="0"/>
              </a:rPr>
              <a:t>Huisvesting </a:t>
            </a:r>
          </a:p>
          <a:p>
            <a:r>
              <a:rPr lang="nl-NL" dirty="0">
                <a:cs typeface="Arial" panose="020B0604020202020204" pitchFamily="34" charset="0"/>
              </a:rPr>
              <a:t>Zorg/gezondheid</a:t>
            </a:r>
          </a:p>
          <a:p>
            <a:r>
              <a:rPr lang="nl-NL" dirty="0">
                <a:cs typeface="Arial" panose="020B0604020202020204" pitchFamily="34" charset="0"/>
              </a:rPr>
              <a:t>Veiligheid en openbare orde</a:t>
            </a:r>
          </a:p>
          <a:p>
            <a:r>
              <a:rPr lang="nl-NL" dirty="0">
                <a:cs typeface="Arial" panose="020B0604020202020204" pitchFamily="34" charset="0"/>
              </a:rPr>
              <a:t>Onderwijs</a:t>
            </a:r>
          </a:p>
          <a:p>
            <a:r>
              <a:rPr lang="nl-NL" dirty="0">
                <a:cs typeface="Arial" panose="020B0604020202020204" pitchFamily="34" charset="0"/>
              </a:rPr>
              <a:t>Sociaal minimum (inkomen)</a:t>
            </a:r>
          </a:p>
          <a:p>
            <a:r>
              <a:rPr lang="nl-NL" dirty="0">
                <a:cs typeface="Arial" panose="020B0604020202020204" pitchFamily="34" charset="0"/>
              </a:rPr>
              <a:t>Participatie (vanaf 2022 in de nieuwe </a:t>
            </a:r>
            <a:r>
              <a:rPr lang="nl-NL" dirty="0" err="1">
                <a:cs typeface="Arial" panose="020B0604020202020204" pitchFamily="34" charset="0"/>
              </a:rPr>
              <a:t>Omgevingwet</a:t>
            </a:r>
            <a:r>
              <a:rPr lang="nl-NL" dirty="0">
                <a:cs typeface="Arial" panose="020B0604020202020204" pitchFamily="34" charset="0"/>
              </a:rPr>
              <a:t>: dialoog met bewoners en bedrijven)</a:t>
            </a:r>
          </a:p>
          <a:p>
            <a:pPr marL="0" indent="0">
              <a:buNone/>
            </a:pPr>
            <a:endParaRPr lang="nl-NL" dirty="0">
              <a:cs typeface="Arial" panose="020B0604020202020204" pitchFamily="34" charset="0"/>
            </a:endParaRPr>
          </a:p>
          <a:p>
            <a:pPr marL="0" indent="0">
              <a:buNone/>
            </a:pPr>
            <a:r>
              <a:rPr lang="nl-NL" sz="3300" i="1" dirty="0">
                <a:cs typeface="Arial" panose="020B0604020202020204" pitchFamily="34" charset="0"/>
              </a:rPr>
              <a:t>Niet wettelijk zijn dus leefbaarheid/sociale samenhang/wijkgericht werken etc.</a:t>
            </a:r>
          </a:p>
        </p:txBody>
      </p:sp>
      <p:pic>
        <p:nvPicPr>
          <p:cNvPr id="4" name="Afbeelding 3">
            <a:extLst>
              <a:ext uri="{FF2B5EF4-FFF2-40B4-BE49-F238E27FC236}">
                <a16:creationId xmlns:a16="http://schemas.microsoft.com/office/drawing/2014/main" id="{A0F22FF7-425E-4789-82DE-616EDA414BF5}"/>
              </a:ext>
            </a:extLst>
          </p:cNvPr>
          <p:cNvPicPr>
            <a:picLocks noChangeAspect="1"/>
          </p:cNvPicPr>
          <p:nvPr/>
        </p:nvPicPr>
        <p:blipFill>
          <a:blip r:embed="rId2"/>
          <a:stretch>
            <a:fillRect/>
          </a:stretch>
        </p:blipFill>
        <p:spPr>
          <a:xfrm>
            <a:off x="7601296" y="2516591"/>
            <a:ext cx="3619500" cy="1266825"/>
          </a:xfrm>
          <a:prstGeom prst="rect">
            <a:avLst/>
          </a:prstGeom>
        </p:spPr>
      </p:pic>
    </p:spTree>
    <p:extLst>
      <p:ext uri="{BB962C8B-B14F-4D97-AF65-F5344CB8AC3E}">
        <p14:creationId xmlns:p14="http://schemas.microsoft.com/office/powerpoint/2010/main" val="5359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A04EA-2CFE-41E0-A81F-B28794186A31}"/>
              </a:ext>
            </a:extLst>
          </p:cNvPr>
          <p:cNvSpPr>
            <a:spLocks noGrp="1"/>
          </p:cNvSpPr>
          <p:nvPr>
            <p:ph type="title"/>
          </p:nvPr>
        </p:nvSpPr>
        <p:spPr/>
        <p:txBody>
          <a:bodyPr/>
          <a:lstStyle/>
          <a:p>
            <a:r>
              <a:rPr lang="nl-NL" dirty="0">
                <a:latin typeface="+mn-lt"/>
                <a:cs typeface="Arial" panose="020B0604020202020204" pitchFamily="34" charset="0"/>
              </a:rPr>
              <a:t>Woningbouwcorporaties</a:t>
            </a:r>
          </a:p>
        </p:txBody>
      </p:sp>
      <p:sp>
        <p:nvSpPr>
          <p:cNvPr id="3" name="Tijdelijke aanduiding voor inhoud 2">
            <a:extLst>
              <a:ext uri="{FF2B5EF4-FFF2-40B4-BE49-F238E27FC236}">
                <a16:creationId xmlns:a16="http://schemas.microsoft.com/office/drawing/2014/main" id="{108EC197-E97C-4FA7-9234-C4C73AA66B98}"/>
              </a:ext>
            </a:extLst>
          </p:cNvPr>
          <p:cNvSpPr>
            <a:spLocks noGrp="1"/>
          </p:cNvSpPr>
          <p:nvPr>
            <p:ph idx="1"/>
          </p:nvPr>
        </p:nvSpPr>
        <p:spPr>
          <a:xfrm>
            <a:off x="838200" y="1929384"/>
            <a:ext cx="5257800" cy="4251960"/>
          </a:xfrm>
        </p:spPr>
        <p:txBody>
          <a:bodyPr>
            <a:normAutofit/>
          </a:bodyPr>
          <a:lstStyle/>
          <a:p>
            <a:pPr marL="0" indent="0">
              <a:buNone/>
            </a:pPr>
            <a:r>
              <a:rPr lang="nl-NL" sz="2000" dirty="0">
                <a:cs typeface="Arial" panose="020B0604020202020204" pitchFamily="34" charset="0"/>
              </a:rPr>
              <a:t>Wonen </a:t>
            </a:r>
            <a:r>
              <a:rPr lang="nl-NL" sz="2000" dirty="0" err="1">
                <a:cs typeface="Arial" panose="020B0604020202020204" pitchFamily="34" charset="0"/>
              </a:rPr>
              <a:t>Breburg</a:t>
            </a:r>
            <a:r>
              <a:rPr lang="nl-NL" sz="2000" dirty="0">
                <a:cs typeface="Arial" panose="020B0604020202020204" pitchFamily="34" charset="0"/>
              </a:rPr>
              <a:t>, </a:t>
            </a:r>
            <a:r>
              <a:rPr lang="nl-NL" sz="2000" dirty="0" err="1">
                <a:cs typeface="Arial" panose="020B0604020202020204" pitchFamily="34" charset="0"/>
              </a:rPr>
              <a:t>Tiwos</a:t>
            </a:r>
            <a:r>
              <a:rPr lang="nl-NL" sz="2000" dirty="0">
                <a:cs typeface="Arial" panose="020B0604020202020204" pitchFamily="34" charset="0"/>
              </a:rPr>
              <a:t> en TBV zijn grote corporaties in Tilburg</a:t>
            </a:r>
          </a:p>
          <a:p>
            <a:pPr marL="0" indent="0">
              <a:buNone/>
            </a:pPr>
            <a:r>
              <a:rPr lang="nl-NL" sz="2000" dirty="0">
                <a:cs typeface="Arial" panose="020B0604020202020204" pitchFamily="34" charset="0"/>
              </a:rPr>
              <a:t>Corporaties heeft 3 functies:</a:t>
            </a:r>
          </a:p>
          <a:p>
            <a:pPr marL="0" indent="0">
              <a:buNone/>
            </a:pPr>
            <a:r>
              <a:rPr lang="nl-NL" sz="2000" dirty="0">
                <a:cs typeface="Arial" panose="020B0604020202020204" pitchFamily="34" charset="0"/>
              </a:rPr>
              <a:t>1. zorgen voor betaalbare woningen in de sociale huursector</a:t>
            </a:r>
          </a:p>
          <a:p>
            <a:pPr marL="0" indent="0">
              <a:buNone/>
            </a:pPr>
            <a:r>
              <a:rPr lang="nl-NL" sz="2000" dirty="0">
                <a:cs typeface="Arial" panose="020B0604020202020204" pitchFamily="34" charset="0"/>
              </a:rPr>
              <a:t>2.  zorgen voor duurzame woningen</a:t>
            </a:r>
          </a:p>
          <a:p>
            <a:pPr marL="0" indent="0">
              <a:buNone/>
            </a:pPr>
            <a:r>
              <a:rPr lang="nl-NL" sz="2000" dirty="0">
                <a:cs typeface="Arial" panose="020B0604020202020204" pitchFamily="34" charset="0"/>
              </a:rPr>
              <a:t>3.  zorgen voor leefbare woonomgeving</a:t>
            </a:r>
          </a:p>
          <a:p>
            <a:pPr marL="0" indent="0">
              <a:buNone/>
            </a:pPr>
            <a:endParaRPr lang="nl-NL" sz="1200" dirty="0"/>
          </a:p>
        </p:txBody>
      </p:sp>
      <p:sp>
        <p:nvSpPr>
          <p:cNvPr id="4" name="Tekstvak 3">
            <a:extLst>
              <a:ext uri="{FF2B5EF4-FFF2-40B4-BE49-F238E27FC236}">
                <a16:creationId xmlns:a16="http://schemas.microsoft.com/office/drawing/2014/main" id="{2884BE1D-5992-4901-8289-5E99443EB1FF}"/>
              </a:ext>
            </a:extLst>
          </p:cNvPr>
          <p:cNvSpPr txBox="1"/>
          <p:nvPr/>
        </p:nvSpPr>
        <p:spPr>
          <a:xfrm>
            <a:off x="6592829" y="1780151"/>
            <a:ext cx="5140213" cy="2862322"/>
          </a:xfrm>
          <a:prstGeom prst="rect">
            <a:avLst/>
          </a:prstGeom>
          <a:noFill/>
        </p:spPr>
        <p:txBody>
          <a:bodyPr wrap="square" rtlCol="0">
            <a:spAutoFit/>
          </a:bodyPr>
          <a:lstStyle/>
          <a:p>
            <a:r>
              <a:rPr lang="nl-NL" sz="2000" dirty="0">
                <a:cs typeface="Arial" panose="020B0604020202020204" pitchFamily="34" charset="0"/>
              </a:rPr>
              <a:t>Meestal kent een corporatie 4 afdelingen:</a:t>
            </a:r>
          </a:p>
          <a:p>
            <a:pPr marL="457200" indent="-457200">
              <a:buFont typeface="+mj-lt"/>
              <a:buAutoNum type="arabicPeriod"/>
            </a:pPr>
            <a:r>
              <a:rPr lang="nl-NL" sz="2000" dirty="0">
                <a:cs typeface="Arial" panose="020B0604020202020204" pitchFamily="34" charset="0"/>
              </a:rPr>
              <a:t>Strategie, onderzoek en vastgoed (bijvoorbeeld nieuwbouw of renovatie)</a:t>
            </a:r>
          </a:p>
          <a:p>
            <a:pPr marL="457200" indent="-457200">
              <a:buFont typeface="+mj-lt"/>
              <a:buAutoNum type="arabicPeriod"/>
            </a:pPr>
            <a:r>
              <a:rPr lang="nl-NL" sz="2000" dirty="0">
                <a:cs typeface="Arial" panose="020B0604020202020204" pitchFamily="34" charset="0"/>
              </a:rPr>
              <a:t>Leefbaarheid en overlast</a:t>
            </a:r>
          </a:p>
          <a:p>
            <a:pPr marL="457200" indent="-457200">
              <a:buFont typeface="+mj-lt"/>
              <a:buAutoNum type="arabicPeriod"/>
            </a:pPr>
            <a:r>
              <a:rPr lang="nl-NL" sz="2000" dirty="0">
                <a:cs typeface="Arial" panose="020B0604020202020204" pitchFamily="34" charset="0"/>
              </a:rPr>
              <a:t>Huurincasso</a:t>
            </a:r>
          </a:p>
          <a:p>
            <a:pPr marL="457200" indent="-457200">
              <a:buFont typeface="+mj-lt"/>
              <a:buAutoNum type="arabicPeriod"/>
            </a:pPr>
            <a:r>
              <a:rPr lang="nl-NL" sz="2000" dirty="0">
                <a:cs typeface="Arial" panose="020B0604020202020204" pitchFamily="34" charset="0"/>
              </a:rPr>
              <a:t>Onderhoud</a:t>
            </a:r>
          </a:p>
          <a:p>
            <a:endParaRPr lang="nl-NL" sz="2000" dirty="0">
              <a:cs typeface="Arial" panose="020B0604020202020204" pitchFamily="34" charset="0"/>
            </a:endParaRPr>
          </a:p>
          <a:p>
            <a:r>
              <a:rPr lang="nl-NL" sz="2000" dirty="0">
                <a:cs typeface="Arial" panose="020B0604020202020204" pitchFamily="34" charset="0"/>
              </a:rPr>
              <a:t>De partners zijn: gemeente, zorg/welzijn, toezicht/politie en huurderscommissies</a:t>
            </a:r>
          </a:p>
        </p:txBody>
      </p:sp>
      <p:pic>
        <p:nvPicPr>
          <p:cNvPr id="5" name="Afbeelding 4">
            <a:extLst>
              <a:ext uri="{FF2B5EF4-FFF2-40B4-BE49-F238E27FC236}">
                <a16:creationId xmlns:a16="http://schemas.microsoft.com/office/drawing/2014/main" id="{5C1B9881-6440-4B17-819D-5969BFE09DDA}"/>
              </a:ext>
            </a:extLst>
          </p:cNvPr>
          <p:cNvPicPr>
            <a:picLocks noChangeAspect="1"/>
          </p:cNvPicPr>
          <p:nvPr/>
        </p:nvPicPr>
        <p:blipFill>
          <a:blip r:embed="rId2"/>
          <a:stretch>
            <a:fillRect/>
          </a:stretch>
        </p:blipFill>
        <p:spPr>
          <a:xfrm>
            <a:off x="412862" y="4881169"/>
            <a:ext cx="2695575" cy="169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BF0BCCAA-530D-452C-BA7F-7047FB25205C}"/>
              </a:ext>
            </a:extLst>
          </p:cNvPr>
          <p:cNvPicPr>
            <a:picLocks noChangeAspect="1"/>
          </p:cNvPicPr>
          <p:nvPr/>
        </p:nvPicPr>
        <p:blipFill>
          <a:blip r:embed="rId3"/>
          <a:stretch>
            <a:fillRect/>
          </a:stretch>
        </p:blipFill>
        <p:spPr>
          <a:xfrm>
            <a:off x="3900599" y="4881169"/>
            <a:ext cx="2987563" cy="1673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a:extLst>
              <a:ext uri="{FF2B5EF4-FFF2-40B4-BE49-F238E27FC236}">
                <a16:creationId xmlns:a16="http://schemas.microsoft.com/office/drawing/2014/main" id="{721E2917-73CA-478D-A11C-4182FC93B48F}"/>
              </a:ext>
            </a:extLst>
          </p:cNvPr>
          <p:cNvPicPr>
            <a:picLocks noChangeAspect="1"/>
          </p:cNvPicPr>
          <p:nvPr/>
        </p:nvPicPr>
        <p:blipFill>
          <a:blip r:embed="rId4"/>
          <a:stretch>
            <a:fillRect/>
          </a:stretch>
        </p:blipFill>
        <p:spPr>
          <a:xfrm>
            <a:off x="7369061" y="5421713"/>
            <a:ext cx="4171950" cy="109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859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9B4EA9-C071-4E49-B62F-E5A4B269A059}"/>
              </a:ext>
            </a:extLst>
          </p:cNvPr>
          <p:cNvSpPr/>
          <p:nvPr/>
        </p:nvSpPr>
        <p:spPr>
          <a:xfrm>
            <a:off x="790502" y="1665031"/>
            <a:ext cx="11401498" cy="461665"/>
          </a:xfrm>
          <a:prstGeom prst="rect">
            <a:avLst/>
          </a:prstGeom>
        </p:spPr>
        <p:txBody>
          <a:bodyPr wrap="square">
            <a:spAutoFit/>
          </a:bodyPr>
          <a:lstStyle/>
          <a:p>
            <a:r>
              <a:rPr lang="nl-NL" sz="2400" b="1" dirty="0">
                <a:solidFill>
                  <a:schemeClr val="accent3">
                    <a:lumMod val="50000"/>
                  </a:schemeClr>
                </a:solidFill>
              </a:rPr>
              <a:t>De Omgevingswet bestaat uit drie onderdelen en gaat in per juli 2022.</a:t>
            </a:r>
          </a:p>
        </p:txBody>
      </p:sp>
      <p:sp>
        <p:nvSpPr>
          <p:cNvPr id="5" name="Rechthoek 4">
            <a:extLst>
              <a:ext uri="{FF2B5EF4-FFF2-40B4-BE49-F238E27FC236}">
                <a16:creationId xmlns:a16="http://schemas.microsoft.com/office/drawing/2014/main" id="{CF4503E3-68AA-454B-968A-C86C4E52FCE8}"/>
              </a:ext>
            </a:extLst>
          </p:cNvPr>
          <p:cNvSpPr/>
          <p:nvPr/>
        </p:nvSpPr>
        <p:spPr>
          <a:xfrm>
            <a:off x="1941364" y="2961334"/>
            <a:ext cx="6096000" cy="1477328"/>
          </a:xfrm>
          <a:prstGeom prst="rect">
            <a:avLst/>
          </a:prstGeom>
        </p:spPr>
        <p:txBody>
          <a:bodyPr>
            <a:spAutoFit/>
          </a:bodyPr>
          <a:lstStyle/>
          <a:p>
            <a:r>
              <a:rPr lang="nl-NL" b="1" dirty="0"/>
              <a:t>1) Wet</a:t>
            </a:r>
          </a:p>
          <a:p>
            <a:r>
              <a:rPr lang="nl-NL" sz="2400" dirty="0"/>
              <a:t>De Omgevingswet biedt bestuurs­lagen diverse instrumenten om de fysieke leefomgeving en de activiteiten daarin te reguleren.</a:t>
            </a:r>
          </a:p>
        </p:txBody>
      </p:sp>
      <p:pic>
        <p:nvPicPr>
          <p:cNvPr id="6" name="Picture 2" descr="180003-28 Visual website_Wet">
            <a:extLst>
              <a:ext uri="{FF2B5EF4-FFF2-40B4-BE49-F238E27FC236}">
                <a16:creationId xmlns:a16="http://schemas.microsoft.com/office/drawing/2014/main" id="{EF8CB17B-B56F-4C81-BD86-B016B0BAE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349" y="2776781"/>
            <a:ext cx="2231487" cy="2231487"/>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7B003E47-F89F-45F3-AE46-00B9437A0F6D}"/>
              </a:ext>
            </a:extLst>
          </p:cNvPr>
          <p:cNvSpPr/>
          <p:nvPr/>
        </p:nvSpPr>
        <p:spPr>
          <a:xfrm>
            <a:off x="790502" y="2200060"/>
            <a:ext cx="7755250" cy="646331"/>
          </a:xfrm>
          <a:prstGeom prst="rect">
            <a:avLst/>
          </a:prstGeom>
        </p:spPr>
        <p:txBody>
          <a:bodyPr wrap="square">
            <a:spAutoFit/>
          </a:bodyPr>
          <a:lstStyle/>
          <a:p>
            <a:r>
              <a:rPr lang="nl-NL" dirty="0"/>
              <a:t>Voor gemeenten is het belangrijk om nu al anders te werken. </a:t>
            </a:r>
          </a:p>
          <a:p>
            <a:r>
              <a:rPr lang="nl-NL" dirty="0"/>
              <a:t>De Omgevingswet bestaat grofweg uit drie elementen:</a:t>
            </a:r>
          </a:p>
        </p:txBody>
      </p:sp>
      <p:sp>
        <p:nvSpPr>
          <p:cNvPr id="11" name="Rechthoek 10">
            <a:extLst>
              <a:ext uri="{FF2B5EF4-FFF2-40B4-BE49-F238E27FC236}">
                <a16:creationId xmlns:a16="http://schemas.microsoft.com/office/drawing/2014/main" id="{BFE5CD43-C91D-401C-9044-9904768FD0FF}"/>
              </a:ext>
            </a:extLst>
          </p:cNvPr>
          <p:cNvSpPr/>
          <p:nvPr/>
        </p:nvSpPr>
        <p:spPr>
          <a:xfrm rot="982351">
            <a:off x="8752988" y="539533"/>
            <a:ext cx="2947386" cy="1077218"/>
          </a:xfrm>
          <a:prstGeom prst="rect">
            <a:avLst/>
          </a:prstGeom>
          <a:noFill/>
        </p:spPr>
        <p:txBody>
          <a:bodyPr wrap="square" lIns="91440" tIns="45720" rIns="91440" bIns="45720">
            <a:spAutoFit/>
          </a:bodyPr>
          <a:lstStyle/>
          <a:p>
            <a:pPr algn="ctr"/>
            <a:r>
              <a:rPr lang="nl-NL" sz="3200" b="0" cap="none" spc="0" dirty="0">
                <a:ln w="0"/>
                <a:solidFill>
                  <a:schemeClr val="accent3">
                    <a:lumMod val="60000"/>
                    <a:lumOff val="40000"/>
                  </a:schemeClr>
                </a:solidFill>
                <a:effectLst>
                  <a:reflection blurRad="6350" stA="53000" endA="300" endPos="35500" dir="5400000" sy="-90000" algn="bl" rotWithShape="0"/>
                </a:effectLst>
              </a:rPr>
              <a:t>Samenvoeging van 26 wetten</a:t>
            </a:r>
          </a:p>
        </p:txBody>
      </p:sp>
      <p:sp>
        <p:nvSpPr>
          <p:cNvPr id="12" name="Rechthoek 11">
            <a:extLst>
              <a:ext uri="{FF2B5EF4-FFF2-40B4-BE49-F238E27FC236}">
                <a16:creationId xmlns:a16="http://schemas.microsoft.com/office/drawing/2014/main" id="{8D0CA34D-B2C6-4D8D-B56F-85FFDD88440F}"/>
              </a:ext>
            </a:extLst>
          </p:cNvPr>
          <p:cNvSpPr/>
          <p:nvPr/>
        </p:nvSpPr>
        <p:spPr>
          <a:xfrm>
            <a:off x="3758327" y="5455783"/>
            <a:ext cx="4279037" cy="923330"/>
          </a:xfrm>
          <a:prstGeom prst="rect">
            <a:avLst/>
          </a:prstGeom>
        </p:spPr>
        <p:txBody>
          <a:bodyPr wrap="square">
            <a:spAutoFit/>
          </a:bodyPr>
          <a:lstStyle/>
          <a:p>
            <a:r>
              <a:rPr lang="nl-NL" b="1" dirty="0">
                <a:solidFill>
                  <a:schemeClr val="accent3">
                    <a:lumMod val="60000"/>
                    <a:lumOff val="40000"/>
                  </a:schemeClr>
                </a:solidFill>
              </a:rPr>
              <a:t>De fysieke leefomgeving is een breed begrip. Het omvat onderwerpen als ruimte, milieu, verkeer, natuur en water. </a:t>
            </a:r>
          </a:p>
        </p:txBody>
      </p:sp>
      <p:sp>
        <p:nvSpPr>
          <p:cNvPr id="19" name="Rechthoek 18">
            <a:extLst>
              <a:ext uri="{FF2B5EF4-FFF2-40B4-BE49-F238E27FC236}">
                <a16:creationId xmlns:a16="http://schemas.microsoft.com/office/drawing/2014/main" id="{9DF0EFE3-78C1-4BAB-9639-6217A8EC875C}"/>
              </a:ext>
            </a:extLst>
          </p:cNvPr>
          <p:cNvSpPr/>
          <p:nvPr/>
        </p:nvSpPr>
        <p:spPr>
          <a:xfrm rot="21299998">
            <a:off x="2843537" y="518983"/>
            <a:ext cx="5623078" cy="400110"/>
          </a:xfrm>
          <a:prstGeom prst="rect">
            <a:avLst/>
          </a:prstGeom>
        </p:spPr>
        <p:txBody>
          <a:bodyPr wrap="none">
            <a:spAutoFit/>
          </a:bodyPr>
          <a:lstStyle/>
          <a:p>
            <a:r>
              <a:rPr lang="nl-NL" sz="2000" b="1" dirty="0">
                <a:solidFill>
                  <a:schemeClr val="accent3">
                    <a:lumMod val="60000"/>
                    <a:lumOff val="40000"/>
                  </a:schemeClr>
                </a:solidFill>
              </a:rPr>
              <a:t>Sneller, eenvoudiger en meer ruimte voor initiatief.</a:t>
            </a:r>
          </a:p>
        </p:txBody>
      </p:sp>
      <p:sp>
        <p:nvSpPr>
          <p:cNvPr id="20" name="Pijl: omlaag 19">
            <a:extLst>
              <a:ext uri="{FF2B5EF4-FFF2-40B4-BE49-F238E27FC236}">
                <a16:creationId xmlns:a16="http://schemas.microsoft.com/office/drawing/2014/main" id="{6C251C5E-F88C-49DE-A994-BB3F408C3317}"/>
              </a:ext>
            </a:extLst>
          </p:cNvPr>
          <p:cNvSpPr/>
          <p:nvPr/>
        </p:nvSpPr>
        <p:spPr>
          <a:xfrm>
            <a:off x="6684885" y="4057095"/>
            <a:ext cx="292964" cy="1287262"/>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17754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4E26C5-B87C-4073-A9D7-7D3514D6FE70}"/>
              </a:ext>
            </a:extLst>
          </p:cNvPr>
          <p:cNvPicPr>
            <a:picLocks noChangeAspect="1"/>
          </p:cNvPicPr>
          <p:nvPr/>
        </p:nvPicPr>
        <p:blipFill>
          <a:blip r:embed="rId2"/>
          <a:stretch>
            <a:fillRect/>
          </a:stretch>
        </p:blipFill>
        <p:spPr>
          <a:xfrm>
            <a:off x="2231397" y="1890946"/>
            <a:ext cx="2696592" cy="2696592"/>
          </a:xfrm>
          <a:prstGeom prst="rect">
            <a:avLst/>
          </a:prstGeom>
        </p:spPr>
      </p:pic>
      <p:sp>
        <p:nvSpPr>
          <p:cNvPr id="3" name="Rechthoek 2">
            <a:extLst>
              <a:ext uri="{FF2B5EF4-FFF2-40B4-BE49-F238E27FC236}">
                <a16:creationId xmlns:a16="http://schemas.microsoft.com/office/drawing/2014/main" id="{1A85A368-C2C8-4D8E-861D-AD4922E508EA}"/>
              </a:ext>
            </a:extLst>
          </p:cNvPr>
          <p:cNvSpPr/>
          <p:nvPr/>
        </p:nvSpPr>
        <p:spPr>
          <a:xfrm>
            <a:off x="5269891" y="2505670"/>
            <a:ext cx="5131293" cy="1938992"/>
          </a:xfrm>
          <a:prstGeom prst="rect">
            <a:avLst/>
          </a:prstGeom>
        </p:spPr>
        <p:txBody>
          <a:bodyPr wrap="square">
            <a:spAutoFit/>
          </a:bodyPr>
          <a:lstStyle/>
          <a:p>
            <a:r>
              <a:rPr lang="nl-NL" sz="2400" dirty="0"/>
              <a:t>2) </a:t>
            </a:r>
            <a:r>
              <a:rPr lang="nl-NL" sz="2400" b="1" dirty="0"/>
              <a:t>Het</a:t>
            </a:r>
            <a:r>
              <a:rPr lang="nl-NL" sz="2400" dirty="0"/>
              <a:t> </a:t>
            </a:r>
            <a:r>
              <a:rPr lang="nl-NL" sz="2400" b="1" dirty="0"/>
              <a:t>digitale loket </a:t>
            </a:r>
            <a:r>
              <a:rPr lang="nl-NL" sz="2400" dirty="0"/>
              <a:t>waar initiatiefnemers, overheden en belanghebbenden snel kunnen zien wat is toegestaan in de fysieke leefomgeving. </a:t>
            </a:r>
          </a:p>
        </p:txBody>
      </p:sp>
    </p:spTree>
    <p:extLst>
      <p:ext uri="{BB962C8B-B14F-4D97-AF65-F5344CB8AC3E}">
        <p14:creationId xmlns:p14="http://schemas.microsoft.com/office/powerpoint/2010/main" val="150056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F7200AD-0ABE-4532-924F-B9B9E8EA711A}"/>
              </a:ext>
            </a:extLst>
          </p:cNvPr>
          <p:cNvSpPr/>
          <p:nvPr/>
        </p:nvSpPr>
        <p:spPr>
          <a:xfrm>
            <a:off x="807868" y="1134875"/>
            <a:ext cx="8478174" cy="5416868"/>
          </a:xfrm>
          <a:prstGeom prst="rect">
            <a:avLst/>
          </a:prstGeom>
        </p:spPr>
        <p:txBody>
          <a:bodyPr wrap="square">
            <a:spAutoFit/>
          </a:bodyPr>
          <a:lstStyle/>
          <a:p>
            <a:r>
              <a:rPr lang="nl-NL" sz="2800" b="1" dirty="0"/>
              <a:t>3) Anders werken: </a:t>
            </a:r>
          </a:p>
          <a:p>
            <a:endParaRPr lang="nl-NL" dirty="0"/>
          </a:p>
          <a:p>
            <a:pPr marL="342900" indent="-342900">
              <a:buAutoNum type="arabicParenR"/>
            </a:pPr>
            <a:r>
              <a:rPr lang="nl-NL" b="1" dirty="0"/>
              <a:t>Gebiedsgericht werken.</a:t>
            </a:r>
          </a:p>
          <a:p>
            <a:r>
              <a:rPr lang="nl-NL" dirty="0"/>
              <a:t>Sommige maatschappelijke vraagstukken vragen om meer regionale samenwerking tussen overheden. Ook gebiedsgericht werken, vergt goede samenwerking tussen overheden in de regio. </a:t>
            </a:r>
          </a:p>
          <a:p>
            <a:endParaRPr lang="nl-NL" b="1" dirty="0"/>
          </a:p>
          <a:p>
            <a:r>
              <a:rPr lang="nl-NL" b="1" dirty="0"/>
              <a:t>2) Integraal werken.</a:t>
            </a:r>
          </a:p>
          <a:p>
            <a:r>
              <a:rPr lang="nl-NL" dirty="0"/>
              <a:t>Het bijeen brengen van allerlei verschillende onderwerpen, perspectieven en belangen om daar samenhang in te brengen.  </a:t>
            </a:r>
          </a:p>
          <a:p>
            <a:endParaRPr lang="nl-NL" dirty="0"/>
          </a:p>
          <a:p>
            <a:pPr marL="342900" indent="-342900">
              <a:buAutoNum type="arabicParenR" startAt="3"/>
            </a:pPr>
            <a:r>
              <a:rPr lang="nl-NL" sz="2400" b="1" dirty="0"/>
              <a:t>Participatie en samenwerking. </a:t>
            </a:r>
          </a:p>
          <a:p>
            <a:r>
              <a:rPr lang="nl-NL" sz="2400" b="1" dirty="0"/>
              <a:t>Een ander samenspel met bewoners, bedrijven en andere belanghebbenden. Zodat goede ideeën meteen op tafel komen, bestuurders betere besluiten kunnen nemen en initiatieven uit de samenleving een plek krijgen.</a:t>
            </a:r>
          </a:p>
          <a:p>
            <a:endParaRPr lang="nl-NL" dirty="0"/>
          </a:p>
        </p:txBody>
      </p:sp>
      <p:pic>
        <p:nvPicPr>
          <p:cNvPr id="4" name="Afbeelding 3">
            <a:extLst>
              <a:ext uri="{FF2B5EF4-FFF2-40B4-BE49-F238E27FC236}">
                <a16:creationId xmlns:a16="http://schemas.microsoft.com/office/drawing/2014/main" id="{64E62A6F-D90B-436F-B427-93DEF4E4B138}"/>
              </a:ext>
            </a:extLst>
          </p:cNvPr>
          <p:cNvPicPr>
            <a:picLocks noChangeAspect="1"/>
          </p:cNvPicPr>
          <p:nvPr/>
        </p:nvPicPr>
        <p:blipFill>
          <a:blip r:embed="rId2"/>
          <a:stretch>
            <a:fillRect/>
          </a:stretch>
        </p:blipFill>
        <p:spPr>
          <a:xfrm>
            <a:off x="8702266" y="165602"/>
            <a:ext cx="3263398" cy="3263398"/>
          </a:xfrm>
          <a:prstGeom prst="rect">
            <a:avLst/>
          </a:prstGeom>
        </p:spPr>
      </p:pic>
    </p:spTree>
    <p:extLst>
      <p:ext uri="{BB962C8B-B14F-4D97-AF65-F5344CB8AC3E}">
        <p14:creationId xmlns:p14="http://schemas.microsoft.com/office/powerpoint/2010/main" val="3665072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FBBBA51-C8E1-4C45-BEDD-1E411CE3B1A3}"/>
              </a:ext>
            </a:extLst>
          </p:cNvPr>
          <p:cNvSpPr/>
          <p:nvPr/>
        </p:nvSpPr>
        <p:spPr>
          <a:xfrm>
            <a:off x="1480520" y="2689900"/>
            <a:ext cx="86642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9BBB59"/>
                </a:solidFill>
                <a:effectLst/>
                <a:uLnTx/>
                <a:uFillTx/>
                <a:latin typeface="Gisha" panose="020B0502040204020203" pitchFamily="34" charset="-79"/>
                <a:ea typeface="+mn-ea"/>
                <a:cs typeface="Gisha" panose="020B0502040204020203" pitchFamily="34" charset="-79"/>
              </a:rPr>
              <a:t>Wijkparticipatie? Eerst de buurt, dan de stedenbouwkundigen!</a:t>
            </a:r>
          </a:p>
        </p:txBody>
      </p:sp>
      <p:sp>
        <p:nvSpPr>
          <p:cNvPr id="5" name="Rechthoek 4">
            <a:extLst>
              <a:ext uri="{FF2B5EF4-FFF2-40B4-BE49-F238E27FC236}">
                <a16:creationId xmlns:a16="http://schemas.microsoft.com/office/drawing/2014/main" id="{876F9837-C8F8-48BA-80CF-E22C8AB0BA62}"/>
              </a:ext>
            </a:extLst>
          </p:cNvPr>
          <p:cNvSpPr/>
          <p:nvPr/>
        </p:nvSpPr>
        <p:spPr>
          <a:xfrm>
            <a:off x="1551541" y="3501701"/>
            <a:ext cx="9776365"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‘Participatie is een proces dat bedoeld is om afspraken te maken met iedereen</a:t>
            </a:r>
            <a:r>
              <a:rPr lang="nl-NL" sz="2000" dirty="0">
                <a:solidFill>
                  <a:prstClr val="black"/>
                </a:solidFill>
                <a:latin typeface="Calibri"/>
              </a:rPr>
              <a:t> in de </a:t>
            </a:r>
            <a:r>
              <a:rPr kumimoji="0" lang="nl-NL" sz="2000" b="0" i="0" u="none" strike="noStrike" kern="1200" cap="none" spc="0" normalizeH="0" baseline="0" noProof="0" dirty="0">
                <a:ln>
                  <a:noFill/>
                </a:ln>
                <a:solidFill>
                  <a:prstClr val="black"/>
                </a:solidFill>
                <a:effectLst/>
                <a:uLnTx/>
                <a:uFillTx/>
                <a:latin typeface="Calibri"/>
                <a:ea typeface="+mn-ea"/>
                <a:cs typeface="+mn-cs"/>
              </a:rPr>
              <a:t>omgeving &amp; die rekening houdt met </a:t>
            </a:r>
            <a:r>
              <a:rPr lang="nl-NL" sz="2000" dirty="0">
                <a:solidFill>
                  <a:prstClr val="black"/>
                </a:solidFill>
                <a:latin typeface="Calibri"/>
              </a:rPr>
              <a:t>zoveel </a:t>
            </a:r>
            <a:r>
              <a:rPr kumimoji="0" lang="nl-NL" sz="2000" b="0" i="0" u="none" strike="noStrike" kern="1200" cap="none" spc="0" normalizeH="0" baseline="0" noProof="0" dirty="0">
                <a:ln>
                  <a:noFill/>
                </a:ln>
                <a:solidFill>
                  <a:prstClr val="black"/>
                </a:solidFill>
                <a:effectLst/>
                <a:uLnTx/>
                <a:uFillTx/>
                <a:latin typeface="Calibri"/>
                <a:ea typeface="+mn-ea"/>
                <a:cs typeface="+mn-cs"/>
              </a:rPr>
              <a:t>mogelijk belangen van de verschillende groepen in die omgeving</a:t>
            </a:r>
            <a:r>
              <a:rPr lang="nl-NL" sz="2000">
                <a:solidFill>
                  <a:prstClr val="black"/>
                </a:solidFill>
                <a:latin typeface="Calibri"/>
              </a:rPr>
              <a:t>’. </a:t>
            </a: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hthoek 7">
            <a:extLst>
              <a:ext uri="{FF2B5EF4-FFF2-40B4-BE49-F238E27FC236}">
                <a16:creationId xmlns:a16="http://schemas.microsoft.com/office/drawing/2014/main" id="{75FD25A9-67A3-4E83-B903-6B7B4B46B896}"/>
              </a:ext>
            </a:extLst>
          </p:cNvPr>
          <p:cNvSpPr/>
          <p:nvPr/>
        </p:nvSpPr>
        <p:spPr>
          <a:xfrm>
            <a:off x="1480520" y="1614469"/>
            <a:ext cx="10324730" cy="830997"/>
          </a:xfrm>
          <a:prstGeom prst="rect">
            <a:avLst/>
          </a:prstGeom>
        </p:spPr>
        <p:txBody>
          <a:bodyPr wrap="square">
            <a:spAutoFit/>
          </a:bodyPr>
          <a:lstStyle/>
          <a:p>
            <a:r>
              <a:rPr lang="nl-NL" sz="2400" b="1" dirty="0">
                <a:solidFill>
                  <a:schemeClr val="accent3">
                    <a:lumMod val="60000"/>
                    <a:lumOff val="40000"/>
                  </a:schemeClr>
                </a:solidFill>
              </a:rPr>
              <a:t>Participatie is met de Omgevingswet niet vrijblijvend. </a:t>
            </a:r>
          </a:p>
          <a:p>
            <a:r>
              <a:rPr lang="nl-NL" sz="2400" b="1" dirty="0">
                <a:solidFill>
                  <a:schemeClr val="accent3">
                    <a:lumMod val="60000"/>
                    <a:lumOff val="40000"/>
                  </a:schemeClr>
                </a:solidFill>
              </a:rPr>
              <a:t>Wat je moet regelen staat in de wet. Nu belangrijk: </a:t>
            </a:r>
          </a:p>
        </p:txBody>
      </p:sp>
      <p:pic>
        <p:nvPicPr>
          <p:cNvPr id="2050" name="Picture 2" descr="Afbeeldingsresultaat voor wijkparticipatie">
            <a:extLst>
              <a:ext uri="{FF2B5EF4-FFF2-40B4-BE49-F238E27FC236}">
                <a16:creationId xmlns:a16="http://schemas.microsoft.com/office/drawing/2014/main" id="{B68E06D7-5292-4207-A6DC-D493E4DE7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500" y="4385327"/>
            <a:ext cx="2672410" cy="227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03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14E21233-4B70-4926-8DF2-90E105D1F4AE}"/>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a:solidFill>
                  <a:schemeClr val="tx1"/>
                </a:solidFill>
                <a:latin typeface="+mj-lt"/>
                <a:ea typeface="+mj-ea"/>
                <a:cs typeface="+mj-cs"/>
              </a:rPr>
              <a:t>Korte herhaling en jullie vragen! </a:t>
            </a: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5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B0E64FA7-2C66-45DB-A2E0-F9D149C7B253}"/>
              </a:ext>
            </a:extLst>
          </p:cNvPr>
          <p:cNvGraphicFramePr>
            <a:graphicFrameLocks noGrp="1"/>
          </p:cNvGraphicFramePr>
          <p:nvPr>
            <p:extLst>
              <p:ext uri="{D42A27DB-BD31-4B8C-83A1-F6EECF244321}">
                <p14:modId xmlns:p14="http://schemas.microsoft.com/office/powerpoint/2010/main" val="180665781"/>
              </p:ext>
            </p:extLst>
          </p:nvPr>
        </p:nvGraphicFramePr>
        <p:xfrm>
          <a:off x="390525" y="256236"/>
          <a:ext cx="11182350" cy="6053124"/>
        </p:xfrm>
        <a:graphic>
          <a:graphicData uri="http://schemas.openxmlformats.org/drawingml/2006/table">
            <a:tbl>
              <a:tblPr/>
              <a:tblGrid>
                <a:gridCol w="1170858">
                  <a:extLst>
                    <a:ext uri="{9D8B030D-6E8A-4147-A177-3AD203B41FA5}">
                      <a16:colId xmlns:a16="http://schemas.microsoft.com/office/drawing/2014/main" val="1459039595"/>
                    </a:ext>
                  </a:extLst>
                </a:gridCol>
                <a:gridCol w="471961">
                  <a:extLst>
                    <a:ext uri="{9D8B030D-6E8A-4147-A177-3AD203B41FA5}">
                      <a16:colId xmlns:a16="http://schemas.microsoft.com/office/drawing/2014/main" val="144877079"/>
                    </a:ext>
                  </a:extLst>
                </a:gridCol>
                <a:gridCol w="4938323">
                  <a:extLst>
                    <a:ext uri="{9D8B030D-6E8A-4147-A177-3AD203B41FA5}">
                      <a16:colId xmlns:a16="http://schemas.microsoft.com/office/drawing/2014/main" val="2236779467"/>
                    </a:ext>
                  </a:extLst>
                </a:gridCol>
                <a:gridCol w="4601208">
                  <a:extLst>
                    <a:ext uri="{9D8B030D-6E8A-4147-A177-3AD203B41FA5}">
                      <a16:colId xmlns:a16="http://schemas.microsoft.com/office/drawing/2014/main" val="448189273"/>
                    </a:ext>
                  </a:extLst>
                </a:gridCol>
              </a:tblGrid>
              <a:tr h="884192">
                <a:tc>
                  <a:txBody>
                    <a:bodyPr/>
                    <a:lstStyle/>
                    <a:p>
                      <a:pPr algn="l" rtl="0" fontAlgn="base"/>
                      <a:r>
                        <a:rPr lang="nl-NL" sz="1800" b="0" i="0" dirty="0">
                          <a:effectLst/>
                          <a:latin typeface="Calibri" panose="020F0502020204030204" pitchFamily="34" charset="0"/>
                        </a:rPr>
                        <a:t>11 mei  </a:t>
                      </a:r>
                      <a:endParaRPr lang="nl-NL" sz="1800" b="0" i="0" dirty="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1 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dirty="0">
                          <a:effectLst/>
                          <a:latin typeface="Calibri" panose="020F0502020204030204" pitchFamily="34" charset="0"/>
                        </a:rPr>
                        <a:t>Intro lessenserie  </a:t>
                      </a:r>
                      <a:endParaRPr lang="nl-NL" sz="1800" b="0" i="0" dirty="0">
                        <a:effectLst/>
                      </a:endParaRPr>
                    </a:p>
                    <a:p>
                      <a:pPr algn="l" rtl="0" fontAlgn="base"/>
                      <a:r>
                        <a:rPr lang="nl-NL" sz="1800" b="0" i="0" dirty="0">
                          <a:effectLst/>
                          <a:latin typeface="Calibri" panose="020F0502020204030204" pitchFamily="34" charset="0"/>
                        </a:rPr>
                        <a:t>Ontmoeten in de stad  </a:t>
                      </a:r>
                      <a:endParaRPr lang="nl-NL" sz="1800" b="0" i="0" dirty="0">
                        <a:effectLst/>
                      </a:endParaRPr>
                    </a:p>
                    <a:p>
                      <a:pPr algn="l" rtl="0" fontAlgn="base"/>
                      <a:r>
                        <a:rPr lang="nl-NL" sz="1800" b="0" i="0" dirty="0">
                          <a:effectLst/>
                          <a:latin typeface="Calibri" panose="020F0502020204030204" pitchFamily="34" charset="0"/>
                        </a:rPr>
                        <a:t>Voorbeeld: </a:t>
                      </a:r>
                      <a:r>
                        <a:rPr lang="nl-NL" sz="1800" b="0" i="0" dirty="0" err="1">
                          <a:effectLst/>
                          <a:latin typeface="Calibri" panose="020F0502020204030204" pitchFamily="34" charset="0"/>
                        </a:rPr>
                        <a:t>Social</a:t>
                      </a:r>
                      <a:r>
                        <a:rPr lang="nl-NL" sz="1800" b="0" i="0" dirty="0">
                          <a:effectLst/>
                          <a:latin typeface="Calibri" panose="020F0502020204030204" pitchFamily="34" charset="0"/>
                        </a:rPr>
                        <a:t> sofa’s, Jeu-de-</a:t>
                      </a:r>
                      <a:r>
                        <a:rPr lang="nl-NL" sz="1800" b="0" i="0" dirty="0" err="1">
                          <a:effectLst/>
                          <a:latin typeface="Calibri" panose="020F0502020204030204" pitchFamily="34" charset="0"/>
                        </a:rPr>
                        <a:t>boule</a:t>
                      </a:r>
                      <a:r>
                        <a:rPr lang="nl-NL" sz="1800" b="0" i="0" dirty="0">
                          <a:effectLst/>
                          <a:latin typeface="Calibri" panose="020F0502020204030204" pitchFamily="34" charset="0"/>
                        </a:rPr>
                        <a:t>- banen </a:t>
                      </a:r>
                      <a:endParaRPr lang="nl-NL" sz="1800" b="0" i="0" dirty="0">
                        <a:effectLst/>
                      </a:endParaRPr>
                    </a:p>
                    <a:p>
                      <a:pPr algn="l" rtl="0" fontAlgn="base"/>
                      <a:r>
                        <a:rPr lang="nl-NL" sz="1800" b="0" i="0" dirty="0">
                          <a:effectLst/>
                          <a:latin typeface="Calibri" panose="020F0502020204030204" pitchFamily="34" charset="0"/>
                        </a:rPr>
                        <a:t>Johan Cruijff courts .</a:t>
                      </a:r>
                      <a:endParaRPr lang="nl-NL" sz="1800" b="0" i="0" dirty="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Ontmoeten &gt; middel en doel </a:t>
                      </a:r>
                      <a:endParaRPr lang="nl-NL" sz="1800" b="0" i="0">
                        <a:effectLst/>
                      </a:endParaRPr>
                    </a:p>
                    <a:p>
                      <a:pPr algn="l" rtl="0" fontAlgn="base"/>
                      <a:r>
                        <a:rPr lang="nl-NL" sz="1800" b="0" i="0">
                          <a:effectLst/>
                          <a:latin typeface="Calibri" panose="020F0502020204030204" pitchFamily="34" charset="0"/>
                        </a:rPr>
                        <a:t>Doelgroep &gt; kenmerken  </a:t>
                      </a:r>
                      <a:endParaRPr lang="nl-NL" sz="1800" b="0" i="0">
                        <a:effectLst/>
                      </a:endParaRPr>
                    </a:p>
                    <a:p>
                      <a:pPr algn="l" rtl="0" fontAlgn="base"/>
                      <a:r>
                        <a:rPr lang="nl-NL" sz="1800" b="0" i="0">
                          <a:effectLst/>
                          <a:latin typeface="Calibri" panose="020F0502020204030204" pitchFamily="34" charset="0"/>
                        </a:rPr>
                        <a:t>Inrichtingsproces, hoe komt zo’n bankje daar </a:t>
                      </a:r>
                      <a:endParaRPr lang="nl-NL" sz="1800" b="0" i="0">
                        <a:effectLst/>
                      </a:endParaRPr>
                    </a:p>
                    <a:p>
                      <a:pPr algn="l" rtl="0" fontAlgn="base"/>
                      <a:r>
                        <a:rPr lang="nl-NL" sz="1800" b="0" i="0">
                          <a:effectLst/>
                          <a:latin typeface="Calibri" panose="020F0502020204030204" pitchFamily="34" charset="0"/>
                        </a:rPr>
                        <a:t>Diversiteit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223104"/>
                  </a:ext>
                </a:extLst>
              </a:tr>
              <a:tr h="271523">
                <a:tc>
                  <a:txBody>
                    <a:bodyPr/>
                    <a:lstStyle/>
                    <a:p>
                      <a:pPr algn="l" rtl="0" fontAlgn="base"/>
                      <a:r>
                        <a:rPr lang="nl-NL" sz="1800" b="0" i="0" dirty="0">
                          <a:effectLst/>
                          <a:latin typeface="Calibri" panose="020F0502020204030204" pitchFamily="34" charset="0"/>
                        </a:rPr>
                        <a:t> </a:t>
                      </a: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 </a:t>
                      </a: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Uitval van 1 week door mensenbieb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 </a:t>
                      </a: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941606"/>
                  </a:ext>
                </a:extLst>
              </a:tr>
              <a:tr h="501274">
                <a:tc>
                  <a:txBody>
                    <a:bodyPr/>
                    <a:lstStyle/>
                    <a:p>
                      <a:pPr algn="l" rtl="0" fontAlgn="base"/>
                      <a:r>
                        <a:rPr lang="nl-NL" sz="1800" b="0" i="0" dirty="0">
                          <a:effectLst/>
                          <a:latin typeface="Calibri" panose="020F0502020204030204" pitchFamily="34" charset="0"/>
                        </a:rPr>
                        <a:t>25 </a:t>
                      </a:r>
                      <a:endParaRPr lang="nl-NL" sz="1800" b="0" i="0" dirty="0">
                        <a:effectLst/>
                      </a:endParaRPr>
                    </a:p>
                    <a:p>
                      <a:pPr algn="l" rtl="0" fontAlgn="base"/>
                      <a:r>
                        <a:rPr lang="nl-NL" sz="1800" b="0" i="0" dirty="0">
                          <a:effectLst/>
                          <a:latin typeface="Calibri" panose="020F0502020204030204" pitchFamily="34" charset="0"/>
                        </a:rPr>
                        <a:t> mei </a:t>
                      </a:r>
                      <a:endParaRPr lang="nl-NL" sz="1800" b="0" i="0" dirty="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2 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Vervolg op ontmoeten!  </a:t>
                      </a:r>
                      <a:endParaRPr lang="nl-NL" sz="1800" b="0" i="0">
                        <a:effectLst/>
                      </a:endParaRPr>
                    </a:p>
                    <a:p>
                      <a:pPr algn="l" rtl="0" fontAlgn="base"/>
                      <a:r>
                        <a:rPr lang="nl-NL" sz="1800" b="0" i="0">
                          <a:effectLst/>
                          <a:latin typeface="Calibri" panose="020F0502020204030204" pitchFamily="34" charset="0"/>
                        </a:rPr>
                        <a:t>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74880"/>
                  </a:ext>
                </a:extLst>
              </a:tr>
              <a:tr h="731025">
                <a:tc>
                  <a:txBody>
                    <a:bodyPr/>
                    <a:lstStyle/>
                    <a:p>
                      <a:pPr algn="l" rtl="0" fontAlgn="base"/>
                      <a:r>
                        <a:rPr lang="nl-NL" sz="1800" b="0" i="0" dirty="0">
                          <a:effectLst/>
                          <a:latin typeface="Calibri" panose="020F0502020204030204" pitchFamily="34" charset="0"/>
                        </a:rPr>
                        <a:t>1 juni  </a:t>
                      </a:r>
                      <a:endParaRPr lang="nl-NL" sz="1800" b="0" i="0" dirty="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3 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Spelen in de stad </a:t>
                      </a:r>
                      <a:endParaRPr lang="nl-NL" sz="1800" b="0" i="0">
                        <a:effectLst/>
                      </a:endParaRPr>
                    </a:p>
                    <a:p>
                      <a:pPr algn="l" rtl="0" fontAlgn="base"/>
                      <a:r>
                        <a:rPr lang="nl-NL" sz="1800" b="0" i="0">
                          <a:effectLst/>
                          <a:latin typeface="Calibri" panose="020F0502020204030204" pitchFamily="34" charset="0"/>
                        </a:rPr>
                        <a:t>Speeltuinwerk, NUSO, Jantje Beton, Speeltuinbende </a:t>
                      </a:r>
                      <a:endParaRPr lang="nl-NL" sz="1800" b="0" i="0">
                        <a:effectLst/>
                      </a:endParaRPr>
                    </a:p>
                    <a:p>
                      <a:pPr algn="l" rtl="0" fontAlgn="base"/>
                      <a:r>
                        <a:rPr lang="nl-NL" sz="1800" b="0" i="0">
                          <a:effectLst/>
                          <a:latin typeface="Calibri" panose="020F0502020204030204" pitchFamily="34" charset="0"/>
                        </a:rPr>
                        <a:t>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Spelen in de stad &gt; middel en doel </a:t>
                      </a:r>
                      <a:endParaRPr lang="nl-NL" sz="1800" b="0" i="0">
                        <a:effectLst/>
                      </a:endParaRPr>
                    </a:p>
                    <a:p>
                      <a:pPr algn="l" rtl="0" fontAlgn="base"/>
                      <a:r>
                        <a:rPr lang="nl-NL" sz="1800" b="0" i="0">
                          <a:effectLst/>
                          <a:latin typeface="Calibri" panose="020F0502020204030204" pitchFamily="34" charset="0"/>
                        </a:rPr>
                        <a:t>Sociaal  </a:t>
                      </a:r>
                      <a:endParaRPr lang="nl-NL" sz="1800" b="0" i="0">
                        <a:effectLst/>
                      </a:endParaRPr>
                    </a:p>
                    <a:p>
                      <a:pPr algn="l" rtl="0" fontAlgn="base"/>
                      <a:r>
                        <a:rPr lang="nl-NL" sz="1800" b="0" i="0">
                          <a:effectLst/>
                          <a:latin typeface="Calibri" panose="020F0502020204030204" pitchFamily="34" charset="0"/>
                        </a:rPr>
                        <a:t>Bewonersparticipatie   </a:t>
                      </a:r>
                      <a:endParaRPr lang="nl-NL" sz="1800" b="0" i="0">
                        <a:effectLst/>
                      </a:endParaRPr>
                    </a:p>
                    <a:p>
                      <a:pPr algn="l" rtl="0" fontAlgn="base"/>
                      <a:r>
                        <a:rPr lang="nl-NL" sz="1800" b="0" i="0">
                          <a:effectLst/>
                          <a:latin typeface="Calibri" panose="020F0502020204030204" pitchFamily="34" charset="0"/>
                        </a:rPr>
                        <a:t>Doelgroep &gt; ontwikkelingsfases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989841"/>
                  </a:ext>
                </a:extLst>
              </a:tr>
              <a:tr h="654441">
                <a:tc>
                  <a:txBody>
                    <a:bodyPr/>
                    <a:lstStyle/>
                    <a:p>
                      <a:pPr algn="l" rtl="0" fontAlgn="base"/>
                      <a:r>
                        <a:rPr lang="nl-NL" sz="1800" b="0" i="0">
                          <a:effectLst/>
                          <a:latin typeface="Calibri" panose="020F0502020204030204" pitchFamily="34" charset="0"/>
                        </a:rPr>
                        <a:t>8 juni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4 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Groen in de stad  </a:t>
                      </a:r>
                      <a:endParaRPr lang="nl-NL" sz="1800" b="0" i="0">
                        <a:effectLst/>
                      </a:endParaRPr>
                    </a:p>
                    <a:p>
                      <a:pPr algn="l" rtl="0" fontAlgn="base"/>
                      <a:r>
                        <a:rPr lang="nl-NL" sz="1800" b="0" i="0">
                          <a:effectLst/>
                          <a:latin typeface="Calibri" panose="020F0502020204030204" pitchFamily="34" charset="0"/>
                        </a:rPr>
                        <a:t>Buurttuin Korvel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 burgerinitiatief </a:t>
                      </a:r>
                      <a:endParaRPr lang="nl-NL" sz="1800" b="0" i="0">
                        <a:effectLst/>
                      </a:endParaRPr>
                    </a:p>
                    <a:p>
                      <a:pPr algn="l" rtl="0" fontAlgn="base"/>
                      <a:r>
                        <a:rPr lang="nl-NL" sz="1800" b="0" i="0">
                          <a:effectLst/>
                          <a:latin typeface="Calibri" panose="020F0502020204030204" pitchFamily="34" charset="0"/>
                        </a:rPr>
                        <a:t>Groen als middel  </a:t>
                      </a:r>
                      <a:endParaRPr lang="nl-NL" sz="1800" b="0" i="0">
                        <a:effectLst/>
                      </a:endParaRPr>
                    </a:p>
                    <a:p>
                      <a:pPr algn="l" rtl="0" fontAlgn="base"/>
                      <a:r>
                        <a:rPr lang="nl-NL" sz="1800" b="0" i="0">
                          <a:effectLst/>
                          <a:latin typeface="Calibri" panose="020F0502020204030204" pitchFamily="34" charset="0"/>
                        </a:rPr>
                        <a:t>Sociaal = doel </a:t>
                      </a:r>
                      <a:endParaRPr lang="nl-NL" sz="1800" b="0" i="0">
                        <a:effectLst/>
                      </a:endParaRPr>
                    </a:p>
                    <a:p>
                      <a:pPr algn="l" rtl="0" fontAlgn="base"/>
                      <a:r>
                        <a:rPr lang="nl-NL" sz="1800" b="0" i="0">
                          <a:effectLst/>
                          <a:latin typeface="Calibri" panose="020F0502020204030204" pitchFamily="34" charset="0"/>
                        </a:rPr>
                        <a:t>Vergroenen / duurzaam / klimaat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642862"/>
                  </a:ext>
                </a:extLst>
              </a:tr>
              <a:tr h="654441">
                <a:tc>
                  <a:txBody>
                    <a:bodyPr/>
                    <a:lstStyle/>
                    <a:p>
                      <a:pPr algn="l" rtl="0" fontAlgn="base"/>
                      <a:r>
                        <a:rPr lang="nl-NL" sz="1800" b="0" i="0">
                          <a:effectLst/>
                          <a:latin typeface="Calibri" panose="020F0502020204030204" pitchFamily="34" charset="0"/>
                        </a:rPr>
                        <a:t>15 juni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5 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Bewonersparticipatie bij inrichting  </a:t>
                      </a:r>
                      <a:endParaRPr lang="nl-NL" sz="1800" b="0" i="0">
                        <a:effectLst/>
                      </a:endParaRPr>
                    </a:p>
                    <a:p>
                      <a:pPr algn="l" rtl="0" fontAlgn="base"/>
                      <a:r>
                        <a:rPr lang="nl-NL" sz="1800" b="0" i="0">
                          <a:effectLst/>
                          <a:latin typeface="Calibri" panose="020F0502020204030204" pitchFamily="34" charset="0"/>
                        </a:rPr>
                        <a:t>Vb. van Spoorpark en spoorzone, </a:t>
                      </a:r>
                      <a:endParaRPr lang="nl-NL" sz="1800" b="0" i="0">
                        <a:effectLst/>
                      </a:endParaRPr>
                    </a:p>
                    <a:p>
                      <a:pPr algn="l" rtl="0" fontAlgn="base"/>
                      <a:r>
                        <a:rPr lang="nl-NL" sz="1800" b="0" i="0">
                          <a:effectLst/>
                          <a:latin typeface="Calibri" panose="020F0502020204030204" pitchFamily="34" charset="0"/>
                        </a:rPr>
                        <a:t>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 </a:t>
                      </a: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92054"/>
                  </a:ext>
                </a:extLst>
              </a:tr>
              <a:tr h="654441">
                <a:tc>
                  <a:txBody>
                    <a:bodyPr/>
                    <a:lstStyle/>
                    <a:p>
                      <a:pPr algn="l" rtl="0" fontAlgn="base"/>
                      <a:r>
                        <a:rPr lang="nl-NL" sz="1800" b="0" i="0" dirty="0">
                          <a:effectLst/>
                          <a:latin typeface="Calibri" panose="020F0502020204030204" pitchFamily="34" charset="0"/>
                        </a:rPr>
                        <a:t>22 juni  </a:t>
                      </a:r>
                      <a:endParaRPr lang="nl-NL" sz="1800" b="0" i="0" dirty="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a:effectLst/>
                          <a:latin typeface="Calibri" panose="020F0502020204030204" pitchFamily="34" charset="0"/>
                        </a:rPr>
                        <a:t>6 </a:t>
                      </a:r>
                      <a:endParaRPr lang="nl-NL" sz="1800" b="0" i="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dirty="0">
                          <a:effectLst/>
                          <a:latin typeface="Calibri" panose="020F0502020204030204" pitchFamily="34" charset="0"/>
                        </a:rPr>
                        <a:t>Herhaling participatie en werken aan presentaties in de middag.   </a:t>
                      </a:r>
                      <a:endParaRPr lang="nl-NL" sz="1800" b="0" i="0" dirty="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800" b="0" i="0" dirty="0">
                          <a:effectLst/>
                          <a:latin typeface="Calibri" panose="020F0502020204030204" pitchFamily="34" charset="0"/>
                        </a:rPr>
                        <a:t>Hoe adviseren ze (als IBS groep) de opdrachtgever om stakeholders of doelgroep te betrekken  </a:t>
                      </a:r>
                      <a:endParaRPr lang="nl-NL" sz="1800" b="0" i="0" dirty="0">
                        <a:effectLst/>
                      </a:endParaRPr>
                    </a:p>
                  </a:txBody>
                  <a:tcPr marL="41773" marR="41773" marT="20886" marB="2088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65849"/>
                  </a:ext>
                </a:extLst>
              </a:tr>
            </a:tbl>
          </a:graphicData>
        </a:graphic>
      </p:graphicFrame>
    </p:spTree>
    <p:extLst>
      <p:ext uri="{BB962C8B-B14F-4D97-AF65-F5344CB8AC3E}">
        <p14:creationId xmlns:p14="http://schemas.microsoft.com/office/powerpoint/2010/main" val="34974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CD273350-C885-4A2A-B1E0-D88C506B3A2C}"/>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a:solidFill>
                  <a:schemeClr val="tx1"/>
                </a:solidFill>
                <a:latin typeface="+mj-lt"/>
                <a:ea typeface="+mj-ea"/>
                <a:cs typeface="+mj-cs"/>
              </a:rPr>
              <a:t>Ruimtelijke ordening </a:t>
            </a:r>
          </a:p>
        </p:txBody>
      </p:sp>
      <p:sp>
        <p:nvSpPr>
          <p:cNvPr id="6"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79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B8D2A-E595-4C23-BAAA-AC5EDE5FE219}"/>
              </a:ext>
            </a:extLst>
          </p:cNvPr>
          <p:cNvSpPr>
            <a:spLocks noGrp="1"/>
          </p:cNvSpPr>
          <p:nvPr>
            <p:ph type="title"/>
          </p:nvPr>
        </p:nvSpPr>
        <p:spPr>
          <a:xfrm>
            <a:off x="838200" y="791845"/>
            <a:ext cx="10515600" cy="1325563"/>
          </a:xfrm>
        </p:spPr>
        <p:txBody>
          <a:bodyPr/>
          <a:lstStyle/>
          <a:p>
            <a:r>
              <a:rPr lang="nl-NL"/>
              <a:t>Ruimtelijke ordening </a:t>
            </a:r>
          </a:p>
        </p:txBody>
      </p:sp>
      <p:sp>
        <p:nvSpPr>
          <p:cNvPr id="3" name="Tijdelijke aanduiding voor datum 2">
            <a:extLst>
              <a:ext uri="{FF2B5EF4-FFF2-40B4-BE49-F238E27FC236}">
                <a16:creationId xmlns:a16="http://schemas.microsoft.com/office/drawing/2014/main" id="{0DB63816-6439-47A7-995A-5B8033075D8F}"/>
              </a:ext>
            </a:extLst>
          </p:cNvPr>
          <p:cNvSpPr>
            <a:spLocks noGrp="1"/>
          </p:cNvSpPr>
          <p:nvPr>
            <p:ph type="dt" sz="half" idx="10"/>
          </p:nvPr>
        </p:nvSpPr>
        <p:spPr/>
        <p:txBody>
          <a:bodyPr/>
          <a:lstStyle/>
          <a:p>
            <a:fld id="{9A5F49B0-F0A6-4806-8662-5FD789F4D2D3}" type="datetime1">
              <a:rPr lang="en-US" smtClean="0"/>
              <a:t>6/28/2021</a:t>
            </a:fld>
            <a:endParaRPr lang="en-US"/>
          </a:p>
        </p:txBody>
      </p:sp>
      <p:sp>
        <p:nvSpPr>
          <p:cNvPr id="4" name="Tijdelijke aanduiding voor voettekst 3">
            <a:extLst>
              <a:ext uri="{FF2B5EF4-FFF2-40B4-BE49-F238E27FC236}">
                <a16:creationId xmlns:a16="http://schemas.microsoft.com/office/drawing/2014/main" id="{7FD5401F-6D99-44AE-B148-E1236DB2363B}"/>
              </a:ext>
            </a:extLst>
          </p:cNvPr>
          <p:cNvSpPr>
            <a:spLocks noGrp="1"/>
          </p:cNvSpPr>
          <p:nvPr>
            <p:ph type="ftr" sz="quarter" idx="11"/>
          </p:nvPr>
        </p:nvSpPr>
        <p:spPr/>
        <p:txBody>
          <a:bodyPr/>
          <a:lstStyle/>
          <a:p>
            <a:r>
              <a:rPr lang="en-US"/>
              <a:t>Sample Footer Text</a:t>
            </a:r>
          </a:p>
        </p:txBody>
      </p:sp>
      <p:sp>
        <p:nvSpPr>
          <p:cNvPr id="5" name="Tijdelijke aanduiding voor dianummer 4">
            <a:extLst>
              <a:ext uri="{FF2B5EF4-FFF2-40B4-BE49-F238E27FC236}">
                <a16:creationId xmlns:a16="http://schemas.microsoft.com/office/drawing/2014/main" id="{2587F871-4E4F-4B65-92D9-3E4FD7A56B7B}"/>
              </a:ext>
            </a:extLst>
          </p:cNvPr>
          <p:cNvSpPr>
            <a:spLocks noGrp="1"/>
          </p:cNvSpPr>
          <p:nvPr>
            <p:ph type="sldNum" sz="quarter" idx="12"/>
          </p:nvPr>
        </p:nvSpPr>
        <p:spPr/>
        <p:txBody>
          <a:bodyPr/>
          <a:lstStyle/>
          <a:p>
            <a:fld id="{DFDF98CC-160E-494C-8C3C-8CDC5FA257DE}" type="slidenum">
              <a:rPr lang="en-US" smtClean="0"/>
              <a:t>4</a:t>
            </a:fld>
            <a:endParaRPr lang="en-US"/>
          </a:p>
        </p:txBody>
      </p:sp>
      <p:sp>
        <p:nvSpPr>
          <p:cNvPr id="6" name="Tekstvak 5">
            <a:extLst>
              <a:ext uri="{FF2B5EF4-FFF2-40B4-BE49-F238E27FC236}">
                <a16:creationId xmlns:a16="http://schemas.microsoft.com/office/drawing/2014/main" id="{E0300130-7701-4702-A5AB-12381AB4FEA4}"/>
              </a:ext>
            </a:extLst>
          </p:cNvPr>
          <p:cNvSpPr txBox="1"/>
          <p:nvPr/>
        </p:nvSpPr>
        <p:spPr>
          <a:xfrm>
            <a:off x="838200" y="2255520"/>
            <a:ext cx="10327640" cy="3539430"/>
          </a:xfrm>
          <a:prstGeom prst="rect">
            <a:avLst/>
          </a:prstGeom>
          <a:noFill/>
        </p:spPr>
        <p:txBody>
          <a:bodyPr wrap="square" rtlCol="0">
            <a:spAutoFit/>
          </a:bodyPr>
          <a:lstStyle/>
          <a:p>
            <a:r>
              <a:rPr lang="nl-NL" sz="3200"/>
              <a:t>Het hoofddoel van de ruimtelijke ordening is te zorgen voor een zo goed mogelijke leefomgeving. Er moeten genoeg huizen gebouwd worden, maar er moet ook ruimte blijven voor de natuur. Bedrijven moeten zich kunnen ontwikkelen maar dit mag niet ten koste gaan van de luchtkwaliteit. De bereikbaarheid over de weg is heel belangrijk maar de leefbaarheid in een wijk ook. </a:t>
            </a:r>
          </a:p>
          <a:p>
            <a:endParaRPr lang="nl-NL" sz="3200"/>
          </a:p>
        </p:txBody>
      </p:sp>
      <p:sp>
        <p:nvSpPr>
          <p:cNvPr id="9" name="Tekstvak 8">
            <a:extLst>
              <a:ext uri="{FF2B5EF4-FFF2-40B4-BE49-F238E27FC236}">
                <a16:creationId xmlns:a16="http://schemas.microsoft.com/office/drawing/2014/main" id="{985DBE6B-C2A2-46FE-A176-251422E8DB65}"/>
              </a:ext>
            </a:extLst>
          </p:cNvPr>
          <p:cNvSpPr txBox="1"/>
          <p:nvPr/>
        </p:nvSpPr>
        <p:spPr>
          <a:xfrm>
            <a:off x="6698751" y="5424755"/>
            <a:ext cx="3554858" cy="646331"/>
          </a:xfrm>
          <a:prstGeom prst="rect">
            <a:avLst/>
          </a:prstGeom>
          <a:solidFill>
            <a:schemeClr val="accent6">
              <a:lumMod val="20000"/>
              <a:lumOff val="80000"/>
            </a:schemeClr>
          </a:solidFill>
        </p:spPr>
        <p:txBody>
          <a:bodyPr wrap="square" rtlCol="0">
            <a:spAutoFit/>
          </a:bodyPr>
          <a:lstStyle/>
          <a:p>
            <a:r>
              <a:rPr lang="nl-NL"/>
              <a:t>Filmpje over ruimtelijke ordening:</a:t>
            </a:r>
          </a:p>
          <a:p>
            <a:r>
              <a:rPr lang="nl-NL"/>
              <a:t>https://youtu.be/NOQO4Sok09o</a:t>
            </a:r>
          </a:p>
        </p:txBody>
      </p:sp>
    </p:spTree>
    <p:extLst>
      <p:ext uri="{BB962C8B-B14F-4D97-AF65-F5344CB8AC3E}">
        <p14:creationId xmlns:p14="http://schemas.microsoft.com/office/powerpoint/2010/main" val="280110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4F99BE0-3821-428A-9221-D4152D7C76A1}"/>
              </a:ext>
            </a:extLst>
          </p:cNvPr>
          <p:cNvSpPr>
            <a:spLocks noGrp="1"/>
          </p:cNvSpPr>
          <p:nvPr>
            <p:ph type="dt" sz="half" idx="10"/>
          </p:nvPr>
        </p:nvSpPr>
        <p:spPr/>
        <p:txBody>
          <a:bodyPr/>
          <a:lstStyle/>
          <a:p>
            <a:fld id="{D2C30667-29C0-4853-A695-2D323707E37B}" type="datetime1">
              <a:rPr lang="en-US" smtClean="0"/>
              <a:t>6/28/2021</a:t>
            </a:fld>
            <a:endParaRPr lang="en-US"/>
          </a:p>
        </p:txBody>
      </p:sp>
      <p:sp>
        <p:nvSpPr>
          <p:cNvPr id="3" name="Tijdelijke aanduiding voor voettekst 2">
            <a:extLst>
              <a:ext uri="{FF2B5EF4-FFF2-40B4-BE49-F238E27FC236}">
                <a16:creationId xmlns:a16="http://schemas.microsoft.com/office/drawing/2014/main" id="{60B1B120-6A01-4BFA-A021-926432A84E79}"/>
              </a:ext>
            </a:extLst>
          </p:cNvPr>
          <p:cNvSpPr>
            <a:spLocks noGrp="1"/>
          </p:cNvSpPr>
          <p:nvPr>
            <p:ph type="ftr" sz="quarter" idx="11"/>
          </p:nvPr>
        </p:nvSpPr>
        <p:spPr/>
        <p:txBody>
          <a:bodyPr/>
          <a:lstStyle/>
          <a:p>
            <a:r>
              <a:rPr lang="en-US"/>
              <a:t>Sample Footer Text</a:t>
            </a:r>
          </a:p>
        </p:txBody>
      </p:sp>
      <p:sp>
        <p:nvSpPr>
          <p:cNvPr id="4" name="Tijdelijke aanduiding voor dianummer 3">
            <a:extLst>
              <a:ext uri="{FF2B5EF4-FFF2-40B4-BE49-F238E27FC236}">
                <a16:creationId xmlns:a16="http://schemas.microsoft.com/office/drawing/2014/main" id="{26D5F9EE-CE51-437E-B9F8-58D47DF6F06B}"/>
              </a:ext>
            </a:extLst>
          </p:cNvPr>
          <p:cNvSpPr>
            <a:spLocks noGrp="1"/>
          </p:cNvSpPr>
          <p:nvPr>
            <p:ph type="sldNum" sz="quarter" idx="12"/>
          </p:nvPr>
        </p:nvSpPr>
        <p:spPr/>
        <p:txBody>
          <a:bodyPr/>
          <a:lstStyle/>
          <a:p>
            <a:fld id="{DFDF98CC-160E-494C-8C3C-8CDC5FA257DE}" type="slidenum">
              <a:rPr lang="en-US" smtClean="0"/>
              <a:t>5</a:t>
            </a:fld>
            <a:endParaRPr lang="en-US"/>
          </a:p>
        </p:txBody>
      </p:sp>
      <p:sp>
        <p:nvSpPr>
          <p:cNvPr id="5" name="Rechthoek 4">
            <a:extLst>
              <a:ext uri="{FF2B5EF4-FFF2-40B4-BE49-F238E27FC236}">
                <a16:creationId xmlns:a16="http://schemas.microsoft.com/office/drawing/2014/main" id="{8CA9A01D-EF31-485A-9BBB-CEDE8C47C27A}"/>
              </a:ext>
            </a:extLst>
          </p:cNvPr>
          <p:cNvSpPr/>
          <p:nvPr/>
        </p:nvSpPr>
        <p:spPr>
          <a:xfrm>
            <a:off x="1191893" y="969580"/>
            <a:ext cx="9298305" cy="1569660"/>
          </a:xfrm>
          <a:prstGeom prst="rect">
            <a:avLst/>
          </a:prstGeom>
        </p:spPr>
        <p:txBody>
          <a:bodyPr wrap="square">
            <a:spAutoFit/>
          </a:bodyPr>
          <a:lstStyle/>
          <a:p>
            <a:r>
              <a:rPr lang="nl-NL" sz="3200" dirty="0"/>
              <a:t>Omdat Nederland klein is moet er gezocht worden naar slimme oplossingen om zoveel mogelijk activiteiten en functies met elkaar te combineren.  </a:t>
            </a:r>
          </a:p>
        </p:txBody>
      </p:sp>
      <p:sp>
        <p:nvSpPr>
          <p:cNvPr id="7" name="Tekstvak 6">
            <a:extLst>
              <a:ext uri="{FF2B5EF4-FFF2-40B4-BE49-F238E27FC236}">
                <a16:creationId xmlns:a16="http://schemas.microsoft.com/office/drawing/2014/main" id="{9DFCCF30-61FF-4423-B849-4FB6ECC2926C}"/>
              </a:ext>
            </a:extLst>
          </p:cNvPr>
          <p:cNvSpPr txBox="1"/>
          <p:nvPr/>
        </p:nvSpPr>
        <p:spPr>
          <a:xfrm>
            <a:off x="1136012" y="2795267"/>
            <a:ext cx="9410065" cy="3046988"/>
          </a:xfrm>
          <a:prstGeom prst="rect">
            <a:avLst/>
          </a:prstGeom>
          <a:noFill/>
        </p:spPr>
        <p:txBody>
          <a:bodyPr wrap="square" rtlCol="0">
            <a:spAutoFit/>
          </a:bodyPr>
          <a:lstStyle/>
          <a:p>
            <a:r>
              <a:rPr lang="nl-NL" sz="3200" dirty="0"/>
              <a:t>Dit wordt bepaald door ‘de maatschappij’; alle burgers, bedrijven, overheden en belangengroepen.  Uiteindelijk bepaald bv. een gemeente, provincie of het Rijk wat waar komt. </a:t>
            </a:r>
          </a:p>
          <a:p>
            <a:endParaRPr lang="nl-NL" sz="3200" dirty="0"/>
          </a:p>
          <a:p>
            <a:r>
              <a:rPr lang="nl-NL" sz="3200" dirty="0"/>
              <a:t>De stedenbouwkundigen en planogen geven advies en ontwerpen. </a:t>
            </a:r>
          </a:p>
          <a:p>
            <a:endParaRPr lang="nl-NL" sz="3200" dirty="0"/>
          </a:p>
        </p:txBody>
      </p:sp>
    </p:spTree>
    <p:extLst>
      <p:ext uri="{BB962C8B-B14F-4D97-AF65-F5344CB8AC3E}">
        <p14:creationId xmlns:p14="http://schemas.microsoft.com/office/powerpoint/2010/main" val="246762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2CA6EFA-B4B6-408C-9E70-90E728534B42}"/>
              </a:ext>
            </a:extLst>
          </p:cNvPr>
          <p:cNvSpPr>
            <a:spLocks noGrp="1"/>
          </p:cNvSpPr>
          <p:nvPr>
            <p:ph type="dt" sz="half" idx="10"/>
          </p:nvPr>
        </p:nvSpPr>
        <p:spPr/>
        <p:txBody>
          <a:bodyPr/>
          <a:lstStyle/>
          <a:p>
            <a:fld id="{D2C30667-29C0-4853-A695-2D323707E37B}" type="datetime1">
              <a:rPr lang="en-US" smtClean="0"/>
              <a:t>6/28/2021</a:t>
            </a:fld>
            <a:endParaRPr lang="en-US"/>
          </a:p>
        </p:txBody>
      </p:sp>
      <p:sp>
        <p:nvSpPr>
          <p:cNvPr id="3" name="Tijdelijke aanduiding voor voettekst 2">
            <a:extLst>
              <a:ext uri="{FF2B5EF4-FFF2-40B4-BE49-F238E27FC236}">
                <a16:creationId xmlns:a16="http://schemas.microsoft.com/office/drawing/2014/main" id="{1376EDB9-1EC0-45C2-A390-072F581B5325}"/>
              </a:ext>
            </a:extLst>
          </p:cNvPr>
          <p:cNvSpPr>
            <a:spLocks noGrp="1"/>
          </p:cNvSpPr>
          <p:nvPr>
            <p:ph type="ftr" sz="quarter" idx="11"/>
          </p:nvPr>
        </p:nvSpPr>
        <p:spPr/>
        <p:txBody>
          <a:bodyPr/>
          <a:lstStyle/>
          <a:p>
            <a:r>
              <a:rPr lang="en-US"/>
              <a:t>Sample Footer Text</a:t>
            </a:r>
          </a:p>
        </p:txBody>
      </p:sp>
      <p:sp>
        <p:nvSpPr>
          <p:cNvPr id="4" name="Tijdelijke aanduiding voor dianummer 3">
            <a:extLst>
              <a:ext uri="{FF2B5EF4-FFF2-40B4-BE49-F238E27FC236}">
                <a16:creationId xmlns:a16="http://schemas.microsoft.com/office/drawing/2014/main" id="{33E05BD5-C120-46AD-8AA3-88F3E157ACC9}"/>
              </a:ext>
            </a:extLst>
          </p:cNvPr>
          <p:cNvSpPr>
            <a:spLocks noGrp="1"/>
          </p:cNvSpPr>
          <p:nvPr>
            <p:ph type="sldNum" sz="quarter" idx="12"/>
          </p:nvPr>
        </p:nvSpPr>
        <p:spPr/>
        <p:txBody>
          <a:bodyPr/>
          <a:lstStyle/>
          <a:p>
            <a:fld id="{DFDF98CC-160E-494C-8C3C-8CDC5FA257DE}" type="slidenum">
              <a:rPr lang="en-US" smtClean="0"/>
              <a:t>6</a:t>
            </a:fld>
            <a:endParaRPr lang="en-US"/>
          </a:p>
        </p:txBody>
      </p:sp>
      <p:sp>
        <p:nvSpPr>
          <p:cNvPr id="5" name="Rechthoek 4">
            <a:extLst>
              <a:ext uri="{FF2B5EF4-FFF2-40B4-BE49-F238E27FC236}">
                <a16:creationId xmlns:a16="http://schemas.microsoft.com/office/drawing/2014/main" id="{D5B0B3B5-BC2A-4691-BCFE-1B3C70C13987}"/>
              </a:ext>
            </a:extLst>
          </p:cNvPr>
          <p:cNvSpPr/>
          <p:nvPr/>
        </p:nvSpPr>
        <p:spPr>
          <a:xfrm>
            <a:off x="1045824" y="1144061"/>
            <a:ext cx="9582150" cy="3785652"/>
          </a:xfrm>
          <a:prstGeom prst="rect">
            <a:avLst/>
          </a:prstGeom>
        </p:spPr>
        <p:txBody>
          <a:bodyPr wrap="square">
            <a:spAutoFit/>
          </a:bodyPr>
          <a:lstStyle/>
          <a:p>
            <a:r>
              <a:rPr lang="nl-NL" sz="2400" dirty="0"/>
              <a:t>Ruimtelijke ordening geeft het praktisch handelen aan; het bestemmen van grond tot bouwgrond of het aanwijzen van een gebied van intensieve veehouderij. </a:t>
            </a:r>
          </a:p>
          <a:p>
            <a:endParaRPr lang="nl-NL" sz="2400" dirty="0"/>
          </a:p>
          <a:p>
            <a:r>
              <a:rPr lang="nl-NL" sz="2400" dirty="0"/>
              <a:t>Planologie is de wetenschap die daarvoor de kennis aanreikt; die onderzoeken of de grond wel geschikt is om er bv. huizen op te bouwen en bv. de juridische regels over geluidsoverlast of luchtverontreiniging. </a:t>
            </a:r>
          </a:p>
          <a:p>
            <a:endParaRPr lang="nl-NL" sz="2400" dirty="0"/>
          </a:p>
          <a:p>
            <a:r>
              <a:rPr lang="nl-NL" sz="2400" dirty="0"/>
              <a:t>Bouwkundigen, architecten en vele anderen zorgen en dan voor ontwerpen,  tekeningen, financiering en realisatie. </a:t>
            </a:r>
          </a:p>
        </p:txBody>
      </p:sp>
      <p:sp>
        <p:nvSpPr>
          <p:cNvPr id="7" name="Tekstvak 6">
            <a:extLst>
              <a:ext uri="{FF2B5EF4-FFF2-40B4-BE49-F238E27FC236}">
                <a16:creationId xmlns:a16="http://schemas.microsoft.com/office/drawing/2014/main" id="{614D12E5-887C-4017-B771-C2E2E0876AD3}"/>
              </a:ext>
            </a:extLst>
          </p:cNvPr>
          <p:cNvSpPr txBox="1"/>
          <p:nvPr/>
        </p:nvSpPr>
        <p:spPr>
          <a:xfrm>
            <a:off x="7952198" y="5647768"/>
            <a:ext cx="3596674" cy="646331"/>
          </a:xfrm>
          <a:prstGeom prst="rect">
            <a:avLst/>
          </a:prstGeom>
          <a:solidFill>
            <a:schemeClr val="accent6">
              <a:lumMod val="20000"/>
              <a:lumOff val="80000"/>
            </a:schemeClr>
          </a:solidFill>
        </p:spPr>
        <p:txBody>
          <a:bodyPr wrap="square" rtlCol="0">
            <a:spAutoFit/>
          </a:bodyPr>
          <a:lstStyle/>
          <a:p>
            <a:r>
              <a:rPr lang="nl-NL" dirty="0"/>
              <a:t>Filmpje over de ontwikkeling van Flevoland: </a:t>
            </a:r>
          </a:p>
          <a:p>
            <a:r>
              <a:rPr lang="nl-NL" dirty="0">
                <a:hlinkClick r:id="rId2"/>
              </a:rPr>
              <a:t>https://youtu.be/AypGE97Mv1Y</a:t>
            </a:r>
            <a:r>
              <a:rPr lang="nl-NL" dirty="0"/>
              <a:t> </a:t>
            </a:r>
          </a:p>
        </p:txBody>
      </p:sp>
    </p:spTree>
    <p:extLst>
      <p:ext uri="{BB962C8B-B14F-4D97-AF65-F5344CB8AC3E}">
        <p14:creationId xmlns:p14="http://schemas.microsoft.com/office/powerpoint/2010/main" val="314494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7CDB4-5B6A-4972-B220-E74A89671D25}"/>
              </a:ext>
            </a:extLst>
          </p:cNvPr>
          <p:cNvSpPr>
            <a:spLocks noGrp="1"/>
          </p:cNvSpPr>
          <p:nvPr>
            <p:ph type="title"/>
          </p:nvPr>
        </p:nvSpPr>
        <p:spPr>
          <a:xfrm>
            <a:off x="691896" y="307509"/>
            <a:ext cx="10515600" cy="1325563"/>
          </a:xfrm>
        </p:spPr>
        <p:txBody>
          <a:bodyPr/>
          <a:lstStyle/>
          <a:p>
            <a:r>
              <a:rPr lang="nl-NL"/>
              <a:t>De stad en ruimtelijke ordening</a:t>
            </a:r>
          </a:p>
        </p:txBody>
      </p:sp>
      <p:sp>
        <p:nvSpPr>
          <p:cNvPr id="3" name="Tijdelijke aanduiding voor datum 2">
            <a:extLst>
              <a:ext uri="{FF2B5EF4-FFF2-40B4-BE49-F238E27FC236}">
                <a16:creationId xmlns:a16="http://schemas.microsoft.com/office/drawing/2014/main" id="{6398A3A2-C549-4C56-8B57-AB099DEF5C57}"/>
              </a:ext>
            </a:extLst>
          </p:cNvPr>
          <p:cNvSpPr>
            <a:spLocks noGrp="1"/>
          </p:cNvSpPr>
          <p:nvPr>
            <p:ph type="dt" sz="half" idx="10"/>
          </p:nvPr>
        </p:nvSpPr>
        <p:spPr/>
        <p:txBody>
          <a:bodyPr/>
          <a:lstStyle/>
          <a:p>
            <a:fld id="{9A5F49B0-F0A6-4806-8662-5FD789F4D2D3}" type="datetime1">
              <a:rPr lang="en-US" smtClean="0"/>
              <a:t>6/28/2021</a:t>
            </a:fld>
            <a:endParaRPr lang="en-US"/>
          </a:p>
        </p:txBody>
      </p:sp>
      <p:sp>
        <p:nvSpPr>
          <p:cNvPr id="4" name="Tijdelijke aanduiding voor voettekst 3">
            <a:extLst>
              <a:ext uri="{FF2B5EF4-FFF2-40B4-BE49-F238E27FC236}">
                <a16:creationId xmlns:a16="http://schemas.microsoft.com/office/drawing/2014/main" id="{5F1290AD-4310-4805-8623-C43ED6313396}"/>
              </a:ext>
            </a:extLst>
          </p:cNvPr>
          <p:cNvSpPr>
            <a:spLocks noGrp="1"/>
          </p:cNvSpPr>
          <p:nvPr>
            <p:ph type="ftr" sz="quarter" idx="11"/>
          </p:nvPr>
        </p:nvSpPr>
        <p:spPr/>
        <p:txBody>
          <a:bodyPr/>
          <a:lstStyle/>
          <a:p>
            <a:r>
              <a:rPr lang="en-US"/>
              <a:t>Sample Footer Text</a:t>
            </a:r>
          </a:p>
        </p:txBody>
      </p:sp>
      <p:sp>
        <p:nvSpPr>
          <p:cNvPr id="5" name="Tijdelijke aanduiding voor dianummer 4">
            <a:extLst>
              <a:ext uri="{FF2B5EF4-FFF2-40B4-BE49-F238E27FC236}">
                <a16:creationId xmlns:a16="http://schemas.microsoft.com/office/drawing/2014/main" id="{2FFC5473-5974-4453-87E3-80BC3784B778}"/>
              </a:ext>
            </a:extLst>
          </p:cNvPr>
          <p:cNvSpPr>
            <a:spLocks noGrp="1"/>
          </p:cNvSpPr>
          <p:nvPr>
            <p:ph type="sldNum" sz="quarter" idx="12"/>
          </p:nvPr>
        </p:nvSpPr>
        <p:spPr/>
        <p:txBody>
          <a:bodyPr/>
          <a:lstStyle/>
          <a:p>
            <a:fld id="{DFDF98CC-160E-494C-8C3C-8CDC5FA257DE}" type="slidenum">
              <a:rPr lang="en-US" smtClean="0"/>
              <a:t>7</a:t>
            </a:fld>
            <a:endParaRPr lang="en-US"/>
          </a:p>
        </p:txBody>
      </p:sp>
      <p:sp>
        <p:nvSpPr>
          <p:cNvPr id="6" name="Tekstvak 5">
            <a:extLst>
              <a:ext uri="{FF2B5EF4-FFF2-40B4-BE49-F238E27FC236}">
                <a16:creationId xmlns:a16="http://schemas.microsoft.com/office/drawing/2014/main" id="{4D13B788-9BCC-4AD0-81B6-ED2AFACDC663}"/>
              </a:ext>
            </a:extLst>
          </p:cNvPr>
          <p:cNvSpPr txBox="1"/>
          <p:nvPr/>
        </p:nvSpPr>
        <p:spPr>
          <a:xfrm>
            <a:off x="749814" y="1366897"/>
            <a:ext cx="10027920" cy="2554545"/>
          </a:xfrm>
          <a:prstGeom prst="rect">
            <a:avLst/>
          </a:prstGeom>
          <a:noFill/>
        </p:spPr>
        <p:txBody>
          <a:bodyPr wrap="square" rtlCol="0">
            <a:spAutoFit/>
          </a:bodyPr>
          <a:lstStyle/>
          <a:p>
            <a:r>
              <a:rPr lang="nl-NL" sz="3200" dirty="0"/>
              <a:t>Analyseren; hoe ziet de stad eruit? </a:t>
            </a:r>
          </a:p>
          <a:p>
            <a:r>
              <a:rPr lang="nl-NL" sz="3200" dirty="0">
                <a:solidFill>
                  <a:schemeClr val="bg1"/>
                </a:solidFill>
              </a:rPr>
              <a:t>1. Vorm &gt; Parijs</a:t>
            </a:r>
          </a:p>
          <a:p>
            <a:r>
              <a:rPr lang="nl-NL" sz="3200" dirty="0"/>
              <a:t>Vorm </a:t>
            </a:r>
          </a:p>
          <a:p>
            <a:r>
              <a:rPr lang="nl-NL" sz="3200" dirty="0"/>
              <a:t>Structuur  </a:t>
            </a:r>
          </a:p>
          <a:p>
            <a:r>
              <a:rPr lang="nl-NL" sz="3200" dirty="0"/>
              <a:t>Functies </a:t>
            </a:r>
            <a:r>
              <a:rPr lang="nl-NL" dirty="0"/>
              <a:t> </a:t>
            </a:r>
          </a:p>
        </p:txBody>
      </p:sp>
      <p:pic>
        <p:nvPicPr>
          <p:cNvPr id="7" name="Afbeelding 6">
            <a:extLst>
              <a:ext uri="{FF2B5EF4-FFF2-40B4-BE49-F238E27FC236}">
                <a16:creationId xmlns:a16="http://schemas.microsoft.com/office/drawing/2014/main" id="{35AEA2FD-103C-436A-8249-D86292E6A64D}"/>
              </a:ext>
            </a:extLst>
          </p:cNvPr>
          <p:cNvPicPr>
            <a:picLocks noChangeAspect="1"/>
          </p:cNvPicPr>
          <p:nvPr/>
        </p:nvPicPr>
        <p:blipFill rotWithShape="1">
          <a:blip r:embed="rId2"/>
          <a:srcRect l="10020" t="12138" r="10605" b="10141"/>
          <a:stretch/>
        </p:blipFill>
        <p:spPr>
          <a:xfrm rot="16200000">
            <a:off x="7076900" y="1991064"/>
            <a:ext cx="4065609" cy="4664963"/>
          </a:xfrm>
          <a:prstGeom prst="rect">
            <a:avLst/>
          </a:prstGeom>
        </p:spPr>
      </p:pic>
    </p:spTree>
    <p:extLst>
      <p:ext uri="{BB962C8B-B14F-4D97-AF65-F5344CB8AC3E}">
        <p14:creationId xmlns:p14="http://schemas.microsoft.com/office/powerpoint/2010/main" val="151791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3D4BE9A-3E0B-4891-98C5-631D9B6D176B}"/>
              </a:ext>
            </a:extLst>
          </p:cNvPr>
          <p:cNvSpPr>
            <a:spLocks noGrp="1"/>
          </p:cNvSpPr>
          <p:nvPr>
            <p:ph type="dt" sz="half" idx="10"/>
          </p:nvPr>
        </p:nvSpPr>
        <p:spPr/>
        <p:txBody>
          <a:bodyPr/>
          <a:lstStyle/>
          <a:p>
            <a:fld id="{D2C30667-29C0-4853-A695-2D323707E37B}" type="datetime1">
              <a:rPr lang="en-US" smtClean="0"/>
              <a:t>6/28/2021</a:t>
            </a:fld>
            <a:endParaRPr lang="en-US"/>
          </a:p>
        </p:txBody>
      </p:sp>
      <p:sp>
        <p:nvSpPr>
          <p:cNvPr id="3" name="Tijdelijke aanduiding voor voettekst 2">
            <a:extLst>
              <a:ext uri="{FF2B5EF4-FFF2-40B4-BE49-F238E27FC236}">
                <a16:creationId xmlns:a16="http://schemas.microsoft.com/office/drawing/2014/main" id="{3B38F966-7FED-459F-9E78-69B965C1DA90}"/>
              </a:ext>
            </a:extLst>
          </p:cNvPr>
          <p:cNvSpPr>
            <a:spLocks noGrp="1"/>
          </p:cNvSpPr>
          <p:nvPr>
            <p:ph type="ftr" sz="quarter" idx="11"/>
          </p:nvPr>
        </p:nvSpPr>
        <p:spPr/>
        <p:txBody>
          <a:bodyPr/>
          <a:lstStyle/>
          <a:p>
            <a:r>
              <a:rPr lang="en-US"/>
              <a:t>Sample Footer Text</a:t>
            </a:r>
          </a:p>
        </p:txBody>
      </p:sp>
      <p:sp>
        <p:nvSpPr>
          <p:cNvPr id="4" name="Tijdelijke aanduiding voor dianummer 3">
            <a:extLst>
              <a:ext uri="{FF2B5EF4-FFF2-40B4-BE49-F238E27FC236}">
                <a16:creationId xmlns:a16="http://schemas.microsoft.com/office/drawing/2014/main" id="{D509C02C-0406-49E4-9F6A-1927B4C6BC63}"/>
              </a:ext>
            </a:extLst>
          </p:cNvPr>
          <p:cNvSpPr>
            <a:spLocks noGrp="1"/>
          </p:cNvSpPr>
          <p:nvPr>
            <p:ph type="sldNum" sz="quarter" idx="12"/>
          </p:nvPr>
        </p:nvSpPr>
        <p:spPr/>
        <p:txBody>
          <a:bodyPr/>
          <a:lstStyle/>
          <a:p>
            <a:fld id="{DFDF98CC-160E-494C-8C3C-8CDC5FA257DE}" type="slidenum">
              <a:rPr lang="en-US" smtClean="0"/>
              <a:t>8</a:t>
            </a:fld>
            <a:endParaRPr lang="en-US"/>
          </a:p>
        </p:txBody>
      </p:sp>
      <p:pic>
        <p:nvPicPr>
          <p:cNvPr id="5" name="Afbeelding 4">
            <a:extLst>
              <a:ext uri="{FF2B5EF4-FFF2-40B4-BE49-F238E27FC236}">
                <a16:creationId xmlns:a16="http://schemas.microsoft.com/office/drawing/2014/main" id="{CD666F1B-1371-4125-8F5F-E20F8464A2F3}"/>
              </a:ext>
            </a:extLst>
          </p:cNvPr>
          <p:cNvPicPr>
            <a:picLocks noChangeAspect="1"/>
          </p:cNvPicPr>
          <p:nvPr/>
        </p:nvPicPr>
        <p:blipFill rotWithShape="1">
          <a:blip r:embed="rId2"/>
          <a:srcRect l="8685" t="7145" r="35611" b="10474"/>
          <a:stretch/>
        </p:blipFill>
        <p:spPr>
          <a:xfrm>
            <a:off x="91440" y="-26995"/>
            <a:ext cx="3769360" cy="6884995"/>
          </a:xfrm>
          <a:prstGeom prst="rect">
            <a:avLst/>
          </a:prstGeom>
        </p:spPr>
      </p:pic>
      <p:sp>
        <p:nvSpPr>
          <p:cNvPr id="6" name="Tekstvak 5">
            <a:extLst>
              <a:ext uri="{FF2B5EF4-FFF2-40B4-BE49-F238E27FC236}">
                <a16:creationId xmlns:a16="http://schemas.microsoft.com/office/drawing/2014/main" id="{02A56EA1-BDCE-4113-B2C0-E0CAA5737C5E}"/>
              </a:ext>
            </a:extLst>
          </p:cNvPr>
          <p:cNvSpPr txBox="1"/>
          <p:nvPr/>
        </p:nvSpPr>
        <p:spPr>
          <a:xfrm>
            <a:off x="4287520" y="365631"/>
            <a:ext cx="7261352" cy="5016758"/>
          </a:xfrm>
          <a:prstGeom prst="rect">
            <a:avLst/>
          </a:prstGeom>
          <a:noFill/>
        </p:spPr>
        <p:txBody>
          <a:bodyPr wrap="square" rtlCol="0">
            <a:spAutoFit/>
          </a:bodyPr>
          <a:lstStyle/>
          <a:p>
            <a:r>
              <a:rPr lang="nl-NL" sz="3200" dirty="0"/>
              <a:t>1. Vorm van Londen (boven en Los Angeles (beneden):</a:t>
            </a:r>
          </a:p>
          <a:p>
            <a:endParaRPr lang="nl-NL" sz="3200" dirty="0"/>
          </a:p>
          <a:p>
            <a:r>
              <a:rPr lang="nl-NL" sz="3200" dirty="0"/>
              <a:t>Londen is ouder en ontstaan vanuit o.a. de bereikbaarheid via postkoets en spoor; verbindingen zo kort en efficiënt mogelijk. </a:t>
            </a:r>
          </a:p>
          <a:p>
            <a:endParaRPr lang="nl-NL" sz="3200" dirty="0"/>
          </a:p>
          <a:p>
            <a:r>
              <a:rPr lang="nl-NL" sz="3200" dirty="0"/>
              <a:t>Los Angeles is een jongere stad en gegroeid voor bereikbaarheid met de auto = uitgestrekter en flexibele structuur.  </a:t>
            </a:r>
          </a:p>
        </p:txBody>
      </p:sp>
    </p:spTree>
    <p:extLst>
      <p:ext uri="{BB962C8B-B14F-4D97-AF65-F5344CB8AC3E}">
        <p14:creationId xmlns:p14="http://schemas.microsoft.com/office/powerpoint/2010/main" val="408761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81565-AE04-4422-A619-E1E15CE94C1F}"/>
              </a:ext>
            </a:extLst>
          </p:cNvPr>
          <p:cNvSpPr>
            <a:spLocks noGrp="1"/>
          </p:cNvSpPr>
          <p:nvPr>
            <p:ph type="title"/>
          </p:nvPr>
        </p:nvSpPr>
        <p:spPr/>
        <p:txBody>
          <a:bodyPr>
            <a:normAutofit/>
          </a:bodyPr>
          <a:lstStyle/>
          <a:p>
            <a:r>
              <a:rPr lang="nl-NL" dirty="0"/>
              <a:t>2. Structuur van een stad:</a:t>
            </a:r>
          </a:p>
        </p:txBody>
      </p:sp>
      <p:sp>
        <p:nvSpPr>
          <p:cNvPr id="3" name="Tijdelijke aanduiding voor datum 2">
            <a:extLst>
              <a:ext uri="{FF2B5EF4-FFF2-40B4-BE49-F238E27FC236}">
                <a16:creationId xmlns:a16="http://schemas.microsoft.com/office/drawing/2014/main" id="{6163D1A9-3EF0-4ED1-9AF5-A611C16C763D}"/>
              </a:ext>
            </a:extLst>
          </p:cNvPr>
          <p:cNvSpPr>
            <a:spLocks noGrp="1"/>
          </p:cNvSpPr>
          <p:nvPr>
            <p:ph type="dt" sz="half" idx="10"/>
          </p:nvPr>
        </p:nvSpPr>
        <p:spPr/>
        <p:txBody>
          <a:bodyPr/>
          <a:lstStyle/>
          <a:p>
            <a:fld id="{9A5F49B0-F0A6-4806-8662-5FD789F4D2D3}" type="datetime1">
              <a:rPr lang="en-US" smtClean="0"/>
              <a:t>6/28/2021</a:t>
            </a:fld>
            <a:endParaRPr lang="en-US"/>
          </a:p>
        </p:txBody>
      </p:sp>
      <p:sp>
        <p:nvSpPr>
          <p:cNvPr id="4" name="Tijdelijke aanduiding voor voettekst 3">
            <a:extLst>
              <a:ext uri="{FF2B5EF4-FFF2-40B4-BE49-F238E27FC236}">
                <a16:creationId xmlns:a16="http://schemas.microsoft.com/office/drawing/2014/main" id="{099E8516-A035-47BD-874F-C5136F4DF2A0}"/>
              </a:ext>
            </a:extLst>
          </p:cNvPr>
          <p:cNvSpPr>
            <a:spLocks noGrp="1"/>
          </p:cNvSpPr>
          <p:nvPr>
            <p:ph type="ftr" sz="quarter" idx="11"/>
          </p:nvPr>
        </p:nvSpPr>
        <p:spPr/>
        <p:txBody>
          <a:bodyPr/>
          <a:lstStyle/>
          <a:p>
            <a:r>
              <a:rPr lang="en-US"/>
              <a:t>Sample Footer Text</a:t>
            </a:r>
          </a:p>
        </p:txBody>
      </p:sp>
      <p:sp>
        <p:nvSpPr>
          <p:cNvPr id="5" name="Tijdelijke aanduiding voor dianummer 4">
            <a:extLst>
              <a:ext uri="{FF2B5EF4-FFF2-40B4-BE49-F238E27FC236}">
                <a16:creationId xmlns:a16="http://schemas.microsoft.com/office/drawing/2014/main" id="{B3D7FD37-1F62-430D-A198-B1858445A974}"/>
              </a:ext>
            </a:extLst>
          </p:cNvPr>
          <p:cNvSpPr>
            <a:spLocks noGrp="1"/>
          </p:cNvSpPr>
          <p:nvPr>
            <p:ph type="sldNum" sz="quarter" idx="12"/>
          </p:nvPr>
        </p:nvSpPr>
        <p:spPr/>
        <p:txBody>
          <a:bodyPr/>
          <a:lstStyle/>
          <a:p>
            <a:fld id="{DFDF98CC-160E-494C-8C3C-8CDC5FA257DE}" type="slidenum">
              <a:rPr lang="en-US" smtClean="0"/>
              <a:t>9</a:t>
            </a:fld>
            <a:endParaRPr lang="en-US"/>
          </a:p>
        </p:txBody>
      </p:sp>
      <p:pic>
        <p:nvPicPr>
          <p:cNvPr id="6" name="Afbeelding 5">
            <a:extLst>
              <a:ext uri="{FF2B5EF4-FFF2-40B4-BE49-F238E27FC236}">
                <a16:creationId xmlns:a16="http://schemas.microsoft.com/office/drawing/2014/main" id="{DE4C3027-323F-435B-86E5-1EF953F3C2C5}"/>
              </a:ext>
            </a:extLst>
          </p:cNvPr>
          <p:cNvPicPr>
            <a:picLocks noChangeAspect="1"/>
          </p:cNvPicPr>
          <p:nvPr/>
        </p:nvPicPr>
        <p:blipFill>
          <a:blip r:embed="rId2"/>
          <a:stretch>
            <a:fillRect/>
          </a:stretch>
        </p:blipFill>
        <p:spPr>
          <a:xfrm rot="16200000">
            <a:off x="2451920" y="-306129"/>
            <a:ext cx="4006088" cy="7233529"/>
          </a:xfrm>
          <a:prstGeom prst="rect">
            <a:avLst/>
          </a:prstGeom>
        </p:spPr>
      </p:pic>
      <p:sp>
        <p:nvSpPr>
          <p:cNvPr id="7" name="Tekstvak 6">
            <a:extLst>
              <a:ext uri="{FF2B5EF4-FFF2-40B4-BE49-F238E27FC236}">
                <a16:creationId xmlns:a16="http://schemas.microsoft.com/office/drawing/2014/main" id="{1AA9A405-C772-4352-B8BB-A29AE171B948}"/>
              </a:ext>
            </a:extLst>
          </p:cNvPr>
          <p:cNvSpPr txBox="1"/>
          <p:nvPr/>
        </p:nvSpPr>
        <p:spPr>
          <a:xfrm>
            <a:off x="8266801" y="1168933"/>
            <a:ext cx="3378591" cy="2554545"/>
          </a:xfrm>
          <a:prstGeom prst="rect">
            <a:avLst/>
          </a:prstGeom>
          <a:noFill/>
        </p:spPr>
        <p:txBody>
          <a:bodyPr wrap="square" rtlCol="0">
            <a:spAutoFit/>
          </a:bodyPr>
          <a:lstStyle/>
          <a:p>
            <a:r>
              <a:rPr lang="nl-NL" sz="3200" dirty="0"/>
              <a:t>De </a:t>
            </a:r>
            <a:r>
              <a:rPr lang="nl-NL" sz="3200" dirty="0" err="1"/>
              <a:t>Arc</a:t>
            </a:r>
            <a:r>
              <a:rPr lang="nl-NL" sz="3200" dirty="0"/>
              <a:t> de </a:t>
            </a:r>
            <a:r>
              <a:rPr lang="nl-NL" sz="3200" dirty="0" err="1"/>
              <a:t>Triomphe</a:t>
            </a:r>
            <a:r>
              <a:rPr lang="nl-NL" sz="3200" dirty="0"/>
              <a:t> in Parijs is duidelijk het middelpunt van de (oude) stad. </a:t>
            </a:r>
          </a:p>
        </p:txBody>
      </p:sp>
    </p:spTree>
    <p:extLst>
      <p:ext uri="{BB962C8B-B14F-4D97-AF65-F5344CB8AC3E}">
        <p14:creationId xmlns:p14="http://schemas.microsoft.com/office/powerpoint/2010/main" val="114544996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4F86B6-B298-4691-BF0E-C999A4551420}">
  <ds:schemaRefs>
    <ds:schemaRef ds:uri="http://schemas.microsoft.com/sharepoint/v3/contenttype/forms"/>
  </ds:schemaRefs>
</ds:datastoreItem>
</file>

<file path=customXml/itemProps2.xml><?xml version="1.0" encoding="utf-8"?>
<ds:datastoreItem xmlns:ds="http://schemas.openxmlformats.org/officeDocument/2006/customXml" ds:itemID="{B08FE30B-1012-4132-A369-A84FEC523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FA1E94-B5CD-41F2-81E9-754813245111}">
  <ds:schemaRefs>
    <ds:schemaRef ds:uri="http://purl.org/dc/terms/"/>
    <ds:schemaRef ds:uri="34354c1b-6b8c-435b-ad50-990538c19557"/>
    <ds:schemaRef ds:uri="47a28104-336f-447d-946e-e305ac2bcd47"/>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95</TotalTime>
  <Words>1413</Words>
  <Application>Microsoft Office PowerPoint</Application>
  <PresentationFormat>Breedbeeld</PresentationFormat>
  <Paragraphs>215</Paragraphs>
  <Slides>28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Calibri</vt:lpstr>
      <vt:lpstr>Calibri Light</vt:lpstr>
      <vt:lpstr>Gisha</vt:lpstr>
      <vt:lpstr>Wingdings</vt:lpstr>
      <vt:lpstr>Kantoorthema</vt:lpstr>
      <vt:lpstr>Laatste les Stad en wijk LJ1 P4 </vt:lpstr>
      <vt:lpstr>Programma</vt:lpstr>
      <vt:lpstr>Ruimtelijke ordening </vt:lpstr>
      <vt:lpstr>Ruimtelijke ordening </vt:lpstr>
      <vt:lpstr>PowerPoint-presentatie</vt:lpstr>
      <vt:lpstr>PowerPoint-presentatie</vt:lpstr>
      <vt:lpstr>De stad en ruimtelijke ordening</vt:lpstr>
      <vt:lpstr>PowerPoint-presentatie</vt:lpstr>
      <vt:lpstr>2. Structuur van een stad:</vt:lpstr>
      <vt:lpstr>PowerPoint-presentatie</vt:lpstr>
      <vt:lpstr>PowerPoint-presentatie</vt:lpstr>
      <vt:lpstr>Functies van de stad: </vt:lpstr>
      <vt:lpstr>PowerPoint-presentatie</vt:lpstr>
      <vt:lpstr>Voorzieningen </vt:lpstr>
      <vt:lpstr>PowerPoint-presentatie</vt:lpstr>
      <vt:lpstr>Plannen en ontwerpen </vt:lpstr>
      <vt:lpstr>Wet- en regelgeving en 2 belangrijke partners</vt:lpstr>
      <vt:lpstr>PowerPoint-presentatie</vt:lpstr>
      <vt:lpstr>PowerPoint-presentatie</vt:lpstr>
      <vt:lpstr>PowerPoint-presentatie</vt:lpstr>
      <vt:lpstr>Taken gemeente</vt:lpstr>
      <vt:lpstr>Woningbouwcorporaties</vt:lpstr>
      <vt:lpstr>PowerPoint-presentatie</vt:lpstr>
      <vt:lpstr>PowerPoint-presentatie</vt:lpstr>
      <vt:lpstr>PowerPoint-presentatie</vt:lpstr>
      <vt:lpstr>PowerPoint-presentatie</vt:lpstr>
      <vt:lpstr>Korte herhaling en jullie vragen!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Laatste les stad en wijk </dc:title>
  <dc:creator>Pascalle Cup</dc:creator>
  <cp:lastModifiedBy>Pascalle Cup</cp:lastModifiedBy>
  <cp:revision>8</cp:revision>
  <dcterms:created xsi:type="dcterms:W3CDTF">2021-06-25T13:27:54Z</dcterms:created>
  <dcterms:modified xsi:type="dcterms:W3CDTF">2021-06-28T11:28:01Z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