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35F25B-3217-499D-A297-633E88F661E8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5194891-7F07-4221-971E-9F346C866DAC}">
      <dgm:prSet/>
      <dgm:spPr/>
      <dgm:t>
        <a:bodyPr/>
        <a:lstStyle/>
        <a:p>
          <a:r>
            <a:rPr lang="nl-NL"/>
            <a:t>Aan het eind van de les kan je benoemen wat belangrijk is bij het voeren van een telefoon en balie gesprek</a:t>
          </a:r>
          <a:endParaRPr lang="en-US"/>
        </a:p>
      </dgm:t>
    </dgm:pt>
    <dgm:pt modelId="{0176C4BB-06EB-4AF6-B647-FAA8CD8A827F}" type="parTrans" cxnId="{110C3B58-6C61-409C-AF0F-E9292C0A605D}">
      <dgm:prSet/>
      <dgm:spPr/>
      <dgm:t>
        <a:bodyPr/>
        <a:lstStyle/>
        <a:p>
          <a:endParaRPr lang="en-US"/>
        </a:p>
      </dgm:t>
    </dgm:pt>
    <dgm:pt modelId="{4D8416C3-C89F-42F2-939F-41891C5C5E78}" type="sibTrans" cxnId="{110C3B58-6C61-409C-AF0F-E9292C0A605D}">
      <dgm:prSet/>
      <dgm:spPr/>
      <dgm:t>
        <a:bodyPr/>
        <a:lstStyle/>
        <a:p>
          <a:endParaRPr lang="en-US"/>
        </a:p>
      </dgm:t>
    </dgm:pt>
    <dgm:pt modelId="{A8947653-4FFF-49B7-A354-EE748158EC69}">
      <dgm:prSet/>
      <dgm:spPr/>
      <dgm:t>
        <a:bodyPr/>
        <a:lstStyle/>
        <a:p>
          <a:r>
            <a:rPr lang="nl-NL"/>
            <a:t>Aan het eind van de les ken je de 4 basis emoties</a:t>
          </a:r>
          <a:endParaRPr lang="en-US"/>
        </a:p>
      </dgm:t>
    </dgm:pt>
    <dgm:pt modelId="{C0056048-5273-4B32-9813-9B8D6289B45B}" type="parTrans" cxnId="{D9937609-7A9D-4C4B-8259-0C7942ED13A0}">
      <dgm:prSet/>
      <dgm:spPr/>
      <dgm:t>
        <a:bodyPr/>
        <a:lstStyle/>
        <a:p>
          <a:endParaRPr lang="en-US"/>
        </a:p>
      </dgm:t>
    </dgm:pt>
    <dgm:pt modelId="{94764D41-E150-4D37-BBB5-2D5E3C1A3516}" type="sibTrans" cxnId="{D9937609-7A9D-4C4B-8259-0C7942ED13A0}">
      <dgm:prSet/>
      <dgm:spPr/>
      <dgm:t>
        <a:bodyPr/>
        <a:lstStyle/>
        <a:p>
          <a:endParaRPr lang="en-US"/>
        </a:p>
      </dgm:t>
    </dgm:pt>
    <dgm:pt modelId="{C9AFF404-2474-44F3-9ECF-11606410563F}">
      <dgm:prSet/>
      <dgm:spPr/>
      <dgm:t>
        <a:bodyPr/>
        <a:lstStyle/>
        <a:p>
          <a:r>
            <a:rPr lang="nl-NL"/>
            <a:t>Aan het eind van de les weet je wat subjectief en objectief is</a:t>
          </a:r>
          <a:endParaRPr lang="en-US"/>
        </a:p>
      </dgm:t>
    </dgm:pt>
    <dgm:pt modelId="{6B6473C3-CD7F-431F-A8F0-5755D4813EEF}" type="parTrans" cxnId="{C7663723-B5BF-4920-9B44-65BF77D4B63F}">
      <dgm:prSet/>
      <dgm:spPr/>
      <dgm:t>
        <a:bodyPr/>
        <a:lstStyle/>
        <a:p>
          <a:endParaRPr lang="en-US"/>
        </a:p>
      </dgm:t>
    </dgm:pt>
    <dgm:pt modelId="{8D218348-85D9-4B70-A992-4A7BA463B288}" type="sibTrans" cxnId="{C7663723-B5BF-4920-9B44-65BF77D4B63F}">
      <dgm:prSet/>
      <dgm:spPr/>
      <dgm:t>
        <a:bodyPr/>
        <a:lstStyle/>
        <a:p>
          <a:endParaRPr lang="en-US"/>
        </a:p>
      </dgm:t>
    </dgm:pt>
    <dgm:pt modelId="{3D2F84AB-8D4A-4CAD-AD90-F0E97C11B7A1}" type="pres">
      <dgm:prSet presAssocID="{6535F25B-3217-499D-A297-633E88F661E8}" presName="vert0" presStyleCnt="0">
        <dgm:presLayoutVars>
          <dgm:dir/>
          <dgm:animOne val="branch"/>
          <dgm:animLvl val="lvl"/>
        </dgm:presLayoutVars>
      </dgm:prSet>
      <dgm:spPr/>
    </dgm:pt>
    <dgm:pt modelId="{D08AB5DE-B6DB-4E04-8016-27991CAC2511}" type="pres">
      <dgm:prSet presAssocID="{E5194891-7F07-4221-971E-9F346C866DAC}" presName="thickLine" presStyleLbl="alignNode1" presStyleIdx="0" presStyleCnt="3"/>
      <dgm:spPr/>
    </dgm:pt>
    <dgm:pt modelId="{E3911873-615B-4CD5-ACA1-D5E9D62395D4}" type="pres">
      <dgm:prSet presAssocID="{E5194891-7F07-4221-971E-9F346C866DAC}" presName="horz1" presStyleCnt="0"/>
      <dgm:spPr/>
    </dgm:pt>
    <dgm:pt modelId="{5FDF7517-B794-440F-876B-F0B3D28EF507}" type="pres">
      <dgm:prSet presAssocID="{E5194891-7F07-4221-971E-9F346C866DAC}" presName="tx1" presStyleLbl="revTx" presStyleIdx="0" presStyleCnt="3"/>
      <dgm:spPr/>
    </dgm:pt>
    <dgm:pt modelId="{36AEA27F-BA7F-4949-AB66-F41A3EB2FD34}" type="pres">
      <dgm:prSet presAssocID="{E5194891-7F07-4221-971E-9F346C866DAC}" presName="vert1" presStyleCnt="0"/>
      <dgm:spPr/>
    </dgm:pt>
    <dgm:pt modelId="{E8C7FD1A-321B-423E-B308-B6E4BED552DD}" type="pres">
      <dgm:prSet presAssocID="{A8947653-4FFF-49B7-A354-EE748158EC69}" presName="thickLine" presStyleLbl="alignNode1" presStyleIdx="1" presStyleCnt="3"/>
      <dgm:spPr/>
    </dgm:pt>
    <dgm:pt modelId="{F66480A3-0AA9-40EA-B411-2CA02DA23E64}" type="pres">
      <dgm:prSet presAssocID="{A8947653-4FFF-49B7-A354-EE748158EC69}" presName="horz1" presStyleCnt="0"/>
      <dgm:spPr/>
    </dgm:pt>
    <dgm:pt modelId="{34325F28-96BF-4D8E-90D2-4C7C720DC10C}" type="pres">
      <dgm:prSet presAssocID="{A8947653-4FFF-49B7-A354-EE748158EC69}" presName="tx1" presStyleLbl="revTx" presStyleIdx="1" presStyleCnt="3"/>
      <dgm:spPr/>
    </dgm:pt>
    <dgm:pt modelId="{ECEEAD73-675D-4077-9004-DA72DA03F197}" type="pres">
      <dgm:prSet presAssocID="{A8947653-4FFF-49B7-A354-EE748158EC69}" presName="vert1" presStyleCnt="0"/>
      <dgm:spPr/>
    </dgm:pt>
    <dgm:pt modelId="{1802DF61-22C6-42E9-9415-0EAF2EF63B2C}" type="pres">
      <dgm:prSet presAssocID="{C9AFF404-2474-44F3-9ECF-11606410563F}" presName="thickLine" presStyleLbl="alignNode1" presStyleIdx="2" presStyleCnt="3"/>
      <dgm:spPr/>
    </dgm:pt>
    <dgm:pt modelId="{0BF607EB-BCF2-4AA6-9BA2-8BE7327297ED}" type="pres">
      <dgm:prSet presAssocID="{C9AFF404-2474-44F3-9ECF-11606410563F}" presName="horz1" presStyleCnt="0"/>
      <dgm:spPr/>
    </dgm:pt>
    <dgm:pt modelId="{ACBABD55-10F5-44A9-952E-E80E0506C546}" type="pres">
      <dgm:prSet presAssocID="{C9AFF404-2474-44F3-9ECF-11606410563F}" presName="tx1" presStyleLbl="revTx" presStyleIdx="2" presStyleCnt="3"/>
      <dgm:spPr/>
    </dgm:pt>
    <dgm:pt modelId="{F0F7424A-BA77-4DC4-94AE-D42AB1E7F154}" type="pres">
      <dgm:prSet presAssocID="{C9AFF404-2474-44F3-9ECF-11606410563F}" presName="vert1" presStyleCnt="0"/>
      <dgm:spPr/>
    </dgm:pt>
  </dgm:ptLst>
  <dgm:cxnLst>
    <dgm:cxn modelId="{6733DE06-2529-47BE-948C-B91B440D58B8}" type="presOf" srcId="{A8947653-4FFF-49B7-A354-EE748158EC69}" destId="{34325F28-96BF-4D8E-90D2-4C7C720DC10C}" srcOrd="0" destOrd="0" presId="urn:microsoft.com/office/officeart/2008/layout/LinedList"/>
    <dgm:cxn modelId="{D9937609-7A9D-4C4B-8259-0C7942ED13A0}" srcId="{6535F25B-3217-499D-A297-633E88F661E8}" destId="{A8947653-4FFF-49B7-A354-EE748158EC69}" srcOrd="1" destOrd="0" parTransId="{C0056048-5273-4B32-9813-9B8D6289B45B}" sibTransId="{94764D41-E150-4D37-BBB5-2D5E3C1A3516}"/>
    <dgm:cxn modelId="{C7663723-B5BF-4920-9B44-65BF77D4B63F}" srcId="{6535F25B-3217-499D-A297-633E88F661E8}" destId="{C9AFF404-2474-44F3-9ECF-11606410563F}" srcOrd="2" destOrd="0" parTransId="{6B6473C3-CD7F-431F-A8F0-5755D4813EEF}" sibTransId="{8D218348-85D9-4B70-A992-4A7BA463B288}"/>
    <dgm:cxn modelId="{557A1974-763C-4A62-98FF-2011D0CB2B5D}" type="presOf" srcId="{E5194891-7F07-4221-971E-9F346C866DAC}" destId="{5FDF7517-B794-440F-876B-F0B3D28EF507}" srcOrd="0" destOrd="0" presId="urn:microsoft.com/office/officeart/2008/layout/LinedList"/>
    <dgm:cxn modelId="{110C3B58-6C61-409C-AF0F-E9292C0A605D}" srcId="{6535F25B-3217-499D-A297-633E88F661E8}" destId="{E5194891-7F07-4221-971E-9F346C866DAC}" srcOrd="0" destOrd="0" parTransId="{0176C4BB-06EB-4AF6-B647-FAA8CD8A827F}" sibTransId="{4D8416C3-C89F-42F2-939F-41891C5C5E78}"/>
    <dgm:cxn modelId="{CA852188-FB30-4AFD-829E-C104996E0545}" type="presOf" srcId="{C9AFF404-2474-44F3-9ECF-11606410563F}" destId="{ACBABD55-10F5-44A9-952E-E80E0506C546}" srcOrd="0" destOrd="0" presId="urn:microsoft.com/office/officeart/2008/layout/LinedList"/>
    <dgm:cxn modelId="{5FD0CBAE-45F5-4AF6-812F-170ECD54C5C4}" type="presOf" srcId="{6535F25B-3217-499D-A297-633E88F661E8}" destId="{3D2F84AB-8D4A-4CAD-AD90-F0E97C11B7A1}" srcOrd="0" destOrd="0" presId="urn:microsoft.com/office/officeart/2008/layout/LinedList"/>
    <dgm:cxn modelId="{063B063A-E042-4634-9F87-C7506F8E6D05}" type="presParOf" srcId="{3D2F84AB-8D4A-4CAD-AD90-F0E97C11B7A1}" destId="{D08AB5DE-B6DB-4E04-8016-27991CAC2511}" srcOrd="0" destOrd="0" presId="urn:microsoft.com/office/officeart/2008/layout/LinedList"/>
    <dgm:cxn modelId="{77D22490-C0E7-4011-A74F-25B6DA67EC09}" type="presParOf" srcId="{3D2F84AB-8D4A-4CAD-AD90-F0E97C11B7A1}" destId="{E3911873-615B-4CD5-ACA1-D5E9D62395D4}" srcOrd="1" destOrd="0" presId="urn:microsoft.com/office/officeart/2008/layout/LinedList"/>
    <dgm:cxn modelId="{EB38792D-DBBA-4549-8F43-ECFF14CEA0A0}" type="presParOf" srcId="{E3911873-615B-4CD5-ACA1-D5E9D62395D4}" destId="{5FDF7517-B794-440F-876B-F0B3D28EF507}" srcOrd="0" destOrd="0" presId="urn:microsoft.com/office/officeart/2008/layout/LinedList"/>
    <dgm:cxn modelId="{DBA3DAC8-929D-41B3-8E8C-53DE47D53DDE}" type="presParOf" srcId="{E3911873-615B-4CD5-ACA1-D5E9D62395D4}" destId="{36AEA27F-BA7F-4949-AB66-F41A3EB2FD34}" srcOrd="1" destOrd="0" presId="urn:microsoft.com/office/officeart/2008/layout/LinedList"/>
    <dgm:cxn modelId="{9F2E2C79-E91F-432B-88A7-D90006F9589C}" type="presParOf" srcId="{3D2F84AB-8D4A-4CAD-AD90-F0E97C11B7A1}" destId="{E8C7FD1A-321B-423E-B308-B6E4BED552DD}" srcOrd="2" destOrd="0" presId="urn:microsoft.com/office/officeart/2008/layout/LinedList"/>
    <dgm:cxn modelId="{51E1CB15-25D0-4AC9-818A-7A580B6E1FB5}" type="presParOf" srcId="{3D2F84AB-8D4A-4CAD-AD90-F0E97C11B7A1}" destId="{F66480A3-0AA9-40EA-B411-2CA02DA23E64}" srcOrd="3" destOrd="0" presId="urn:microsoft.com/office/officeart/2008/layout/LinedList"/>
    <dgm:cxn modelId="{4A744D1E-957D-46FD-98A1-0AE0F0170AD7}" type="presParOf" srcId="{F66480A3-0AA9-40EA-B411-2CA02DA23E64}" destId="{34325F28-96BF-4D8E-90D2-4C7C720DC10C}" srcOrd="0" destOrd="0" presId="urn:microsoft.com/office/officeart/2008/layout/LinedList"/>
    <dgm:cxn modelId="{81B6EDC8-9215-4C30-A0E2-99CF0136B472}" type="presParOf" srcId="{F66480A3-0AA9-40EA-B411-2CA02DA23E64}" destId="{ECEEAD73-675D-4077-9004-DA72DA03F197}" srcOrd="1" destOrd="0" presId="urn:microsoft.com/office/officeart/2008/layout/LinedList"/>
    <dgm:cxn modelId="{83D7A0D6-14E0-46A4-86C5-607C907148CB}" type="presParOf" srcId="{3D2F84AB-8D4A-4CAD-AD90-F0E97C11B7A1}" destId="{1802DF61-22C6-42E9-9415-0EAF2EF63B2C}" srcOrd="4" destOrd="0" presId="urn:microsoft.com/office/officeart/2008/layout/LinedList"/>
    <dgm:cxn modelId="{7EB0F970-7B3F-4F97-9289-0741BFC5B2E4}" type="presParOf" srcId="{3D2F84AB-8D4A-4CAD-AD90-F0E97C11B7A1}" destId="{0BF607EB-BCF2-4AA6-9BA2-8BE7327297ED}" srcOrd="5" destOrd="0" presId="urn:microsoft.com/office/officeart/2008/layout/LinedList"/>
    <dgm:cxn modelId="{75A235C8-8108-4067-8B9A-D3B5AC69A541}" type="presParOf" srcId="{0BF607EB-BCF2-4AA6-9BA2-8BE7327297ED}" destId="{ACBABD55-10F5-44A9-952E-E80E0506C546}" srcOrd="0" destOrd="0" presId="urn:microsoft.com/office/officeart/2008/layout/LinedList"/>
    <dgm:cxn modelId="{24AF097A-8FF4-40F7-9DD7-5A8B3C346FCB}" type="presParOf" srcId="{0BF607EB-BCF2-4AA6-9BA2-8BE7327297ED}" destId="{F0F7424A-BA77-4DC4-94AE-D42AB1E7F15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AB5DE-B6DB-4E04-8016-27991CAC2511}">
      <dsp:nvSpPr>
        <dsp:cNvPr id="0" name=""/>
        <dsp:cNvSpPr/>
      </dsp:nvSpPr>
      <dsp:spPr>
        <a:xfrm>
          <a:off x="0" y="2660"/>
          <a:ext cx="6290226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DF7517-B794-440F-876B-F0B3D28EF507}">
      <dsp:nvSpPr>
        <dsp:cNvPr id="0" name=""/>
        <dsp:cNvSpPr/>
      </dsp:nvSpPr>
      <dsp:spPr>
        <a:xfrm>
          <a:off x="0" y="2660"/>
          <a:ext cx="6290226" cy="1814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Aan het eind van de les kan je benoemen wat belangrijk is bij het voeren van een telefoon en balie gesprek</a:t>
          </a:r>
          <a:endParaRPr lang="en-US" sz="2900" kern="1200"/>
        </a:p>
      </dsp:txBody>
      <dsp:txXfrm>
        <a:off x="0" y="2660"/>
        <a:ext cx="6290226" cy="1814141"/>
      </dsp:txXfrm>
    </dsp:sp>
    <dsp:sp modelId="{E8C7FD1A-321B-423E-B308-B6E4BED552DD}">
      <dsp:nvSpPr>
        <dsp:cNvPr id="0" name=""/>
        <dsp:cNvSpPr/>
      </dsp:nvSpPr>
      <dsp:spPr>
        <a:xfrm>
          <a:off x="0" y="1816801"/>
          <a:ext cx="6290226" cy="0"/>
        </a:xfrm>
        <a:prstGeom prst="line">
          <a:avLst/>
        </a:prstGeom>
        <a:gradFill rotWithShape="0">
          <a:gsLst>
            <a:gs pos="0">
              <a:schemeClr val="accent2">
                <a:hueOff val="509834"/>
                <a:satOff val="-1329"/>
                <a:lumOff val="3137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509834"/>
                <a:satOff val="-1329"/>
                <a:lumOff val="3137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509834"/>
              <a:satOff val="-1329"/>
              <a:lumOff val="3137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325F28-96BF-4D8E-90D2-4C7C720DC10C}">
      <dsp:nvSpPr>
        <dsp:cNvPr id="0" name=""/>
        <dsp:cNvSpPr/>
      </dsp:nvSpPr>
      <dsp:spPr>
        <a:xfrm>
          <a:off x="0" y="1816801"/>
          <a:ext cx="6290226" cy="1814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Aan het eind van de les ken je de 4 basis emoties</a:t>
          </a:r>
          <a:endParaRPr lang="en-US" sz="2900" kern="1200"/>
        </a:p>
      </dsp:txBody>
      <dsp:txXfrm>
        <a:off x="0" y="1816801"/>
        <a:ext cx="6290226" cy="1814141"/>
      </dsp:txXfrm>
    </dsp:sp>
    <dsp:sp modelId="{1802DF61-22C6-42E9-9415-0EAF2EF63B2C}">
      <dsp:nvSpPr>
        <dsp:cNvPr id="0" name=""/>
        <dsp:cNvSpPr/>
      </dsp:nvSpPr>
      <dsp:spPr>
        <a:xfrm>
          <a:off x="0" y="3630943"/>
          <a:ext cx="6290226" cy="0"/>
        </a:xfrm>
        <a:prstGeom prst="line">
          <a:avLst/>
        </a:prstGeom>
        <a:gradFill rotWithShape="0">
          <a:gsLst>
            <a:gs pos="0">
              <a:schemeClr val="accent2">
                <a:hueOff val="1019668"/>
                <a:satOff val="-2658"/>
                <a:lumOff val="6274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1019668"/>
                <a:satOff val="-2658"/>
                <a:lumOff val="6274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1019668"/>
              <a:satOff val="-2658"/>
              <a:lumOff val="6274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BABD55-10F5-44A9-952E-E80E0506C546}">
      <dsp:nvSpPr>
        <dsp:cNvPr id="0" name=""/>
        <dsp:cNvSpPr/>
      </dsp:nvSpPr>
      <dsp:spPr>
        <a:xfrm>
          <a:off x="0" y="3630943"/>
          <a:ext cx="6290226" cy="1814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Aan het eind van de les weet je wat subjectief en objectief is</a:t>
          </a:r>
          <a:endParaRPr lang="en-US" sz="2900" kern="1200"/>
        </a:p>
      </dsp:txBody>
      <dsp:txXfrm>
        <a:off x="0" y="3630943"/>
        <a:ext cx="6290226" cy="1814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7266A1-99D0-4A86-897E-1D45BBC0F3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Communicatie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C6DD6E6-E06B-4845-AED0-5CB9A621C5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511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B2BF94-3D69-41BE-9040-E316DF1A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ED0A61-C992-437C-ABBC-689B05527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  <a:p>
            <a:r>
              <a:rPr lang="nl-NL" dirty="0"/>
              <a:t>Het voeren van een telefoongesprek</a:t>
            </a:r>
          </a:p>
          <a:p>
            <a:r>
              <a:rPr lang="nl-NL" dirty="0"/>
              <a:t>Het voeren van een balie gesprek</a:t>
            </a:r>
          </a:p>
          <a:p>
            <a:r>
              <a:rPr lang="nl-NL" dirty="0"/>
              <a:t>Emoties</a:t>
            </a:r>
          </a:p>
          <a:p>
            <a:r>
              <a:rPr lang="nl-NL" dirty="0"/>
              <a:t>Verbale en non- verbale communicatie</a:t>
            </a:r>
          </a:p>
          <a:p>
            <a:r>
              <a:rPr lang="nl-NL" dirty="0"/>
              <a:t>Rapporteren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984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ounded Rectangle 14">
            <a:extLst>
              <a:ext uri="{FF2B5EF4-FFF2-40B4-BE49-F238E27FC236}">
                <a16:creationId xmlns:a16="http://schemas.microsoft.com/office/drawing/2014/main" id="{B781DC51-1D15-43A2-AB4F-2051C5F1C4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008B81-C8A4-4EEF-A211-877A35E98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82B94A0-9C04-497F-9F2A-234AC715B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4636008" cy="14414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69CB58F-9DB1-495E-8241-D89941044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4636008" cy="248285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459E072-26E1-4513-B2A8-CB25E3195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66163"/>
            <a:ext cx="3306744" cy="5148371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Leerdoelen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BE1728C-356C-4ADB-B3D7-58F70E9DB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800008"/>
              </p:ext>
            </p:extLst>
          </p:nvPr>
        </p:nvGraphicFramePr>
        <p:xfrm>
          <a:off x="5279472" y="746125"/>
          <a:ext cx="6290226" cy="5447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1716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6591BE-293C-487B-98BD-4527E255A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voeren van een telefoongesprek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08193A-E483-4F05-9CB2-C4EFFD77C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662" y="2185683"/>
            <a:ext cx="10828538" cy="495373"/>
          </a:xfrm>
        </p:spPr>
        <p:txBody>
          <a:bodyPr/>
          <a:lstStyle/>
          <a:p>
            <a:r>
              <a:rPr lang="nl-NL" dirty="0"/>
              <a:t>Wat is belangrijk bij het voeren van een telefoon gesprek?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A677D8A-8887-4290-BD2B-4431ECCCF204}"/>
              </a:ext>
            </a:extLst>
          </p:cNvPr>
          <p:cNvSpPr txBox="1"/>
          <p:nvPr/>
        </p:nvSpPr>
        <p:spPr>
          <a:xfrm>
            <a:off x="763480" y="2636668"/>
            <a:ext cx="102537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Iemand begroeten -&gt; Goedemorgen/middag/avond</a:t>
            </a:r>
            <a:br>
              <a:rPr lang="nl-NL" dirty="0"/>
            </a:br>
            <a:r>
              <a:rPr lang="nl-NL" dirty="0"/>
              <a:t>Zeg de naam van het bedrijf waar je voor werkt,</a:t>
            </a:r>
            <a:br>
              <a:rPr lang="nl-NL" dirty="0"/>
            </a:br>
            <a:r>
              <a:rPr lang="nl-NL" dirty="0"/>
              <a:t>Zeg je eigen naam,</a:t>
            </a:r>
            <a:br>
              <a:rPr lang="nl-NL" dirty="0"/>
            </a:br>
            <a:r>
              <a:rPr lang="nl-NL" dirty="0"/>
              <a:t>Iemand netjes aan spreken met u,</a:t>
            </a:r>
            <a:br>
              <a:rPr lang="nl-NL" dirty="0"/>
            </a:br>
            <a:r>
              <a:rPr lang="nl-NL" dirty="0"/>
              <a:t>Let op de toon waar je mee praat,</a:t>
            </a:r>
            <a:br>
              <a:rPr lang="nl-NL" dirty="0"/>
            </a:br>
            <a:endParaRPr lang="nl-NL" dirty="0"/>
          </a:p>
          <a:p>
            <a:r>
              <a:rPr lang="nl-NL" dirty="0"/>
              <a:t>Als je het gesprek afrond dan:</a:t>
            </a:r>
            <a:br>
              <a:rPr lang="nl-NL" dirty="0"/>
            </a:br>
            <a:r>
              <a:rPr lang="nl-NL" dirty="0"/>
              <a:t>Vat je het gesprek een beetje samen en je herhaalt zo nodig informatie,</a:t>
            </a:r>
            <a:br>
              <a:rPr lang="nl-NL" dirty="0"/>
            </a:br>
            <a:r>
              <a:rPr lang="nl-NL" dirty="0"/>
              <a:t>Je vraagt of je nog iets kan betekenen voor de persoon aan de telefoon,</a:t>
            </a:r>
          </a:p>
          <a:p>
            <a:r>
              <a:rPr lang="nl-NL" dirty="0"/>
              <a:t>Je wens iemand een fijne dag toe.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30F62C9-35AF-4B2F-865B-40EBCF5B5E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2395" y="2837872"/>
            <a:ext cx="328612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84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92E61A-8D5F-4333-AC36-2940491A1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voeren van een balie gesprek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1939C0-A51C-4C7B-BC22-3171D82EE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408" y="2159050"/>
            <a:ext cx="9183949" cy="566396"/>
          </a:xfrm>
        </p:spPr>
        <p:txBody>
          <a:bodyPr/>
          <a:lstStyle/>
          <a:p>
            <a:r>
              <a:rPr lang="nl-NL" dirty="0"/>
              <a:t>Wat is belangrijk bij het voeren van een balie gesprek?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D75AF43-56C1-4DD9-B9B1-756D43E244D1}"/>
              </a:ext>
            </a:extLst>
          </p:cNvPr>
          <p:cNvSpPr txBox="1"/>
          <p:nvPr/>
        </p:nvSpPr>
        <p:spPr>
          <a:xfrm>
            <a:off x="994299" y="2778711"/>
            <a:ext cx="91262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Iemand begroeten met goede morgen/middag of avond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Vragen wat je voor iemand kan doen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Iemand aankijken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Actief luisteren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Iemand aanspreken met 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Het stellen van open en gesloten vragen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Iemand vriendelijk te woord te staan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Wens iemand een fijne dag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AB8D598-7D08-4573-97EF-FDEDC27FA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644" y="3446756"/>
            <a:ext cx="3992002" cy="264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91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E1273E-6DAF-47BC-9559-1B25AC348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Emoties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4B71FF-98BD-495E-AEEC-BE125486A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31402"/>
            <a:ext cx="11239500" cy="2712073"/>
          </a:xfrm>
        </p:spPr>
        <p:txBody>
          <a:bodyPr/>
          <a:lstStyle/>
          <a:p>
            <a:r>
              <a:rPr lang="nl-NL" dirty="0"/>
              <a:t>Welke emoties ken je?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Hoe kan je omgaan met emoties van iemand anders?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9E8AABF-A83E-4C79-B7E3-4E9518427DD9}"/>
              </a:ext>
            </a:extLst>
          </p:cNvPr>
          <p:cNvSpPr txBox="1"/>
          <p:nvPr/>
        </p:nvSpPr>
        <p:spPr>
          <a:xfrm>
            <a:off x="878889" y="2654423"/>
            <a:ext cx="8842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Blij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Boos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Verdrietig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Bang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77AD80A-DBB2-4DEA-800D-9A298DC8A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1995" y="1809749"/>
            <a:ext cx="4031116" cy="225742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9C03AD2A-0AAF-4F7E-BD99-163687740977}"/>
              </a:ext>
            </a:extLst>
          </p:cNvPr>
          <p:cNvSpPr txBox="1"/>
          <p:nvPr/>
        </p:nvSpPr>
        <p:spPr>
          <a:xfrm>
            <a:off x="923925" y="4821087"/>
            <a:ext cx="11001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Benoem wat je ziet -&gt;  Ik zie dat u verdrietig bent, klopt dat?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Vragen stellen -&gt; Hoe komt het dat u verdrietig bent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Toon empathie </a:t>
            </a:r>
          </a:p>
        </p:txBody>
      </p:sp>
    </p:spTree>
    <p:extLst>
      <p:ext uri="{BB962C8B-B14F-4D97-AF65-F5344CB8AC3E}">
        <p14:creationId xmlns:p14="http://schemas.microsoft.com/office/powerpoint/2010/main" val="177122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EBBD95-4883-4920-B5F5-8F17BA255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nl-NL" dirty="0"/>
              <a:t>Verbale en non-verbale communicatie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01A9EE-8E47-4417-96D0-0C7788DC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94560"/>
            <a:ext cx="5816600" cy="4024125"/>
          </a:xfrm>
        </p:spPr>
        <p:txBody>
          <a:bodyPr>
            <a:normAutofit/>
          </a:bodyPr>
          <a:lstStyle/>
          <a:p>
            <a:r>
              <a:rPr lang="nl-NL" dirty="0"/>
              <a:t>Wat is verbale communicatie </a:t>
            </a:r>
          </a:p>
          <a:p>
            <a:pPr lvl="8"/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Wat is non- verbale communicatie?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DBD04BB-B4F8-4D36-8243-D74C80F61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00" y="3043821"/>
            <a:ext cx="4521200" cy="2325601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6879B92-A6BC-427E-B790-F83F27877312}"/>
              </a:ext>
            </a:extLst>
          </p:cNvPr>
          <p:cNvSpPr txBox="1"/>
          <p:nvPr/>
        </p:nvSpPr>
        <p:spPr>
          <a:xfrm>
            <a:off x="951021" y="2643316"/>
            <a:ext cx="618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dirty="0"/>
              <a:t>Het gebruiken van woorden of geluiden</a:t>
            </a:r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9E9FF0E8-1A37-42B7-A260-1B23C42D3E59}"/>
              </a:ext>
            </a:extLst>
          </p:cNvPr>
          <p:cNvSpPr txBox="1"/>
          <p:nvPr/>
        </p:nvSpPr>
        <p:spPr>
          <a:xfrm>
            <a:off x="951021" y="4638758"/>
            <a:ext cx="10511161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dirty="0"/>
              <a:t>Je zelf uitdrukken zonder woorden.</a:t>
            </a:r>
            <a:br>
              <a:rPr lang="nl-NL" dirty="0"/>
            </a:br>
            <a:r>
              <a:rPr lang="nl-NL" dirty="0"/>
              <a:t>Je gezichtsuitdrukking -&gt; Kijk je blij of boos</a:t>
            </a:r>
            <a:endParaRPr lang="nl-NL"/>
          </a:p>
          <a:p>
            <a:pPr>
              <a:spcAft>
                <a:spcPts val="600"/>
              </a:spcAft>
            </a:pPr>
            <a:r>
              <a:rPr lang="nl-NL" dirty="0"/>
              <a:t>Het sturen van </a:t>
            </a:r>
            <a:r>
              <a:rPr lang="nl-NL" dirty="0" err="1"/>
              <a:t>emoticons</a:t>
            </a:r>
            <a:r>
              <a:rPr lang="nl-NL" dirty="0"/>
              <a:t> 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00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1F9619-8C13-471A-B5E3-A817FA927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Rapporteren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3683C7-3831-4E6F-BEA3-71BBC42F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betekenen : subjectief en objectief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Wat is rapporteren?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D92120D-7CF2-4E37-A07B-7A2DED21E9DE}"/>
              </a:ext>
            </a:extLst>
          </p:cNvPr>
          <p:cNvSpPr txBox="1"/>
          <p:nvPr/>
        </p:nvSpPr>
        <p:spPr>
          <a:xfrm>
            <a:off x="852255" y="2592279"/>
            <a:ext cx="7927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Subjectief -&gt; is een mening van iemand bijvoorbeeld : </a:t>
            </a:r>
            <a:br>
              <a:rPr lang="nl-NL" dirty="0"/>
            </a:br>
            <a:r>
              <a:rPr lang="nl-NL" dirty="0"/>
              <a:t>Die man is zo aardig of wij hebben een leuke dag gehad. 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Objectief: is gebaseerd op feiten bijvoorbeeld:</a:t>
            </a:r>
            <a:br>
              <a:rPr lang="nl-NL" dirty="0"/>
            </a:br>
            <a:r>
              <a:rPr lang="nl-NL" dirty="0"/>
              <a:t>Die vrouw heeft 3 boterhammen gehad en heeft daarna voor 1uur tv gekeken.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3D6A2BB-A63D-42DA-B667-E4BE7FF36A69}"/>
              </a:ext>
            </a:extLst>
          </p:cNvPr>
          <p:cNvSpPr txBox="1"/>
          <p:nvPr/>
        </p:nvSpPr>
        <p:spPr>
          <a:xfrm>
            <a:off x="852255" y="5171120"/>
            <a:ext cx="9365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Het objectief opschrijven van wat je hebt waargenomen.</a:t>
            </a:r>
            <a:br>
              <a:rPr lang="nl-NL" dirty="0"/>
            </a:br>
            <a:r>
              <a:rPr lang="nl-NL" dirty="0"/>
              <a:t>Vaak worden er in rapportages dingen op geschreven die anders zijn dan anders.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A1537D6-70EF-4685-9180-DC270A4B6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8700" y="2155287"/>
            <a:ext cx="230505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00449"/>
      </p:ext>
    </p:extLst>
  </p:cSld>
  <p:clrMapOvr>
    <a:masterClrMapping/>
  </p:clrMapOvr>
</p:sld>
</file>

<file path=ppt/theme/theme1.xml><?xml version="1.0" encoding="utf-8"?>
<a:theme xmlns:a="http://schemas.openxmlformats.org/drawingml/2006/main" name="Condensspoor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TM04033937[[fn=Condensspoor]]</Template>
  <TotalTime>48</TotalTime>
  <Words>402</Words>
  <Application>Microsoft Office PowerPoint</Application>
  <PresentationFormat>Breedbeeld</PresentationFormat>
  <Paragraphs>69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Condensspoor</vt:lpstr>
      <vt:lpstr>Communicatie</vt:lpstr>
      <vt:lpstr>Inhoud </vt:lpstr>
      <vt:lpstr>Leerdoelen</vt:lpstr>
      <vt:lpstr>Het voeren van een telefoongesprek</vt:lpstr>
      <vt:lpstr>Het voeren van een balie gesprek</vt:lpstr>
      <vt:lpstr>Emoties</vt:lpstr>
      <vt:lpstr>Verbale en non-verbale communicatie</vt:lpstr>
      <vt:lpstr>Rapporteren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Communicatie</dc:title>
  <dc:creator>Kyra Tempelman (student)</dc:creator>
  <cp:lastModifiedBy>Kyra Tempelman (student)</cp:lastModifiedBy>
  <cp:revision>5</cp:revision>
  <dcterms:created xsi:type="dcterms:W3CDTF">2021-06-22T07:50:01Z</dcterms:created>
  <dcterms:modified xsi:type="dcterms:W3CDTF">2021-06-22T08:38:44Z</dcterms:modified>
</cp:coreProperties>
</file>