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73" r:id="rId2"/>
    <p:sldId id="282" r:id="rId3"/>
    <p:sldId id="368" r:id="rId4"/>
    <p:sldId id="257" r:id="rId5"/>
    <p:sldId id="331" r:id="rId6"/>
    <p:sldId id="356" r:id="rId7"/>
    <p:sldId id="357" r:id="rId8"/>
    <p:sldId id="358" r:id="rId9"/>
    <p:sldId id="359" r:id="rId10"/>
    <p:sldId id="360" r:id="rId11"/>
    <p:sldId id="361" r:id="rId12"/>
    <p:sldId id="332" r:id="rId13"/>
    <p:sldId id="333" r:id="rId14"/>
    <p:sldId id="372" r:id="rId15"/>
    <p:sldId id="373" r:id="rId16"/>
    <p:sldId id="374" r:id="rId17"/>
    <p:sldId id="375" r:id="rId18"/>
    <p:sldId id="335" r:id="rId19"/>
    <p:sldId id="336" r:id="rId20"/>
    <p:sldId id="376" r:id="rId21"/>
    <p:sldId id="337" r:id="rId22"/>
    <p:sldId id="338" r:id="rId23"/>
    <p:sldId id="362" r:id="rId24"/>
    <p:sldId id="344" r:id="rId25"/>
    <p:sldId id="369" r:id="rId26"/>
    <p:sldId id="339" r:id="rId27"/>
    <p:sldId id="363" r:id="rId28"/>
    <p:sldId id="347" r:id="rId29"/>
    <p:sldId id="345" r:id="rId30"/>
    <p:sldId id="364" r:id="rId31"/>
    <p:sldId id="365" r:id="rId32"/>
    <p:sldId id="367" r:id="rId33"/>
    <p:sldId id="366" r:id="rId34"/>
    <p:sldId id="370" r:id="rId35"/>
    <p:sldId id="371" r:id="rId36"/>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D3D3"/>
    <a:srgbClr val="92642C"/>
    <a:srgbClr val="A64330"/>
    <a:srgbClr val="F0E7E1"/>
    <a:srgbClr val="242C12"/>
    <a:srgbClr val="587E84"/>
    <a:srgbClr val="020D04"/>
    <a:srgbClr val="47311A"/>
    <a:srgbClr val="8D894A"/>
    <a:srgbClr val="48BD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83BA95-9F86-1542-B886-FFAD3C1B9803}" v="1" dt="2021-06-08T13:29:16.8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90"/>
  </p:normalViewPr>
  <p:slideViewPr>
    <p:cSldViewPr>
      <p:cViewPr varScale="1">
        <p:scale>
          <a:sx n="99" d="100"/>
          <a:sy n="99" d="100"/>
        </p:scale>
        <p:origin x="1464"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ge van Steen" userId="923173a7-e991-4cfb-ab1a-7207a7893971" providerId="ADAL" clId="{6683BA95-9F86-1542-B886-FFAD3C1B9803}"/>
    <pc:docChg chg="custSel modSld">
      <pc:chgData name="Inge van Steen" userId="923173a7-e991-4cfb-ab1a-7207a7893971" providerId="ADAL" clId="{6683BA95-9F86-1542-B886-FFAD3C1B9803}" dt="2021-06-08T13:29:16.838" v="38" actId="18331"/>
      <pc:docMkLst>
        <pc:docMk/>
      </pc:docMkLst>
      <pc:sldChg chg="modSp mod">
        <pc:chgData name="Inge van Steen" userId="923173a7-e991-4cfb-ab1a-7207a7893971" providerId="ADAL" clId="{6683BA95-9F86-1542-B886-FFAD3C1B9803}" dt="2021-06-08T13:29:16.838" v="38" actId="18331"/>
        <pc:sldMkLst>
          <pc:docMk/>
          <pc:sldMk cId="1137522503" sldId="371"/>
        </pc:sldMkLst>
        <pc:spChg chg="mod">
          <ac:chgData name="Inge van Steen" userId="923173a7-e991-4cfb-ab1a-7207a7893971" providerId="ADAL" clId="{6683BA95-9F86-1542-B886-FFAD3C1B9803}" dt="2021-06-08T13:29:16.838" v="38" actId="18331"/>
          <ac:spMkLst>
            <pc:docMk/>
            <pc:sldMk cId="1137522503" sldId="371"/>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A5566-980D-3941-A9BC-704DEA7F7C13}" type="datetimeFigureOut">
              <a:rPr lang="nl-NL" smtClean="0"/>
              <a:t>08-06-2021</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A6E6A-DB9F-1E4C-BD5E-65EF775E59E5}" type="slidenum">
              <a:rPr lang="nl-NL" smtClean="0"/>
              <a:t>‹nr.›</a:t>
            </a:fld>
            <a:endParaRPr lang="nl-NL"/>
          </a:p>
        </p:txBody>
      </p:sp>
    </p:spTree>
    <p:extLst>
      <p:ext uri="{BB962C8B-B14F-4D97-AF65-F5344CB8AC3E}">
        <p14:creationId xmlns:p14="http://schemas.microsoft.com/office/powerpoint/2010/main" val="1532152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18A6E6A-DB9F-1E4C-BD5E-65EF775E59E5}" type="slidenum">
              <a:rPr lang="nl-NL" smtClean="0"/>
              <a:t>15</a:t>
            </a:fld>
            <a:endParaRPr lang="nl-NL"/>
          </a:p>
        </p:txBody>
      </p:sp>
    </p:spTree>
    <p:extLst>
      <p:ext uri="{BB962C8B-B14F-4D97-AF65-F5344CB8AC3E}">
        <p14:creationId xmlns:p14="http://schemas.microsoft.com/office/powerpoint/2010/main" val="1197202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Een </a:t>
            </a:r>
            <a:r>
              <a:rPr lang="nl-NL" sz="1200" b="0" i="0" kern="1200" dirty="0" err="1">
                <a:solidFill>
                  <a:schemeClr val="tx1"/>
                </a:solidFill>
                <a:effectLst/>
                <a:latin typeface="+mn-lt"/>
                <a:ea typeface="+mn-ea"/>
                <a:cs typeface="+mn-cs"/>
              </a:rPr>
              <a:t>tussimussi</a:t>
            </a:r>
            <a:r>
              <a:rPr lang="nl-NL" sz="1200" b="0" i="0" kern="1200" dirty="0">
                <a:solidFill>
                  <a:schemeClr val="tx1"/>
                </a:solidFill>
                <a:effectLst/>
                <a:latin typeface="+mn-lt"/>
                <a:ea typeface="+mn-ea"/>
                <a:cs typeface="+mn-cs"/>
              </a:rPr>
              <a:t>? Dat is een miniboeketje van tuinbloempjes. In vroeger eeuwen werden ze gebruikt om er kamers en kasten lekker mee laten ruiken. Er werden bijvoorbeeld ook kruiden zoals lavendel in gebruikt. Miniatuur boeketjes werden in een drinkglas met water gezet, maar vrouwen gebruikten ze ook als boezemcorsage. De aanduiding tutti </a:t>
            </a:r>
            <a:r>
              <a:rPr lang="nl-NL" sz="1200" b="0" i="0" kern="1200" dirty="0" err="1">
                <a:solidFill>
                  <a:schemeClr val="tx1"/>
                </a:solidFill>
                <a:effectLst/>
                <a:latin typeface="+mn-lt"/>
                <a:ea typeface="+mn-ea"/>
                <a:cs typeface="+mn-cs"/>
              </a:rPr>
              <a:t>mutzi</a:t>
            </a:r>
            <a:r>
              <a:rPr lang="nl-NL" sz="1200" b="0" i="0" kern="1200" dirty="0">
                <a:solidFill>
                  <a:schemeClr val="tx1"/>
                </a:solidFill>
                <a:effectLst/>
                <a:latin typeface="+mn-lt"/>
                <a:ea typeface="+mn-ea"/>
                <a:cs typeface="+mn-cs"/>
              </a:rPr>
              <a:t> stamt uit een Italiaans handschrift uit de 15de eeuw en betekent 'veel kleine bloemen'.</a:t>
            </a:r>
            <a:endParaRPr lang="nl-NL" dirty="0"/>
          </a:p>
        </p:txBody>
      </p:sp>
      <p:sp>
        <p:nvSpPr>
          <p:cNvPr id="4" name="Tijdelijke aanduiding voor dianummer 3"/>
          <p:cNvSpPr>
            <a:spLocks noGrp="1"/>
          </p:cNvSpPr>
          <p:nvPr>
            <p:ph type="sldNum" sz="quarter" idx="10"/>
          </p:nvPr>
        </p:nvSpPr>
        <p:spPr/>
        <p:txBody>
          <a:bodyPr/>
          <a:lstStyle/>
          <a:p>
            <a:fld id="{C18A6E6A-DB9F-1E4C-BD5E-65EF775E59E5}" type="slidenum">
              <a:rPr lang="nl-NL" smtClean="0"/>
              <a:t>29</a:t>
            </a:fld>
            <a:endParaRPr lang="nl-NL"/>
          </a:p>
        </p:txBody>
      </p:sp>
    </p:spTree>
    <p:extLst>
      <p:ext uri="{BB962C8B-B14F-4D97-AF65-F5344CB8AC3E}">
        <p14:creationId xmlns:p14="http://schemas.microsoft.com/office/powerpoint/2010/main" val="402723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7091A072-874B-4FB9-854D-44F42471B6AD}" type="datetimeFigureOut">
              <a:rPr lang="nl-NL" smtClean="0"/>
              <a:t>08-06-2021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47AF63A-0518-4CF8-BAD1-2A0E1A355898}" type="slidenum">
              <a:rPr lang="nl-NL" smtClean="0"/>
              <a:t>‹nr.›</a:t>
            </a:fld>
            <a:endParaRPr lang="nl-NL"/>
          </a:p>
        </p:txBody>
      </p:sp>
    </p:spTree>
    <p:extLst>
      <p:ext uri="{BB962C8B-B14F-4D97-AF65-F5344CB8AC3E}">
        <p14:creationId xmlns:p14="http://schemas.microsoft.com/office/powerpoint/2010/main" val="3274460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091A072-874B-4FB9-854D-44F42471B6AD}" type="datetimeFigureOut">
              <a:rPr lang="nl-NL" smtClean="0"/>
              <a:t>08-06-2021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47AF63A-0518-4CF8-BAD1-2A0E1A355898}" type="slidenum">
              <a:rPr lang="nl-NL" smtClean="0"/>
              <a:t>‹nr.›</a:t>
            </a:fld>
            <a:endParaRPr lang="nl-NL"/>
          </a:p>
        </p:txBody>
      </p:sp>
    </p:spTree>
    <p:extLst>
      <p:ext uri="{BB962C8B-B14F-4D97-AF65-F5344CB8AC3E}">
        <p14:creationId xmlns:p14="http://schemas.microsoft.com/office/powerpoint/2010/main" val="3316529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091A072-874B-4FB9-854D-44F42471B6AD}" type="datetimeFigureOut">
              <a:rPr lang="nl-NL" smtClean="0"/>
              <a:t>08-06-2021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47AF63A-0518-4CF8-BAD1-2A0E1A355898}" type="slidenum">
              <a:rPr lang="nl-NL" smtClean="0"/>
              <a:t>‹nr.›</a:t>
            </a:fld>
            <a:endParaRPr lang="nl-NL"/>
          </a:p>
        </p:txBody>
      </p:sp>
    </p:spTree>
    <p:extLst>
      <p:ext uri="{BB962C8B-B14F-4D97-AF65-F5344CB8AC3E}">
        <p14:creationId xmlns:p14="http://schemas.microsoft.com/office/powerpoint/2010/main" val="3575867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091A072-874B-4FB9-854D-44F42471B6AD}" type="datetimeFigureOut">
              <a:rPr lang="nl-NL" smtClean="0"/>
              <a:t>08-06-2021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47AF63A-0518-4CF8-BAD1-2A0E1A355898}" type="slidenum">
              <a:rPr lang="nl-NL" smtClean="0"/>
              <a:t>‹nr.›</a:t>
            </a:fld>
            <a:endParaRPr lang="nl-NL"/>
          </a:p>
        </p:txBody>
      </p:sp>
    </p:spTree>
    <p:extLst>
      <p:ext uri="{BB962C8B-B14F-4D97-AF65-F5344CB8AC3E}">
        <p14:creationId xmlns:p14="http://schemas.microsoft.com/office/powerpoint/2010/main" val="2407200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7091A072-874B-4FB9-854D-44F42471B6AD}" type="datetimeFigureOut">
              <a:rPr lang="nl-NL" smtClean="0"/>
              <a:t>08-06-2021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47AF63A-0518-4CF8-BAD1-2A0E1A355898}" type="slidenum">
              <a:rPr lang="nl-NL" smtClean="0"/>
              <a:t>‹nr.›</a:t>
            </a:fld>
            <a:endParaRPr lang="nl-NL"/>
          </a:p>
        </p:txBody>
      </p:sp>
    </p:spTree>
    <p:extLst>
      <p:ext uri="{BB962C8B-B14F-4D97-AF65-F5344CB8AC3E}">
        <p14:creationId xmlns:p14="http://schemas.microsoft.com/office/powerpoint/2010/main" val="3063478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7091A072-874B-4FB9-854D-44F42471B6AD}" type="datetimeFigureOut">
              <a:rPr lang="nl-NL" smtClean="0"/>
              <a:t>08-06-2021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47AF63A-0518-4CF8-BAD1-2A0E1A355898}" type="slidenum">
              <a:rPr lang="nl-NL" smtClean="0"/>
              <a:t>‹nr.›</a:t>
            </a:fld>
            <a:endParaRPr lang="nl-NL"/>
          </a:p>
        </p:txBody>
      </p:sp>
    </p:spTree>
    <p:extLst>
      <p:ext uri="{BB962C8B-B14F-4D97-AF65-F5344CB8AC3E}">
        <p14:creationId xmlns:p14="http://schemas.microsoft.com/office/powerpoint/2010/main" val="759980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7091A072-874B-4FB9-854D-44F42471B6AD}" type="datetimeFigureOut">
              <a:rPr lang="nl-NL" smtClean="0"/>
              <a:t>08-06-2021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47AF63A-0518-4CF8-BAD1-2A0E1A355898}" type="slidenum">
              <a:rPr lang="nl-NL" smtClean="0"/>
              <a:t>‹nr.›</a:t>
            </a:fld>
            <a:endParaRPr lang="nl-NL"/>
          </a:p>
        </p:txBody>
      </p:sp>
    </p:spTree>
    <p:extLst>
      <p:ext uri="{BB962C8B-B14F-4D97-AF65-F5344CB8AC3E}">
        <p14:creationId xmlns:p14="http://schemas.microsoft.com/office/powerpoint/2010/main" val="759027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7091A072-874B-4FB9-854D-44F42471B6AD}" type="datetimeFigureOut">
              <a:rPr lang="nl-NL" smtClean="0"/>
              <a:t>08-06-2021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47AF63A-0518-4CF8-BAD1-2A0E1A355898}" type="slidenum">
              <a:rPr lang="nl-NL" smtClean="0"/>
              <a:t>‹nr.›</a:t>
            </a:fld>
            <a:endParaRPr lang="nl-NL"/>
          </a:p>
        </p:txBody>
      </p:sp>
    </p:spTree>
    <p:extLst>
      <p:ext uri="{BB962C8B-B14F-4D97-AF65-F5344CB8AC3E}">
        <p14:creationId xmlns:p14="http://schemas.microsoft.com/office/powerpoint/2010/main" val="3099938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091A072-874B-4FB9-854D-44F42471B6AD}" type="datetimeFigureOut">
              <a:rPr lang="nl-NL" smtClean="0"/>
              <a:t>08-06-2021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47AF63A-0518-4CF8-BAD1-2A0E1A355898}" type="slidenum">
              <a:rPr lang="nl-NL" smtClean="0"/>
              <a:t>‹nr.›</a:t>
            </a:fld>
            <a:endParaRPr lang="nl-NL"/>
          </a:p>
        </p:txBody>
      </p:sp>
    </p:spTree>
    <p:extLst>
      <p:ext uri="{BB962C8B-B14F-4D97-AF65-F5344CB8AC3E}">
        <p14:creationId xmlns:p14="http://schemas.microsoft.com/office/powerpoint/2010/main" val="2541711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7091A072-874B-4FB9-854D-44F42471B6AD}" type="datetimeFigureOut">
              <a:rPr lang="nl-NL" smtClean="0"/>
              <a:t>08-06-2021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47AF63A-0518-4CF8-BAD1-2A0E1A355898}" type="slidenum">
              <a:rPr lang="nl-NL" smtClean="0"/>
              <a:t>‹nr.›</a:t>
            </a:fld>
            <a:endParaRPr lang="nl-NL"/>
          </a:p>
        </p:txBody>
      </p:sp>
    </p:spTree>
    <p:extLst>
      <p:ext uri="{BB962C8B-B14F-4D97-AF65-F5344CB8AC3E}">
        <p14:creationId xmlns:p14="http://schemas.microsoft.com/office/powerpoint/2010/main" val="1455047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7091A072-874B-4FB9-854D-44F42471B6AD}" type="datetimeFigureOut">
              <a:rPr lang="nl-NL" smtClean="0"/>
              <a:t>08-06-2021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47AF63A-0518-4CF8-BAD1-2A0E1A355898}" type="slidenum">
              <a:rPr lang="nl-NL" smtClean="0"/>
              <a:t>‹nr.›</a:t>
            </a:fld>
            <a:endParaRPr lang="nl-NL"/>
          </a:p>
        </p:txBody>
      </p:sp>
    </p:spTree>
    <p:extLst>
      <p:ext uri="{BB962C8B-B14F-4D97-AF65-F5344CB8AC3E}">
        <p14:creationId xmlns:p14="http://schemas.microsoft.com/office/powerpoint/2010/main" val="58895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91A072-874B-4FB9-854D-44F42471B6AD}" type="datetimeFigureOut">
              <a:rPr lang="nl-NL" smtClean="0"/>
              <a:t>08-06-2021</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AF63A-0518-4CF8-BAD1-2A0E1A355898}" type="slidenum">
              <a:rPr lang="nl-NL" smtClean="0"/>
              <a:t>‹nr.›</a:t>
            </a:fld>
            <a:endParaRPr lang="nl-NL"/>
          </a:p>
        </p:txBody>
      </p:sp>
    </p:spTree>
    <p:extLst>
      <p:ext uri="{BB962C8B-B14F-4D97-AF65-F5344CB8AC3E}">
        <p14:creationId xmlns:p14="http://schemas.microsoft.com/office/powerpoint/2010/main" val="1778393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AyRKQ4VIdWo" TargetMode="External"/><Relationship Id="rId2" Type="http://schemas.openxmlformats.org/officeDocument/2006/relationships/image" Target="../media/image14.tiff"/><Relationship Id="rId1" Type="http://schemas.openxmlformats.org/officeDocument/2006/relationships/slideLayout" Target="../slideLayouts/slideLayout7.xml"/><Relationship Id="rId4" Type="http://schemas.openxmlformats.org/officeDocument/2006/relationships/hyperlink" Target="https://www.youtube.com/watch?v=QuF1zmkVoi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tiff"/><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2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hyperlink" Target="https://www.holland.com/be_nl/toerisme/plan-uw-vakantie/evenementen-in-nederland/nationale-tulpendag-1.htm"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64330"/>
        </a:solidFill>
        <a:effectLst/>
      </p:bgPr>
    </p:bg>
    <p:spTree>
      <p:nvGrpSpPr>
        <p:cNvPr id="1" name=""/>
        <p:cNvGrpSpPr/>
        <p:nvPr/>
      </p:nvGrpSpPr>
      <p:grpSpPr>
        <a:xfrm>
          <a:off x="0" y="0"/>
          <a:ext cx="0" cy="0"/>
          <a:chOff x="0" y="0"/>
          <a:chExt cx="0" cy="0"/>
        </a:xfrm>
      </p:grpSpPr>
      <p:pic>
        <p:nvPicPr>
          <p:cNvPr id="6" name="Afbeelding 5"/>
          <p:cNvPicPr>
            <a:picLocks noChangeAspect="1"/>
          </p:cNvPicPr>
          <p:nvPr/>
        </p:nvPicPr>
        <p:blipFill>
          <a:blip r:embed="rId2">
            <a:alphaModFix amt="73000"/>
          </a:blip>
          <a:stretch>
            <a:fillRect/>
          </a:stretch>
        </p:blipFill>
        <p:spPr>
          <a:xfrm>
            <a:off x="1375793" y="0"/>
            <a:ext cx="7744547" cy="6858000"/>
          </a:xfrm>
          <a:prstGeom prst="rect">
            <a:avLst/>
          </a:prstGeom>
          <a:solidFill>
            <a:srgbClr val="242C12"/>
          </a:solidFill>
        </p:spPr>
      </p:pic>
      <p:sp>
        <p:nvSpPr>
          <p:cNvPr id="10" name="Tekstvak 9"/>
          <p:cNvSpPr txBox="1"/>
          <p:nvPr/>
        </p:nvSpPr>
        <p:spPr>
          <a:xfrm rot="16200000">
            <a:off x="-2053208" y="2941717"/>
            <a:ext cx="6858001" cy="1015663"/>
          </a:xfrm>
          <a:prstGeom prst="rect">
            <a:avLst/>
          </a:prstGeom>
          <a:solidFill>
            <a:srgbClr val="A64330">
              <a:alpha val="58000"/>
            </a:srgbClr>
          </a:solidFill>
        </p:spPr>
        <p:txBody>
          <a:bodyPr wrap="square" rtlCol="0">
            <a:spAutoFit/>
          </a:bodyPr>
          <a:lstStyle/>
          <a:p>
            <a:r>
              <a:rPr lang="nl-NL" sz="6000" dirty="0">
                <a:solidFill>
                  <a:schemeClr val="bg1"/>
                </a:solidFill>
              </a:rPr>
              <a:t>   Barok	1600-1700</a:t>
            </a:r>
          </a:p>
        </p:txBody>
      </p:sp>
    </p:spTree>
    <p:extLst>
      <p:ext uri="{BB962C8B-B14F-4D97-AF65-F5344CB8AC3E}">
        <p14:creationId xmlns:p14="http://schemas.microsoft.com/office/powerpoint/2010/main" val="3355382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The Hall of mirrors © EPV"/>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p:cNvSpPr/>
          <p:nvPr/>
        </p:nvSpPr>
        <p:spPr>
          <a:xfrm>
            <a:off x="107504" y="6455010"/>
            <a:ext cx="2046329" cy="369332"/>
          </a:xfrm>
          <a:prstGeom prst="rect">
            <a:avLst/>
          </a:prstGeom>
        </p:spPr>
        <p:txBody>
          <a:bodyPr wrap="none">
            <a:spAutoFit/>
          </a:bodyPr>
          <a:lstStyle/>
          <a:p>
            <a:r>
              <a:rPr lang="nl-NL" altLang="x-none" i="1"/>
              <a:t>Paleis van Versailles</a:t>
            </a:r>
            <a:endParaRPr lang="nl-NL" altLang="x-none" i="1" dirty="0"/>
          </a:p>
        </p:txBody>
      </p:sp>
    </p:spTree>
    <p:extLst>
      <p:ext uri="{BB962C8B-B14F-4D97-AF65-F5344CB8AC3E}">
        <p14:creationId xmlns:p14="http://schemas.microsoft.com/office/powerpoint/2010/main" val="1224107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CEC1"/>
        </a:solidFill>
        <a:effectLst/>
      </p:bgPr>
    </p:bg>
    <p:spTree>
      <p:nvGrpSpPr>
        <p:cNvPr id="1" name=""/>
        <p:cNvGrpSpPr/>
        <p:nvPr/>
      </p:nvGrpSpPr>
      <p:grpSpPr>
        <a:xfrm>
          <a:off x="0" y="0"/>
          <a:ext cx="0" cy="0"/>
          <a:chOff x="0" y="0"/>
          <a:chExt cx="0" cy="0"/>
        </a:xfrm>
      </p:grpSpPr>
      <p:pic>
        <p:nvPicPr>
          <p:cNvPr id="2" name="Picture 3" descr="Aanlegplan_Versailles_1624-1680"/>
          <p:cNvPicPr>
            <a:picLocks noChangeAspect="1" noChangeArrowheads="1"/>
          </p:cNvPicPr>
          <p:nvPr/>
        </p:nvPicPr>
        <p:blipFill>
          <a:blip r:embed="rId2" cstate="email">
            <a:alphaModFix amt="50000"/>
            <a:extLst>
              <a:ext uri="{28A0092B-C50C-407E-A947-70E740481C1C}">
                <a14:useLocalDpi xmlns:a14="http://schemas.microsoft.com/office/drawing/2010/main"/>
              </a:ext>
            </a:extLst>
          </a:blip>
          <a:srcRect/>
          <a:stretch>
            <a:fillRect/>
          </a:stretch>
        </p:blipFill>
        <p:spPr>
          <a:xfrm>
            <a:off x="107504" y="548680"/>
            <a:ext cx="9144000" cy="5246687"/>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 name="Rechthoek 2"/>
          <p:cNvSpPr/>
          <p:nvPr/>
        </p:nvSpPr>
        <p:spPr>
          <a:xfrm>
            <a:off x="251520" y="6237312"/>
            <a:ext cx="2046329" cy="369332"/>
          </a:xfrm>
          <a:prstGeom prst="rect">
            <a:avLst/>
          </a:prstGeom>
        </p:spPr>
        <p:txBody>
          <a:bodyPr wrap="none">
            <a:spAutoFit/>
          </a:bodyPr>
          <a:lstStyle/>
          <a:p>
            <a:r>
              <a:rPr lang="nl-NL" altLang="x-none" i="1"/>
              <a:t>Paleis van Versailles</a:t>
            </a:r>
            <a:endParaRPr lang="nl-NL" altLang="x-none" i="1" dirty="0"/>
          </a:p>
        </p:txBody>
      </p:sp>
    </p:spTree>
    <p:extLst>
      <p:ext uri="{BB962C8B-B14F-4D97-AF65-F5344CB8AC3E}">
        <p14:creationId xmlns:p14="http://schemas.microsoft.com/office/powerpoint/2010/main" val="740546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frankreich-trip.com/images/sightseen/versailles/versailles-und-garte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47758"/>
            <a:ext cx="9220278" cy="6177586"/>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p:cNvSpPr/>
          <p:nvPr/>
        </p:nvSpPr>
        <p:spPr>
          <a:xfrm>
            <a:off x="107504" y="6488668"/>
            <a:ext cx="2046329" cy="369332"/>
          </a:xfrm>
          <a:prstGeom prst="rect">
            <a:avLst/>
          </a:prstGeom>
        </p:spPr>
        <p:txBody>
          <a:bodyPr wrap="none">
            <a:spAutoFit/>
          </a:bodyPr>
          <a:lstStyle/>
          <a:p>
            <a:r>
              <a:rPr lang="nl-NL" altLang="x-none" i="1" dirty="0"/>
              <a:t>Paleis van Versailles</a:t>
            </a:r>
          </a:p>
        </p:txBody>
      </p:sp>
    </p:spTree>
    <p:extLst>
      <p:ext uri="{BB962C8B-B14F-4D97-AF65-F5344CB8AC3E}">
        <p14:creationId xmlns:p14="http://schemas.microsoft.com/office/powerpoint/2010/main" val="160701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www.cybevasion.fr/photos2/versaille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5854" y="0"/>
            <a:ext cx="8594129" cy="6439868"/>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p:cNvSpPr/>
          <p:nvPr/>
        </p:nvSpPr>
        <p:spPr>
          <a:xfrm>
            <a:off x="107504" y="6475559"/>
            <a:ext cx="2046329" cy="369332"/>
          </a:xfrm>
          <a:prstGeom prst="rect">
            <a:avLst/>
          </a:prstGeom>
        </p:spPr>
        <p:txBody>
          <a:bodyPr wrap="none">
            <a:spAutoFit/>
          </a:bodyPr>
          <a:lstStyle/>
          <a:p>
            <a:r>
              <a:rPr lang="nl-NL" altLang="x-none" i="1"/>
              <a:t>Paleis van Versailles</a:t>
            </a:r>
            <a:endParaRPr lang="nl-NL" altLang="x-none" i="1" dirty="0"/>
          </a:p>
        </p:txBody>
      </p:sp>
    </p:spTree>
    <p:extLst>
      <p:ext uri="{BB962C8B-B14F-4D97-AF65-F5344CB8AC3E}">
        <p14:creationId xmlns:p14="http://schemas.microsoft.com/office/powerpoint/2010/main" val="917515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994"/>
            <a:ext cx="9144000" cy="5143500"/>
          </a:xfrm>
          <a:prstGeom prst="rect">
            <a:avLst/>
          </a:prstGeom>
        </p:spPr>
      </p:pic>
      <p:sp>
        <p:nvSpPr>
          <p:cNvPr id="3" name="Tekstvak 2"/>
          <p:cNvSpPr txBox="1"/>
          <p:nvPr/>
        </p:nvSpPr>
        <p:spPr>
          <a:xfrm>
            <a:off x="3779912" y="6093296"/>
            <a:ext cx="5030095" cy="369332"/>
          </a:xfrm>
          <a:prstGeom prst="rect">
            <a:avLst/>
          </a:prstGeom>
          <a:noFill/>
        </p:spPr>
        <p:txBody>
          <a:bodyPr wrap="none" rtlCol="0">
            <a:spAutoFit/>
          </a:bodyPr>
          <a:lstStyle/>
          <a:p>
            <a:r>
              <a:rPr lang="nl-NL" dirty="0" err="1">
                <a:hlinkClick r:id="rId3"/>
              </a:rPr>
              <a:t>https</a:t>
            </a:r>
            <a:r>
              <a:rPr lang="nl-NL" dirty="0">
                <a:hlinkClick r:id="rId3"/>
              </a:rPr>
              <a:t>://</a:t>
            </a:r>
            <a:r>
              <a:rPr lang="nl-NL" dirty="0" err="1">
                <a:hlinkClick r:id="rId3"/>
              </a:rPr>
              <a:t>www.youtube.com</a:t>
            </a:r>
            <a:r>
              <a:rPr lang="nl-NL" dirty="0">
                <a:hlinkClick r:id="rId3"/>
              </a:rPr>
              <a:t>/</a:t>
            </a:r>
            <a:r>
              <a:rPr lang="nl-NL" dirty="0" err="1">
                <a:hlinkClick r:id="rId3"/>
              </a:rPr>
              <a:t>watch?v</a:t>
            </a:r>
            <a:r>
              <a:rPr lang="nl-NL" dirty="0">
                <a:hlinkClick r:id="rId3"/>
              </a:rPr>
              <a:t>=AyRKQ4VIdWo</a:t>
            </a:r>
            <a:endParaRPr lang="nl-NL" dirty="0"/>
          </a:p>
        </p:txBody>
      </p:sp>
      <p:sp>
        <p:nvSpPr>
          <p:cNvPr id="4" name="Tekstvak 3"/>
          <p:cNvSpPr txBox="1"/>
          <p:nvPr/>
        </p:nvSpPr>
        <p:spPr>
          <a:xfrm>
            <a:off x="683568" y="5324571"/>
            <a:ext cx="4955780" cy="369332"/>
          </a:xfrm>
          <a:prstGeom prst="rect">
            <a:avLst/>
          </a:prstGeom>
          <a:noFill/>
        </p:spPr>
        <p:txBody>
          <a:bodyPr wrap="none" rtlCol="0">
            <a:spAutoFit/>
          </a:bodyPr>
          <a:lstStyle/>
          <a:p>
            <a:r>
              <a:rPr lang="nl-NL" dirty="0" err="1">
                <a:hlinkClick r:id="rId4"/>
              </a:rPr>
              <a:t>https</a:t>
            </a:r>
            <a:r>
              <a:rPr lang="nl-NL" dirty="0">
                <a:hlinkClick r:id="rId4"/>
              </a:rPr>
              <a:t>://</a:t>
            </a:r>
            <a:r>
              <a:rPr lang="nl-NL" dirty="0" err="1">
                <a:hlinkClick r:id="rId4"/>
              </a:rPr>
              <a:t>www.youtube.com</a:t>
            </a:r>
            <a:r>
              <a:rPr lang="nl-NL" dirty="0">
                <a:hlinkClick r:id="rId4"/>
              </a:rPr>
              <a:t>/</a:t>
            </a:r>
            <a:r>
              <a:rPr lang="nl-NL" dirty="0" err="1">
                <a:hlinkClick r:id="rId4"/>
              </a:rPr>
              <a:t>watch?v</a:t>
            </a:r>
            <a:r>
              <a:rPr lang="nl-NL" dirty="0">
                <a:hlinkClick r:id="rId4"/>
              </a:rPr>
              <a:t>=QuF1zmkVoi8</a:t>
            </a:r>
            <a:endParaRPr lang="nl-NL" dirty="0"/>
          </a:p>
        </p:txBody>
      </p:sp>
    </p:spTree>
    <p:extLst>
      <p:ext uri="{BB962C8B-B14F-4D97-AF65-F5344CB8AC3E}">
        <p14:creationId xmlns:p14="http://schemas.microsoft.com/office/powerpoint/2010/main" val="1124996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alphaModFix amt="37000"/>
          </a:blip>
          <a:stretch>
            <a:fillRect/>
          </a:stretch>
        </p:blipFill>
        <p:spPr>
          <a:xfrm>
            <a:off x="0" y="0"/>
            <a:ext cx="9144000" cy="6858000"/>
          </a:xfrm>
          <a:prstGeom prst="rect">
            <a:avLst/>
          </a:prstGeom>
        </p:spPr>
      </p:pic>
      <p:sp>
        <p:nvSpPr>
          <p:cNvPr id="4" name="Tekstvak 3"/>
          <p:cNvSpPr txBox="1"/>
          <p:nvPr/>
        </p:nvSpPr>
        <p:spPr>
          <a:xfrm rot="16200000">
            <a:off x="-1268119" y="2693719"/>
            <a:ext cx="4736616" cy="1615032"/>
          </a:xfrm>
          <a:prstGeom prst="rect">
            <a:avLst/>
          </a:prstGeom>
          <a:solidFill>
            <a:srgbClr val="92642C"/>
          </a:solidFill>
        </p:spPr>
        <p:txBody>
          <a:bodyPr wrap="square" rtlCol="0">
            <a:spAutoFit/>
          </a:bodyPr>
          <a:lstStyle/>
          <a:p>
            <a:r>
              <a:rPr lang="nl-NL" sz="4950"/>
              <a:t>Nederland </a:t>
            </a:r>
          </a:p>
          <a:p>
            <a:r>
              <a:rPr lang="nl-NL" sz="4950" dirty="0"/>
              <a:t>De Gouden Eeuw</a:t>
            </a:r>
          </a:p>
        </p:txBody>
      </p:sp>
      <p:pic>
        <p:nvPicPr>
          <p:cNvPr id="6" name="Afbeelding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0710" y="1132927"/>
            <a:ext cx="6640808" cy="4770985"/>
          </a:xfrm>
          <a:prstGeom prst="rect">
            <a:avLst/>
          </a:prstGeom>
        </p:spPr>
      </p:pic>
      <p:sp>
        <p:nvSpPr>
          <p:cNvPr id="2" name="Tekstvak 1"/>
          <p:cNvSpPr txBox="1"/>
          <p:nvPr/>
        </p:nvSpPr>
        <p:spPr>
          <a:xfrm>
            <a:off x="247952" y="5903912"/>
            <a:ext cx="8563566" cy="646331"/>
          </a:xfrm>
          <a:prstGeom prst="rect">
            <a:avLst/>
          </a:prstGeom>
          <a:noFill/>
        </p:spPr>
        <p:txBody>
          <a:bodyPr wrap="square" rtlCol="0">
            <a:spAutoFit/>
          </a:bodyPr>
          <a:lstStyle/>
          <a:p>
            <a:r>
              <a:rPr lang="nl-NL" sz="1200" i="1" dirty="0"/>
              <a:t>Handel, wetenschap en kunsten politiek en defensie.</a:t>
            </a:r>
          </a:p>
          <a:p>
            <a:r>
              <a:rPr lang="nl-NL" sz="1200" i="1" dirty="0"/>
              <a:t>Economische groei</a:t>
            </a:r>
          </a:p>
          <a:p>
            <a:r>
              <a:rPr lang="nl-NL" sz="1200" i="1" dirty="0"/>
              <a:t>1602, oprichting VOC</a:t>
            </a:r>
          </a:p>
        </p:txBody>
      </p:sp>
    </p:spTree>
    <p:extLst>
      <p:ext uri="{BB962C8B-B14F-4D97-AF65-F5344CB8AC3E}">
        <p14:creationId xmlns:p14="http://schemas.microsoft.com/office/powerpoint/2010/main" val="1708653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3D3D3"/>
        </a:solidFill>
        <a:effectLst/>
      </p:bgPr>
    </p:bg>
    <p:spTree>
      <p:nvGrpSpPr>
        <p:cNvPr id="1" name=""/>
        <p:cNvGrpSpPr/>
        <p:nvPr/>
      </p:nvGrpSpPr>
      <p:grpSpPr>
        <a:xfrm>
          <a:off x="0" y="0"/>
          <a:ext cx="0" cy="0"/>
          <a:chOff x="0" y="0"/>
          <a:chExt cx="0" cy="0"/>
        </a:xfrm>
      </p:grpSpPr>
      <p:sp>
        <p:nvSpPr>
          <p:cNvPr id="2" name="Tekstvak 1"/>
          <p:cNvSpPr txBox="1"/>
          <p:nvPr/>
        </p:nvSpPr>
        <p:spPr>
          <a:xfrm>
            <a:off x="395536" y="3616"/>
            <a:ext cx="8586261" cy="769441"/>
          </a:xfrm>
          <a:prstGeom prst="rect">
            <a:avLst/>
          </a:prstGeom>
          <a:noFill/>
        </p:spPr>
        <p:txBody>
          <a:bodyPr wrap="none" rtlCol="0">
            <a:spAutoFit/>
          </a:bodyPr>
          <a:lstStyle/>
          <a:p>
            <a:r>
              <a:rPr lang="nl-NL" sz="4400" dirty="0" err="1"/>
              <a:t>Vereenigde</a:t>
            </a:r>
            <a:r>
              <a:rPr lang="nl-NL" sz="4400" dirty="0"/>
              <a:t> </a:t>
            </a:r>
            <a:r>
              <a:rPr lang="nl-NL" sz="4400" dirty="0" err="1"/>
              <a:t>Oostindische</a:t>
            </a:r>
            <a:r>
              <a:rPr lang="nl-NL" sz="4400" dirty="0"/>
              <a:t> Compagnie</a:t>
            </a:r>
          </a:p>
        </p:txBody>
      </p:sp>
      <p:sp>
        <p:nvSpPr>
          <p:cNvPr id="3" name="Tekstvak 2"/>
          <p:cNvSpPr txBox="1"/>
          <p:nvPr/>
        </p:nvSpPr>
        <p:spPr>
          <a:xfrm>
            <a:off x="107504" y="2399417"/>
            <a:ext cx="1872208" cy="830997"/>
          </a:xfrm>
          <a:prstGeom prst="rect">
            <a:avLst/>
          </a:prstGeom>
          <a:noFill/>
        </p:spPr>
        <p:txBody>
          <a:bodyPr wrap="square" rtlCol="0">
            <a:spAutoFit/>
          </a:bodyPr>
          <a:lstStyle/>
          <a:p>
            <a:r>
              <a:rPr lang="nl-NL" sz="1200" dirty="0"/>
              <a:t>Particulieren Nederlandse </a:t>
            </a:r>
            <a:r>
              <a:rPr lang="nl-NL" sz="1200" dirty="0" err="1"/>
              <a:t>handels-onderneming</a:t>
            </a:r>
            <a:endParaRPr lang="nl-NL" sz="1200" dirty="0"/>
          </a:p>
          <a:p>
            <a:r>
              <a:rPr lang="nl-NL" sz="1200" dirty="0"/>
              <a:t>Monopolie op zee. (alleenrecht)</a:t>
            </a:r>
          </a:p>
        </p:txBody>
      </p:sp>
      <p:pic>
        <p:nvPicPr>
          <p:cNvPr id="4" name="Afbeelding 3"/>
          <p:cNvPicPr>
            <a:picLocks noChangeAspect="1"/>
          </p:cNvPicPr>
          <p:nvPr/>
        </p:nvPicPr>
        <p:blipFill>
          <a:blip r:embed="rId2"/>
          <a:stretch>
            <a:fillRect/>
          </a:stretch>
        </p:blipFill>
        <p:spPr>
          <a:xfrm>
            <a:off x="2917695" y="759520"/>
            <a:ext cx="6098480" cy="6098480"/>
          </a:xfrm>
          <a:prstGeom prst="rect">
            <a:avLst/>
          </a:prstGeom>
        </p:spPr>
      </p:pic>
      <p:sp>
        <p:nvSpPr>
          <p:cNvPr id="5" name="Tekstvak 4"/>
          <p:cNvSpPr txBox="1"/>
          <p:nvPr/>
        </p:nvSpPr>
        <p:spPr>
          <a:xfrm rot="16200000">
            <a:off x="1978656" y="5736772"/>
            <a:ext cx="1662635" cy="215444"/>
          </a:xfrm>
          <a:prstGeom prst="rect">
            <a:avLst/>
          </a:prstGeom>
          <a:noFill/>
        </p:spPr>
        <p:txBody>
          <a:bodyPr wrap="none" rtlCol="0">
            <a:spAutoFit/>
          </a:bodyPr>
          <a:lstStyle/>
          <a:p>
            <a:r>
              <a:rPr lang="nl-NL" sz="800" dirty="0"/>
              <a:t>Scheepsmodel Rijksmuseum A’dam</a:t>
            </a:r>
          </a:p>
        </p:txBody>
      </p:sp>
      <p:sp>
        <p:nvSpPr>
          <p:cNvPr id="6" name="Tekstvak 5"/>
          <p:cNvSpPr txBox="1"/>
          <p:nvPr/>
        </p:nvSpPr>
        <p:spPr>
          <a:xfrm>
            <a:off x="107504" y="3384978"/>
            <a:ext cx="2717667" cy="1015663"/>
          </a:xfrm>
          <a:prstGeom prst="rect">
            <a:avLst/>
          </a:prstGeom>
          <a:noFill/>
        </p:spPr>
        <p:txBody>
          <a:bodyPr wrap="none" rtlCol="0">
            <a:spAutoFit/>
          </a:bodyPr>
          <a:lstStyle/>
          <a:p>
            <a:r>
              <a:rPr lang="nl-NL" sz="1200" dirty="0"/>
              <a:t>Netwerk over de hele wereld. </a:t>
            </a:r>
          </a:p>
          <a:p>
            <a:r>
              <a:rPr lang="nl-NL" sz="1200" dirty="0"/>
              <a:t>De VOC groeide uit tot </a:t>
            </a:r>
          </a:p>
          <a:p>
            <a:r>
              <a:rPr lang="nl-NL" sz="1200" dirty="0"/>
              <a:t>het centrum van de wereldhandel.</a:t>
            </a:r>
          </a:p>
          <a:p>
            <a:r>
              <a:rPr lang="nl-NL" sz="1200" dirty="0"/>
              <a:t>Hierdoor ontstond er een zeer</a:t>
            </a:r>
          </a:p>
          <a:p>
            <a:r>
              <a:rPr lang="nl-NL" sz="1200" dirty="0"/>
              <a:t>Rijke klasse van kooplieden (handelaren)</a:t>
            </a:r>
          </a:p>
        </p:txBody>
      </p:sp>
    </p:spTree>
    <p:extLst>
      <p:ext uri="{BB962C8B-B14F-4D97-AF65-F5344CB8AC3E}">
        <p14:creationId xmlns:p14="http://schemas.microsoft.com/office/powerpoint/2010/main" val="679627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90785" y="188640"/>
            <a:ext cx="3171766" cy="769441"/>
          </a:xfrm>
          <a:prstGeom prst="rect">
            <a:avLst/>
          </a:prstGeom>
          <a:noFill/>
        </p:spPr>
        <p:txBody>
          <a:bodyPr wrap="none" rtlCol="0">
            <a:spAutoFit/>
          </a:bodyPr>
          <a:lstStyle/>
          <a:p>
            <a:r>
              <a:rPr lang="nl-NL" sz="4400" dirty="0"/>
              <a:t>Grote steden</a:t>
            </a:r>
          </a:p>
        </p:txBody>
      </p:sp>
      <p:sp>
        <p:nvSpPr>
          <p:cNvPr id="3" name="Tekstvak 2"/>
          <p:cNvSpPr txBox="1"/>
          <p:nvPr/>
        </p:nvSpPr>
        <p:spPr>
          <a:xfrm>
            <a:off x="503434" y="1797978"/>
            <a:ext cx="1273234" cy="2031325"/>
          </a:xfrm>
          <a:prstGeom prst="rect">
            <a:avLst/>
          </a:prstGeom>
          <a:noFill/>
        </p:spPr>
        <p:txBody>
          <a:bodyPr wrap="none" rtlCol="0">
            <a:spAutoFit/>
          </a:bodyPr>
          <a:lstStyle/>
          <a:p>
            <a:r>
              <a:rPr lang="nl-NL" dirty="0"/>
              <a:t>Amsterdam</a:t>
            </a:r>
          </a:p>
          <a:p>
            <a:r>
              <a:rPr lang="nl-NL" dirty="0"/>
              <a:t>Leiden</a:t>
            </a:r>
          </a:p>
          <a:p>
            <a:r>
              <a:rPr lang="nl-NL" dirty="0"/>
              <a:t>Haarlem</a:t>
            </a:r>
          </a:p>
          <a:p>
            <a:r>
              <a:rPr lang="nl-NL" dirty="0"/>
              <a:t>Rotterdam</a:t>
            </a:r>
          </a:p>
          <a:p>
            <a:r>
              <a:rPr lang="nl-NL" dirty="0"/>
              <a:t>Delft</a:t>
            </a:r>
          </a:p>
          <a:p>
            <a:r>
              <a:rPr lang="nl-NL" dirty="0"/>
              <a:t>Dordrecht</a:t>
            </a:r>
          </a:p>
          <a:p>
            <a:r>
              <a:rPr lang="nl-NL" dirty="0"/>
              <a:t>Enkhuizen</a:t>
            </a:r>
          </a:p>
        </p:txBody>
      </p:sp>
      <p:pic>
        <p:nvPicPr>
          <p:cNvPr id="2050" name="Picture 2" descr="https://upload.wikimedia.org/wikipedia/commons/b/bf/Emanuel_de_Witte_-_De_binnenplaats_van_de_beurs_te_Amsterdam.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83326" y="764704"/>
            <a:ext cx="5089427" cy="5348988"/>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3783326" y="6113692"/>
            <a:ext cx="2226892" cy="230832"/>
          </a:xfrm>
          <a:prstGeom prst="rect">
            <a:avLst/>
          </a:prstGeom>
          <a:noFill/>
        </p:spPr>
        <p:txBody>
          <a:bodyPr wrap="none" rtlCol="0">
            <a:spAutoFit/>
          </a:bodyPr>
          <a:lstStyle/>
          <a:p>
            <a:r>
              <a:rPr lang="nl-NL" sz="900" dirty="0"/>
              <a:t>De Amsterdamse effectenbeurs. Beursplein</a:t>
            </a:r>
          </a:p>
        </p:txBody>
      </p:sp>
      <p:pic>
        <p:nvPicPr>
          <p:cNvPr id="2052" name="Picture 4" descr="https://upload.wikimedia.org/wikipedia/commons/thumb/5/5c/Beursplein5_frontwholebuilding.JPG/1920px-Beursplein5_frontwholebuildin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69349" y="4221088"/>
            <a:ext cx="2459192" cy="1753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878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recreatiekaart.nl/museum/Mauritshuis_3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4753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107504" y="6510470"/>
            <a:ext cx="2260555" cy="369332"/>
          </a:xfrm>
          <a:prstGeom prst="rect">
            <a:avLst/>
          </a:prstGeom>
          <a:noFill/>
        </p:spPr>
        <p:txBody>
          <a:bodyPr wrap="none" rtlCol="0">
            <a:spAutoFit/>
          </a:bodyPr>
          <a:lstStyle/>
          <a:p>
            <a:r>
              <a:rPr lang="nl-NL"/>
              <a:t>Mauritshuis Den Haag</a:t>
            </a:r>
          </a:p>
        </p:txBody>
      </p:sp>
    </p:spTree>
    <p:extLst>
      <p:ext uri="{BB962C8B-B14F-4D97-AF65-F5344CB8AC3E}">
        <p14:creationId xmlns:p14="http://schemas.microsoft.com/office/powerpoint/2010/main" val="521544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amsterdamforvisitors.com/wp-content/uploads/2014/10/neck-gables-in-amsterdam-760x48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195"/>
            <a:ext cx="9144000" cy="5775158"/>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251520" y="6165304"/>
            <a:ext cx="1164101" cy="369332"/>
          </a:xfrm>
          <a:prstGeom prst="rect">
            <a:avLst/>
          </a:prstGeom>
          <a:noFill/>
        </p:spPr>
        <p:txBody>
          <a:bodyPr wrap="none" rtlCol="0">
            <a:spAutoFit/>
          </a:bodyPr>
          <a:lstStyle/>
          <a:p>
            <a:r>
              <a:rPr lang="nl-NL"/>
              <a:t>Halsgevels</a:t>
            </a:r>
          </a:p>
        </p:txBody>
      </p:sp>
    </p:spTree>
    <p:extLst>
      <p:ext uri="{BB962C8B-B14F-4D97-AF65-F5344CB8AC3E}">
        <p14:creationId xmlns:p14="http://schemas.microsoft.com/office/powerpoint/2010/main" val="3635538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484784"/>
            <a:ext cx="9396536" cy="396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ijl omlaag 1"/>
          <p:cNvSpPr/>
          <p:nvPr/>
        </p:nvSpPr>
        <p:spPr>
          <a:xfrm>
            <a:off x="8316416" y="404664"/>
            <a:ext cx="2880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1891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23528" y="188640"/>
            <a:ext cx="3260636" cy="769441"/>
          </a:xfrm>
          <a:prstGeom prst="rect">
            <a:avLst/>
          </a:prstGeom>
          <a:noFill/>
        </p:spPr>
        <p:txBody>
          <a:bodyPr wrap="none" rtlCol="0">
            <a:spAutoFit/>
          </a:bodyPr>
          <a:lstStyle/>
          <a:p>
            <a:r>
              <a:rPr lang="nl-NL" sz="4400" dirty="0"/>
              <a:t>Schilderkunst</a:t>
            </a:r>
          </a:p>
        </p:txBody>
      </p:sp>
    </p:spTree>
    <p:extLst>
      <p:ext uri="{BB962C8B-B14F-4D97-AF65-F5344CB8AC3E}">
        <p14:creationId xmlns:p14="http://schemas.microsoft.com/office/powerpoint/2010/main" val="1290312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9144000" cy="6078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vak 5"/>
          <p:cNvSpPr txBox="1"/>
          <p:nvPr/>
        </p:nvSpPr>
        <p:spPr>
          <a:xfrm>
            <a:off x="251520" y="6078114"/>
            <a:ext cx="2581604" cy="276999"/>
          </a:xfrm>
          <a:prstGeom prst="rect">
            <a:avLst/>
          </a:prstGeom>
          <a:noFill/>
        </p:spPr>
        <p:txBody>
          <a:bodyPr wrap="none" rtlCol="0">
            <a:spAutoFit/>
          </a:bodyPr>
          <a:lstStyle/>
          <a:p>
            <a:r>
              <a:rPr lang="nl-NL" sz="1200" dirty="0"/>
              <a:t>Nachtwacht: Rembrandt van Rijn 1642</a:t>
            </a:r>
          </a:p>
        </p:txBody>
      </p:sp>
      <p:sp>
        <p:nvSpPr>
          <p:cNvPr id="2" name="Tekstvak 1"/>
          <p:cNvSpPr txBox="1"/>
          <p:nvPr/>
        </p:nvSpPr>
        <p:spPr>
          <a:xfrm>
            <a:off x="3635896" y="6110368"/>
            <a:ext cx="5075620" cy="523220"/>
          </a:xfrm>
          <a:prstGeom prst="rect">
            <a:avLst/>
          </a:prstGeom>
          <a:noFill/>
        </p:spPr>
        <p:txBody>
          <a:bodyPr wrap="none" rtlCol="0">
            <a:spAutoFit/>
          </a:bodyPr>
          <a:lstStyle/>
          <a:p>
            <a:r>
              <a:rPr lang="nl-NL" sz="1400" dirty="0"/>
              <a:t>Opdrachtgevers rijke burgerij. Macht lag bij de burgers democratie)</a:t>
            </a:r>
          </a:p>
          <a:p>
            <a:r>
              <a:rPr lang="nl-NL" sz="1400" dirty="0"/>
              <a:t>Vrijheid van denken, handelen en religie</a:t>
            </a:r>
          </a:p>
        </p:txBody>
      </p:sp>
    </p:spTree>
    <p:extLst>
      <p:ext uri="{BB962C8B-B14F-4D97-AF65-F5344CB8AC3E}">
        <p14:creationId xmlns:p14="http://schemas.microsoft.com/office/powerpoint/2010/main" val="4267902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CEC1"/>
        </a:solidFill>
        <a:effectLst/>
      </p:bgPr>
    </p:bg>
    <p:spTree>
      <p:nvGrpSpPr>
        <p:cNvPr id="1" name=""/>
        <p:cNvGrpSpPr/>
        <p:nvPr/>
      </p:nvGrpSpPr>
      <p:grpSpPr>
        <a:xfrm>
          <a:off x="0" y="0"/>
          <a:ext cx="0" cy="0"/>
          <a:chOff x="0" y="0"/>
          <a:chExt cx="0" cy="0"/>
        </a:xfrm>
      </p:grpSpPr>
      <p:pic>
        <p:nvPicPr>
          <p:cNvPr id="7" name="Picture 6" descr="Vermeer_Hetmelkmeisje_1658-1660"/>
          <p:cNvPicPr>
            <a:picLocks noChangeAspect="1" noChangeArrowheads="1"/>
          </p:cNvPicPr>
          <p:nvPr/>
        </p:nvPicPr>
        <p:blipFill>
          <a:blip r:embed="rId2" cstate="email">
            <a:alphaModFix amt="85000"/>
            <a:extLst>
              <a:ext uri="{28A0092B-C50C-407E-A947-70E740481C1C}">
                <a14:useLocalDpi xmlns:a14="http://schemas.microsoft.com/office/drawing/2010/main"/>
              </a:ext>
            </a:extLst>
          </a:blip>
          <a:srcRect/>
          <a:stretch>
            <a:fillRect/>
          </a:stretch>
        </p:blipFill>
        <p:spPr bwMode="auto">
          <a:xfrm>
            <a:off x="2997200" y="0"/>
            <a:ext cx="6146800" cy="6858000"/>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6" name="Rechthoek 5"/>
          <p:cNvSpPr/>
          <p:nvPr/>
        </p:nvSpPr>
        <p:spPr>
          <a:xfrm>
            <a:off x="179512" y="1916832"/>
            <a:ext cx="4572000" cy="3139321"/>
          </a:xfrm>
          <a:prstGeom prst="rect">
            <a:avLst/>
          </a:prstGeom>
        </p:spPr>
        <p:txBody>
          <a:bodyPr>
            <a:spAutoFit/>
          </a:bodyPr>
          <a:lstStyle/>
          <a:p>
            <a:r>
              <a:rPr lang="nl-NL" altLang="x-none" b="1" dirty="0"/>
              <a:t>Genrestuk</a:t>
            </a:r>
          </a:p>
          <a:p>
            <a:r>
              <a:rPr lang="it-IT" altLang="x-none" dirty="0" err="1"/>
              <a:t>Herkenbare</a:t>
            </a:r>
            <a:r>
              <a:rPr lang="it-IT" altLang="x-none" dirty="0"/>
              <a:t>/ </a:t>
            </a:r>
          </a:p>
          <a:p>
            <a:r>
              <a:rPr lang="it-IT" altLang="x-none" dirty="0" err="1"/>
              <a:t>alledaagse</a:t>
            </a:r>
            <a:r>
              <a:rPr lang="it-IT" altLang="x-none" dirty="0"/>
              <a:t> </a:t>
            </a:r>
            <a:r>
              <a:rPr lang="it-IT" altLang="x-none" dirty="0" err="1"/>
              <a:t>tafereeltjes</a:t>
            </a:r>
            <a:endParaRPr lang="it-IT" altLang="x-none" dirty="0"/>
          </a:p>
          <a:p>
            <a:endParaRPr lang="it-IT" altLang="x-none" dirty="0"/>
          </a:p>
          <a:p>
            <a:r>
              <a:rPr lang="it-IT" altLang="x-none" dirty="0" err="1"/>
              <a:t>Kleine</a:t>
            </a:r>
            <a:r>
              <a:rPr lang="it-IT" altLang="x-none" dirty="0"/>
              <a:t> </a:t>
            </a:r>
            <a:r>
              <a:rPr lang="it-IT" altLang="x-none" dirty="0" err="1"/>
              <a:t>formaten</a:t>
            </a:r>
            <a:r>
              <a:rPr lang="it-IT" altLang="x-none" dirty="0"/>
              <a:t> </a:t>
            </a:r>
          </a:p>
          <a:p>
            <a:endParaRPr lang="it-IT" altLang="x-none" dirty="0"/>
          </a:p>
          <a:p>
            <a:r>
              <a:rPr lang="it-IT" altLang="x-none" dirty="0" err="1"/>
              <a:t>Aandacht</a:t>
            </a:r>
            <a:r>
              <a:rPr lang="it-IT" altLang="x-none" dirty="0"/>
              <a:t> </a:t>
            </a:r>
            <a:r>
              <a:rPr lang="it-IT" altLang="x-none" dirty="0" err="1"/>
              <a:t>voor</a:t>
            </a:r>
            <a:r>
              <a:rPr lang="it-IT" altLang="x-none" dirty="0"/>
              <a:t> </a:t>
            </a:r>
            <a:r>
              <a:rPr lang="it-IT" altLang="x-none" dirty="0" err="1"/>
              <a:t>details</a:t>
            </a:r>
            <a:endParaRPr lang="it-IT" altLang="x-none" dirty="0"/>
          </a:p>
          <a:p>
            <a:endParaRPr lang="it-IT" altLang="x-none" dirty="0"/>
          </a:p>
          <a:p>
            <a:r>
              <a:rPr lang="nl-NL" altLang="x-none" dirty="0"/>
              <a:t>Doel: Verwijzen naar of </a:t>
            </a:r>
          </a:p>
          <a:p>
            <a:r>
              <a:rPr lang="nl-NL" altLang="x-none" dirty="0"/>
              <a:t>waarschuwen om</a:t>
            </a:r>
          </a:p>
          <a:p>
            <a:r>
              <a:rPr lang="nl-NL" altLang="x-none" dirty="0"/>
              <a:t>een goed leven te leiden</a:t>
            </a:r>
          </a:p>
        </p:txBody>
      </p:sp>
    </p:spTree>
    <p:extLst>
      <p:ext uri="{BB962C8B-B14F-4D97-AF65-F5344CB8AC3E}">
        <p14:creationId xmlns:p14="http://schemas.microsoft.com/office/powerpoint/2010/main" val="688682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Jan_Steen_Vrolijke_huisgezin_1668"/>
          <p:cNvPicPr>
            <a:picLocks noChangeAspect="1" noChangeArrowheads="1"/>
          </p:cNvPicPr>
          <p:nvPr/>
        </p:nvPicPr>
        <p:blipFill>
          <a:blip r:embed="rId2" cstate="email">
            <a:alphaModFix amt="86000"/>
            <a:extLst>
              <a:ext uri="{28A0092B-C50C-407E-A947-70E740481C1C}">
                <a14:useLocalDpi xmlns:a14="http://schemas.microsoft.com/office/drawing/2010/main"/>
              </a:ext>
            </a:extLst>
          </a:blip>
          <a:srcRect/>
          <a:stretch>
            <a:fillRect/>
          </a:stretch>
        </p:blipFill>
        <p:spPr bwMode="auto">
          <a:xfrm>
            <a:off x="467544" y="0"/>
            <a:ext cx="8280920" cy="6478971"/>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3" name="Tekstvak 2"/>
          <p:cNvSpPr txBox="1"/>
          <p:nvPr/>
        </p:nvSpPr>
        <p:spPr>
          <a:xfrm>
            <a:off x="866547" y="6459100"/>
            <a:ext cx="3697615" cy="369332"/>
          </a:xfrm>
          <a:prstGeom prst="rect">
            <a:avLst/>
          </a:prstGeom>
          <a:noFill/>
        </p:spPr>
        <p:txBody>
          <a:bodyPr wrap="none" rtlCol="0">
            <a:spAutoFit/>
          </a:bodyPr>
          <a:lstStyle/>
          <a:p>
            <a:r>
              <a:rPr lang="nl-NL" dirty="0"/>
              <a:t>Jan Steen. Het vrolijke huisgezin 1668</a:t>
            </a:r>
          </a:p>
        </p:txBody>
      </p:sp>
    </p:spTree>
    <p:extLst>
      <p:ext uri="{BB962C8B-B14F-4D97-AF65-F5344CB8AC3E}">
        <p14:creationId xmlns:p14="http://schemas.microsoft.com/office/powerpoint/2010/main" val="1474833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hthoek 5"/>
          <p:cNvSpPr/>
          <p:nvPr/>
        </p:nvSpPr>
        <p:spPr>
          <a:xfrm>
            <a:off x="629816" y="6017981"/>
            <a:ext cx="4572000" cy="646331"/>
          </a:xfrm>
          <a:prstGeom prst="rect">
            <a:avLst/>
          </a:prstGeom>
        </p:spPr>
        <p:txBody>
          <a:bodyPr>
            <a:spAutoFit/>
          </a:bodyPr>
          <a:lstStyle/>
          <a:p>
            <a:r>
              <a:rPr lang="nl-NL" dirty="0"/>
              <a:t>Tulp</a:t>
            </a:r>
          </a:p>
          <a:p>
            <a:r>
              <a:rPr lang="nl-NL" dirty="0"/>
              <a:t>Tulpenvaas </a:t>
            </a:r>
          </a:p>
        </p:txBody>
      </p:sp>
      <p:pic>
        <p:nvPicPr>
          <p:cNvPr id="8" name="Afbeelding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51920" y="-136726"/>
            <a:ext cx="6994726" cy="6994726"/>
          </a:xfrm>
          <a:prstGeom prst="rect">
            <a:avLst/>
          </a:prstGeom>
          <a:solidFill>
            <a:schemeClr val="bg1"/>
          </a:solidFill>
        </p:spPr>
      </p:pic>
      <p:pic>
        <p:nvPicPr>
          <p:cNvPr id="1638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82012" y="2780928"/>
            <a:ext cx="2189558" cy="3587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fbeelding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512" y="332656"/>
            <a:ext cx="2842014" cy="2842014"/>
          </a:xfrm>
          <a:prstGeom prst="rect">
            <a:avLst/>
          </a:prstGeom>
        </p:spPr>
      </p:pic>
    </p:spTree>
    <p:extLst>
      <p:ext uri="{BB962C8B-B14F-4D97-AF65-F5344CB8AC3E}">
        <p14:creationId xmlns:p14="http://schemas.microsoft.com/office/powerpoint/2010/main" val="3992215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378" y="2322183"/>
            <a:ext cx="5256777" cy="4542011"/>
          </a:xfrm>
          <a:prstGeom prst="rect">
            <a:avLst/>
          </a:prstGeom>
        </p:spPr>
      </p:pic>
      <p:pic>
        <p:nvPicPr>
          <p:cNvPr id="2" name="Afbeelding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5806" y="122826"/>
            <a:ext cx="3240360" cy="2991102"/>
          </a:xfrm>
          <a:prstGeom prst="rect">
            <a:avLst/>
          </a:prstGeom>
        </p:spPr>
      </p:pic>
      <p:sp>
        <p:nvSpPr>
          <p:cNvPr id="6" name="Tekstvak 5"/>
          <p:cNvSpPr txBox="1"/>
          <p:nvPr/>
        </p:nvSpPr>
        <p:spPr>
          <a:xfrm>
            <a:off x="5856270" y="626724"/>
            <a:ext cx="2196114" cy="923330"/>
          </a:xfrm>
          <a:prstGeom prst="rect">
            <a:avLst/>
          </a:prstGeom>
          <a:noFill/>
        </p:spPr>
        <p:txBody>
          <a:bodyPr wrap="none" rtlCol="0">
            <a:spAutoFit/>
          </a:bodyPr>
          <a:lstStyle/>
          <a:p>
            <a:r>
              <a:rPr lang="nl-NL" dirty="0"/>
              <a:t>Nationale </a:t>
            </a:r>
            <a:r>
              <a:rPr lang="nl-NL" dirty="0" err="1"/>
              <a:t>Tulpendag</a:t>
            </a:r>
            <a:r>
              <a:rPr lang="nl-NL" dirty="0"/>
              <a:t>!</a:t>
            </a:r>
          </a:p>
          <a:p>
            <a:endParaRPr lang="nl-NL" dirty="0"/>
          </a:p>
          <a:p>
            <a:r>
              <a:rPr lang="nl-NL" dirty="0"/>
              <a:t>Tulpen en Barok</a:t>
            </a:r>
          </a:p>
        </p:txBody>
      </p:sp>
      <p:sp>
        <p:nvSpPr>
          <p:cNvPr id="8" name="Tekstvak 7"/>
          <p:cNvSpPr txBox="1"/>
          <p:nvPr/>
        </p:nvSpPr>
        <p:spPr>
          <a:xfrm>
            <a:off x="5508104" y="4801183"/>
            <a:ext cx="1819729" cy="646331"/>
          </a:xfrm>
          <a:prstGeom prst="rect">
            <a:avLst/>
          </a:prstGeom>
          <a:noFill/>
        </p:spPr>
        <p:txBody>
          <a:bodyPr wrap="none" rtlCol="0">
            <a:spAutoFit/>
          </a:bodyPr>
          <a:lstStyle/>
          <a:p>
            <a:r>
              <a:rPr lang="nl-NL" sz="900" dirty="0">
                <a:hlinkClick r:id="rId4"/>
              </a:rPr>
              <a:t>https://www.holland.com</a:t>
            </a:r>
          </a:p>
          <a:p>
            <a:r>
              <a:rPr lang="nl-NL" sz="900" dirty="0">
                <a:hlinkClick r:id="rId4"/>
              </a:rPr>
              <a:t>/be_nl/toerisme/plan-uw-vakantie</a:t>
            </a:r>
          </a:p>
          <a:p>
            <a:r>
              <a:rPr lang="nl-NL" sz="900" dirty="0">
                <a:hlinkClick r:id="rId4"/>
              </a:rPr>
              <a:t>/evenementen-in-nederland</a:t>
            </a:r>
          </a:p>
          <a:p>
            <a:r>
              <a:rPr lang="nl-NL" sz="900" dirty="0">
                <a:hlinkClick r:id="rId4"/>
              </a:rPr>
              <a:t>/nationale-tulpendag-1.htm</a:t>
            </a:r>
            <a:endParaRPr lang="nl-NL" sz="900" dirty="0"/>
          </a:p>
        </p:txBody>
      </p:sp>
      <p:pic>
        <p:nvPicPr>
          <p:cNvPr id="1030" name="Picture 6" descr="https://www.holland.com/upload_mm/9/c/2/50400_fullimage_national%20tulipday%20woman%20with%20purple%20tulips_280x175.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20827" y="3113928"/>
            <a:ext cx="2667000"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399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87E84"/>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24948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vak 6"/>
          <p:cNvSpPr txBox="1"/>
          <p:nvPr/>
        </p:nvSpPr>
        <p:spPr>
          <a:xfrm>
            <a:off x="6472719" y="1839074"/>
            <a:ext cx="635623" cy="369332"/>
          </a:xfrm>
          <a:prstGeom prst="rect">
            <a:avLst/>
          </a:prstGeom>
          <a:noFill/>
        </p:spPr>
        <p:txBody>
          <a:bodyPr wrap="none" rtlCol="0">
            <a:spAutoFit/>
          </a:bodyPr>
          <a:lstStyle/>
          <a:p>
            <a:r>
              <a:rPr lang="nl-NL" dirty="0"/>
              <a:t>Toen</a:t>
            </a:r>
          </a:p>
        </p:txBody>
      </p:sp>
    </p:spTree>
    <p:extLst>
      <p:ext uri="{BB962C8B-B14F-4D97-AF65-F5344CB8AC3E}">
        <p14:creationId xmlns:p14="http://schemas.microsoft.com/office/powerpoint/2010/main" val="4046575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7311A"/>
        </a:soli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3779912" y="0"/>
            <a:ext cx="5342206" cy="6808300"/>
          </a:xfrm>
          <a:prstGeom prst="rect">
            <a:avLst/>
          </a:prstGeom>
        </p:spPr>
      </p:pic>
      <p:sp>
        <p:nvSpPr>
          <p:cNvPr id="6" name="Tekstvak 5"/>
          <p:cNvSpPr txBox="1"/>
          <p:nvPr/>
        </p:nvSpPr>
        <p:spPr>
          <a:xfrm>
            <a:off x="2147299" y="2558265"/>
            <a:ext cx="635623" cy="369332"/>
          </a:xfrm>
          <a:prstGeom prst="rect">
            <a:avLst/>
          </a:prstGeom>
          <a:noFill/>
        </p:spPr>
        <p:txBody>
          <a:bodyPr wrap="none" rtlCol="0">
            <a:spAutoFit/>
          </a:bodyPr>
          <a:lstStyle/>
          <a:p>
            <a:r>
              <a:rPr lang="nl-NL" dirty="0"/>
              <a:t>Toen</a:t>
            </a:r>
          </a:p>
        </p:txBody>
      </p:sp>
    </p:spTree>
    <p:extLst>
      <p:ext uri="{BB962C8B-B14F-4D97-AF65-F5344CB8AC3E}">
        <p14:creationId xmlns:p14="http://schemas.microsoft.com/office/powerpoint/2010/main" val="1075260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stretch>
            <a:fillRect/>
          </a:stretch>
        </p:blipFill>
        <p:spPr>
          <a:xfrm>
            <a:off x="395536" y="-13198"/>
            <a:ext cx="5477841" cy="6858000"/>
          </a:xfrm>
          <a:prstGeom prst="rect">
            <a:avLst/>
          </a:prstGeom>
        </p:spPr>
      </p:pic>
      <p:sp>
        <p:nvSpPr>
          <p:cNvPr id="8" name="Tekstvak 7"/>
          <p:cNvSpPr txBox="1"/>
          <p:nvPr/>
        </p:nvSpPr>
        <p:spPr>
          <a:xfrm>
            <a:off x="6300192" y="5229200"/>
            <a:ext cx="2517228" cy="369332"/>
          </a:xfrm>
          <a:prstGeom prst="rect">
            <a:avLst/>
          </a:prstGeom>
          <a:noFill/>
        </p:spPr>
        <p:txBody>
          <a:bodyPr wrap="none" rtlCol="0">
            <a:spAutoFit/>
          </a:bodyPr>
          <a:lstStyle/>
          <a:p>
            <a:r>
              <a:rPr lang="nl-NL" dirty="0"/>
              <a:t>Guirlandes en Festoenen</a:t>
            </a:r>
          </a:p>
        </p:txBody>
      </p:sp>
      <p:sp>
        <p:nvSpPr>
          <p:cNvPr id="9" name="Tekstvak 8"/>
          <p:cNvSpPr txBox="1"/>
          <p:nvPr/>
        </p:nvSpPr>
        <p:spPr>
          <a:xfrm>
            <a:off x="7078894" y="2301411"/>
            <a:ext cx="635623" cy="369332"/>
          </a:xfrm>
          <a:prstGeom prst="rect">
            <a:avLst/>
          </a:prstGeom>
          <a:noFill/>
        </p:spPr>
        <p:txBody>
          <a:bodyPr wrap="none" rtlCol="0">
            <a:spAutoFit/>
          </a:bodyPr>
          <a:lstStyle/>
          <a:p>
            <a:r>
              <a:rPr lang="nl-NL" dirty="0"/>
              <a:t>Toen</a:t>
            </a:r>
          </a:p>
        </p:txBody>
      </p:sp>
    </p:spTree>
    <p:extLst>
      <p:ext uri="{BB962C8B-B14F-4D97-AF65-F5344CB8AC3E}">
        <p14:creationId xmlns:p14="http://schemas.microsoft.com/office/powerpoint/2010/main" val="2117237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40549" y="2204864"/>
            <a:ext cx="2247900" cy="391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3118"/>
            <a:ext cx="4427984" cy="6874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vak 5"/>
          <p:cNvSpPr txBox="1"/>
          <p:nvPr/>
        </p:nvSpPr>
        <p:spPr>
          <a:xfrm>
            <a:off x="5589142" y="678094"/>
            <a:ext cx="1241174" cy="923330"/>
          </a:xfrm>
          <a:prstGeom prst="rect">
            <a:avLst/>
          </a:prstGeom>
          <a:noFill/>
        </p:spPr>
        <p:txBody>
          <a:bodyPr wrap="none" rtlCol="0">
            <a:spAutoFit/>
          </a:bodyPr>
          <a:lstStyle/>
          <a:p>
            <a:endParaRPr lang="nl-NL" dirty="0"/>
          </a:p>
          <a:p>
            <a:endParaRPr lang="nl-NL" dirty="0"/>
          </a:p>
          <a:p>
            <a:r>
              <a:rPr lang="nl-NL" dirty="0" err="1"/>
              <a:t>Tussi</a:t>
            </a:r>
            <a:r>
              <a:rPr lang="nl-NL" dirty="0"/>
              <a:t> </a:t>
            </a:r>
            <a:r>
              <a:rPr lang="nl-NL" dirty="0" err="1"/>
              <a:t>Mussi</a:t>
            </a:r>
            <a:endParaRPr lang="nl-NL" dirty="0"/>
          </a:p>
        </p:txBody>
      </p:sp>
      <p:sp>
        <p:nvSpPr>
          <p:cNvPr id="7" name="Tekstvak 6"/>
          <p:cNvSpPr txBox="1"/>
          <p:nvPr/>
        </p:nvSpPr>
        <p:spPr>
          <a:xfrm>
            <a:off x="6246688" y="226031"/>
            <a:ext cx="635623" cy="369332"/>
          </a:xfrm>
          <a:prstGeom prst="rect">
            <a:avLst/>
          </a:prstGeom>
          <a:noFill/>
        </p:spPr>
        <p:txBody>
          <a:bodyPr wrap="none" rtlCol="0">
            <a:spAutoFit/>
          </a:bodyPr>
          <a:lstStyle/>
          <a:p>
            <a:r>
              <a:rPr lang="nl-NL" dirty="0"/>
              <a:t>Toen</a:t>
            </a:r>
          </a:p>
        </p:txBody>
      </p:sp>
    </p:spTree>
    <p:extLst>
      <p:ext uri="{BB962C8B-B14F-4D97-AF65-F5344CB8AC3E}">
        <p14:creationId xmlns:p14="http://schemas.microsoft.com/office/powerpoint/2010/main" val="941200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65B3B"/>
        </a:soli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4518681" y="0"/>
            <a:ext cx="4665306" cy="6858000"/>
          </a:xfrm>
          <a:prstGeom prst="rect">
            <a:avLst/>
          </a:prstGeom>
        </p:spPr>
      </p:pic>
      <p:sp>
        <p:nvSpPr>
          <p:cNvPr id="2" name="Tekstvak 1"/>
          <p:cNvSpPr txBox="1"/>
          <p:nvPr/>
        </p:nvSpPr>
        <p:spPr>
          <a:xfrm>
            <a:off x="755576" y="764704"/>
            <a:ext cx="2177006" cy="923330"/>
          </a:xfrm>
          <a:prstGeom prst="rect">
            <a:avLst/>
          </a:prstGeom>
          <a:noFill/>
        </p:spPr>
        <p:txBody>
          <a:bodyPr wrap="none" rtlCol="0">
            <a:spAutoFit/>
          </a:bodyPr>
          <a:lstStyle/>
          <a:p>
            <a:r>
              <a:rPr lang="nl-NL" dirty="0"/>
              <a:t>Vroeg-</a:t>
            </a:r>
          </a:p>
          <a:p>
            <a:r>
              <a:rPr lang="nl-NL" dirty="0"/>
              <a:t>Hoog-</a:t>
            </a:r>
          </a:p>
          <a:p>
            <a:r>
              <a:rPr lang="nl-NL" dirty="0"/>
              <a:t>Laat-Barok = </a:t>
            </a:r>
            <a:r>
              <a:rPr lang="nl-NL" dirty="0" err="1"/>
              <a:t>Roccoco</a:t>
            </a:r>
            <a:endParaRPr lang="nl-NL" dirty="0"/>
          </a:p>
        </p:txBody>
      </p:sp>
      <p:sp>
        <p:nvSpPr>
          <p:cNvPr id="3" name="Tekstvak 2"/>
          <p:cNvSpPr txBox="1"/>
          <p:nvPr/>
        </p:nvSpPr>
        <p:spPr>
          <a:xfrm>
            <a:off x="755576" y="103250"/>
            <a:ext cx="3753720" cy="369332"/>
          </a:xfrm>
          <a:prstGeom prst="rect">
            <a:avLst/>
          </a:prstGeom>
          <a:noFill/>
        </p:spPr>
        <p:txBody>
          <a:bodyPr wrap="none" rtlCol="0">
            <a:spAutoFit/>
          </a:bodyPr>
          <a:lstStyle/>
          <a:p>
            <a:r>
              <a:rPr lang="nl-NL" dirty="0"/>
              <a:t>Barok: (onregelmatig gevormde parel)</a:t>
            </a:r>
          </a:p>
        </p:txBody>
      </p:sp>
      <p:sp>
        <p:nvSpPr>
          <p:cNvPr id="4" name="Tekstvak 3"/>
          <p:cNvSpPr txBox="1"/>
          <p:nvPr/>
        </p:nvSpPr>
        <p:spPr>
          <a:xfrm>
            <a:off x="351541" y="2492896"/>
            <a:ext cx="4173450" cy="2585323"/>
          </a:xfrm>
          <a:prstGeom prst="rect">
            <a:avLst/>
          </a:prstGeom>
          <a:noFill/>
        </p:spPr>
        <p:txBody>
          <a:bodyPr wrap="none" rtlCol="0">
            <a:spAutoFit/>
          </a:bodyPr>
          <a:lstStyle/>
          <a:p>
            <a:r>
              <a:rPr lang="nl-NL" dirty="0" err="1"/>
              <a:t>Italie</a:t>
            </a:r>
            <a:r>
              <a:rPr lang="nl-NL" dirty="0"/>
              <a:t>: Veel pracht en praal om mensen </a:t>
            </a:r>
          </a:p>
          <a:p>
            <a:r>
              <a:rPr lang="nl-NL" dirty="0"/>
              <a:t>terug naar de kerk te krijgen. Vernieuwing </a:t>
            </a:r>
          </a:p>
          <a:p>
            <a:r>
              <a:rPr lang="nl-NL" dirty="0"/>
              <a:t>van het katholieke geloof</a:t>
            </a:r>
          </a:p>
          <a:p>
            <a:endParaRPr lang="nl-NL" dirty="0"/>
          </a:p>
          <a:p>
            <a:r>
              <a:rPr lang="nl-NL" dirty="0"/>
              <a:t>Frankrijk: Vorsten (Versailles)</a:t>
            </a:r>
          </a:p>
          <a:p>
            <a:endParaRPr lang="nl-NL" dirty="0"/>
          </a:p>
          <a:p>
            <a:r>
              <a:rPr lang="nl-NL" dirty="0"/>
              <a:t>Indruk maken op het publiek is het doel.</a:t>
            </a:r>
          </a:p>
          <a:p>
            <a:endParaRPr lang="nl-NL" dirty="0"/>
          </a:p>
          <a:p>
            <a:r>
              <a:rPr lang="nl-NL" dirty="0"/>
              <a:t>Feesten en uitbundigheid</a:t>
            </a:r>
          </a:p>
        </p:txBody>
      </p:sp>
    </p:spTree>
    <p:extLst>
      <p:ext uri="{BB962C8B-B14F-4D97-AF65-F5344CB8AC3E}">
        <p14:creationId xmlns:p14="http://schemas.microsoft.com/office/powerpoint/2010/main" val="2049590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D894A"/>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691680" y="-4436"/>
            <a:ext cx="5760640" cy="6882044"/>
          </a:xfrm>
          <a:prstGeom prst="rect">
            <a:avLst/>
          </a:prstGeom>
        </p:spPr>
      </p:pic>
      <p:sp>
        <p:nvSpPr>
          <p:cNvPr id="3" name="Tekstvak 2"/>
          <p:cNvSpPr txBox="1"/>
          <p:nvPr/>
        </p:nvSpPr>
        <p:spPr>
          <a:xfrm>
            <a:off x="7767263" y="2455524"/>
            <a:ext cx="455574" cy="369332"/>
          </a:xfrm>
          <a:prstGeom prst="rect">
            <a:avLst/>
          </a:prstGeom>
          <a:noFill/>
        </p:spPr>
        <p:txBody>
          <a:bodyPr wrap="none" rtlCol="0">
            <a:spAutoFit/>
          </a:bodyPr>
          <a:lstStyle/>
          <a:p>
            <a:r>
              <a:rPr lang="nl-NL" dirty="0"/>
              <a:t>Nu</a:t>
            </a:r>
          </a:p>
        </p:txBody>
      </p:sp>
    </p:spTree>
    <p:extLst>
      <p:ext uri="{BB962C8B-B14F-4D97-AF65-F5344CB8AC3E}">
        <p14:creationId xmlns:p14="http://schemas.microsoft.com/office/powerpoint/2010/main" val="107554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7070B"/>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691680" y="0"/>
            <a:ext cx="5143500" cy="6858000"/>
          </a:xfrm>
          <a:prstGeom prst="rect">
            <a:avLst/>
          </a:prstGeom>
          <a:solidFill>
            <a:srgbClr val="4D091D"/>
          </a:solidFill>
        </p:spPr>
      </p:pic>
      <p:sp>
        <p:nvSpPr>
          <p:cNvPr id="5" name="Tekstvak 4"/>
          <p:cNvSpPr txBox="1"/>
          <p:nvPr/>
        </p:nvSpPr>
        <p:spPr>
          <a:xfrm>
            <a:off x="7469312" y="2691829"/>
            <a:ext cx="455574" cy="369332"/>
          </a:xfrm>
          <a:prstGeom prst="rect">
            <a:avLst/>
          </a:prstGeom>
          <a:noFill/>
        </p:spPr>
        <p:txBody>
          <a:bodyPr wrap="none" rtlCol="0">
            <a:spAutoFit/>
          </a:bodyPr>
          <a:lstStyle/>
          <a:p>
            <a:r>
              <a:rPr lang="nl-NL" dirty="0">
                <a:solidFill>
                  <a:schemeClr val="bg1"/>
                </a:solidFill>
              </a:rPr>
              <a:t>Nu</a:t>
            </a:r>
          </a:p>
        </p:txBody>
      </p:sp>
    </p:spTree>
    <p:extLst>
      <p:ext uri="{BB962C8B-B14F-4D97-AF65-F5344CB8AC3E}">
        <p14:creationId xmlns:p14="http://schemas.microsoft.com/office/powerpoint/2010/main" val="1635339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86927"/>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4098" y="0"/>
            <a:ext cx="3794009" cy="6848508"/>
          </a:xfrm>
          <a:prstGeom prst="rect">
            <a:avLst/>
          </a:prstGeom>
          <a:solidFill>
            <a:srgbClr val="756928"/>
          </a:solidFill>
        </p:spPr>
      </p:pic>
      <p:sp>
        <p:nvSpPr>
          <p:cNvPr id="3" name="Tekstvak 2"/>
          <p:cNvSpPr txBox="1"/>
          <p:nvPr/>
        </p:nvSpPr>
        <p:spPr>
          <a:xfrm>
            <a:off x="5897366" y="2517169"/>
            <a:ext cx="455574" cy="369332"/>
          </a:xfrm>
          <a:prstGeom prst="rect">
            <a:avLst/>
          </a:prstGeom>
          <a:noFill/>
        </p:spPr>
        <p:txBody>
          <a:bodyPr wrap="none" rtlCol="0">
            <a:spAutoFit/>
          </a:bodyPr>
          <a:lstStyle/>
          <a:p>
            <a:r>
              <a:rPr lang="nl-NL" dirty="0"/>
              <a:t>Nu</a:t>
            </a:r>
          </a:p>
        </p:txBody>
      </p:sp>
    </p:spTree>
    <p:extLst>
      <p:ext uri="{BB962C8B-B14F-4D97-AF65-F5344CB8AC3E}">
        <p14:creationId xmlns:p14="http://schemas.microsoft.com/office/powerpoint/2010/main" val="1864546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31450"/>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3707904" y="0"/>
            <a:ext cx="5019024" cy="6838420"/>
          </a:xfrm>
          <a:prstGeom prst="rect">
            <a:avLst/>
          </a:prstGeom>
        </p:spPr>
      </p:pic>
      <p:sp>
        <p:nvSpPr>
          <p:cNvPr id="3" name="Tekstvak 2"/>
          <p:cNvSpPr txBox="1"/>
          <p:nvPr/>
        </p:nvSpPr>
        <p:spPr>
          <a:xfrm>
            <a:off x="1140431" y="4222679"/>
            <a:ext cx="455574" cy="369332"/>
          </a:xfrm>
          <a:prstGeom prst="rect">
            <a:avLst/>
          </a:prstGeom>
          <a:noFill/>
        </p:spPr>
        <p:txBody>
          <a:bodyPr wrap="none" rtlCol="0">
            <a:spAutoFit/>
          </a:bodyPr>
          <a:lstStyle/>
          <a:p>
            <a:r>
              <a:rPr lang="nl-NL" dirty="0">
                <a:solidFill>
                  <a:schemeClr val="bg1"/>
                </a:solidFill>
              </a:rPr>
              <a:t>Nu</a:t>
            </a:r>
          </a:p>
        </p:txBody>
      </p:sp>
    </p:spTree>
    <p:extLst>
      <p:ext uri="{BB962C8B-B14F-4D97-AF65-F5344CB8AC3E}">
        <p14:creationId xmlns:p14="http://schemas.microsoft.com/office/powerpoint/2010/main" val="269220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5A2A1"/>
        </a:soli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2">
            <a:alphaModFix amt="39000"/>
          </a:blip>
          <a:stretch>
            <a:fillRect/>
          </a:stretch>
        </p:blipFill>
        <p:spPr>
          <a:xfrm>
            <a:off x="1655168" y="18589"/>
            <a:ext cx="5328592" cy="6839411"/>
          </a:xfrm>
          <a:prstGeom prst="rect">
            <a:avLst/>
          </a:prstGeom>
          <a:solidFill>
            <a:schemeClr val="bg1"/>
          </a:solidFill>
        </p:spPr>
      </p:pic>
      <p:sp>
        <p:nvSpPr>
          <p:cNvPr id="6" name="Tekstvak 5"/>
          <p:cNvSpPr txBox="1"/>
          <p:nvPr/>
        </p:nvSpPr>
        <p:spPr>
          <a:xfrm>
            <a:off x="1331640" y="2450307"/>
            <a:ext cx="237566" cy="923330"/>
          </a:xfrm>
          <a:prstGeom prst="rect">
            <a:avLst/>
          </a:prstGeom>
          <a:noFill/>
        </p:spPr>
        <p:txBody>
          <a:bodyPr wrap="none" rtlCol="0">
            <a:spAutoFit/>
          </a:bodyPr>
          <a:lstStyle/>
          <a:p>
            <a:r>
              <a:rPr lang="nl-NL" dirty="0"/>
              <a:t> </a:t>
            </a:r>
          </a:p>
          <a:p>
            <a:endParaRPr lang="nl-NL" dirty="0"/>
          </a:p>
          <a:p>
            <a:endParaRPr lang="nl-NL" dirty="0"/>
          </a:p>
        </p:txBody>
      </p:sp>
      <p:sp>
        <p:nvSpPr>
          <p:cNvPr id="2" name="Rechthoek 1"/>
          <p:cNvSpPr/>
          <p:nvPr/>
        </p:nvSpPr>
        <p:spPr>
          <a:xfrm>
            <a:off x="2411760" y="1412776"/>
            <a:ext cx="4572000" cy="3970318"/>
          </a:xfrm>
          <a:prstGeom prst="rect">
            <a:avLst/>
          </a:prstGeom>
        </p:spPr>
        <p:txBody>
          <a:bodyPr>
            <a:spAutoFit/>
          </a:bodyPr>
          <a:lstStyle/>
          <a:p>
            <a:r>
              <a:rPr lang="nl-NL" dirty="0"/>
              <a:t>Geurende bloemen</a:t>
            </a:r>
          </a:p>
          <a:p>
            <a:r>
              <a:rPr lang="nl-NL" dirty="0"/>
              <a:t>Hyacinten</a:t>
            </a:r>
          </a:p>
          <a:p>
            <a:r>
              <a:rPr lang="nl-NL" dirty="0"/>
              <a:t>Tulpen</a:t>
            </a:r>
          </a:p>
          <a:p>
            <a:r>
              <a:rPr lang="nl-NL" dirty="0"/>
              <a:t>Rozen </a:t>
            </a:r>
          </a:p>
          <a:p>
            <a:r>
              <a:rPr lang="nl-NL" dirty="0"/>
              <a:t>Fijne guirlandes en festoenen</a:t>
            </a:r>
          </a:p>
          <a:p>
            <a:r>
              <a:rPr lang="nl-NL" dirty="0"/>
              <a:t> </a:t>
            </a:r>
          </a:p>
          <a:p>
            <a:endParaRPr lang="nl-NL" dirty="0"/>
          </a:p>
          <a:p>
            <a:pPr marL="285750" indent="-285750">
              <a:buFont typeface="Arial" charset="0"/>
              <a:buChar char="•"/>
            </a:pPr>
            <a:r>
              <a:rPr lang="nl-NL" dirty="0" err="1"/>
              <a:t>Overdaad,weelde</a:t>
            </a:r>
            <a:r>
              <a:rPr lang="nl-NL" dirty="0"/>
              <a:t> pracht en praal </a:t>
            </a:r>
          </a:p>
          <a:p>
            <a:pPr marL="285750" indent="-285750">
              <a:buFont typeface="Arial" charset="0"/>
              <a:buChar char="•"/>
            </a:pPr>
            <a:r>
              <a:rPr lang="nl-NL" dirty="0"/>
              <a:t>kleur(contrast)</a:t>
            </a:r>
          </a:p>
          <a:p>
            <a:pPr marL="285750" indent="-285750">
              <a:buFont typeface="Arial" charset="0"/>
              <a:buChar char="•"/>
            </a:pPr>
            <a:r>
              <a:rPr lang="nl-NL" dirty="0"/>
              <a:t>vormcontrasten</a:t>
            </a:r>
          </a:p>
          <a:p>
            <a:pPr marL="285750" indent="-285750">
              <a:buFont typeface="Arial" charset="0"/>
              <a:buChar char="•"/>
            </a:pPr>
            <a:r>
              <a:rPr lang="nl-NL" dirty="0"/>
              <a:t>aan alle zijden mooi en afgewerkt</a:t>
            </a:r>
          </a:p>
          <a:p>
            <a:pPr marL="285750" indent="-285750">
              <a:buFont typeface="Arial" charset="0"/>
              <a:buChar char="•"/>
            </a:pPr>
            <a:r>
              <a:rPr lang="nl-NL" dirty="0"/>
              <a:t>Uitbundig,  </a:t>
            </a:r>
          </a:p>
          <a:p>
            <a:pPr marL="285750" indent="-285750">
              <a:buFont typeface="Arial" charset="0"/>
              <a:buChar char="•"/>
            </a:pPr>
            <a:r>
              <a:rPr lang="nl-NL" dirty="0"/>
              <a:t>Beweging </a:t>
            </a:r>
          </a:p>
          <a:p>
            <a:pPr marL="285750" indent="-285750">
              <a:buFont typeface="Arial" charset="0"/>
              <a:buChar char="•"/>
            </a:pPr>
            <a:r>
              <a:rPr lang="nl-NL" dirty="0"/>
              <a:t>Licht-donkereffect\schaduwwerking</a:t>
            </a:r>
          </a:p>
        </p:txBody>
      </p:sp>
    </p:spTree>
    <p:extLst>
      <p:ext uri="{BB962C8B-B14F-4D97-AF65-F5344CB8AC3E}">
        <p14:creationId xmlns:p14="http://schemas.microsoft.com/office/powerpoint/2010/main" val="2008369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0E7E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2267744" y="0"/>
            <a:ext cx="6876256" cy="6876256"/>
          </a:xfrm>
          <a:prstGeom prst="rect">
            <a:avLst/>
          </a:prstGeom>
        </p:spPr>
      </p:pic>
      <p:sp>
        <p:nvSpPr>
          <p:cNvPr id="3" name="Tekstvak 2"/>
          <p:cNvSpPr txBox="1"/>
          <p:nvPr/>
        </p:nvSpPr>
        <p:spPr>
          <a:xfrm>
            <a:off x="251520" y="3439568"/>
            <a:ext cx="1944216" cy="1754326"/>
          </a:xfrm>
          <a:prstGeom prst="rect">
            <a:avLst/>
          </a:prstGeom>
          <a:solidFill>
            <a:srgbClr val="F0E7E1">
              <a:alpha val="25000"/>
            </a:srgbClr>
          </a:solidFill>
        </p:spPr>
        <p:txBody>
          <a:bodyPr wrap="square" rtlCol="0">
            <a:spAutoFit/>
          </a:bodyPr>
          <a:lstStyle/>
          <a:p>
            <a:r>
              <a:rPr lang="nl-NL" dirty="0"/>
              <a:t>Opdracht: </a:t>
            </a:r>
          </a:p>
          <a:p>
            <a:endParaRPr lang="nl-NL" dirty="0"/>
          </a:p>
          <a:p>
            <a:r>
              <a:rPr lang="nl-NL" dirty="0"/>
              <a:t>Maak de vragenlijst Barok</a:t>
            </a:r>
          </a:p>
          <a:p>
            <a:r>
              <a:rPr lang="nl-NL" dirty="0"/>
              <a:t>Wikiwijs</a:t>
            </a:r>
          </a:p>
          <a:p>
            <a:endParaRPr lang="nl-NL" dirty="0"/>
          </a:p>
        </p:txBody>
      </p:sp>
    </p:spTree>
    <p:extLst>
      <p:ext uri="{BB962C8B-B14F-4D97-AF65-F5344CB8AC3E}">
        <p14:creationId xmlns:p14="http://schemas.microsoft.com/office/powerpoint/2010/main" val="1137522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5A2A1"/>
        </a:soli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2">
            <a:alphaModFix amt="39000"/>
          </a:blip>
          <a:stretch>
            <a:fillRect/>
          </a:stretch>
        </p:blipFill>
        <p:spPr>
          <a:xfrm>
            <a:off x="2051720" y="0"/>
            <a:ext cx="5328592" cy="6839411"/>
          </a:xfrm>
          <a:prstGeom prst="rect">
            <a:avLst/>
          </a:prstGeom>
          <a:solidFill>
            <a:schemeClr val="bg1"/>
          </a:solidFill>
        </p:spPr>
      </p:pic>
      <p:sp>
        <p:nvSpPr>
          <p:cNvPr id="6" name="Tekstvak 5"/>
          <p:cNvSpPr txBox="1"/>
          <p:nvPr/>
        </p:nvSpPr>
        <p:spPr>
          <a:xfrm>
            <a:off x="1331640" y="2492896"/>
            <a:ext cx="6962868" cy="3416320"/>
          </a:xfrm>
          <a:prstGeom prst="rect">
            <a:avLst/>
          </a:prstGeom>
          <a:noFill/>
        </p:spPr>
        <p:txBody>
          <a:bodyPr wrap="none" rtlCol="0">
            <a:spAutoFit/>
          </a:bodyPr>
          <a:lstStyle/>
          <a:p>
            <a:r>
              <a:rPr lang="nl-NL" dirty="0"/>
              <a:t>Van 1600 tot 1700</a:t>
            </a:r>
          </a:p>
          <a:p>
            <a:r>
              <a:rPr lang="nl-NL" dirty="0"/>
              <a:t>Nederland werd welvarend door handel</a:t>
            </a:r>
          </a:p>
          <a:p>
            <a:r>
              <a:rPr lang="nl-NL" dirty="0"/>
              <a:t>V.O.C. (</a:t>
            </a:r>
            <a:r>
              <a:rPr lang="nl-NL" dirty="0" err="1"/>
              <a:t>handelsondernemening</a:t>
            </a:r>
            <a:r>
              <a:rPr lang="nl-NL" dirty="0"/>
              <a:t>)</a:t>
            </a:r>
          </a:p>
          <a:p>
            <a:r>
              <a:rPr lang="nl-NL" dirty="0"/>
              <a:t>Gouden eeuw</a:t>
            </a:r>
          </a:p>
          <a:p>
            <a:endParaRPr lang="nl-NL" dirty="0"/>
          </a:p>
          <a:p>
            <a:r>
              <a:rPr lang="nl-NL" dirty="0"/>
              <a:t>Groot verschil tussen rijken (kooplieden, bankiers) en arm (gewone volk)</a:t>
            </a:r>
          </a:p>
          <a:p>
            <a:r>
              <a:rPr lang="nl-NL" dirty="0"/>
              <a:t> </a:t>
            </a:r>
          </a:p>
          <a:p>
            <a:r>
              <a:rPr lang="nl-NL" dirty="0"/>
              <a:t>Uitbundig, overdadig</a:t>
            </a:r>
          </a:p>
          <a:p>
            <a:r>
              <a:rPr lang="nl-NL" dirty="0"/>
              <a:t>Beweging </a:t>
            </a:r>
          </a:p>
          <a:p>
            <a:r>
              <a:rPr lang="nl-NL" dirty="0"/>
              <a:t>Licht-donkereffect\schaduwwerking </a:t>
            </a:r>
          </a:p>
          <a:p>
            <a:endParaRPr lang="nl-NL" dirty="0"/>
          </a:p>
          <a:p>
            <a:endParaRPr lang="nl-NL" dirty="0"/>
          </a:p>
        </p:txBody>
      </p:sp>
    </p:spTree>
    <p:extLst>
      <p:ext uri="{BB962C8B-B14F-4D97-AF65-F5344CB8AC3E}">
        <p14:creationId xmlns:p14="http://schemas.microsoft.com/office/powerpoint/2010/main" val="1279469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descr="JulesHardouin-Mansart_Versailles_1624-168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04664"/>
            <a:ext cx="9144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p:cNvSpPr/>
          <p:nvPr/>
        </p:nvSpPr>
        <p:spPr>
          <a:xfrm>
            <a:off x="107504" y="2276872"/>
            <a:ext cx="4572000" cy="3693319"/>
          </a:xfrm>
          <a:prstGeom prst="rect">
            <a:avLst/>
          </a:prstGeom>
          <a:noFill/>
        </p:spPr>
        <p:txBody>
          <a:bodyPr>
            <a:spAutoFit/>
          </a:bodyPr>
          <a:lstStyle/>
          <a:p>
            <a:r>
              <a:rPr lang="nl-NL" altLang="x-none" dirty="0">
                <a:solidFill>
                  <a:schemeClr val="bg1"/>
                </a:solidFill>
              </a:rPr>
              <a:t> </a:t>
            </a:r>
          </a:p>
          <a:p>
            <a:endParaRPr lang="nl-NL" altLang="x-none" dirty="0">
              <a:solidFill>
                <a:schemeClr val="bg1"/>
              </a:solidFill>
            </a:endParaRPr>
          </a:p>
          <a:p>
            <a:r>
              <a:rPr lang="nl-NL" altLang="x-none" dirty="0">
                <a:solidFill>
                  <a:schemeClr val="bg1"/>
                </a:solidFill>
              </a:rPr>
              <a:t>Afgeleid van de klassieke kunst</a:t>
            </a:r>
          </a:p>
          <a:p>
            <a:r>
              <a:rPr lang="nl-NL" altLang="x-none" dirty="0">
                <a:solidFill>
                  <a:schemeClr val="bg1"/>
                </a:solidFill>
              </a:rPr>
              <a:t>Exterieur: rechte lijnen, geometrische vormen</a:t>
            </a:r>
          </a:p>
          <a:p>
            <a:r>
              <a:rPr lang="nl-NL" altLang="x-none" dirty="0">
                <a:solidFill>
                  <a:schemeClr val="bg1"/>
                </a:solidFill>
              </a:rPr>
              <a:t>Geen golvende gevels</a:t>
            </a:r>
          </a:p>
          <a:p>
            <a:r>
              <a:rPr lang="nl-NL" altLang="x-none" dirty="0">
                <a:solidFill>
                  <a:schemeClr val="bg1"/>
                </a:solidFill>
              </a:rPr>
              <a:t>Symmetrische plattegronden</a:t>
            </a:r>
          </a:p>
          <a:p>
            <a:r>
              <a:rPr lang="nl-NL" altLang="x-none" dirty="0">
                <a:solidFill>
                  <a:schemeClr val="bg1"/>
                </a:solidFill>
              </a:rPr>
              <a:t>Mansardedak</a:t>
            </a:r>
            <a:r>
              <a:rPr lang="nl-NL" altLang="x-none" sz="1100" dirty="0">
                <a:solidFill>
                  <a:schemeClr val="bg1"/>
                </a:solidFill>
              </a:rPr>
              <a:t>(= gebroken dak)</a:t>
            </a:r>
          </a:p>
          <a:p>
            <a:r>
              <a:rPr lang="nl-NL" altLang="x-none" dirty="0">
                <a:solidFill>
                  <a:schemeClr val="bg1"/>
                </a:solidFill>
              </a:rPr>
              <a:t>Interieur: meer uitbundig</a:t>
            </a:r>
          </a:p>
          <a:p>
            <a:endParaRPr lang="nl-NL" altLang="x-none" dirty="0">
              <a:solidFill>
                <a:schemeClr val="bg1"/>
              </a:solidFill>
            </a:endParaRPr>
          </a:p>
          <a:p>
            <a:endParaRPr lang="nl-NL" altLang="x-none" sz="1600" dirty="0">
              <a:solidFill>
                <a:schemeClr val="bg1"/>
              </a:solidFill>
            </a:endParaRPr>
          </a:p>
          <a:p>
            <a:r>
              <a:rPr lang="nl-NL" altLang="x-none" sz="1400" dirty="0">
                <a:solidFill>
                  <a:schemeClr val="bg1"/>
                </a:solidFill>
              </a:rPr>
              <a:t>Jules </a:t>
            </a:r>
            <a:r>
              <a:rPr lang="nl-NL" altLang="x-none" sz="1400" dirty="0" err="1">
                <a:solidFill>
                  <a:schemeClr val="bg1"/>
                </a:solidFill>
              </a:rPr>
              <a:t>Hardouin-Mansart</a:t>
            </a:r>
            <a:r>
              <a:rPr lang="nl-NL" altLang="x-none" sz="1400" dirty="0">
                <a:solidFill>
                  <a:schemeClr val="bg1"/>
                </a:solidFill>
              </a:rPr>
              <a:t> </a:t>
            </a:r>
          </a:p>
          <a:p>
            <a:r>
              <a:rPr lang="nl-NL" altLang="x-none" sz="1400" i="1" dirty="0">
                <a:solidFill>
                  <a:schemeClr val="bg1"/>
                </a:solidFill>
              </a:rPr>
              <a:t>Paleis van Versailles</a:t>
            </a:r>
          </a:p>
          <a:p>
            <a:r>
              <a:rPr lang="nl-NL" altLang="x-none" sz="1400" dirty="0">
                <a:solidFill>
                  <a:schemeClr val="bg1"/>
                </a:solidFill>
              </a:rPr>
              <a:t>1664 – 1710   </a:t>
            </a:r>
          </a:p>
          <a:p>
            <a:r>
              <a:rPr lang="nl-NL" altLang="x-none" sz="1400" dirty="0">
                <a:solidFill>
                  <a:schemeClr val="bg1"/>
                </a:solidFill>
              </a:rPr>
              <a:t>Versailles, Frankrijk</a:t>
            </a:r>
          </a:p>
        </p:txBody>
      </p:sp>
      <p:sp>
        <p:nvSpPr>
          <p:cNvPr id="9" name="Tekstvak 8"/>
          <p:cNvSpPr txBox="1"/>
          <p:nvPr/>
        </p:nvSpPr>
        <p:spPr>
          <a:xfrm>
            <a:off x="3923928" y="6093296"/>
            <a:ext cx="2046329" cy="646331"/>
          </a:xfrm>
          <a:prstGeom prst="rect">
            <a:avLst/>
          </a:prstGeom>
          <a:noFill/>
        </p:spPr>
        <p:txBody>
          <a:bodyPr wrap="none" rtlCol="0">
            <a:spAutoFit/>
          </a:bodyPr>
          <a:lstStyle/>
          <a:p>
            <a:r>
              <a:rPr lang="nl-NL" altLang="x-none" i="1" dirty="0"/>
              <a:t>Paleis van Versailles</a:t>
            </a:r>
          </a:p>
          <a:p>
            <a:endParaRPr lang="nl-NL" dirty="0"/>
          </a:p>
        </p:txBody>
      </p:sp>
    </p:spTree>
    <p:extLst>
      <p:ext uri="{BB962C8B-B14F-4D97-AF65-F5344CB8AC3E}">
        <p14:creationId xmlns:p14="http://schemas.microsoft.com/office/powerpoint/2010/main" val="1213368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Royal Chape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12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p:cNvSpPr/>
          <p:nvPr/>
        </p:nvSpPr>
        <p:spPr>
          <a:xfrm>
            <a:off x="395536" y="6309320"/>
            <a:ext cx="2046329" cy="369332"/>
          </a:xfrm>
          <a:prstGeom prst="rect">
            <a:avLst/>
          </a:prstGeom>
        </p:spPr>
        <p:txBody>
          <a:bodyPr wrap="none">
            <a:spAutoFit/>
          </a:bodyPr>
          <a:lstStyle/>
          <a:p>
            <a:r>
              <a:rPr lang="nl-NL" altLang="x-none" i="1"/>
              <a:t>Paleis van Versailles</a:t>
            </a:r>
            <a:endParaRPr lang="nl-NL" altLang="x-none" i="1" dirty="0"/>
          </a:p>
        </p:txBody>
      </p:sp>
    </p:spTree>
    <p:extLst>
      <p:ext uri="{BB962C8B-B14F-4D97-AF65-F5344CB8AC3E}">
        <p14:creationId xmlns:p14="http://schemas.microsoft.com/office/powerpoint/2010/main" val="830997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642C"/>
        </a:solidFill>
        <a:effectLst/>
      </p:bgPr>
    </p:bg>
    <p:spTree>
      <p:nvGrpSpPr>
        <p:cNvPr id="1" name=""/>
        <p:cNvGrpSpPr/>
        <p:nvPr/>
      </p:nvGrpSpPr>
      <p:grpSpPr>
        <a:xfrm>
          <a:off x="0" y="0"/>
          <a:ext cx="0" cy="0"/>
          <a:chOff x="0" y="0"/>
          <a:chExt cx="0" cy="0"/>
        </a:xfrm>
      </p:grpSpPr>
      <p:pic>
        <p:nvPicPr>
          <p:cNvPr id="2" name="Picture 6" descr="The Queen’s chamb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p:cNvSpPr/>
          <p:nvPr/>
        </p:nvSpPr>
        <p:spPr>
          <a:xfrm>
            <a:off x="323528" y="6309320"/>
            <a:ext cx="2046329" cy="369332"/>
          </a:xfrm>
          <a:prstGeom prst="rect">
            <a:avLst/>
          </a:prstGeom>
        </p:spPr>
        <p:txBody>
          <a:bodyPr wrap="none">
            <a:spAutoFit/>
          </a:bodyPr>
          <a:lstStyle/>
          <a:p>
            <a:r>
              <a:rPr lang="nl-NL" altLang="x-none" i="1"/>
              <a:t>Paleis van Versailles</a:t>
            </a:r>
            <a:endParaRPr lang="nl-NL" altLang="x-none" i="1" dirty="0"/>
          </a:p>
        </p:txBody>
      </p:sp>
    </p:spTree>
    <p:extLst>
      <p:ext uri="{BB962C8B-B14F-4D97-AF65-F5344CB8AC3E}">
        <p14:creationId xmlns:p14="http://schemas.microsoft.com/office/powerpoint/2010/main" val="1490170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The Guard roo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p:cNvSpPr/>
          <p:nvPr/>
        </p:nvSpPr>
        <p:spPr>
          <a:xfrm>
            <a:off x="0" y="6465284"/>
            <a:ext cx="2046329" cy="369332"/>
          </a:xfrm>
          <a:prstGeom prst="rect">
            <a:avLst/>
          </a:prstGeom>
        </p:spPr>
        <p:txBody>
          <a:bodyPr wrap="none">
            <a:spAutoFit/>
          </a:bodyPr>
          <a:lstStyle/>
          <a:p>
            <a:r>
              <a:rPr lang="nl-NL" altLang="x-none" i="1"/>
              <a:t>Paleis van Versailles</a:t>
            </a:r>
            <a:endParaRPr lang="nl-NL" altLang="x-none" i="1" dirty="0"/>
          </a:p>
        </p:txBody>
      </p:sp>
    </p:spTree>
    <p:extLst>
      <p:ext uri="{BB962C8B-B14F-4D97-AF65-F5344CB8AC3E}">
        <p14:creationId xmlns:p14="http://schemas.microsoft.com/office/powerpoint/2010/main" val="2056026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Salon de l'Abondanc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p:cNvSpPr/>
          <p:nvPr/>
        </p:nvSpPr>
        <p:spPr>
          <a:xfrm>
            <a:off x="179512" y="6381328"/>
            <a:ext cx="2046329" cy="369332"/>
          </a:xfrm>
          <a:prstGeom prst="rect">
            <a:avLst/>
          </a:prstGeom>
        </p:spPr>
        <p:txBody>
          <a:bodyPr wrap="none">
            <a:spAutoFit/>
          </a:bodyPr>
          <a:lstStyle/>
          <a:p>
            <a:r>
              <a:rPr lang="nl-NL" altLang="x-none" i="1"/>
              <a:t>Paleis van Versailles</a:t>
            </a:r>
            <a:endParaRPr lang="nl-NL" altLang="x-none" i="1" dirty="0"/>
          </a:p>
        </p:txBody>
      </p:sp>
    </p:spTree>
    <p:extLst>
      <p:ext uri="{BB962C8B-B14F-4D97-AF65-F5344CB8AC3E}">
        <p14:creationId xmlns:p14="http://schemas.microsoft.com/office/powerpoint/2010/main" val="485904106"/>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925</TotalTime>
  <Words>482</Words>
  <Application>Microsoft Macintosh PowerPoint</Application>
  <PresentationFormat>Diavoorstelling (4:3)</PresentationFormat>
  <Paragraphs>133</Paragraphs>
  <Slides>35</Slides>
  <Notes>2</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35</vt:i4>
      </vt:variant>
    </vt:vector>
  </HeadingPairs>
  <TitlesOfParts>
    <vt:vector size="38" baseType="lpstr">
      <vt:lpstr>Arial</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Coby van Otterdijk</dc:creator>
  <cp:lastModifiedBy>Inge van Steen</cp:lastModifiedBy>
  <cp:revision>73</cp:revision>
  <dcterms:created xsi:type="dcterms:W3CDTF">2012-11-19T11:30:21Z</dcterms:created>
  <dcterms:modified xsi:type="dcterms:W3CDTF">2021-06-08T13:29:22Z</dcterms:modified>
</cp:coreProperties>
</file>