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1"/>
  </p:notesMasterIdLst>
  <p:sldIdLst>
    <p:sldId id="256" r:id="rId2"/>
    <p:sldId id="267" r:id="rId3"/>
    <p:sldId id="259" r:id="rId4"/>
    <p:sldId id="347" r:id="rId5"/>
    <p:sldId id="349" r:id="rId6"/>
    <p:sldId id="264" r:id="rId7"/>
    <p:sldId id="356" r:id="rId8"/>
    <p:sldId id="354" r:id="rId9"/>
    <p:sldId id="357"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94720"/>
  </p:normalViewPr>
  <p:slideViewPr>
    <p:cSldViewPr snapToGrid="0" snapToObjects="1">
      <p:cViewPr varScale="1">
        <p:scale>
          <a:sx n="102" d="100"/>
          <a:sy n="102" d="100"/>
        </p:scale>
        <p:origin x="11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71BED-18C4-C747-BB28-6F0C38822F95}" type="datetimeFigureOut">
              <a:rPr lang="nl-NL" smtClean="0"/>
              <a:t>12-05-2021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0BD39-5344-1E40-83B2-C1C32A150427}" type="slidenum">
              <a:rPr lang="nl-NL" smtClean="0"/>
              <a:t>‹nr.›</a:t>
            </a:fld>
            <a:endParaRPr lang="nl-NL"/>
          </a:p>
        </p:txBody>
      </p:sp>
    </p:spTree>
    <p:extLst>
      <p:ext uri="{BB962C8B-B14F-4D97-AF65-F5344CB8AC3E}">
        <p14:creationId xmlns:p14="http://schemas.microsoft.com/office/powerpoint/2010/main" val="255330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C0BD39-5344-1E40-83B2-C1C32A150427}" type="slidenum">
              <a:rPr lang="nl-NL" smtClean="0"/>
              <a:t>3</a:t>
            </a:fld>
            <a:endParaRPr lang="nl-NL"/>
          </a:p>
        </p:txBody>
      </p:sp>
    </p:spTree>
    <p:extLst>
      <p:ext uri="{BB962C8B-B14F-4D97-AF65-F5344CB8AC3E}">
        <p14:creationId xmlns:p14="http://schemas.microsoft.com/office/powerpoint/2010/main" val="233552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4512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9861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105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8823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60837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74496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7277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39586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65011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48468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40743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5/12/21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34719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5/12/21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3270813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2" r:id="rId5"/>
    <p:sldLayoutId id="2147483663" r:id="rId6"/>
    <p:sldLayoutId id="2147483669"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tif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youtu.be/SByymar3bds"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orms.gle/i4FSimTraQfCgz9s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8BDCB2-5052-D34F-A56D-120DC5D9C6C6}"/>
              </a:ext>
            </a:extLst>
          </p:cNvPr>
          <p:cNvSpPr>
            <a:spLocks noGrp="1"/>
          </p:cNvSpPr>
          <p:nvPr>
            <p:ph type="ctrTitle"/>
          </p:nvPr>
        </p:nvSpPr>
        <p:spPr>
          <a:xfrm>
            <a:off x="643468" y="643467"/>
            <a:ext cx="4620584" cy="4567137"/>
          </a:xfrm>
        </p:spPr>
        <p:txBody>
          <a:bodyPr>
            <a:normAutofit/>
          </a:bodyPr>
          <a:lstStyle/>
          <a:p>
            <a:r>
              <a:rPr lang="nl-NL" dirty="0"/>
              <a:t>Gezonde leefstijl en omgeving</a:t>
            </a:r>
          </a:p>
        </p:txBody>
      </p:sp>
      <p:sp>
        <p:nvSpPr>
          <p:cNvPr id="3" name="Ondertitel 2">
            <a:extLst>
              <a:ext uri="{FF2B5EF4-FFF2-40B4-BE49-F238E27FC236}">
                <a16:creationId xmlns:a16="http://schemas.microsoft.com/office/drawing/2014/main" id="{326D632A-DC20-BD4F-89C7-263DACF60CA5}"/>
              </a:ext>
            </a:extLst>
          </p:cNvPr>
          <p:cNvSpPr>
            <a:spLocks noGrp="1"/>
          </p:cNvSpPr>
          <p:nvPr>
            <p:ph type="subTitle" idx="1"/>
          </p:nvPr>
        </p:nvSpPr>
        <p:spPr>
          <a:xfrm>
            <a:off x="643467" y="5277684"/>
            <a:ext cx="4620584" cy="775494"/>
          </a:xfrm>
        </p:spPr>
        <p:txBody>
          <a:bodyPr>
            <a:normAutofit/>
          </a:bodyPr>
          <a:lstStyle/>
          <a:p>
            <a:pPr>
              <a:lnSpc>
                <a:spcPct val="90000"/>
              </a:lnSpc>
            </a:pPr>
            <a:r>
              <a:rPr lang="nl-NL" sz="1500" dirty="0"/>
              <a:t>Leerjaar 1, periode 4, week 1</a:t>
            </a:r>
          </a:p>
          <a:p>
            <a:pPr>
              <a:lnSpc>
                <a:spcPct val="90000"/>
              </a:lnSpc>
            </a:pPr>
            <a:r>
              <a:rPr lang="nl-NL" sz="1500" dirty="0"/>
              <a:t>Beinvloeden van gedrag</a:t>
            </a:r>
          </a:p>
        </p:txBody>
      </p:sp>
      <p:pic>
        <p:nvPicPr>
          <p:cNvPr id="4" name="Picture 3">
            <a:extLst>
              <a:ext uri="{FF2B5EF4-FFF2-40B4-BE49-F238E27FC236}">
                <a16:creationId xmlns:a16="http://schemas.microsoft.com/office/drawing/2014/main" id="{A234BEB6-C87C-498E-8669-E2F00F1054A8}"/>
              </a:ext>
            </a:extLst>
          </p:cNvPr>
          <p:cNvPicPr>
            <a:picLocks noChangeAspect="1"/>
          </p:cNvPicPr>
          <p:nvPr/>
        </p:nvPicPr>
        <p:blipFill rotWithShape="1">
          <a:blip r:embed="rId2"/>
          <a:srcRect l="14108" r="2568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5372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540B1-0F15-1C41-AAD4-C61A711F588B}"/>
              </a:ext>
            </a:extLst>
          </p:cNvPr>
          <p:cNvSpPr>
            <a:spLocks noGrp="1"/>
          </p:cNvSpPr>
          <p:nvPr>
            <p:ph type="title"/>
          </p:nvPr>
        </p:nvSpPr>
        <p:spPr/>
        <p:txBody>
          <a:bodyPr/>
          <a:lstStyle/>
          <a:p>
            <a:r>
              <a:rPr lang="nl-NL" dirty="0"/>
              <a:t>Leerdoelen vandaag:</a:t>
            </a:r>
          </a:p>
        </p:txBody>
      </p:sp>
      <p:sp>
        <p:nvSpPr>
          <p:cNvPr id="5" name="Tijdelijke aanduiding voor inhoud 4">
            <a:extLst>
              <a:ext uri="{FF2B5EF4-FFF2-40B4-BE49-F238E27FC236}">
                <a16:creationId xmlns:a16="http://schemas.microsoft.com/office/drawing/2014/main" id="{DD5BC55A-66CA-C143-BDFF-585B08EF3E91}"/>
              </a:ext>
            </a:extLst>
          </p:cNvPr>
          <p:cNvSpPr>
            <a:spLocks noGrp="1"/>
          </p:cNvSpPr>
          <p:nvPr>
            <p:ph idx="1"/>
          </p:nvPr>
        </p:nvSpPr>
        <p:spPr/>
        <p:txBody>
          <a:bodyPr/>
          <a:lstStyle/>
          <a:p>
            <a:r>
              <a:rPr lang="nl-NL" dirty="0"/>
              <a:t>Je kunt het begrip nudging uitleggen </a:t>
            </a:r>
          </a:p>
          <a:p>
            <a:r>
              <a:rPr lang="nl-NL" dirty="0"/>
              <a:t>Je kunt verschillende voorbeelden benoemen om gedrag op een positieve wijze te beïnvloeden.</a:t>
            </a:r>
          </a:p>
          <a:p>
            <a:r>
              <a:rPr lang="nl-NL" dirty="0"/>
              <a:t>Je kunt bovengenoemde leerdoelen koppelen </a:t>
            </a:r>
            <a:r>
              <a:rPr lang="nl-NL"/>
              <a:t>aan het IBS</a:t>
            </a:r>
            <a:endParaRPr lang="nl-NL" dirty="0"/>
          </a:p>
          <a:p>
            <a:endParaRPr lang="nl-NL" dirty="0"/>
          </a:p>
        </p:txBody>
      </p:sp>
    </p:spTree>
    <p:extLst>
      <p:ext uri="{BB962C8B-B14F-4D97-AF65-F5344CB8AC3E}">
        <p14:creationId xmlns:p14="http://schemas.microsoft.com/office/powerpoint/2010/main" val="380764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s://scontent-amt2-1.xx.fbcdn.net/v/t1.0-9/61372764_1952993098134776_3155822908312387584_o.jpg?_nc_cat=102&amp;_nc_sid=6e5ad9&amp;_nc_ohc=P1kSSfnQquoAX-Iqpv9&amp;_nc_ht=scontent-amt2-1.xx&amp;oh=da3cf897c5d56fd81e27bc3840ca3dfd&amp;oe=5EBE3B91">
            <a:extLst>
              <a:ext uri="{FF2B5EF4-FFF2-40B4-BE49-F238E27FC236}">
                <a16:creationId xmlns:a16="http://schemas.microsoft.com/office/drawing/2014/main" id="{DAA1F786-B41D-344B-801A-447CEBFC35D9}"/>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4224" r="1555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Opdrachtgever periode 4</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
        <p:nvSpPr>
          <p:cNvPr id="3" name="Rechthoek 2"/>
          <p:cNvSpPr/>
          <p:nvPr/>
        </p:nvSpPr>
        <p:spPr>
          <a:xfrm>
            <a:off x="6223001" y="1927136"/>
            <a:ext cx="5753100" cy="1569660"/>
          </a:xfrm>
          <a:prstGeom prst="rect">
            <a:avLst/>
          </a:prstGeom>
        </p:spPr>
        <p:txBody>
          <a:bodyPr wrap="square">
            <a:spAutoFit/>
          </a:bodyPr>
          <a:lstStyle/>
          <a:p>
            <a:pPr algn="just"/>
            <a:r>
              <a:rPr lang="nl-NL" sz="2400">
                <a:solidFill>
                  <a:srgbClr val="000000"/>
                </a:solidFill>
                <a:cs typeface="Times New Roman" panose="02020603050405020304" pitchFamily="18" charset="0"/>
              </a:rPr>
              <a:t>“Het gebied rondom de Hall of Fame verandert, daardoor ontstaat er ruimte voor nieuwe creatieve ideeën voor én door Tilburgers.”</a:t>
            </a:r>
            <a:endParaRPr lang="nl-NL" sz="2400">
              <a:cs typeface="Times New Roman" panose="02020603050405020304" pitchFamily="18" charset="0"/>
            </a:endParaRPr>
          </a:p>
        </p:txBody>
      </p:sp>
      <p:grpSp>
        <p:nvGrpSpPr>
          <p:cNvPr id="11" name="Groep 10"/>
          <p:cNvGrpSpPr/>
          <p:nvPr/>
        </p:nvGrpSpPr>
        <p:grpSpPr>
          <a:xfrm>
            <a:off x="584200" y="1927136"/>
            <a:ext cx="5410200" cy="3982192"/>
            <a:chOff x="584200" y="1927136"/>
            <a:chExt cx="5410200" cy="3982191"/>
          </a:xfrm>
        </p:grpSpPr>
        <p:pic>
          <p:nvPicPr>
            <p:cNvPr id="8" name="Picture 2" descr="Frederik Theuwis nieuwe directeur Hall of F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00" y="1927136"/>
              <a:ext cx="5314200" cy="311813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4"/>
            <a:stretch>
              <a:fillRect/>
            </a:stretch>
          </p:blipFill>
          <p:spPr>
            <a:xfrm>
              <a:off x="680200" y="5111990"/>
              <a:ext cx="1892811" cy="428004"/>
            </a:xfrm>
            <a:prstGeom prst="rect">
              <a:avLst/>
            </a:prstGeom>
          </p:spPr>
        </p:pic>
        <p:sp>
          <p:nvSpPr>
            <p:cNvPr id="10" name="Tekstvak 9"/>
            <p:cNvSpPr txBox="1"/>
            <p:nvPr/>
          </p:nvSpPr>
          <p:spPr>
            <a:xfrm>
              <a:off x="584200" y="5539995"/>
              <a:ext cx="2590800" cy="369332"/>
            </a:xfrm>
            <a:prstGeom prst="rect">
              <a:avLst/>
            </a:prstGeom>
            <a:noFill/>
          </p:spPr>
          <p:txBody>
            <a:bodyPr wrap="square" rtlCol="0">
              <a:spAutoFit/>
            </a:bodyPr>
            <a:lstStyle/>
            <a:p>
              <a:r>
                <a:rPr lang="nl-NL" b="1">
                  <a:solidFill>
                    <a:srgbClr val="002060"/>
                  </a:solidFill>
                </a:rPr>
                <a:t>Directeur Hall of Fame</a:t>
              </a:r>
            </a:p>
          </p:txBody>
        </p:sp>
      </p:grpSp>
    </p:spTree>
    <p:extLst>
      <p:ext uri="{BB962C8B-B14F-4D97-AF65-F5344CB8AC3E}">
        <p14:creationId xmlns:p14="http://schemas.microsoft.com/office/powerpoint/2010/main" val="216615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Opdrachtgever periode 4</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
        <p:nvSpPr>
          <p:cNvPr id="6" name="Rechthoek 5"/>
          <p:cNvSpPr/>
          <p:nvPr/>
        </p:nvSpPr>
        <p:spPr>
          <a:xfrm>
            <a:off x="838201" y="1523432"/>
            <a:ext cx="6921500" cy="1200329"/>
          </a:xfrm>
          <a:prstGeom prst="rect">
            <a:avLst/>
          </a:prstGeom>
        </p:spPr>
        <p:txBody>
          <a:bodyPr wrap="square">
            <a:spAutoFit/>
          </a:bodyPr>
          <a:lstStyle/>
          <a:p>
            <a:pPr fontAlgn="base"/>
            <a:r>
              <a:rPr lang="nl-NL" dirty="0">
                <a:solidFill>
                  <a:srgbClr val="000000"/>
                </a:solidFill>
                <a:latin typeface="Calibri" panose="020F0502020204030204" pitchFamily="34" charset="0"/>
              </a:rPr>
              <a:t>Samen met Helicon MBO Tilburg wil Frederik  ontwerpen aanleveren bij de gemeente Tilburg waarbij het vergroten van de leefbaarheid centraal moet staan. De ontwerpen zijn onderverdeeld in verschillende thema’s; lifestyle, </a:t>
            </a:r>
            <a:r>
              <a:rPr lang="nl-NL" dirty="0" err="1">
                <a:solidFill>
                  <a:srgbClr val="000000"/>
                </a:solidFill>
                <a:latin typeface="Calibri" panose="020F0502020204030204" pitchFamily="34" charset="0"/>
              </a:rPr>
              <a:t>biobased</a:t>
            </a:r>
            <a:r>
              <a:rPr lang="nl-NL" dirty="0">
                <a:solidFill>
                  <a:srgbClr val="000000"/>
                </a:solidFill>
                <a:latin typeface="Calibri" panose="020F0502020204030204" pitchFamily="34" charset="0"/>
              </a:rPr>
              <a:t> </a:t>
            </a:r>
            <a:r>
              <a:rPr lang="nl-NL" dirty="0" err="1">
                <a:solidFill>
                  <a:srgbClr val="000000"/>
                </a:solidFill>
                <a:latin typeface="Calibri" panose="020F0502020204030204" pitchFamily="34" charset="0"/>
              </a:rPr>
              <a:t>economy</a:t>
            </a:r>
            <a:r>
              <a:rPr lang="nl-NL" dirty="0">
                <a:solidFill>
                  <a:srgbClr val="000000"/>
                </a:solidFill>
                <a:latin typeface="Calibri" panose="020F0502020204030204" pitchFamily="34" charset="0"/>
              </a:rPr>
              <a:t>, vrijetijd, water &amp; energie en stad &amp; wijk. </a:t>
            </a:r>
          </a:p>
        </p:txBody>
      </p:sp>
      <p:pic>
        <p:nvPicPr>
          <p:cNvPr id="14" name="Picture 2" descr="http://vervoortarchitecten.nl/wp-content/uploads/2019/01/2-20101220_perspectief-ent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570467"/>
            <a:ext cx="3442629" cy="2240443"/>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838200" y="2915384"/>
            <a:ext cx="5461000" cy="3293209"/>
          </a:xfrm>
          <a:prstGeom prst="rect">
            <a:avLst/>
          </a:prstGeom>
        </p:spPr>
        <p:txBody>
          <a:bodyPr wrap="square">
            <a:spAutoFit/>
          </a:bodyPr>
          <a:lstStyle/>
          <a:p>
            <a:pPr fontAlgn="base"/>
            <a:r>
              <a:rPr lang="nl-NL" sz="1600" b="1" dirty="0">
                <a:solidFill>
                  <a:srgbClr val="000000"/>
                </a:solidFill>
                <a:latin typeface="Calibri" panose="020F0502020204030204" pitchFamily="34" charset="0"/>
              </a:rPr>
              <a:t>Lifestyle</a:t>
            </a:r>
            <a:r>
              <a:rPr lang="nl-NL" sz="1600" dirty="0">
                <a:solidFill>
                  <a:srgbClr val="000000"/>
                </a:solidFill>
                <a:latin typeface="Calibri" panose="020F0502020204030204" pitchFamily="34" charset="0"/>
              </a:rPr>
              <a:t> </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Hoe kan je het gebied in én rondom de Hall of Fame zo inrichten dat je de doelgroep aantrekkelijk gezond laat consumeren? </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 </a:t>
            </a:r>
            <a:endParaRPr lang="nl-NL" sz="1600" dirty="0">
              <a:solidFill>
                <a:srgbClr val="000000"/>
              </a:solidFill>
              <a:latin typeface="Segoe UI" panose="020B0502040204020203" pitchFamily="34" charset="0"/>
            </a:endParaRPr>
          </a:p>
          <a:p>
            <a:pPr fontAlgn="base"/>
            <a:r>
              <a:rPr lang="nl-NL" sz="1600" b="1" dirty="0" err="1">
                <a:solidFill>
                  <a:srgbClr val="000000"/>
                </a:solidFill>
                <a:latin typeface="Calibri" panose="020F0502020204030204" pitchFamily="34" charset="0"/>
              </a:rPr>
              <a:t>Biobased</a:t>
            </a:r>
            <a:r>
              <a:rPr lang="nl-NL" sz="1600" dirty="0">
                <a:solidFill>
                  <a:srgbClr val="000000"/>
                </a:solidFill>
                <a:latin typeface="Calibri" panose="020F0502020204030204" pitchFamily="34" charset="0"/>
              </a:rPr>
              <a:t> </a:t>
            </a:r>
            <a:r>
              <a:rPr lang="nl-NL" sz="1600" b="1" dirty="0" err="1">
                <a:solidFill>
                  <a:srgbClr val="000000"/>
                </a:solidFill>
                <a:latin typeface="Calibri" panose="020F0502020204030204" pitchFamily="34" charset="0"/>
              </a:rPr>
              <a:t>economy</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Hoe kan in het gebied in én rondom de Hall of Fame zichtbaarheid  geven aan afvalstromen en reststromen. </a:t>
            </a:r>
          </a:p>
          <a:p>
            <a:pPr fontAlgn="base"/>
            <a:endParaRPr lang="nl-NL" sz="1600" dirty="0">
              <a:solidFill>
                <a:srgbClr val="000000"/>
              </a:solidFill>
              <a:latin typeface="Calibri" panose="020F0502020204030204" pitchFamily="34" charset="0"/>
            </a:endParaRPr>
          </a:p>
          <a:p>
            <a:pPr fontAlgn="base"/>
            <a:r>
              <a:rPr lang="nl-NL" sz="1600" b="1" dirty="0">
                <a:solidFill>
                  <a:srgbClr val="000000"/>
                </a:solidFill>
                <a:latin typeface="Calibri" panose="020F0502020204030204" pitchFamily="34" charset="0"/>
              </a:rPr>
              <a:t>Water &amp; Energie</a:t>
            </a:r>
            <a:r>
              <a:rPr lang="nl-NL" sz="1600" dirty="0">
                <a:solidFill>
                  <a:srgbClr val="000000"/>
                </a:solidFill>
                <a:latin typeface="Calibri" panose="020F0502020204030204" pitchFamily="34" charset="0"/>
              </a:rPr>
              <a:t> </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Hall of Fame zoekt een creatieve oplossing voor het grote aanbod van (regen)water. </a:t>
            </a:r>
            <a:endParaRPr lang="nl-NL" sz="1600" dirty="0">
              <a:solidFill>
                <a:srgbClr val="000000"/>
              </a:solidFill>
              <a:latin typeface="Segoe UI" panose="020B0502040204020203" pitchFamily="34" charset="0"/>
            </a:endParaRPr>
          </a:p>
          <a:p>
            <a:pPr fontAlgn="base"/>
            <a:r>
              <a:rPr lang="nl-NL" sz="1600" dirty="0">
                <a:solidFill>
                  <a:srgbClr val="000000"/>
                </a:solidFill>
                <a:latin typeface="Calibri" panose="020F0502020204030204" pitchFamily="34" charset="0"/>
              </a:rPr>
              <a:t> </a:t>
            </a:r>
            <a:endParaRPr lang="nl-NL" sz="1600" dirty="0">
              <a:solidFill>
                <a:srgbClr val="000000"/>
              </a:solidFill>
              <a:latin typeface="Segoe UI" panose="020B0502040204020203" pitchFamily="34" charset="0"/>
            </a:endParaRPr>
          </a:p>
        </p:txBody>
      </p:sp>
      <p:sp>
        <p:nvSpPr>
          <p:cNvPr id="13" name="Rechthoek 12"/>
          <p:cNvSpPr/>
          <p:nvPr/>
        </p:nvSpPr>
        <p:spPr>
          <a:xfrm>
            <a:off x="6299200" y="2915386"/>
            <a:ext cx="6096000" cy="2308324"/>
          </a:xfrm>
          <a:prstGeom prst="rect">
            <a:avLst/>
          </a:prstGeom>
        </p:spPr>
        <p:txBody>
          <a:bodyPr>
            <a:spAutoFit/>
          </a:bodyPr>
          <a:lstStyle/>
          <a:p>
            <a:pPr fontAlgn="base"/>
            <a:r>
              <a:rPr lang="nl-NL" sz="1600" b="1">
                <a:solidFill>
                  <a:srgbClr val="000000"/>
                </a:solidFill>
                <a:latin typeface="Calibri" panose="020F0502020204030204" pitchFamily="34" charset="0"/>
              </a:rPr>
              <a:t>Vrijetijd</a:t>
            </a:r>
            <a:r>
              <a:rPr lang="nl-NL" sz="1600">
                <a:solidFill>
                  <a:srgbClr val="000000"/>
                </a:solidFill>
                <a:latin typeface="Calibri" panose="020F0502020204030204" pitchFamily="34" charset="0"/>
              </a:rPr>
              <a:t> </a:t>
            </a:r>
            <a:endParaRPr lang="nl-NL" sz="1600">
              <a:solidFill>
                <a:srgbClr val="000000"/>
              </a:solidFill>
              <a:latin typeface="Segoe UI" panose="020B0502040204020203" pitchFamily="34" charset="0"/>
            </a:endParaRPr>
          </a:p>
          <a:p>
            <a:pPr fontAlgn="base"/>
            <a:r>
              <a:rPr lang="nl-NL" sz="1600">
                <a:solidFill>
                  <a:srgbClr val="000000"/>
                </a:solidFill>
                <a:latin typeface="Calibri" panose="020F0502020204030204" pitchFamily="34" charset="0"/>
              </a:rPr>
              <a:t>Hoe kan in het gebied in én rondom de Hall of Fame rekening worden gehouden met diversiteit van festivals voor verschillende doelgroepen  </a:t>
            </a:r>
            <a:endParaRPr lang="nl-NL" sz="1600">
              <a:solidFill>
                <a:srgbClr val="000000"/>
              </a:solidFill>
              <a:latin typeface="Segoe UI" panose="020B0502040204020203" pitchFamily="34" charset="0"/>
            </a:endParaRPr>
          </a:p>
          <a:p>
            <a:pPr fontAlgn="base"/>
            <a:r>
              <a:rPr lang="nl-NL" sz="1600">
                <a:solidFill>
                  <a:srgbClr val="000000"/>
                </a:solidFill>
                <a:latin typeface="Calibri" panose="020F0502020204030204" pitchFamily="34" charset="0"/>
              </a:rPr>
              <a:t> </a:t>
            </a:r>
            <a:endParaRPr lang="nl-NL" sz="1600">
              <a:solidFill>
                <a:srgbClr val="000000"/>
              </a:solidFill>
              <a:latin typeface="Segoe UI" panose="020B0502040204020203" pitchFamily="34" charset="0"/>
            </a:endParaRPr>
          </a:p>
          <a:p>
            <a:pPr fontAlgn="base"/>
            <a:r>
              <a:rPr lang="nl-NL" sz="1600" b="1">
                <a:solidFill>
                  <a:srgbClr val="000000"/>
                </a:solidFill>
                <a:latin typeface="Calibri" panose="020F0502020204030204" pitchFamily="34" charset="0"/>
              </a:rPr>
              <a:t>Stad &amp; wijk</a:t>
            </a:r>
            <a:r>
              <a:rPr lang="nl-NL" sz="1600">
                <a:solidFill>
                  <a:srgbClr val="000000"/>
                </a:solidFill>
                <a:latin typeface="Calibri" panose="020F0502020204030204" pitchFamily="34" charset="0"/>
              </a:rPr>
              <a:t> </a:t>
            </a:r>
            <a:endParaRPr lang="nl-NL" sz="1600">
              <a:solidFill>
                <a:srgbClr val="000000"/>
              </a:solidFill>
              <a:latin typeface="Segoe UI" panose="020B0502040204020203" pitchFamily="34" charset="0"/>
            </a:endParaRPr>
          </a:p>
          <a:p>
            <a:pPr fontAlgn="base"/>
            <a:r>
              <a:rPr lang="nl-NL" sz="1600">
                <a:solidFill>
                  <a:srgbClr val="000000"/>
                </a:solidFill>
                <a:latin typeface="Calibri" panose="020F0502020204030204" pitchFamily="34" charset="0"/>
              </a:rPr>
              <a:t>Hoe kan je het gebied zo inrichten dat je de burgers/ bewoners actief kan laten deelnemen aan- en  meer betrokken kan laten zijn bij de activiteiten van Hall of Fame. </a:t>
            </a:r>
            <a:endParaRPr lang="nl-NL" sz="1600">
              <a:solidFill>
                <a:srgbClr val="000000"/>
              </a:solidFill>
              <a:latin typeface="Segoe UI" panose="020B0502040204020203" pitchFamily="34" charset="0"/>
            </a:endParaRPr>
          </a:p>
        </p:txBody>
      </p:sp>
    </p:spTree>
    <p:extLst>
      <p:ext uri="{BB962C8B-B14F-4D97-AF65-F5344CB8AC3E}">
        <p14:creationId xmlns:p14="http://schemas.microsoft.com/office/powerpoint/2010/main" val="97096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22" name="Rectangle 18">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fbeelding 11">
            <a:extLst>
              <a:ext uri="{FF2B5EF4-FFF2-40B4-BE49-F238E27FC236}">
                <a16:creationId xmlns:a16="http://schemas.microsoft.com/office/drawing/2014/main" id="{5AE74535-E6FB-4D40-A966-EC86E37D37AB}"/>
              </a:ext>
            </a:extLst>
          </p:cNvPr>
          <p:cNvPicPr>
            <a:picLocks noChangeAspect="1"/>
          </p:cNvPicPr>
          <p:nvPr/>
        </p:nvPicPr>
        <p:blipFill rotWithShape="1">
          <a:blip r:embed="rId2"/>
          <a:srcRect l="5160" r="7002"/>
          <a:stretch/>
        </p:blipFill>
        <p:spPr>
          <a:xfrm>
            <a:off x="3847755" y="31514"/>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5" name="Tijdelijke aanduiding voor inhoud 4" descr="Afbeelding met grond, buiten, gebouw, boom&#10;&#10;Automatisch gegenereerde beschrijving">
            <a:extLst>
              <a:ext uri="{FF2B5EF4-FFF2-40B4-BE49-F238E27FC236}">
                <a16:creationId xmlns:a16="http://schemas.microsoft.com/office/drawing/2014/main" id="{AF02EC31-635F-5E47-843A-316C072CF946}"/>
              </a:ext>
            </a:extLst>
          </p:cNvPr>
          <p:cNvPicPr>
            <a:picLocks noGrp="1" noChangeAspect="1"/>
          </p:cNvPicPr>
          <p:nvPr>
            <p:ph idx="1"/>
          </p:nvPr>
        </p:nvPicPr>
        <p:blipFill rotWithShape="1">
          <a:blip r:embed="rId3"/>
          <a:srcRect l="26461" r="22436" b="1"/>
          <a:stretch/>
        </p:blipFill>
        <p:spPr>
          <a:xfrm>
            <a:off x="7653538"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7" name="Afbeelding 6">
            <a:extLst>
              <a:ext uri="{FF2B5EF4-FFF2-40B4-BE49-F238E27FC236}">
                <a16:creationId xmlns:a16="http://schemas.microsoft.com/office/drawing/2014/main" id="{F60D415A-193A-6647-9B44-A7A89A9EB7AF}"/>
              </a:ext>
            </a:extLst>
          </p:cNvPr>
          <p:cNvPicPr>
            <a:picLocks noChangeAspect="1"/>
          </p:cNvPicPr>
          <p:nvPr/>
        </p:nvPicPr>
        <p:blipFill rotWithShape="1">
          <a:blip r:embed="rId4"/>
          <a:srcRect t="23813" r="1" b="9538"/>
          <a:stretch/>
        </p:blipFill>
        <p:spPr>
          <a:xfrm>
            <a:off x="-1" y="4297680"/>
            <a:ext cx="683685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el 1">
            <a:extLst>
              <a:ext uri="{FF2B5EF4-FFF2-40B4-BE49-F238E27FC236}">
                <a16:creationId xmlns:a16="http://schemas.microsoft.com/office/drawing/2014/main" id="{CF37C677-3FC9-584E-8F28-C1C63FE04533}"/>
              </a:ext>
            </a:extLst>
          </p:cNvPr>
          <p:cNvSpPr>
            <a:spLocks noGrp="1"/>
          </p:cNvSpPr>
          <p:nvPr>
            <p:ph type="title"/>
          </p:nvPr>
        </p:nvSpPr>
        <p:spPr>
          <a:xfrm>
            <a:off x="6759994" y="5351580"/>
            <a:ext cx="5505814" cy="1471335"/>
          </a:xfrm>
        </p:spPr>
        <p:txBody>
          <a:bodyPr vert="horz" lIns="91440" tIns="45720" rIns="91440" bIns="45720" rtlCol="0" anchor="b">
            <a:normAutofit fontScale="90000"/>
          </a:bodyPr>
          <a:lstStyle/>
          <a:p>
            <a:br>
              <a:rPr lang="en-US" sz="2100" dirty="0"/>
            </a:br>
            <a:br>
              <a:rPr lang="en-US" sz="2100" dirty="0"/>
            </a:br>
            <a:br>
              <a:rPr lang="en-US" sz="2100" dirty="0"/>
            </a:br>
            <a:br>
              <a:rPr lang="en-US" sz="2100" dirty="0"/>
            </a:br>
            <a:br>
              <a:rPr lang="en-US" sz="2000" dirty="0"/>
            </a:br>
            <a:br>
              <a:rPr lang="en-US" sz="2000" dirty="0"/>
            </a:br>
            <a:br>
              <a:rPr lang="en-US" sz="2000" dirty="0"/>
            </a:br>
            <a:br>
              <a:rPr lang="en-US" sz="2000" dirty="0"/>
            </a:br>
            <a:r>
              <a:rPr lang="en-US" sz="1600" dirty="0"/>
              <a:t>Hoe </a:t>
            </a:r>
            <a:r>
              <a:rPr lang="en-US" sz="1600" dirty="0" err="1"/>
              <a:t>ga</a:t>
            </a:r>
            <a:r>
              <a:rPr lang="en-US" sz="1600" dirty="0"/>
              <a:t> je </a:t>
            </a:r>
            <a:r>
              <a:rPr lang="en-US" sz="1600" dirty="0" err="1"/>
              <a:t>verleiden</a:t>
            </a:r>
            <a:r>
              <a:rPr lang="en-US" sz="1600" dirty="0"/>
              <a:t>?</a:t>
            </a:r>
            <a:br>
              <a:rPr lang="en-US" sz="1600" dirty="0"/>
            </a:br>
            <a:r>
              <a:rPr lang="en-US" sz="1600" dirty="0" err="1"/>
              <a:t>Gedrag</a:t>
            </a:r>
            <a:r>
              <a:rPr lang="en-US" sz="1600" dirty="0"/>
              <a:t> </a:t>
            </a:r>
            <a:r>
              <a:rPr lang="en-US" sz="1600" dirty="0" err="1"/>
              <a:t>beïnvloeden</a:t>
            </a:r>
            <a:r>
              <a:rPr lang="en-US" sz="1600" dirty="0"/>
              <a:t> </a:t>
            </a:r>
            <a:r>
              <a:rPr lang="en-US" sz="1600" dirty="0" err="1"/>
              <a:t>middels</a:t>
            </a:r>
            <a:r>
              <a:rPr lang="en-US" sz="1600" dirty="0"/>
              <a:t> nudging</a:t>
            </a:r>
            <a:br>
              <a:rPr lang="en-US" sz="1600" dirty="0"/>
            </a:br>
            <a:r>
              <a:rPr lang="en-US" sz="1600" dirty="0"/>
              <a:t> </a:t>
            </a:r>
            <a:r>
              <a:rPr lang="en-US" sz="1600" dirty="0">
                <a:hlinkClick r:id="rId5"/>
              </a:rPr>
              <a:t>https://youtu.be/SByymar3bds</a:t>
            </a:r>
            <a:br>
              <a:rPr lang="en-US" sz="1600" dirty="0"/>
            </a:br>
            <a:br>
              <a:rPr lang="en-US" sz="1600" dirty="0"/>
            </a:br>
            <a:r>
              <a:rPr lang="nl-NL" sz="1600" b="1" i="0" dirty="0"/>
              <a:t>Nudging</a:t>
            </a:r>
            <a:r>
              <a:rPr lang="nl-NL" sz="1600" i="0" dirty="0"/>
              <a:t> is een duwtje geven in de goede richting door het gewenste gedrag aantrekkelijk te maken, zonder mensen daarbij in hun vrijheden te beperken. Het doel is gedrag (licht) bijsturen, waarbij het gaat om onderbewust gemaakte keuzes.</a:t>
            </a:r>
            <a:br>
              <a:rPr lang="nl-NL" sz="1600" i="0" dirty="0"/>
            </a:br>
            <a:br>
              <a:rPr lang="en-US" sz="1600" dirty="0"/>
            </a:br>
            <a:br>
              <a:rPr lang="en-US" sz="2100" dirty="0"/>
            </a:br>
            <a:br>
              <a:rPr lang="en-US" sz="2100" dirty="0"/>
            </a:br>
            <a:endParaRPr lang="en-US" sz="2100" dirty="0"/>
          </a:p>
        </p:txBody>
      </p:sp>
      <p:pic>
        <p:nvPicPr>
          <p:cNvPr id="10" name="Afbeelding 9" descr="Afbeelding met binnen, vloer, muur&#10;&#10;Automatisch gegenereerde beschrijving">
            <a:extLst>
              <a:ext uri="{FF2B5EF4-FFF2-40B4-BE49-F238E27FC236}">
                <a16:creationId xmlns:a16="http://schemas.microsoft.com/office/drawing/2014/main" id="{0DFDAA18-CABC-0746-8DB3-542CC4E48EA8}"/>
              </a:ext>
            </a:extLst>
          </p:cNvPr>
          <p:cNvPicPr>
            <a:picLocks noChangeAspect="1"/>
          </p:cNvPicPr>
          <p:nvPr/>
        </p:nvPicPr>
        <p:blipFill rotWithShape="1">
          <a:blip r:embed="rId6"/>
          <a:srcRect l="22399" r="27852" b="-1"/>
          <a:stretch/>
        </p:blipFill>
        <p:spPr>
          <a:xfrm>
            <a:off x="20" y="10"/>
            <a:ext cx="3728839" cy="4197358"/>
          </a:xfrm>
          <a:prstGeom prst="rect">
            <a:avLst/>
          </a:prstGeom>
        </p:spPr>
      </p:pic>
      <p:pic>
        <p:nvPicPr>
          <p:cNvPr id="3" name="Afbeelding 2">
            <a:extLst>
              <a:ext uri="{FF2B5EF4-FFF2-40B4-BE49-F238E27FC236}">
                <a16:creationId xmlns:a16="http://schemas.microsoft.com/office/drawing/2014/main" id="{D9D70C58-5FE8-1B40-B2B6-6E1AF1D30FA9}"/>
              </a:ext>
            </a:extLst>
          </p:cNvPr>
          <p:cNvPicPr>
            <a:picLocks noChangeAspect="1"/>
          </p:cNvPicPr>
          <p:nvPr/>
        </p:nvPicPr>
        <p:blipFill>
          <a:blip r:embed="rId7"/>
          <a:stretch>
            <a:fillRect/>
          </a:stretch>
        </p:blipFill>
        <p:spPr>
          <a:xfrm>
            <a:off x="3728859" y="3746719"/>
            <a:ext cx="2743200" cy="2959100"/>
          </a:xfrm>
          <a:prstGeom prst="rect">
            <a:avLst/>
          </a:prstGeom>
        </p:spPr>
      </p:pic>
    </p:spTree>
    <p:extLst>
      <p:ext uri="{BB962C8B-B14F-4D97-AF65-F5344CB8AC3E}">
        <p14:creationId xmlns:p14="http://schemas.microsoft.com/office/powerpoint/2010/main" val="544320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AEB17-279A-F34E-8149-B175E49D30EE}"/>
              </a:ext>
            </a:extLst>
          </p:cNvPr>
          <p:cNvSpPr>
            <a:spLocks noGrp="1"/>
          </p:cNvSpPr>
          <p:nvPr>
            <p:ph type="title"/>
          </p:nvPr>
        </p:nvSpPr>
        <p:spPr/>
        <p:txBody>
          <a:bodyPr/>
          <a:lstStyle/>
          <a:p>
            <a:r>
              <a:rPr lang="nl-NL" dirty="0"/>
              <a:t>Wat vinden jullie?</a:t>
            </a:r>
          </a:p>
        </p:txBody>
      </p:sp>
      <p:sp>
        <p:nvSpPr>
          <p:cNvPr id="3" name="Tijdelijke aanduiding voor inhoud 2">
            <a:extLst>
              <a:ext uri="{FF2B5EF4-FFF2-40B4-BE49-F238E27FC236}">
                <a16:creationId xmlns:a16="http://schemas.microsoft.com/office/drawing/2014/main" id="{7301F37F-9FF1-C74C-B833-CFCAE72899A7}"/>
              </a:ext>
            </a:extLst>
          </p:cNvPr>
          <p:cNvSpPr>
            <a:spLocks noGrp="1"/>
          </p:cNvSpPr>
          <p:nvPr>
            <p:ph idx="1"/>
          </p:nvPr>
        </p:nvSpPr>
        <p:spPr/>
        <p:txBody>
          <a:bodyPr/>
          <a:lstStyle/>
          <a:p>
            <a:pPr marL="514350" indent="-514350">
              <a:buFont typeface="+mj-lt"/>
              <a:buAutoNum type="arabicPeriod"/>
            </a:pPr>
            <a:r>
              <a:rPr lang="nl-NL" dirty="0"/>
              <a:t>Hoe wordt momenteel gedrag vanuit de overheid gestimuleerd in het kader van COVID-19</a:t>
            </a:r>
          </a:p>
          <a:p>
            <a:pPr marL="514350" indent="-514350">
              <a:buFont typeface="+mj-lt"/>
              <a:buAutoNum type="arabicPeriod"/>
            </a:pPr>
            <a:r>
              <a:rPr lang="nl-NL" dirty="0"/>
              <a:t>Welke voorbeelden zie je?</a:t>
            </a:r>
          </a:p>
          <a:p>
            <a:pPr marL="514350" indent="-514350">
              <a:buFont typeface="+mj-lt"/>
              <a:buAutoNum type="arabicPeriod"/>
            </a:pPr>
            <a:r>
              <a:rPr lang="nl-NL" dirty="0"/>
              <a:t>Wat vinden jullie hiervan?</a:t>
            </a:r>
          </a:p>
          <a:p>
            <a:endParaRPr lang="nl-NL" dirty="0"/>
          </a:p>
        </p:txBody>
      </p:sp>
    </p:spTree>
    <p:extLst>
      <p:ext uri="{BB962C8B-B14F-4D97-AF65-F5344CB8AC3E}">
        <p14:creationId xmlns:p14="http://schemas.microsoft.com/office/powerpoint/2010/main" val="385591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A4BD4-85D5-C643-9787-FE3AE871B786}"/>
              </a:ext>
            </a:extLst>
          </p:cNvPr>
          <p:cNvSpPr>
            <a:spLocks noGrp="1"/>
          </p:cNvSpPr>
          <p:nvPr>
            <p:ph type="title"/>
          </p:nvPr>
        </p:nvSpPr>
        <p:spPr/>
        <p:txBody>
          <a:bodyPr/>
          <a:lstStyle/>
          <a:p>
            <a:r>
              <a:rPr lang="nl-NL" dirty="0"/>
              <a:t>Zelf aan de slag met nudging</a:t>
            </a:r>
          </a:p>
        </p:txBody>
      </p:sp>
      <p:sp>
        <p:nvSpPr>
          <p:cNvPr id="3" name="Tijdelijke aanduiding voor inhoud 2">
            <a:extLst>
              <a:ext uri="{FF2B5EF4-FFF2-40B4-BE49-F238E27FC236}">
                <a16:creationId xmlns:a16="http://schemas.microsoft.com/office/drawing/2014/main" id="{7EBBB912-42C3-1B48-AD1A-9E804972A912}"/>
              </a:ext>
            </a:extLst>
          </p:cNvPr>
          <p:cNvSpPr>
            <a:spLocks noGrp="1"/>
          </p:cNvSpPr>
          <p:nvPr>
            <p:ph idx="1"/>
          </p:nvPr>
        </p:nvSpPr>
        <p:spPr/>
        <p:txBody>
          <a:bodyPr/>
          <a:lstStyle/>
          <a:p>
            <a:pPr marL="514350" indent="-514350">
              <a:buFont typeface="+mj-lt"/>
              <a:buAutoNum type="arabicPeriod"/>
            </a:pPr>
            <a:r>
              <a:rPr lang="nl-NL" dirty="0"/>
              <a:t>Zoek zelf eens voorbeelden op het gebied van gezondheid (voeding, beweging, ontspanning, sociale interactie).</a:t>
            </a:r>
          </a:p>
          <a:p>
            <a:pPr marL="514350" indent="-514350">
              <a:buFont typeface="+mj-lt"/>
              <a:buAutoNum type="arabicPeriod"/>
            </a:pPr>
            <a:r>
              <a:rPr lang="nl-NL" dirty="0"/>
              <a:t>Welke zijn mogelijk interessant voor het IBS.</a:t>
            </a:r>
          </a:p>
          <a:p>
            <a:pPr marL="514350" indent="-514350">
              <a:buFont typeface="+mj-lt"/>
              <a:buAutoNum type="arabicPeriod"/>
            </a:pPr>
            <a:r>
              <a:rPr lang="nl-NL" dirty="0"/>
              <a:t>Maak met je groepje een kleine presentatie gebruik filmpjes en plaatjes.</a:t>
            </a:r>
          </a:p>
          <a:p>
            <a:pPr marL="514350" indent="-514350">
              <a:buFont typeface="+mj-lt"/>
              <a:buAutoNum type="arabicPeriod"/>
            </a:pPr>
            <a:r>
              <a:rPr lang="nl-NL" dirty="0"/>
              <a:t>20 minuten voorbereiding.</a:t>
            </a:r>
          </a:p>
          <a:p>
            <a:pPr marL="514350" indent="-514350">
              <a:buFont typeface="+mj-lt"/>
              <a:buAutoNum type="arabicPeriod"/>
            </a:pPr>
            <a:r>
              <a:rPr lang="nl-NL" dirty="0"/>
              <a:t>5 minuten presenteren per groepje.</a:t>
            </a:r>
          </a:p>
          <a:p>
            <a:pPr marL="0" indent="0">
              <a:buNone/>
            </a:pPr>
            <a:endParaRPr lang="nl-NL" dirty="0"/>
          </a:p>
        </p:txBody>
      </p:sp>
    </p:spTree>
    <p:extLst>
      <p:ext uri="{BB962C8B-B14F-4D97-AF65-F5344CB8AC3E}">
        <p14:creationId xmlns:p14="http://schemas.microsoft.com/office/powerpoint/2010/main" val="218592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D81C9-D529-5840-9F5F-C0D53501CC6B}"/>
              </a:ext>
            </a:extLst>
          </p:cNvPr>
          <p:cNvSpPr>
            <a:spLocks noGrp="1"/>
          </p:cNvSpPr>
          <p:nvPr>
            <p:ph type="title"/>
          </p:nvPr>
        </p:nvSpPr>
        <p:spPr/>
        <p:txBody>
          <a:bodyPr/>
          <a:lstStyle/>
          <a:p>
            <a:r>
              <a:rPr lang="nl-NL" dirty="0"/>
              <a:t>Afsluitend verzoek</a:t>
            </a:r>
          </a:p>
        </p:txBody>
      </p:sp>
      <p:sp>
        <p:nvSpPr>
          <p:cNvPr id="3" name="Tijdelijke aanduiding voor inhoud 2">
            <a:extLst>
              <a:ext uri="{FF2B5EF4-FFF2-40B4-BE49-F238E27FC236}">
                <a16:creationId xmlns:a16="http://schemas.microsoft.com/office/drawing/2014/main" id="{8E976FAB-2917-6B4C-ACDD-1FDA83EE1FC1}"/>
              </a:ext>
            </a:extLst>
          </p:cNvPr>
          <p:cNvSpPr>
            <a:spLocks noGrp="1"/>
          </p:cNvSpPr>
          <p:nvPr>
            <p:ph idx="1"/>
          </p:nvPr>
        </p:nvSpPr>
        <p:spPr/>
        <p:txBody>
          <a:bodyPr/>
          <a:lstStyle/>
          <a:p>
            <a:r>
              <a:rPr lang="nl-NL" dirty="0"/>
              <a:t>Stichting </a:t>
            </a:r>
            <a:r>
              <a:rPr lang="nl-NL" dirty="0" err="1"/>
              <a:t>VoedSpoor</a:t>
            </a:r>
            <a:r>
              <a:rPr lang="nl-NL" dirty="0"/>
              <a:t> wil het bewustzijn over eetgedrag van bewoners van Tilburg vergroten en spelenderwijs gezonde keuzes stimuleren voor bijvoorbeeld biologisch, natuurlijk en lokaal voedsel. Het gaat er niet om bestaande keuzes te veroordelen, maar om het creëren van een breder perspectief en het vergroten van keuzemogelijkheden. </a:t>
            </a:r>
          </a:p>
          <a:p>
            <a:pPr marL="0" indent="0">
              <a:buNone/>
            </a:pPr>
            <a:r>
              <a:rPr lang="nl-NL" dirty="0">
                <a:hlinkClick r:id="rId2"/>
              </a:rPr>
              <a:t>https://forms.gle</a:t>
            </a:r>
            <a:r>
              <a:rPr lang="nl-NL">
                <a:hlinkClick r:id="rId2"/>
              </a:rPr>
              <a:t>/i4FSimTraQfCgz9s9</a:t>
            </a:r>
            <a:endParaRPr lang="nl-NL"/>
          </a:p>
          <a:p>
            <a:pPr marL="0" indent="0">
              <a:buNone/>
            </a:pPr>
            <a:endParaRPr lang="nl-NL"/>
          </a:p>
        </p:txBody>
      </p:sp>
    </p:spTree>
    <p:extLst>
      <p:ext uri="{BB962C8B-B14F-4D97-AF65-F5344CB8AC3E}">
        <p14:creationId xmlns:p14="http://schemas.microsoft.com/office/powerpoint/2010/main" val="665996040"/>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243B41"/>
      </a:dk2>
      <a:lt2>
        <a:srgbClr val="E7E8E2"/>
      </a:lt2>
      <a:accent1>
        <a:srgbClr val="6746EA"/>
      </a:accent1>
      <a:accent2>
        <a:srgbClr val="365ADA"/>
      </a:accent2>
      <a:accent3>
        <a:srgbClr val="29A1E7"/>
      </a:accent3>
      <a:accent4>
        <a:srgbClr val="14B7AE"/>
      </a:accent4>
      <a:accent5>
        <a:srgbClr val="21B972"/>
      </a:accent5>
      <a:accent6>
        <a:srgbClr val="15BD28"/>
      </a:accent6>
      <a:hlink>
        <a:srgbClr val="319476"/>
      </a:hlink>
      <a:folHlink>
        <a:srgbClr val="828282"/>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469</Words>
  <Application>Microsoft Macintosh PowerPoint</Application>
  <PresentationFormat>Breedbeeld</PresentationFormat>
  <Paragraphs>41</Paragraphs>
  <Slides>9</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Century Gothic</vt:lpstr>
      <vt:lpstr>Elephant</vt:lpstr>
      <vt:lpstr>Segoe UI</vt:lpstr>
      <vt:lpstr>BrushVTI</vt:lpstr>
      <vt:lpstr>Gezonde leefstijl en omgeving</vt:lpstr>
      <vt:lpstr>Leerdoelen vandaag:</vt:lpstr>
      <vt:lpstr>PowerPoint-presentatie</vt:lpstr>
      <vt:lpstr>Opdrachtgever periode 4</vt:lpstr>
      <vt:lpstr>Opdrachtgever periode 4</vt:lpstr>
      <vt:lpstr>        Hoe ga je verleiden? Gedrag beïnvloeden middels nudging  https://youtu.be/SByymar3bds  Nudging is een duwtje geven in de goede richting door het gewenste gedrag aantrekkelijk te maken, zonder mensen daarbij in hun vrijheden te beperken. Het doel is gedrag (licht) bijsturen, waarbij het gaat om onderbewust gemaakte keuzes.    </vt:lpstr>
      <vt:lpstr>Wat vinden jullie?</vt:lpstr>
      <vt:lpstr>Zelf aan de slag met nudging</vt:lpstr>
      <vt:lpstr>Afsluitend verzoek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Gezonde leefstijl en omgeving</dc:title>
  <dc:creator>Mariska de Rouw</dc:creator>
  <cp:lastModifiedBy>Mariska de Rouw</cp:lastModifiedBy>
  <cp:revision>13</cp:revision>
  <dcterms:created xsi:type="dcterms:W3CDTF">2020-04-21T15:58:25Z</dcterms:created>
  <dcterms:modified xsi:type="dcterms:W3CDTF">2021-05-12T10:50:16Z</dcterms:modified>
</cp:coreProperties>
</file>