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15"/>
  </p:notesMasterIdLst>
  <p:sldIdLst>
    <p:sldId id="312" r:id="rId2"/>
    <p:sldId id="316" r:id="rId3"/>
    <p:sldId id="294" r:id="rId4"/>
    <p:sldId id="320" r:id="rId5"/>
    <p:sldId id="321" r:id="rId6"/>
    <p:sldId id="322" r:id="rId7"/>
    <p:sldId id="319" r:id="rId8"/>
    <p:sldId id="324" r:id="rId9"/>
    <p:sldId id="325" r:id="rId10"/>
    <p:sldId id="326" r:id="rId11"/>
    <p:sldId id="327" r:id="rId12"/>
    <p:sldId id="328" r:id="rId13"/>
    <p:sldId id="35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CC"/>
    <a:srgbClr val="9999FF"/>
    <a:srgbClr val="008000"/>
    <a:srgbClr val="1C1C1C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6" autoAdjust="0"/>
    <p:restoredTop sz="94660"/>
  </p:normalViewPr>
  <p:slideViewPr>
    <p:cSldViewPr>
      <p:cViewPr varScale="1">
        <p:scale>
          <a:sx n="111" d="100"/>
          <a:sy n="111" d="100"/>
        </p:scale>
        <p:origin x="12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81926-3168-4DF4-9BBD-424FC2C835BD}" type="datetimeFigureOut">
              <a:rPr lang="en-GB" smtClean="0"/>
              <a:pPr/>
              <a:t>21/04/2021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CE825-25F2-4423-88C5-E41C6144D1D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71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21/04/2021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3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21/04/2021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4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21/04/2021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4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3A1F557-0527-4AC7-8328-0BD346DF50D8}" type="datetimeFigureOut">
              <a:rPr lang="en-GB" smtClean="0"/>
              <a:pPr/>
              <a:t>21/04/2021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5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21/04/2021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5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1256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125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21/04/2021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39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21/04/2021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45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21/04/2021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5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21/04/2021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9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21/04/2021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63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21/04/2021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6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328592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B3A1F557-0527-4AC7-8328-0BD346DF50D8}" type="datetimeFigureOut">
              <a:rPr lang="en-GB" smtClean="0"/>
              <a:pPr/>
              <a:t>21/04/2021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1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48064" y="1268760"/>
            <a:ext cx="3538736" cy="5328592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en-US" dirty="0"/>
              <a:t>Planning period 4</a:t>
            </a:r>
          </a:p>
          <a:p>
            <a:r>
              <a:rPr lang="en-US" dirty="0"/>
              <a:t>Grammar: Future</a:t>
            </a:r>
          </a:p>
          <a:p>
            <a:r>
              <a:rPr lang="nl-NL" dirty="0" err="1"/>
              <a:t>Work</a:t>
            </a:r>
            <a:r>
              <a:rPr lang="nl-NL" dirty="0"/>
              <a:t> on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own</a:t>
            </a:r>
            <a:endParaRPr lang="nl-NL" dirty="0"/>
          </a:p>
          <a:p>
            <a:endParaRPr lang="nl-NL" dirty="0"/>
          </a:p>
          <a:p>
            <a:r>
              <a:rPr lang="nl-NL" i="1" dirty="0"/>
              <a:t>Planning periode 4</a:t>
            </a:r>
          </a:p>
          <a:p>
            <a:r>
              <a:rPr lang="nl-NL" i="1" dirty="0"/>
              <a:t>Grammatica: Toekomst</a:t>
            </a:r>
          </a:p>
          <a:p>
            <a:r>
              <a:rPr lang="nl-NL" i="1" dirty="0"/>
              <a:t>Zelfstandig werken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/>
          <a:stretch/>
        </p:blipFill>
        <p:spPr>
          <a:xfrm>
            <a:off x="457200" y="1426468"/>
            <a:ext cx="4628607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 / Are / Is going to </a:t>
            </a:r>
            <a:r>
              <a:rPr lang="en-GB" i="1" dirty="0"/>
              <a:t>or </a:t>
            </a:r>
            <a:r>
              <a:rPr lang="en-GB" dirty="0"/>
              <a:t>Will / Shall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A</a:t>
            </a:r>
          </a:p>
          <a:p>
            <a:r>
              <a:rPr lang="en-GB" i="1" dirty="0"/>
              <a:t>In pairs quickly talk about these topics</a:t>
            </a:r>
          </a:p>
          <a:p>
            <a:r>
              <a:rPr lang="en-GB" i="1" dirty="0"/>
              <a:t>You have 3 minutes</a:t>
            </a:r>
          </a:p>
          <a:p>
            <a:r>
              <a:rPr lang="en-GB" i="1" dirty="0"/>
              <a:t>Do this in English</a:t>
            </a:r>
          </a:p>
          <a:p>
            <a:endParaRPr lang="en-GB" dirty="0"/>
          </a:p>
          <a:p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arrangements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evening</a:t>
            </a:r>
          </a:p>
          <a:p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intentions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rest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year</a:t>
            </a:r>
            <a:endParaRPr lang="nl-NL" dirty="0"/>
          </a:p>
          <a:p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predictions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planet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2020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15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71"/>
    </mc:Choice>
    <mc:Fallback xmlns="">
      <p:transition spd="slow" advTm="12677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 / Are / Is going to </a:t>
            </a:r>
            <a:r>
              <a:rPr lang="en-GB" i="1" dirty="0"/>
              <a:t>or </a:t>
            </a:r>
            <a:r>
              <a:rPr lang="en-GB" dirty="0"/>
              <a:t>Will / Shall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B</a:t>
            </a:r>
          </a:p>
          <a:p>
            <a:r>
              <a:rPr lang="en-GB" dirty="0"/>
              <a:t>Look at the situations </a:t>
            </a:r>
          </a:p>
          <a:p>
            <a:r>
              <a:rPr lang="en-GB" dirty="0"/>
              <a:t>Decide what form to use</a:t>
            </a:r>
          </a:p>
          <a:p>
            <a:pPr lvl="1"/>
            <a:r>
              <a:rPr lang="en-GB" dirty="0"/>
              <a:t>Going to (GT)</a:t>
            </a:r>
          </a:p>
          <a:p>
            <a:pPr lvl="1"/>
            <a:r>
              <a:rPr lang="en-GB" dirty="0"/>
              <a:t>Will/ Shall (WS)</a:t>
            </a:r>
          </a:p>
          <a:p>
            <a:pPr lvl="1"/>
            <a:endParaRPr lang="en-GB" dirty="0"/>
          </a:p>
          <a:p>
            <a:r>
              <a:rPr lang="en-GB" i="1" dirty="0"/>
              <a:t>In pairs</a:t>
            </a:r>
          </a:p>
          <a:p>
            <a:r>
              <a:rPr lang="en-GB" i="1" dirty="0"/>
              <a:t>Take 3 minutes</a:t>
            </a:r>
          </a:p>
          <a:p>
            <a:r>
              <a:rPr lang="en-GB" i="1" dirty="0"/>
              <a:t>We will discuss together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99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21"/>
    </mc:Choice>
    <mc:Fallback xmlns="">
      <p:transition spd="slow" advTm="4042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 / Are / Is going to </a:t>
            </a:r>
            <a:r>
              <a:rPr lang="en-GB" i="1" dirty="0"/>
              <a:t>or </a:t>
            </a:r>
            <a:r>
              <a:rPr lang="en-GB" dirty="0"/>
              <a:t>Will / Shall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C</a:t>
            </a:r>
          </a:p>
          <a:p>
            <a:r>
              <a:rPr lang="en-GB" dirty="0"/>
              <a:t>Choose the correct future form between the brackets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D</a:t>
            </a:r>
          </a:p>
          <a:p>
            <a:r>
              <a:rPr lang="en-GB" dirty="0"/>
              <a:t>Fill in the gaps</a:t>
            </a:r>
          </a:p>
          <a:p>
            <a:endParaRPr lang="en-GB" i="1"/>
          </a:p>
          <a:p>
            <a:r>
              <a:rPr lang="en-GB" i="1"/>
              <a:t>On </a:t>
            </a:r>
            <a:r>
              <a:rPr lang="en-GB" i="1" dirty="0"/>
              <a:t>your own</a:t>
            </a:r>
          </a:p>
          <a:p>
            <a:r>
              <a:rPr lang="en-GB" i="1" dirty="0"/>
              <a:t>Take 5 minutes</a:t>
            </a:r>
          </a:p>
          <a:p>
            <a:r>
              <a:rPr lang="en-GB" i="1" dirty="0"/>
              <a:t>We will discuss together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If assignments A and B where too easy you can do assignments C and D on your own. Then work on your own.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19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80"/>
    </mc:Choice>
    <mc:Fallback xmlns="">
      <p:transition spd="slow" advTm="6248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on your own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412875"/>
            <a:ext cx="51117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8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90"/>
    </mc:Choice>
    <mc:Fallback xmlns="">
      <p:transition spd="slow" advTm="2099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Planning </a:t>
            </a:r>
            <a:r>
              <a:rPr lang="nl-NL" b="1" dirty="0" err="1"/>
              <a:t>period</a:t>
            </a:r>
            <a:r>
              <a:rPr lang="nl-NL" b="1" dirty="0"/>
              <a:t>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Wikiwijs </a:t>
            </a:r>
            <a:r>
              <a:rPr lang="nl-NL" dirty="0" err="1"/>
              <a:t>Period</a:t>
            </a:r>
            <a:r>
              <a:rPr lang="nl-NL" dirty="0"/>
              <a:t> 4</a:t>
            </a:r>
          </a:p>
          <a:p>
            <a:r>
              <a:rPr lang="nl-NL" dirty="0"/>
              <a:t>Planner on paper?</a:t>
            </a:r>
          </a:p>
          <a:p>
            <a:r>
              <a:rPr lang="nl-NL" dirty="0"/>
              <a:t>Tests</a:t>
            </a:r>
          </a:p>
          <a:p>
            <a:pPr lvl="1"/>
            <a:r>
              <a:rPr lang="nl-NL" dirty="0"/>
              <a:t>Week 4/5: SO Unit 3 (</a:t>
            </a:r>
            <a:r>
              <a:rPr lang="nl-NL" dirty="0" err="1"/>
              <a:t>Vocab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Grammar</a:t>
            </a:r>
            <a:r>
              <a:rPr lang="nl-NL" dirty="0"/>
              <a:t>) + </a:t>
            </a:r>
            <a:r>
              <a:rPr lang="nl-NL" dirty="0" err="1"/>
              <a:t>Listening</a:t>
            </a:r>
            <a:endParaRPr lang="nl-NL" dirty="0"/>
          </a:p>
          <a:p>
            <a:pPr lvl="1"/>
            <a:r>
              <a:rPr lang="nl-NL" dirty="0"/>
              <a:t>Week 9/10: SO Unit 4 (</a:t>
            </a:r>
            <a:r>
              <a:rPr lang="nl-NL" dirty="0" err="1"/>
              <a:t>Vocab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Grammar</a:t>
            </a:r>
            <a:r>
              <a:rPr lang="nl-NL" dirty="0"/>
              <a:t>) + </a:t>
            </a:r>
            <a:r>
              <a:rPr lang="nl-NL" dirty="0" err="1"/>
              <a:t>Writing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i="1" dirty="0"/>
              <a:t>Wikiwijs Periode 4</a:t>
            </a:r>
          </a:p>
          <a:p>
            <a:r>
              <a:rPr lang="nl-NL" i="1" dirty="0"/>
              <a:t>Planner op papier?</a:t>
            </a:r>
          </a:p>
          <a:p>
            <a:r>
              <a:rPr lang="nl-NL" i="1" dirty="0"/>
              <a:t>Toetsen</a:t>
            </a:r>
          </a:p>
          <a:p>
            <a:pPr lvl="1"/>
            <a:r>
              <a:rPr lang="nl-NL" dirty="0"/>
              <a:t>Week 4/5: SO Unit 3 (</a:t>
            </a:r>
            <a:r>
              <a:rPr lang="nl-NL" dirty="0" err="1"/>
              <a:t>Vocab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Grammar</a:t>
            </a:r>
            <a:r>
              <a:rPr lang="nl-NL" dirty="0"/>
              <a:t>) + Luisteren</a:t>
            </a:r>
          </a:p>
          <a:p>
            <a:pPr lvl="1"/>
            <a:r>
              <a:rPr lang="nl-NL" dirty="0"/>
              <a:t>Week 9/10: SO Unit 4 (</a:t>
            </a:r>
            <a:r>
              <a:rPr lang="nl-NL" dirty="0" err="1"/>
              <a:t>Vocab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Grammar</a:t>
            </a:r>
            <a:r>
              <a:rPr lang="nl-NL" dirty="0"/>
              <a:t>) + Schrijven</a:t>
            </a:r>
          </a:p>
        </p:txBody>
      </p:sp>
    </p:spTree>
    <p:extLst>
      <p:ext uri="{BB962C8B-B14F-4D97-AF65-F5344CB8AC3E}">
        <p14:creationId xmlns:p14="http://schemas.microsoft.com/office/powerpoint/2010/main" val="346750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tense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238" y="4941168"/>
            <a:ext cx="8229600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nl-NL" b="1" dirty="0">
                <a:solidFill>
                  <a:schemeClr val="tx1"/>
                </a:solidFill>
                <a:latin typeface="Candara" panose="020E0502030303020204" pitchFamily="34" charset="0"/>
              </a:rPr>
              <a:t>Past		Present				</a:t>
            </a:r>
            <a:r>
              <a:rPr lang="nl-NL" b="1" dirty="0" err="1">
                <a:solidFill>
                  <a:schemeClr val="tx1"/>
                </a:solidFill>
                <a:latin typeface="Candara" panose="020E0502030303020204" pitchFamily="34" charset="0"/>
              </a:rPr>
              <a:t>Future</a:t>
            </a:r>
            <a:endParaRPr lang="nl-NL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910" y="2492897"/>
            <a:ext cx="26529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7"/>
            <a:ext cx="25837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7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5715189" y="1844824"/>
            <a:ext cx="3312368" cy="38884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44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66"/>
    </mc:Choice>
    <mc:Fallback xmlns="">
      <p:transition spd="slow" advTm="22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tense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31840" y="1412776"/>
            <a:ext cx="5554960" cy="5112568"/>
          </a:xfrm>
        </p:spPr>
        <p:txBody>
          <a:bodyPr/>
          <a:lstStyle/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dirty="0"/>
              <a:t>Two examples</a:t>
            </a:r>
          </a:p>
          <a:p>
            <a:r>
              <a:rPr lang="en-GB" dirty="0"/>
              <a:t>Next year, I'm going to take up the guitar. It will possibly  be very difficult for me, but I love music.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 am going to fly to Berlin this afternoon to attend a congress . While I’m in Berlin, the weather will probably be good... 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448271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r="12941"/>
          <a:stretch/>
        </p:blipFill>
        <p:spPr bwMode="auto">
          <a:xfrm>
            <a:off x="539552" y="3997897"/>
            <a:ext cx="2448271" cy="217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02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93"/>
    </mc:Choice>
    <mc:Fallback xmlns="">
      <p:transition spd="slow" advTm="5499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tense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31840" y="1412776"/>
            <a:ext cx="5554960" cy="5112568"/>
          </a:xfrm>
        </p:spPr>
        <p:txBody>
          <a:bodyPr/>
          <a:lstStyle/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dirty="0"/>
              <a:t>Two examples</a:t>
            </a:r>
          </a:p>
          <a:p>
            <a:r>
              <a:rPr lang="en-GB" dirty="0"/>
              <a:t>Next year, </a:t>
            </a:r>
            <a:r>
              <a:rPr lang="en-GB" b="1" dirty="0">
                <a:solidFill>
                  <a:srgbClr val="FF0000"/>
                </a:solidFill>
              </a:rPr>
              <a:t>I'm going to take up </a:t>
            </a:r>
            <a:r>
              <a:rPr lang="en-GB" dirty="0"/>
              <a:t>the guitar. It </a:t>
            </a:r>
            <a:r>
              <a:rPr lang="en-GB" b="1" dirty="0">
                <a:solidFill>
                  <a:srgbClr val="FFFF00"/>
                </a:solidFill>
              </a:rPr>
              <a:t>will</a:t>
            </a:r>
            <a:r>
              <a:rPr lang="en-GB" dirty="0"/>
              <a:t> possibly be very difficult, but I love music.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 am going to fly to Berlin this afternoon to attend a congress . While I’m in Berlin, the weather will probably be good... 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448271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r="12941"/>
          <a:stretch/>
        </p:blipFill>
        <p:spPr bwMode="auto">
          <a:xfrm>
            <a:off x="539552" y="3997897"/>
            <a:ext cx="2448271" cy="217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1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8"/>
    </mc:Choice>
    <mc:Fallback xmlns="">
      <p:transition spd="slow" advTm="257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tense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31840" y="1412776"/>
            <a:ext cx="5554960" cy="5112568"/>
          </a:xfrm>
        </p:spPr>
        <p:txBody>
          <a:bodyPr/>
          <a:lstStyle/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dirty="0"/>
              <a:t>Two examples</a:t>
            </a:r>
          </a:p>
          <a:p>
            <a:r>
              <a:rPr lang="en-GB" dirty="0"/>
              <a:t>Next year, </a:t>
            </a:r>
            <a:r>
              <a:rPr lang="en-GB" b="1" dirty="0">
                <a:solidFill>
                  <a:srgbClr val="FF0000"/>
                </a:solidFill>
              </a:rPr>
              <a:t>I'm going to take up </a:t>
            </a:r>
            <a:r>
              <a:rPr lang="en-GB" dirty="0"/>
              <a:t>the guitar. It </a:t>
            </a:r>
            <a:r>
              <a:rPr lang="en-GB" b="1" dirty="0">
                <a:solidFill>
                  <a:srgbClr val="FFFF00"/>
                </a:solidFill>
              </a:rPr>
              <a:t>will</a:t>
            </a:r>
            <a:r>
              <a:rPr lang="en-GB" dirty="0"/>
              <a:t> possibly be very difficult, but I love music.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 </a:t>
            </a:r>
            <a:r>
              <a:rPr lang="en-GB" b="1" dirty="0">
                <a:solidFill>
                  <a:srgbClr val="FF0000"/>
                </a:solidFill>
              </a:rPr>
              <a:t>am going to fly </a:t>
            </a:r>
            <a:r>
              <a:rPr lang="en-GB" dirty="0"/>
              <a:t>to Berlin this afternoon to attend a congress . While I’m in Berlin, the weather </a:t>
            </a:r>
            <a:r>
              <a:rPr lang="en-GB" b="1" dirty="0">
                <a:solidFill>
                  <a:srgbClr val="FFFF00"/>
                </a:solidFill>
              </a:rPr>
              <a:t>will</a:t>
            </a:r>
            <a:r>
              <a:rPr lang="en-GB" dirty="0"/>
              <a:t> probably be good.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448271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r="12941"/>
          <a:stretch/>
        </p:blipFill>
        <p:spPr bwMode="auto">
          <a:xfrm>
            <a:off x="539552" y="3997897"/>
            <a:ext cx="2448271" cy="217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81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4"/>
    </mc:Choice>
    <mc:Fallback xmlns="">
      <p:transition spd="slow" advTm="509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tense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238" y="4941168"/>
            <a:ext cx="8229600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nl-NL" b="1" dirty="0">
                <a:solidFill>
                  <a:schemeClr val="tx1"/>
                </a:solidFill>
                <a:latin typeface="Candara" panose="020E0502030303020204" pitchFamily="34" charset="0"/>
              </a:rPr>
              <a:t>	</a:t>
            </a:r>
            <a:r>
              <a:rPr lang="nl-NL" b="1" dirty="0" err="1">
                <a:solidFill>
                  <a:schemeClr val="tx1"/>
                </a:solidFill>
              </a:rPr>
              <a:t>Future</a:t>
            </a:r>
            <a:endParaRPr lang="nl-NL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PIJL-RECHTS 4"/>
          <p:cNvSpPr/>
          <p:nvPr/>
        </p:nvSpPr>
        <p:spPr>
          <a:xfrm rot="20104072">
            <a:off x="3204397" y="2421945"/>
            <a:ext cx="1520729" cy="720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JL-RECHTS 8"/>
          <p:cNvSpPr/>
          <p:nvPr/>
        </p:nvSpPr>
        <p:spPr>
          <a:xfrm rot="1461467">
            <a:off x="3204499" y="3710553"/>
            <a:ext cx="1520729" cy="720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5220072" y="3992106"/>
            <a:ext cx="3477072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/>
              <a:t>Will</a:t>
            </a:r>
            <a:endParaRPr lang="nl-NL" dirty="0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5220072" y="2134970"/>
            <a:ext cx="3477072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 err="1"/>
              <a:t>Going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endParaRPr lang="nl-NL" dirty="0"/>
          </a:p>
        </p:txBody>
      </p:sp>
      <p:sp>
        <p:nvSpPr>
          <p:cNvPr id="12" name="Ovaal 11"/>
          <p:cNvSpPr/>
          <p:nvPr/>
        </p:nvSpPr>
        <p:spPr>
          <a:xfrm>
            <a:off x="175231" y="1916832"/>
            <a:ext cx="3312368" cy="38884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1" y="2636912"/>
            <a:ext cx="26529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3"/>
    </mc:Choice>
    <mc:Fallback xmlns="">
      <p:transition spd="slow" advTm="346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ln w="38100" cap="rnd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Am / Are / Is </a:t>
            </a:r>
            <a:r>
              <a:rPr lang="nl-NL" dirty="0" err="1"/>
              <a:t>going</a:t>
            </a:r>
            <a:r>
              <a:rPr lang="nl-NL" dirty="0"/>
              <a:t> </a:t>
            </a:r>
            <a:r>
              <a:rPr lang="nl-NL" dirty="0" err="1"/>
              <a:t>to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 err="1">
                <a:latin typeface="Candara" panose="020E0502030303020204" pitchFamily="34" charset="0"/>
              </a:rPr>
              <a:t>When</a:t>
            </a:r>
            <a:endParaRPr lang="nl-NL" sz="2000" dirty="0">
              <a:latin typeface="Candara" panose="020E0502030303020204" pitchFamily="34" charset="0"/>
            </a:endParaRPr>
          </a:p>
          <a:p>
            <a:r>
              <a:rPr lang="nl-NL" sz="2000" dirty="0"/>
              <a:t>Staat vast. Gaat zeker gebeuren.</a:t>
            </a: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Candara" panose="020E0502030303020204" pitchFamily="34" charset="0"/>
              </a:rPr>
              <a:t>Indicator</a:t>
            </a:r>
            <a:endParaRPr lang="nl-NL" sz="2000" b="1" dirty="0"/>
          </a:p>
          <a:p>
            <a:r>
              <a:rPr lang="en-GB" sz="2000" dirty="0"/>
              <a:t>Certainly</a:t>
            </a:r>
          </a:p>
          <a:p>
            <a:r>
              <a:rPr lang="en-GB" sz="2000" dirty="0"/>
              <a:t>No doubt</a:t>
            </a:r>
          </a:p>
          <a:p>
            <a:r>
              <a:rPr lang="en-GB" sz="2000" dirty="0"/>
              <a:t>Sure to happen</a:t>
            </a:r>
          </a:p>
          <a:p>
            <a:r>
              <a:rPr lang="en-GB" sz="2000" dirty="0"/>
              <a:t>Definitely</a:t>
            </a:r>
          </a:p>
          <a:p>
            <a:r>
              <a:rPr lang="en-GB" sz="2000" dirty="0">
                <a:ea typeface="Calibri"/>
                <a:cs typeface="Times New Roman"/>
              </a:rPr>
              <a:t>Absolutely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r>
              <a:rPr lang="nl-NL" sz="2000" b="1" dirty="0" err="1"/>
              <a:t>Rule</a:t>
            </a:r>
            <a:endParaRPr lang="nl-NL" sz="2000" b="1" dirty="0"/>
          </a:p>
          <a:p>
            <a:r>
              <a:rPr lang="en-GB" sz="2000" dirty="0"/>
              <a:t>Am / Are / Is going to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How</a:t>
            </a:r>
          </a:p>
          <a:p>
            <a:pPr marL="0" indent="0">
              <a:buNone/>
            </a:pPr>
            <a:r>
              <a:rPr lang="en-GB" sz="2000" dirty="0"/>
              <a:t>I		</a:t>
            </a:r>
            <a:r>
              <a:rPr lang="en-GB" sz="2000" dirty="0">
                <a:solidFill>
                  <a:srgbClr val="FF0000"/>
                </a:solidFill>
              </a:rPr>
              <a:t>am</a:t>
            </a:r>
            <a:r>
              <a:rPr lang="en-GB" sz="2000" dirty="0"/>
              <a:t> going to 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You		</a:t>
            </a:r>
            <a:r>
              <a:rPr lang="en-GB" sz="2000" dirty="0">
                <a:solidFill>
                  <a:srgbClr val="FF0000"/>
                </a:solidFill>
              </a:rPr>
              <a:t>are</a:t>
            </a:r>
            <a:r>
              <a:rPr lang="en-GB" sz="2000" dirty="0"/>
              <a:t> going to 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She/ He/ It	</a:t>
            </a:r>
            <a:r>
              <a:rPr lang="en-GB" sz="2000" dirty="0">
                <a:solidFill>
                  <a:srgbClr val="FF0000"/>
                </a:solidFill>
              </a:rPr>
              <a:t>is</a:t>
            </a:r>
            <a:r>
              <a:rPr lang="en-GB" sz="2000" dirty="0"/>
              <a:t> going to 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We		</a:t>
            </a:r>
            <a:r>
              <a:rPr lang="en-GB" sz="2000" dirty="0">
                <a:solidFill>
                  <a:srgbClr val="FF0000"/>
                </a:solidFill>
              </a:rPr>
              <a:t>are</a:t>
            </a:r>
            <a:r>
              <a:rPr lang="en-GB" sz="2000" dirty="0"/>
              <a:t> going to 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They		</a:t>
            </a:r>
            <a:r>
              <a:rPr lang="en-GB" sz="2000" dirty="0">
                <a:solidFill>
                  <a:srgbClr val="FF0000"/>
                </a:solidFill>
              </a:rPr>
              <a:t>are</a:t>
            </a:r>
            <a:r>
              <a:rPr lang="en-GB" sz="2000" dirty="0"/>
              <a:t> going to 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066" y="5078374"/>
            <a:ext cx="2050267" cy="144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94"/>
    </mc:Choice>
    <mc:Fallback xmlns="">
      <p:transition spd="slow" advTm="9109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ln w="38100" cap="rnd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Will </a:t>
            </a:r>
            <a:r>
              <a:rPr lang="nl-NL" i="1" dirty="0"/>
              <a:t>or</a:t>
            </a:r>
            <a:r>
              <a:rPr lang="nl-NL" dirty="0"/>
              <a:t> </a:t>
            </a:r>
            <a:r>
              <a:rPr lang="nl-NL" dirty="0" err="1"/>
              <a:t>Shall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 err="1">
                <a:latin typeface="Candara" panose="020E0502030303020204" pitchFamily="34" charset="0"/>
              </a:rPr>
              <a:t>When</a:t>
            </a:r>
            <a:endParaRPr lang="nl-NL" sz="2000" dirty="0">
              <a:latin typeface="Candara" panose="020E0502030303020204" pitchFamily="34" charset="0"/>
            </a:endParaRPr>
          </a:p>
          <a:p>
            <a:r>
              <a:rPr lang="nl-NL" sz="2000" dirty="0"/>
              <a:t>Will: Van plan. Onzeker of het zal gebeuren.</a:t>
            </a:r>
          </a:p>
          <a:p>
            <a:r>
              <a:rPr lang="nl-NL" sz="2000" dirty="0" err="1">
                <a:latin typeface="Candara" panose="020E0502030303020204" pitchFamily="34" charset="0"/>
              </a:rPr>
              <a:t>Shall</a:t>
            </a:r>
            <a:r>
              <a:rPr lang="nl-NL" sz="2000" dirty="0">
                <a:latin typeface="Candara" panose="020E0502030303020204" pitchFamily="34" charset="0"/>
              </a:rPr>
              <a:t>: Alleen bij vragende zinnen en alleen als ‘I’ of ‘We</a:t>
            </a:r>
            <a:r>
              <a:rPr lang="nl-NL" sz="2000" dirty="0"/>
              <a:t>’ het onderwerp is.</a:t>
            </a: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Candara" panose="020E0502030303020204" pitchFamily="34" charset="0"/>
              </a:rPr>
              <a:t>Indicator</a:t>
            </a:r>
            <a:endParaRPr lang="nl-NL" sz="2000" b="1" dirty="0"/>
          </a:p>
          <a:p>
            <a:r>
              <a:rPr lang="en-GB" sz="2000" dirty="0"/>
              <a:t>I think...</a:t>
            </a:r>
          </a:p>
          <a:p>
            <a:r>
              <a:rPr lang="en-GB" sz="2000" dirty="0"/>
              <a:t>Probably</a:t>
            </a:r>
          </a:p>
          <a:p>
            <a:r>
              <a:rPr lang="en-GB" sz="2000" dirty="0"/>
              <a:t>Sometime</a:t>
            </a:r>
          </a:p>
          <a:p>
            <a:r>
              <a:rPr lang="en-GB" sz="2000" dirty="0"/>
              <a:t>Once</a:t>
            </a:r>
          </a:p>
          <a:p>
            <a:r>
              <a:rPr lang="en-GB" sz="2000" dirty="0">
                <a:ea typeface="Calibri"/>
                <a:cs typeface="Times New Roman"/>
              </a:rPr>
              <a:t>Maybe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 err="1"/>
              <a:t>Rule</a:t>
            </a:r>
            <a:endParaRPr lang="nl-NL" sz="2000" b="1" dirty="0"/>
          </a:p>
          <a:p>
            <a:r>
              <a:rPr lang="en-GB" sz="2000" dirty="0"/>
              <a:t>Will / Shall + </a:t>
            </a:r>
            <a:r>
              <a:rPr lang="en-GB" sz="2000" dirty="0" err="1"/>
              <a:t>ww</a:t>
            </a:r>
            <a:endParaRPr lang="en-GB" sz="2000" dirty="0"/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b="1" dirty="0"/>
              <a:t>How</a:t>
            </a:r>
          </a:p>
          <a:p>
            <a:pPr marL="0" indent="0">
              <a:buNone/>
            </a:pPr>
            <a:r>
              <a:rPr lang="en-GB" sz="2000" dirty="0"/>
              <a:t>I		</a:t>
            </a:r>
            <a:r>
              <a:rPr lang="en-GB" sz="2000" dirty="0">
                <a:solidFill>
                  <a:srgbClr val="FF0000"/>
                </a:solidFill>
              </a:rPr>
              <a:t>will </a:t>
            </a:r>
            <a:r>
              <a:rPr lang="en-GB" sz="2000" dirty="0"/>
              <a:t>work</a:t>
            </a:r>
          </a:p>
          <a:p>
            <a:pPr marL="0" indent="0">
              <a:buNone/>
            </a:pPr>
            <a:r>
              <a:rPr lang="en-GB" sz="2000" dirty="0"/>
              <a:t>You		</a:t>
            </a:r>
            <a:r>
              <a:rPr lang="en-GB" sz="2000" dirty="0">
                <a:solidFill>
                  <a:srgbClr val="FF0000"/>
                </a:solidFill>
              </a:rPr>
              <a:t>will </a:t>
            </a:r>
            <a:r>
              <a:rPr lang="en-GB" sz="2000" dirty="0"/>
              <a:t>work</a:t>
            </a:r>
          </a:p>
          <a:p>
            <a:pPr marL="0" indent="0">
              <a:buNone/>
            </a:pPr>
            <a:r>
              <a:rPr lang="en-GB" sz="2000" dirty="0"/>
              <a:t>She/ He/ It	</a:t>
            </a:r>
            <a:r>
              <a:rPr lang="en-GB" sz="2000" dirty="0">
                <a:solidFill>
                  <a:srgbClr val="FF0000"/>
                </a:solidFill>
              </a:rPr>
              <a:t>will </a:t>
            </a:r>
            <a:r>
              <a:rPr lang="en-GB" sz="2000" dirty="0"/>
              <a:t>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We	 	</a:t>
            </a:r>
            <a:r>
              <a:rPr lang="en-GB" sz="2000" dirty="0">
                <a:solidFill>
                  <a:srgbClr val="FF0000"/>
                </a:solidFill>
              </a:rPr>
              <a:t>will </a:t>
            </a:r>
            <a:r>
              <a:rPr lang="en-GB" sz="2000" dirty="0"/>
              <a:t>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They	 	</a:t>
            </a:r>
            <a:r>
              <a:rPr lang="en-GB" sz="2000" dirty="0">
                <a:solidFill>
                  <a:srgbClr val="FF0000"/>
                </a:solidFill>
              </a:rPr>
              <a:t>will </a:t>
            </a:r>
            <a:r>
              <a:rPr lang="en-GB" sz="2000" dirty="0"/>
              <a:t>work</a:t>
            </a:r>
          </a:p>
          <a:p>
            <a:pPr marL="0" indent="0">
              <a:buNone/>
            </a:pPr>
            <a:endParaRPr lang="en-GB" sz="1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Shall 	</a:t>
            </a:r>
            <a:r>
              <a:rPr lang="en-GB" sz="2000" dirty="0"/>
              <a:t>I</a:t>
            </a:r>
            <a:r>
              <a:rPr lang="en-GB" sz="2000" dirty="0">
                <a:solidFill>
                  <a:srgbClr val="1C1C1C"/>
                </a:solidFill>
              </a:rPr>
              <a:t> 	</a:t>
            </a:r>
            <a:r>
              <a:rPr lang="en-GB" sz="2000" dirty="0">
                <a:solidFill>
                  <a:srgbClr val="FF0000"/>
                </a:solidFill>
              </a:rPr>
              <a:t>work </a:t>
            </a:r>
            <a:r>
              <a:rPr lang="en-GB" sz="2000" dirty="0"/>
              <a:t>tomorrow?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Will	</a:t>
            </a:r>
            <a:r>
              <a:rPr lang="en-GB" sz="2000" dirty="0"/>
              <a:t>you </a:t>
            </a:r>
            <a:r>
              <a:rPr lang="en-GB" sz="2000" dirty="0">
                <a:solidFill>
                  <a:srgbClr val="1C1C1C"/>
                </a:solidFill>
              </a:rPr>
              <a:t>	</a:t>
            </a:r>
            <a:r>
              <a:rPr lang="en-GB" sz="2000" dirty="0">
                <a:solidFill>
                  <a:srgbClr val="FF0000"/>
                </a:solidFill>
              </a:rPr>
              <a:t>work </a:t>
            </a:r>
            <a:r>
              <a:rPr lang="en-GB" sz="2000" dirty="0"/>
              <a:t>tomorrow?</a:t>
            </a:r>
            <a:endParaRPr lang="en-GB" sz="2000" dirty="0">
              <a:solidFill>
                <a:srgbClr val="1C1C1C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Will     </a:t>
            </a:r>
            <a:r>
              <a:rPr lang="en-GB" sz="2000" dirty="0"/>
              <a:t>she/he/it</a:t>
            </a:r>
            <a:r>
              <a:rPr lang="en-GB" sz="2000" dirty="0">
                <a:solidFill>
                  <a:srgbClr val="1C1C1C"/>
                </a:solidFill>
              </a:rPr>
              <a:t>	</a:t>
            </a:r>
            <a:r>
              <a:rPr lang="en-GB" sz="2000" dirty="0">
                <a:solidFill>
                  <a:srgbClr val="FF0000"/>
                </a:solidFill>
              </a:rPr>
              <a:t>work </a:t>
            </a:r>
            <a:r>
              <a:rPr lang="en-GB" sz="2000" dirty="0"/>
              <a:t>tomorrow?</a:t>
            </a:r>
            <a:endParaRPr lang="en-GB" sz="2000" dirty="0">
              <a:solidFill>
                <a:srgbClr val="1C1C1C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Shall 	</a:t>
            </a:r>
            <a:r>
              <a:rPr lang="en-GB" sz="2000" dirty="0"/>
              <a:t>we</a:t>
            </a:r>
            <a:r>
              <a:rPr lang="en-GB" sz="2000" dirty="0">
                <a:solidFill>
                  <a:srgbClr val="1C1C1C"/>
                </a:solidFill>
              </a:rPr>
              <a:t> 	</a:t>
            </a:r>
            <a:r>
              <a:rPr lang="en-GB" sz="2000" dirty="0">
                <a:solidFill>
                  <a:srgbClr val="FF0000"/>
                </a:solidFill>
              </a:rPr>
              <a:t>work </a:t>
            </a:r>
            <a:r>
              <a:rPr lang="en-GB" sz="2000" dirty="0"/>
              <a:t>tomorrow?</a:t>
            </a:r>
            <a:endParaRPr lang="en-GB" sz="2000" dirty="0">
              <a:solidFill>
                <a:srgbClr val="1C1C1C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Will	</a:t>
            </a:r>
            <a:r>
              <a:rPr lang="en-GB" sz="2000" dirty="0"/>
              <a:t>they</a:t>
            </a:r>
            <a:r>
              <a:rPr lang="en-GB" sz="2000" dirty="0">
                <a:solidFill>
                  <a:srgbClr val="1C1C1C"/>
                </a:solidFill>
              </a:rPr>
              <a:t>	</a:t>
            </a:r>
            <a:r>
              <a:rPr lang="en-GB" sz="2000" dirty="0">
                <a:solidFill>
                  <a:srgbClr val="FF0000"/>
                </a:solidFill>
              </a:rPr>
              <a:t>work </a:t>
            </a:r>
            <a:r>
              <a:rPr lang="en-GB" sz="2000" dirty="0"/>
              <a:t>tomorrow?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933" y="5058091"/>
            <a:ext cx="2050267" cy="144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35"/>
    </mc:Choice>
    <mc:Fallback xmlns="">
      <p:transition spd="slow" advTm="9633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4381</TotalTime>
  <Words>617</Words>
  <Application>Microsoft Office PowerPoint</Application>
  <PresentationFormat>Diavoorstelling (4:3)</PresentationFormat>
  <Paragraphs>138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Candara</vt:lpstr>
      <vt:lpstr>Kantoorthema</vt:lpstr>
      <vt:lpstr>Timeline</vt:lpstr>
      <vt:lpstr>Planning period 4</vt:lpstr>
      <vt:lpstr>Future tense</vt:lpstr>
      <vt:lpstr>Future tense</vt:lpstr>
      <vt:lpstr>Future tense</vt:lpstr>
      <vt:lpstr>Future tense</vt:lpstr>
      <vt:lpstr>Future tense</vt:lpstr>
      <vt:lpstr>Am / Are / Is going to</vt:lpstr>
      <vt:lpstr>Will or Shall</vt:lpstr>
      <vt:lpstr>Am / Are / Is going to or Will / Shall</vt:lpstr>
      <vt:lpstr>Am / Are / Is going to or Will / Shall</vt:lpstr>
      <vt:lpstr>Am / Are / Is going to or Will / Shall</vt:lpstr>
      <vt:lpstr>Work on your 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</cp:lastModifiedBy>
  <cp:revision>188</cp:revision>
  <dcterms:created xsi:type="dcterms:W3CDTF">2014-08-28T16:41:32Z</dcterms:created>
  <dcterms:modified xsi:type="dcterms:W3CDTF">2021-04-21T00:04:39Z</dcterms:modified>
</cp:coreProperties>
</file>