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88" r:id="rId3"/>
    <p:sldId id="286" r:id="rId4"/>
    <p:sldId id="257" r:id="rId5"/>
    <p:sldId id="259" r:id="rId6"/>
    <p:sldId id="260" r:id="rId7"/>
    <p:sldId id="261" r:id="rId8"/>
    <p:sldId id="262" r:id="rId9"/>
    <p:sldId id="263" r:id="rId10"/>
    <p:sldId id="264" r:id="rId11"/>
    <p:sldId id="265" r:id="rId12"/>
    <p:sldId id="266" r:id="rId13"/>
    <p:sldId id="287" r:id="rId14"/>
    <p:sldId id="267" r:id="rId15"/>
    <p:sldId id="268" r:id="rId16"/>
    <p:sldId id="269" r:id="rId17"/>
    <p:sldId id="270" r:id="rId18"/>
    <p:sldId id="271" r:id="rId19"/>
    <p:sldId id="272" r:id="rId20"/>
    <p:sldId id="273" r:id="rId21"/>
    <p:sldId id="274" r:id="rId22"/>
    <p:sldId id="275" r:id="rId23"/>
    <p:sldId id="276" r:id="rId24"/>
    <p:sldId id="279" r:id="rId25"/>
    <p:sldId id="277" r:id="rId26"/>
    <p:sldId id="278" r:id="rId27"/>
    <p:sldId id="280" r:id="rId28"/>
    <p:sldId id="281" r:id="rId29"/>
    <p:sldId id="282" r:id="rId30"/>
    <p:sldId id="283" r:id="rId31"/>
    <p:sldId id="284" r:id="rId32"/>
    <p:sldId id="285" r:id="rId33"/>
  </p:sldIdLst>
  <p:sldSz cx="9144000" cy="6858000" type="screen4x3"/>
  <p:notesSz cx="6797675"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BD02CA-D6F8-4877-AE7C-BC79B3D731B2}" v="14" dt="2020-05-09T21:55:43.923"/>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intha Westerink" userId="c1c74fd5-67fa-43d8-8063-0adb3063a5fc" providerId="ADAL" clId="{ABBD02CA-D6F8-4877-AE7C-BC79B3D731B2}"/>
    <pc:docChg chg="custSel modSld">
      <pc:chgData name="Jacintha Westerink" userId="c1c74fd5-67fa-43d8-8063-0adb3063a5fc" providerId="ADAL" clId="{ABBD02CA-D6F8-4877-AE7C-BC79B3D731B2}" dt="2020-05-09T21:59:40.257" v="665" actId="20577"/>
      <pc:docMkLst>
        <pc:docMk/>
      </pc:docMkLst>
      <pc:sldChg chg="modSp mod">
        <pc:chgData name="Jacintha Westerink" userId="c1c74fd5-67fa-43d8-8063-0adb3063a5fc" providerId="ADAL" clId="{ABBD02CA-D6F8-4877-AE7C-BC79B3D731B2}" dt="2020-05-09T21:39:39.854" v="123" actId="20577"/>
        <pc:sldMkLst>
          <pc:docMk/>
          <pc:sldMk cId="3055644355" sldId="263"/>
        </pc:sldMkLst>
        <pc:spChg chg="mod">
          <ac:chgData name="Jacintha Westerink" userId="c1c74fd5-67fa-43d8-8063-0adb3063a5fc" providerId="ADAL" clId="{ABBD02CA-D6F8-4877-AE7C-BC79B3D731B2}" dt="2020-05-09T21:39:39.854" v="123" actId="20577"/>
          <ac:spMkLst>
            <pc:docMk/>
            <pc:sldMk cId="3055644355" sldId="263"/>
            <ac:spMk id="2" creationId="{00000000-0000-0000-0000-000000000000}"/>
          </ac:spMkLst>
        </pc:spChg>
      </pc:sldChg>
      <pc:sldChg chg="modSp mod">
        <pc:chgData name="Jacintha Westerink" userId="c1c74fd5-67fa-43d8-8063-0adb3063a5fc" providerId="ADAL" clId="{ABBD02CA-D6F8-4877-AE7C-BC79B3D731B2}" dt="2020-05-09T21:40:24.064" v="129" actId="6549"/>
        <pc:sldMkLst>
          <pc:docMk/>
          <pc:sldMk cId="332798142" sldId="267"/>
        </pc:sldMkLst>
        <pc:spChg chg="mod">
          <ac:chgData name="Jacintha Westerink" userId="c1c74fd5-67fa-43d8-8063-0adb3063a5fc" providerId="ADAL" clId="{ABBD02CA-D6F8-4877-AE7C-BC79B3D731B2}" dt="2020-05-09T21:40:24.064" v="129" actId="6549"/>
          <ac:spMkLst>
            <pc:docMk/>
            <pc:sldMk cId="332798142" sldId="267"/>
            <ac:spMk id="2" creationId="{00000000-0000-0000-0000-000000000000}"/>
          </ac:spMkLst>
        </pc:spChg>
      </pc:sldChg>
      <pc:sldChg chg="modSp mod">
        <pc:chgData name="Jacintha Westerink" userId="c1c74fd5-67fa-43d8-8063-0adb3063a5fc" providerId="ADAL" clId="{ABBD02CA-D6F8-4877-AE7C-BC79B3D731B2}" dt="2020-05-09T21:43:12.440" v="151" actId="6549"/>
        <pc:sldMkLst>
          <pc:docMk/>
          <pc:sldMk cId="2107838727" sldId="269"/>
        </pc:sldMkLst>
        <pc:spChg chg="mod">
          <ac:chgData name="Jacintha Westerink" userId="c1c74fd5-67fa-43d8-8063-0adb3063a5fc" providerId="ADAL" clId="{ABBD02CA-D6F8-4877-AE7C-BC79B3D731B2}" dt="2020-05-09T21:43:12.440" v="151" actId="6549"/>
          <ac:spMkLst>
            <pc:docMk/>
            <pc:sldMk cId="2107838727" sldId="269"/>
            <ac:spMk id="2" creationId="{00000000-0000-0000-0000-000000000000}"/>
          </ac:spMkLst>
        </pc:spChg>
      </pc:sldChg>
      <pc:sldChg chg="modSp mod">
        <pc:chgData name="Jacintha Westerink" userId="c1c74fd5-67fa-43d8-8063-0adb3063a5fc" providerId="ADAL" clId="{ABBD02CA-D6F8-4877-AE7C-BC79B3D731B2}" dt="2020-05-09T21:43:33.038" v="156" actId="20577"/>
        <pc:sldMkLst>
          <pc:docMk/>
          <pc:sldMk cId="3796569713" sldId="270"/>
        </pc:sldMkLst>
        <pc:spChg chg="mod">
          <ac:chgData name="Jacintha Westerink" userId="c1c74fd5-67fa-43d8-8063-0adb3063a5fc" providerId="ADAL" clId="{ABBD02CA-D6F8-4877-AE7C-BC79B3D731B2}" dt="2020-05-09T21:43:33.038" v="156" actId="20577"/>
          <ac:spMkLst>
            <pc:docMk/>
            <pc:sldMk cId="3796569713" sldId="270"/>
            <ac:spMk id="2" creationId="{00000000-0000-0000-0000-000000000000}"/>
          </ac:spMkLst>
        </pc:spChg>
      </pc:sldChg>
      <pc:sldChg chg="addSp delSp modSp mod">
        <pc:chgData name="Jacintha Westerink" userId="c1c74fd5-67fa-43d8-8063-0adb3063a5fc" providerId="ADAL" clId="{ABBD02CA-D6F8-4877-AE7C-BC79B3D731B2}" dt="2020-05-09T21:44:39.151" v="166" actId="1076"/>
        <pc:sldMkLst>
          <pc:docMk/>
          <pc:sldMk cId="2228547267" sldId="272"/>
        </pc:sldMkLst>
        <pc:graphicFrameChg chg="mod modGraphic">
          <ac:chgData name="Jacintha Westerink" userId="c1c74fd5-67fa-43d8-8063-0adb3063a5fc" providerId="ADAL" clId="{ABBD02CA-D6F8-4877-AE7C-BC79B3D731B2}" dt="2020-05-09T21:44:39.151" v="166" actId="1076"/>
          <ac:graphicFrameMkLst>
            <pc:docMk/>
            <pc:sldMk cId="2228547267" sldId="272"/>
            <ac:graphicFrameMk id="4" creationId="{00000000-0000-0000-0000-000000000000}"/>
          </ac:graphicFrameMkLst>
        </pc:graphicFrameChg>
        <pc:picChg chg="del mod">
          <ac:chgData name="Jacintha Westerink" userId="c1c74fd5-67fa-43d8-8063-0adb3063a5fc" providerId="ADAL" clId="{ABBD02CA-D6F8-4877-AE7C-BC79B3D731B2}" dt="2020-05-09T21:44:07.435" v="158" actId="478"/>
          <ac:picMkLst>
            <pc:docMk/>
            <pc:sldMk cId="2228547267" sldId="272"/>
            <ac:picMk id="3" creationId="{00000000-0000-0000-0000-000000000000}"/>
          </ac:picMkLst>
        </pc:picChg>
        <pc:picChg chg="add mod">
          <ac:chgData name="Jacintha Westerink" userId="c1c74fd5-67fa-43d8-8063-0adb3063a5fc" providerId="ADAL" clId="{ABBD02CA-D6F8-4877-AE7C-BC79B3D731B2}" dt="2020-05-09T21:44:15.821" v="161" actId="14100"/>
          <ac:picMkLst>
            <pc:docMk/>
            <pc:sldMk cId="2228547267" sldId="272"/>
            <ac:picMk id="6" creationId="{4F40142C-B88A-4E38-A4B7-84B07DB384D2}"/>
          </ac:picMkLst>
        </pc:picChg>
      </pc:sldChg>
      <pc:sldChg chg="addSp delSp modSp mod">
        <pc:chgData name="Jacintha Westerink" userId="c1c74fd5-67fa-43d8-8063-0adb3063a5fc" providerId="ADAL" clId="{ABBD02CA-D6F8-4877-AE7C-BC79B3D731B2}" dt="2020-05-09T21:46:12.540" v="173" actId="14100"/>
        <pc:sldMkLst>
          <pc:docMk/>
          <pc:sldMk cId="631083738" sldId="274"/>
        </pc:sldMkLst>
        <pc:graphicFrameChg chg="del mod modGraphic">
          <ac:chgData name="Jacintha Westerink" userId="c1c74fd5-67fa-43d8-8063-0adb3063a5fc" providerId="ADAL" clId="{ABBD02CA-D6F8-4877-AE7C-BC79B3D731B2}" dt="2020-05-09T21:46:00.985" v="169" actId="478"/>
          <ac:graphicFrameMkLst>
            <pc:docMk/>
            <pc:sldMk cId="631083738" sldId="274"/>
            <ac:graphicFrameMk id="3" creationId="{00000000-0000-0000-0000-000000000000}"/>
          </ac:graphicFrameMkLst>
        </pc:graphicFrameChg>
        <pc:picChg chg="add mod">
          <ac:chgData name="Jacintha Westerink" userId="c1c74fd5-67fa-43d8-8063-0adb3063a5fc" providerId="ADAL" clId="{ABBD02CA-D6F8-4877-AE7C-BC79B3D731B2}" dt="2020-05-09T21:46:12.540" v="173" actId="14100"/>
          <ac:picMkLst>
            <pc:docMk/>
            <pc:sldMk cId="631083738" sldId="274"/>
            <ac:picMk id="4" creationId="{D613BA98-A69B-4942-BD33-D1176BD42549}"/>
          </ac:picMkLst>
        </pc:picChg>
      </pc:sldChg>
      <pc:sldChg chg="modSp mod">
        <pc:chgData name="Jacintha Westerink" userId="c1c74fd5-67fa-43d8-8063-0adb3063a5fc" providerId="ADAL" clId="{ABBD02CA-D6F8-4877-AE7C-BC79B3D731B2}" dt="2020-05-09T21:57:41.777" v="494" actId="20577"/>
        <pc:sldMkLst>
          <pc:docMk/>
          <pc:sldMk cId="369614162" sldId="277"/>
        </pc:sldMkLst>
        <pc:spChg chg="mod">
          <ac:chgData name="Jacintha Westerink" userId="c1c74fd5-67fa-43d8-8063-0adb3063a5fc" providerId="ADAL" clId="{ABBD02CA-D6F8-4877-AE7C-BC79B3D731B2}" dt="2020-05-09T21:57:41.777" v="494" actId="20577"/>
          <ac:spMkLst>
            <pc:docMk/>
            <pc:sldMk cId="369614162" sldId="277"/>
            <ac:spMk id="2" creationId="{00000000-0000-0000-0000-000000000000}"/>
          </ac:spMkLst>
        </pc:spChg>
      </pc:sldChg>
      <pc:sldChg chg="modSp mod">
        <pc:chgData name="Jacintha Westerink" userId="c1c74fd5-67fa-43d8-8063-0adb3063a5fc" providerId="ADAL" clId="{ABBD02CA-D6F8-4877-AE7C-BC79B3D731B2}" dt="2020-05-09T21:59:40.257" v="665" actId="20577"/>
        <pc:sldMkLst>
          <pc:docMk/>
          <pc:sldMk cId="3853940219" sldId="278"/>
        </pc:sldMkLst>
        <pc:spChg chg="mod">
          <ac:chgData name="Jacintha Westerink" userId="c1c74fd5-67fa-43d8-8063-0adb3063a5fc" providerId="ADAL" clId="{ABBD02CA-D6F8-4877-AE7C-BC79B3D731B2}" dt="2020-05-09T21:59:40.257" v="665" actId="20577"/>
          <ac:spMkLst>
            <pc:docMk/>
            <pc:sldMk cId="3853940219" sldId="278"/>
            <ac:spMk id="2" creationId="{00000000-0000-0000-0000-000000000000}"/>
          </ac:spMkLst>
        </pc:spChg>
      </pc:sldChg>
      <pc:sldChg chg="modSp mod">
        <pc:chgData name="Jacintha Westerink" userId="c1c74fd5-67fa-43d8-8063-0adb3063a5fc" providerId="ADAL" clId="{ABBD02CA-D6F8-4877-AE7C-BC79B3D731B2}" dt="2020-05-09T21:57:26.611" v="489" actId="14100"/>
        <pc:sldMkLst>
          <pc:docMk/>
          <pc:sldMk cId="2263280413" sldId="279"/>
        </pc:sldMkLst>
        <pc:spChg chg="mod">
          <ac:chgData name="Jacintha Westerink" userId="c1c74fd5-67fa-43d8-8063-0adb3063a5fc" providerId="ADAL" clId="{ABBD02CA-D6F8-4877-AE7C-BC79B3D731B2}" dt="2020-05-09T21:57:26.611" v="489" actId="14100"/>
          <ac:spMkLst>
            <pc:docMk/>
            <pc:sldMk cId="2263280413" sldId="279"/>
            <ac:spMk id="2" creationId="{00000000-0000-0000-0000-000000000000}"/>
          </ac:spMkLst>
        </pc:spChg>
      </pc:sldChg>
      <pc:sldChg chg="modSp mod">
        <pc:chgData name="Jacintha Westerink" userId="c1c74fd5-67fa-43d8-8063-0adb3063a5fc" providerId="ADAL" clId="{ABBD02CA-D6F8-4877-AE7C-BC79B3D731B2}" dt="2020-05-09T21:41:09.950" v="131" actId="27636"/>
        <pc:sldMkLst>
          <pc:docMk/>
          <pc:sldMk cId="115681306" sldId="287"/>
        </pc:sldMkLst>
        <pc:spChg chg="mod">
          <ac:chgData name="Jacintha Westerink" userId="c1c74fd5-67fa-43d8-8063-0adb3063a5fc" providerId="ADAL" clId="{ABBD02CA-D6F8-4877-AE7C-BC79B3D731B2}" dt="2020-05-09T21:41:09.950" v="131" actId="27636"/>
          <ac:spMkLst>
            <pc:docMk/>
            <pc:sldMk cId="115681306" sldId="287"/>
            <ac:spMk id="2" creationId="{00000000-0000-0000-0000-000000000000}"/>
          </ac:spMkLst>
        </pc:spChg>
      </pc:sldChg>
      <pc:sldChg chg="modSp mod">
        <pc:chgData name="Jacintha Westerink" userId="c1c74fd5-67fa-43d8-8063-0adb3063a5fc" providerId="ADAL" clId="{ABBD02CA-D6F8-4877-AE7C-BC79B3D731B2}" dt="2020-05-09T21:38:11.692" v="122" actId="6549"/>
        <pc:sldMkLst>
          <pc:docMk/>
          <pc:sldMk cId="2702034086" sldId="288"/>
        </pc:sldMkLst>
        <pc:spChg chg="mod">
          <ac:chgData name="Jacintha Westerink" userId="c1c74fd5-67fa-43d8-8063-0adb3063a5fc" providerId="ADAL" clId="{ABBD02CA-D6F8-4877-AE7C-BC79B3D731B2}" dt="2020-05-09T21:38:11.692" v="122" actId="6549"/>
          <ac:spMkLst>
            <pc:docMk/>
            <pc:sldMk cId="2702034086" sldId="288"/>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2BB401CE-A956-4F12-8633-09268028C29F}" type="datetimeFigureOut">
              <a:rPr lang="nl-NL" smtClean="0"/>
              <a:t>9-5-2020</a:t>
            </a:fld>
            <a:endParaRPr lang="nl-NL"/>
          </a:p>
        </p:txBody>
      </p:sp>
      <p:sp>
        <p:nvSpPr>
          <p:cNvPr id="4" name="Tijdelijke aanduiding voor dia-afbeelding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847DB6CF-A532-4F72-A413-594C1DF4ECA6}" type="slidenum">
              <a:rPr lang="nl-NL" smtClean="0"/>
              <a:t>‹nr.›</a:t>
            </a:fld>
            <a:endParaRPr lang="nl-NL"/>
          </a:p>
        </p:txBody>
      </p:sp>
    </p:spTree>
    <p:extLst>
      <p:ext uri="{BB962C8B-B14F-4D97-AF65-F5344CB8AC3E}">
        <p14:creationId xmlns:p14="http://schemas.microsoft.com/office/powerpoint/2010/main" val="110819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47DB6CF-A532-4F72-A413-594C1DF4ECA6}" type="slidenum">
              <a:rPr lang="nl-NL" smtClean="0"/>
              <a:t>14</a:t>
            </a:fld>
            <a:endParaRPr lang="nl-NL"/>
          </a:p>
        </p:txBody>
      </p:sp>
    </p:spTree>
    <p:extLst>
      <p:ext uri="{BB962C8B-B14F-4D97-AF65-F5344CB8AC3E}">
        <p14:creationId xmlns:p14="http://schemas.microsoft.com/office/powerpoint/2010/main" val="497477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47DB6CF-A532-4F72-A413-594C1DF4ECA6}" type="slidenum">
              <a:rPr lang="nl-NL" smtClean="0"/>
              <a:t>16</a:t>
            </a:fld>
            <a:endParaRPr lang="nl-NL"/>
          </a:p>
        </p:txBody>
      </p:sp>
    </p:spTree>
    <p:extLst>
      <p:ext uri="{BB962C8B-B14F-4D97-AF65-F5344CB8AC3E}">
        <p14:creationId xmlns:p14="http://schemas.microsoft.com/office/powerpoint/2010/main" val="1668247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A9C9D26E-AB67-4159-8628-6074B6956693}" type="datetimeFigureOut">
              <a:rPr lang="nl-NL" smtClean="0"/>
              <a:t>9-5-2020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8BFFAA2-BC49-44FA-B244-49E2BA9DC782}" type="slidenum">
              <a:rPr lang="nl-NL" smtClean="0"/>
              <a:t>‹nr.›</a:t>
            </a:fld>
            <a:endParaRPr lang="nl-NL"/>
          </a:p>
        </p:txBody>
      </p:sp>
    </p:spTree>
    <p:extLst>
      <p:ext uri="{BB962C8B-B14F-4D97-AF65-F5344CB8AC3E}">
        <p14:creationId xmlns:p14="http://schemas.microsoft.com/office/powerpoint/2010/main" val="2879865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9C9D26E-AB67-4159-8628-6074B6956693}" type="datetimeFigureOut">
              <a:rPr lang="nl-NL" smtClean="0"/>
              <a:t>9-5-2020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8BFFAA2-BC49-44FA-B244-49E2BA9DC782}" type="slidenum">
              <a:rPr lang="nl-NL" smtClean="0"/>
              <a:t>‹nr.›</a:t>
            </a:fld>
            <a:endParaRPr lang="nl-NL"/>
          </a:p>
        </p:txBody>
      </p:sp>
    </p:spTree>
    <p:extLst>
      <p:ext uri="{BB962C8B-B14F-4D97-AF65-F5344CB8AC3E}">
        <p14:creationId xmlns:p14="http://schemas.microsoft.com/office/powerpoint/2010/main" val="2684328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9C9D26E-AB67-4159-8628-6074B6956693}" type="datetimeFigureOut">
              <a:rPr lang="nl-NL" smtClean="0"/>
              <a:t>9-5-2020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8BFFAA2-BC49-44FA-B244-49E2BA9DC782}" type="slidenum">
              <a:rPr lang="nl-NL" smtClean="0"/>
              <a:t>‹nr.›</a:t>
            </a:fld>
            <a:endParaRPr lang="nl-NL"/>
          </a:p>
        </p:txBody>
      </p:sp>
    </p:spTree>
    <p:extLst>
      <p:ext uri="{BB962C8B-B14F-4D97-AF65-F5344CB8AC3E}">
        <p14:creationId xmlns:p14="http://schemas.microsoft.com/office/powerpoint/2010/main" val="36897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9C9D26E-AB67-4159-8628-6074B6956693}" type="datetimeFigureOut">
              <a:rPr lang="nl-NL" smtClean="0"/>
              <a:t>9-5-2020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8BFFAA2-BC49-44FA-B244-49E2BA9DC782}" type="slidenum">
              <a:rPr lang="nl-NL" smtClean="0"/>
              <a:t>‹nr.›</a:t>
            </a:fld>
            <a:endParaRPr lang="nl-NL"/>
          </a:p>
        </p:txBody>
      </p:sp>
    </p:spTree>
    <p:extLst>
      <p:ext uri="{BB962C8B-B14F-4D97-AF65-F5344CB8AC3E}">
        <p14:creationId xmlns:p14="http://schemas.microsoft.com/office/powerpoint/2010/main" val="1998870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A9C9D26E-AB67-4159-8628-6074B6956693}" type="datetimeFigureOut">
              <a:rPr lang="nl-NL" smtClean="0"/>
              <a:t>9-5-2020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8BFFAA2-BC49-44FA-B244-49E2BA9DC782}" type="slidenum">
              <a:rPr lang="nl-NL" smtClean="0"/>
              <a:t>‹nr.›</a:t>
            </a:fld>
            <a:endParaRPr lang="nl-NL"/>
          </a:p>
        </p:txBody>
      </p:sp>
    </p:spTree>
    <p:extLst>
      <p:ext uri="{BB962C8B-B14F-4D97-AF65-F5344CB8AC3E}">
        <p14:creationId xmlns:p14="http://schemas.microsoft.com/office/powerpoint/2010/main" val="733555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A9C9D26E-AB67-4159-8628-6074B6956693}" type="datetimeFigureOut">
              <a:rPr lang="nl-NL" smtClean="0"/>
              <a:t>9-5-2020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8BFFAA2-BC49-44FA-B244-49E2BA9DC782}" type="slidenum">
              <a:rPr lang="nl-NL" smtClean="0"/>
              <a:t>‹nr.›</a:t>
            </a:fld>
            <a:endParaRPr lang="nl-NL"/>
          </a:p>
        </p:txBody>
      </p:sp>
    </p:spTree>
    <p:extLst>
      <p:ext uri="{BB962C8B-B14F-4D97-AF65-F5344CB8AC3E}">
        <p14:creationId xmlns:p14="http://schemas.microsoft.com/office/powerpoint/2010/main" val="820720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A9C9D26E-AB67-4159-8628-6074B6956693}" type="datetimeFigureOut">
              <a:rPr lang="nl-NL" smtClean="0"/>
              <a:t>9-5-2020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8BFFAA2-BC49-44FA-B244-49E2BA9DC782}" type="slidenum">
              <a:rPr lang="nl-NL" smtClean="0"/>
              <a:t>‹nr.›</a:t>
            </a:fld>
            <a:endParaRPr lang="nl-NL"/>
          </a:p>
        </p:txBody>
      </p:sp>
    </p:spTree>
    <p:extLst>
      <p:ext uri="{BB962C8B-B14F-4D97-AF65-F5344CB8AC3E}">
        <p14:creationId xmlns:p14="http://schemas.microsoft.com/office/powerpoint/2010/main" val="1267380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A9C9D26E-AB67-4159-8628-6074B6956693}" type="datetimeFigureOut">
              <a:rPr lang="nl-NL" smtClean="0"/>
              <a:t>9-5-2020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8BFFAA2-BC49-44FA-B244-49E2BA9DC782}" type="slidenum">
              <a:rPr lang="nl-NL" smtClean="0"/>
              <a:t>‹nr.›</a:t>
            </a:fld>
            <a:endParaRPr lang="nl-NL"/>
          </a:p>
        </p:txBody>
      </p:sp>
    </p:spTree>
    <p:extLst>
      <p:ext uri="{BB962C8B-B14F-4D97-AF65-F5344CB8AC3E}">
        <p14:creationId xmlns:p14="http://schemas.microsoft.com/office/powerpoint/2010/main" val="686289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9C9D26E-AB67-4159-8628-6074B6956693}" type="datetimeFigureOut">
              <a:rPr lang="nl-NL" smtClean="0"/>
              <a:t>9-5-2020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8BFFAA2-BC49-44FA-B244-49E2BA9DC782}" type="slidenum">
              <a:rPr lang="nl-NL" smtClean="0"/>
              <a:t>‹nr.›</a:t>
            </a:fld>
            <a:endParaRPr lang="nl-NL"/>
          </a:p>
        </p:txBody>
      </p:sp>
    </p:spTree>
    <p:extLst>
      <p:ext uri="{BB962C8B-B14F-4D97-AF65-F5344CB8AC3E}">
        <p14:creationId xmlns:p14="http://schemas.microsoft.com/office/powerpoint/2010/main" val="372285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A9C9D26E-AB67-4159-8628-6074B6956693}" type="datetimeFigureOut">
              <a:rPr lang="nl-NL" smtClean="0"/>
              <a:t>9-5-2020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8BFFAA2-BC49-44FA-B244-49E2BA9DC782}" type="slidenum">
              <a:rPr lang="nl-NL" smtClean="0"/>
              <a:t>‹nr.›</a:t>
            </a:fld>
            <a:endParaRPr lang="nl-NL"/>
          </a:p>
        </p:txBody>
      </p:sp>
    </p:spTree>
    <p:extLst>
      <p:ext uri="{BB962C8B-B14F-4D97-AF65-F5344CB8AC3E}">
        <p14:creationId xmlns:p14="http://schemas.microsoft.com/office/powerpoint/2010/main" val="688194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A9C9D26E-AB67-4159-8628-6074B6956693}" type="datetimeFigureOut">
              <a:rPr lang="nl-NL" smtClean="0"/>
              <a:t>9-5-2020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8BFFAA2-BC49-44FA-B244-49E2BA9DC782}" type="slidenum">
              <a:rPr lang="nl-NL" smtClean="0"/>
              <a:t>‹nr.›</a:t>
            </a:fld>
            <a:endParaRPr lang="nl-NL"/>
          </a:p>
        </p:txBody>
      </p:sp>
    </p:spTree>
    <p:extLst>
      <p:ext uri="{BB962C8B-B14F-4D97-AF65-F5344CB8AC3E}">
        <p14:creationId xmlns:p14="http://schemas.microsoft.com/office/powerpoint/2010/main" val="421063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C9D26E-AB67-4159-8628-6074B6956693}" type="datetimeFigureOut">
              <a:rPr lang="nl-NL" smtClean="0"/>
              <a:t>9-5-2020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BFFAA2-BC49-44FA-B244-49E2BA9DC782}" type="slidenum">
              <a:rPr lang="nl-NL" smtClean="0"/>
              <a:t>‹nr.›</a:t>
            </a:fld>
            <a:endParaRPr lang="nl-NL"/>
          </a:p>
        </p:txBody>
      </p:sp>
    </p:spTree>
    <p:extLst>
      <p:ext uri="{BB962C8B-B14F-4D97-AF65-F5344CB8AC3E}">
        <p14:creationId xmlns:p14="http://schemas.microsoft.com/office/powerpoint/2010/main" val="3535105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imgres?imgurl=https://fbcdn-profile-a.akamaihd.net/hprofile-ak-xfa1/v/t1.0-1/p160x160/316731_252080538171848_1302120288_n.jpg?oh%3De2d6b5836caff4b7669160e9499cd8e3%26oe%3D54E989F7%26__gda__%3D1424761704_5cef986b285d55c2f4e1baba01f80bfe&amp;imgrefurl=https://nl-nl.facebook.com/INGnl/info&amp;h=160&amp;w=160&amp;tbnid=m-eM30yAV5wNJM:&amp;zoom=1&amp;docid=lMWNOVx6PvN6dM&amp;ei=1PRlVP6xK4TLaNGGgugC&amp;tbm=isch&amp;ved=0CD0QMygZMBk&amp;iact=rc&amp;uact=3&amp;dur=590&amp;page=2&amp;start=17&amp;ndsp=26" TargetMode="External"/><Relationship Id="rId1" Type="http://schemas.openxmlformats.org/officeDocument/2006/relationships/slideLayout" Target="../slideLayouts/slideLayout6.xml"/><Relationship Id="rId5" Type="http://schemas.openxmlformats.org/officeDocument/2006/relationships/image" Target="../media/image14.jpeg"/><Relationship Id="rId4" Type="http://schemas.openxmlformats.org/officeDocument/2006/relationships/hyperlink" Target="http://www.google.nl/url?sa=i&amp;rct=j&amp;q=&amp;esrc=s&amp;frm=1&amp;source=images&amp;cd=&amp;cad=rja&amp;uact=8&amp;ved=0CAcQjRw&amp;url=http://funcentrate.com/lacoste-logo/&amp;ei=PvllVKbpEtOvafiMgZAB&amp;bvm=bv.79400599,d.d2s&amp;psig=AFQjCNFQFunI8PKAFoyNDt3HliWRqylogg&amp;ust=1416055480375424"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www.google.nl/url?sa=i&amp;rct=j&amp;q=&amp;esrc=s&amp;frm=1&amp;source=images&amp;cd=&amp;cad=rja&amp;uact=8&amp;ved=0CAcQjRw&amp;url=http://goodlogo.com/extended.info/ola-ice-cream-logo-2522&amp;ei=xPtlVK7lL9buaO-EgogG&amp;psig=AFQjCNF90oYI9RskL96G-vX5bIxX1lz98w&amp;ust=1416056131312731" TargetMode="External"/><Relationship Id="rId3" Type="http://schemas.openxmlformats.org/officeDocument/2006/relationships/image" Target="../media/image15.jpeg"/><Relationship Id="rId7" Type="http://schemas.openxmlformats.org/officeDocument/2006/relationships/image" Target="../media/image17.jpeg"/><Relationship Id="rId2" Type="http://schemas.openxmlformats.org/officeDocument/2006/relationships/hyperlink" Target="http://www.google.com/imgres?imgurl=http://hdwalli.com/images/db_img3/logo-adidas-original-hd-images-3.jpg&amp;imgrefurl=http://hdwalli.com/logo-adidas-original-hd-cool-7-hd-wallpaper.html&amp;h=990&amp;w=1176&amp;tbnid=9GtmWUPnBCPU9M:&amp;zoom=1&amp;docid=IRavvw67Opy7jM&amp;ei=bfRlVP_0LIjqaJylgKAE&amp;tbm=isch&amp;ved=0CCgQMygMMAw&amp;iact=rc&amp;uact=3&amp;dur=3236&amp;page=1&amp;start=0&amp;ndsp=16" TargetMode="External"/><Relationship Id="rId1" Type="http://schemas.openxmlformats.org/officeDocument/2006/relationships/slideLayout" Target="../slideLayouts/slideLayout6.xml"/><Relationship Id="rId6" Type="http://schemas.openxmlformats.org/officeDocument/2006/relationships/hyperlink" Target="http://www.google.nl/url?sa=i&amp;rct=j&amp;q=&amp;esrc=s&amp;frm=1&amp;source=images&amp;cd=&amp;cad=rja&amp;uact=8&amp;ved=0CAcQjRw&amp;url=http://www.euroflorist.com/&amp;ei=9_hlVNzuCoLOaPWdgMgK&amp;bvm=bv.79400599,d.d2s&amp;psig=AFQjCNEdYcYeOLxCtCD-AoTtB9TuYuOGuw&amp;ust=1416055267330822" TargetMode="External"/><Relationship Id="rId5" Type="http://schemas.openxmlformats.org/officeDocument/2006/relationships/image" Target="../media/image16.jpeg"/><Relationship Id="rId4" Type="http://schemas.openxmlformats.org/officeDocument/2006/relationships/hyperlink" Target="http://www.google.nl/url?sa=i&amp;rct=j&amp;q=&amp;esrc=s&amp;frm=1&amp;source=images&amp;cd=&amp;cad=rja&amp;uact=8&amp;ved=0CAcQjRw&amp;url=http://www.denieuwebloemenwinkel.nl/&amp;ei=PvhlVJjBIYjZavrAgbAH&amp;bvm=bv.79400599,d.d2s&amp;psig=AFQjCNHAYt7VCYbEPURlz7f6gQ1hAb3Amg&amp;ust=1416055179119344" TargetMode="External"/><Relationship Id="rId9" Type="http://schemas.openxmlformats.org/officeDocument/2006/relationships/image" Target="../media/image18.jpeg"/></Relationships>
</file>

<file path=ppt/slides/_rels/slide12.xml.rels><?xml version="1.0" encoding="UTF-8" standalone="yes"?>
<Relationships xmlns="http://schemas.openxmlformats.org/package/2006/relationships"><Relationship Id="rId8" Type="http://schemas.openxmlformats.org/officeDocument/2006/relationships/hyperlink" Target="http://www.google.nl/url?sa=i&amp;rct=j&amp;q=&amp;esrc=s&amp;frm=1&amp;source=images&amp;cd=&amp;cad=rja&amp;uact=8&amp;ved=0CAcQjRw&amp;url=http://www.shebanian.com/blog/305/nieuw-schild-voor-philips/&amp;ei=rPllVO-_NYzeaNungZAE&amp;bvm=bv.79400599,d.d2s&amp;psig=AFQjCNHCcGzWvL_4CTdidOvOms2i2ceHTQ&amp;ust=1416055563315006" TargetMode="External"/><Relationship Id="rId3" Type="http://schemas.openxmlformats.org/officeDocument/2006/relationships/image" Target="../media/image19.jpeg"/><Relationship Id="rId7" Type="http://schemas.openxmlformats.org/officeDocument/2006/relationships/image" Target="../media/image21.jpeg"/><Relationship Id="rId2" Type="http://schemas.openxmlformats.org/officeDocument/2006/relationships/hyperlink" Target="https://www.google.com/url?sa=i&amp;rct=j&amp;q=&amp;esrc=s&amp;frm=1&amp;source=images&amp;cd=&amp;cad=rja&amp;uact=8&amp;ved=0CAcQjRw&amp;url=https://www.koopstadaanzee.nl/winkel/17/HEMA-.html&amp;ei=h_VlVIixN9SradyKgOAO&amp;bvm=bv.79400599,d.d2s&amp;psig=AFQjCNEJ5x6XSde7dIBcH_tVdrOTmHaPnQ&amp;ust=1416054474646449" TargetMode="External"/><Relationship Id="rId1" Type="http://schemas.openxmlformats.org/officeDocument/2006/relationships/slideLayout" Target="../slideLayouts/slideLayout6.xml"/><Relationship Id="rId6" Type="http://schemas.openxmlformats.org/officeDocument/2006/relationships/hyperlink" Target="http://www.google.nl/url?sa=i&amp;rct=j&amp;q=&amp;esrc=s&amp;frm=1&amp;source=images&amp;cd=&amp;cad=rja&amp;uact=8&amp;ved=0CAcQjRw&amp;url=http://zpply.com/coca-cola-was-originally-invented-as-a-cure-for-hangovers/&amp;ei=y_plVM2rGMzZapOfgKAF&amp;bvm=bv.79400599,d.d2s&amp;psig=AFQjCNFEUd5OuSzqAZsAg4eMWN55R1sKvA&amp;ust=1416055814583751" TargetMode="External"/><Relationship Id="rId5" Type="http://schemas.openxmlformats.org/officeDocument/2006/relationships/image" Target="../media/image20.jpeg"/><Relationship Id="rId4" Type="http://schemas.openxmlformats.org/officeDocument/2006/relationships/hyperlink" Target="http://www.google.nl/url?sa=i&amp;rct=j&amp;q=&amp;esrc=s&amp;frm=1&amp;source=images&amp;cd=&amp;cad=rja&amp;uact=8&amp;ved=0CAcQjRw&amp;url=http://www.debloemenhoek.eu/bezorgservice.html&amp;ei=ufhlVMCwCMfeaLmLgqgK&amp;bvm=bv.79400599,d.d2s&amp;psig=AFQjCNEdYcYeOLxCtCD-AoTtB9TuYuOGuw&amp;ust=1416055267330822" TargetMode="External"/><Relationship Id="rId9" Type="http://schemas.openxmlformats.org/officeDocument/2006/relationships/image" Target="../media/image2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3.jpeg"/><Relationship Id="rId7" Type="http://schemas.openxmlformats.org/officeDocument/2006/relationships/image" Target="../media/image25.jpe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hyperlink" Target="http://www.google.com/url?sa=i&amp;rct=j&amp;q=&amp;esrc=s&amp;frm=1&amp;source=images&amp;cd=&amp;cad=rja&amp;uact=8&amp;ved=0CAcQjRw&amp;url=http://nl.dreamstime.com/stock-foto-s-de-symbolen-van-de-verpakking-image359013&amp;ei=cwBmVI7uE8LTaKT0gpAG&amp;bvm=bv.79400599,d.d2s&amp;psig=AFQjCNGJnYFRIK0dnsM7y3jlleYuaqdAUQ&amp;ust=1416056960770008" TargetMode="External"/><Relationship Id="rId5" Type="http://schemas.openxmlformats.org/officeDocument/2006/relationships/image" Target="../media/image24.png"/><Relationship Id="rId4" Type="http://schemas.openxmlformats.org/officeDocument/2006/relationships/hyperlink" Target="http://www.google.com/url?sa=i&amp;rct=j&amp;q=&amp;esrc=s&amp;frm=1&amp;source=images&amp;cd=&amp;cad=rja&amp;uact=8&amp;ved=0CAcQjRw&amp;url=http://www.computhing.be/blog/windows-tips-tricks/tip-speciale-karakters-en-symbolen-steeds-binnen-handbereik/&amp;ei=TQBmVMvsEJXdarKHgPgI&amp;bvm=bv.79400599,d.d2s&amp;psig=AFQjCNGJnYFRIK0dnsM7y3jlleYuaqdAUQ&amp;ust=1416056960770008" TargetMode="External"/></Relationships>
</file>

<file path=ppt/slides/_rels/slide15.xml.rels><?xml version="1.0" encoding="UTF-8" standalone="yes"?>
<Relationships xmlns="http://schemas.openxmlformats.org/package/2006/relationships"><Relationship Id="rId8" Type="http://schemas.openxmlformats.org/officeDocument/2006/relationships/image" Target="../media/image29.jpeg"/><Relationship Id="rId3" Type="http://schemas.openxmlformats.org/officeDocument/2006/relationships/image" Target="../media/image26.jpeg"/><Relationship Id="rId7" Type="http://schemas.openxmlformats.org/officeDocument/2006/relationships/hyperlink" Target="http://www.google.com/url?sa=i&amp;rct=j&amp;q=&amp;esrc=s&amp;frm=1&amp;source=images&amp;cd=&amp;cad=rja&amp;uact=8&amp;ved=0CAcQjRw&amp;url=http://www.weerstandgrafmonumenten.nl/kruis8.html&amp;ei=2x1nVPfBF9HeasG8gaAH&amp;bvm=bv.79142246,d.d2s&amp;psig=AFQjCNHb4jc4heOqAtHxLgMaprobNjRYAw&amp;ust=1416130376611993" TargetMode="External"/><Relationship Id="rId2" Type="http://schemas.openxmlformats.org/officeDocument/2006/relationships/hyperlink" Target="http://www.google.com/url?sa=i&amp;rct=j&amp;q=&amp;esrc=s&amp;frm=1&amp;source=images&amp;cd=&amp;cad=rja&amp;uact=8&amp;ved=0CAcQjRw&amp;url=http://bodegraven.gkv.nl/ichthuskerk/ichthus.htm&amp;ei=BQlmVJaxH4bwaJ7BgpgK&amp;psig=AFQjCNEgETCiWwuycetEdpzQENAowsdcUg&amp;ust=1416059311155232" TargetMode="External"/><Relationship Id="rId1" Type="http://schemas.openxmlformats.org/officeDocument/2006/relationships/slideLayout" Target="../slideLayouts/slideLayout6.xml"/><Relationship Id="rId6" Type="http://schemas.openxmlformats.org/officeDocument/2006/relationships/image" Target="../media/image28.jpeg"/><Relationship Id="rId11" Type="http://schemas.openxmlformats.org/officeDocument/2006/relationships/image" Target="../media/image31.png"/><Relationship Id="rId5" Type="http://schemas.openxmlformats.org/officeDocument/2006/relationships/hyperlink" Target="http://www.google.com/url?sa=i&amp;rct=j&amp;q=&amp;esrc=s&amp;frm=1&amp;source=images&amp;cd=&amp;cad=rja&amp;uact=8&amp;ved=0CAcQjRw&amp;url=http://histoforum.net/lesmateriaal/spotprenten2.html&amp;ei=PgdmVPW6PM3sao3UgJgB&amp;psig=AFQjCNEd5W58iOp6CV9qDEpRsCnJkdvDMw&amp;ust=1416058713834165" TargetMode="External"/><Relationship Id="rId10" Type="http://schemas.openxmlformats.org/officeDocument/2006/relationships/image" Target="../media/image30.jpeg"/><Relationship Id="rId4" Type="http://schemas.openxmlformats.org/officeDocument/2006/relationships/image" Target="../media/image27.jpeg"/><Relationship Id="rId9" Type="http://schemas.openxmlformats.org/officeDocument/2006/relationships/hyperlink" Target="http://www.google.com/url?sa=i&amp;rct=j&amp;q=&amp;esrc=s&amp;frm=1&amp;source=images&amp;cd=&amp;cad=rja&amp;uact=8&amp;ved=0CAcQjRw&amp;url=http://www.praktijkdecirkelrond.nl/&amp;ei=Ih5nVPXpOpHiaufugPAF&amp;bvm=bv.79142246,d.d2s&amp;psig=AFQjCNHSqOK5qT3KOp95dJ4cbiigz7eWuQ&amp;ust=1416130429513495"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8" Type="http://schemas.openxmlformats.org/officeDocument/2006/relationships/hyperlink" Target="https://www.google.com/url?sa=i&amp;rct=j&amp;q=&amp;esrc=s&amp;frm=1&amp;source=images&amp;cd=&amp;cad=rja&amp;uact=8&amp;ved=0CAcQjRw&amp;url=https://tuincoach.wordpress.com/2010/11/29/groene-krans-maken/&amp;ei=SRRmVKW5NI3zasyTgLgO&amp;psig=AFQjCNGOMWYnVcNbWhkF9YSWrWNWagwPQQ&amp;ust=1416062334034993" TargetMode="External"/><Relationship Id="rId3" Type="http://schemas.openxmlformats.org/officeDocument/2006/relationships/image" Target="../media/image34.jpeg"/><Relationship Id="rId7" Type="http://schemas.openxmlformats.org/officeDocument/2006/relationships/image" Target="../media/image36.jpeg"/><Relationship Id="rId2" Type="http://schemas.openxmlformats.org/officeDocument/2006/relationships/hyperlink" Target="http://www.google.com/url?sa=i&amp;rct=j&amp;q=&amp;esrc=s&amp;frm=1&amp;source=images&amp;cd=&amp;cad=rja&amp;uact=8&amp;ved=0CAcQjRw&amp;url=http://www.bissfloral.nl/najaar.html&amp;ei=JBRmVMjYOZHfaPqqgtgG&amp;psig=AFQjCNGOMWYnVcNbWhkF9YSWrWNWagwPQQ&amp;ust=1416062334034993" TargetMode="External"/><Relationship Id="rId1" Type="http://schemas.openxmlformats.org/officeDocument/2006/relationships/slideLayout" Target="../slideLayouts/slideLayout6.xml"/><Relationship Id="rId6" Type="http://schemas.openxmlformats.org/officeDocument/2006/relationships/hyperlink" Target="http://www.google.com/url?sa=i&amp;rct=j&amp;q=&amp;esrc=s&amp;frm=1&amp;source=images&amp;cd=&amp;cad=rja&amp;uact=8&amp;ved=0CAcQjRw&amp;url=http://www.gopixpic.com/1378/de-kransen-worden-gemaakt-met-bloemen-die-dagvers-zijn-u-kunt/http:||www*liliverde*nl|nl|images|stories|fotoalbum|kransen|krans*JPG/&amp;ei=bhJmVOW3FYbLaN2YgNgG&amp;psig=AFQjCNG770eKqRb14X_I9onhl0mBGhXezQ&amp;ust=1416061712938056" TargetMode="External"/><Relationship Id="rId11" Type="http://schemas.openxmlformats.org/officeDocument/2006/relationships/image" Target="../media/image38.jpeg"/><Relationship Id="rId5" Type="http://schemas.openxmlformats.org/officeDocument/2006/relationships/image" Target="../media/image35.jpeg"/><Relationship Id="rId10" Type="http://schemas.openxmlformats.org/officeDocument/2006/relationships/hyperlink" Target="http://www.google.com/url?sa=i&amp;rct=j&amp;q=&amp;esrc=s&amp;frm=1&amp;source=images&amp;cd=&amp;cad=rja&amp;uact=8&amp;ved=0CAcQjRw&amp;url=http://www.welke.nl/lookbook/Susanneha/kransen/Susanneha/inspiratie-voor-kransen.1379712453&amp;ei=3xFmVO2dNYL0aquSgfAF&amp;psig=AFQjCNG770eKqRb14X_I9onhl0mBGhXezQ&amp;ust=1416061712938056" TargetMode="External"/><Relationship Id="rId4" Type="http://schemas.openxmlformats.org/officeDocument/2006/relationships/hyperlink" Target="http://www.google.com/imgres?imgurl=http://www.bloemwerkopmaat.nl/img/kransen/krans-olijf.jpg&amp;imgrefurl=http://www.bloemwerkopmaat.nl/kransen-bloementaarten.html&amp;h=250&amp;w=250&amp;tbnid=z6bjZd1pVKGkCM:&amp;zoom=1&amp;docid=FHAnCuBm_mgsdM&amp;ei=kBFmVLe9GZDaar6HgKAK&amp;tbm=isch&amp;ved=0CE4QMygVMBU&amp;iact=rc&amp;uact=3&amp;dur=3073&amp;page=2&amp;start=12&amp;ndsp=24" TargetMode="External"/><Relationship Id="rId9" Type="http://schemas.openxmlformats.org/officeDocument/2006/relationships/image" Target="../media/image37.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www.suprevo.com/de-betekenis-van-kleuren" TargetMode="External"/><Relationship Id="rId2" Type="http://schemas.openxmlformats.org/officeDocument/2006/relationships/hyperlink" Target="http://www.beeldbalie.nl/betekenis-van-kleur" TargetMode="External"/><Relationship Id="rId1" Type="http://schemas.openxmlformats.org/officeDocument/2006/relationships/slideLayout" Target="../slideLayouts/slideLayout6.xml"/><Relationship Id="rId4" Type="http://schemas.openxmlformats.org/officeDocument/2006/relationships/hyperlink" Target="http://www.inspirerendleven.n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hyperlink" Target="http://www.google.nl/imgres?imgurl=http://bs-opdehorst.nl/uploads/208/048a20cfb26a0888aa9eafd6c14fb37c.jpg&amp;imgrefurl=http://bs-opdehorst.nl/Onze_school/Sint_Maarten_optocht&amp;h=598&amp;w=900&amp;tbnid=NP1jygzBvwDl9M:&amp;zoom=1&amp;docid=m5dZf2kjUEX6jM&amp;ei=GitmVO-rFc3faI2igLgH&amp;tbm=isch&amp;ved=0CC8QMygOMA4&amp;iact=rc&amp;uact=3&amp;dur=895&amp;page=1&amp;start=0&amp;ndsp=15" TargetMode="External"/><Relationship Id="rId1" Type="http://schemas.openxmlformats.org/officeDocument/2006/relationships/slideLayout" Target="../slideLayouts/slideLayout6.xml"/><Relationship Id="rId5" Type="http://schemas.openxmlformats.org/officeDocument/2006/relationships/image" Target="../media/image40.jpeg"/><Relationship Id="rId4" Type="http://schemas.openxmlformats.org/officeDocument/2006/relationships/hyperlink" Target="http://www.google.nl/imgres?imgurl=http://www.wallpaperup.com/uploads/wallpapers/2013/03/24/60537/4a1674ed10f0afce94c61303c014fcc9.jpg&amp;imgrefurl=http://www.wallpaperup.com/60537/lanterns_Jack_O_Lantern_pumpkins_gathering.html&amp;h=1080&amp;w=1920&amp;tbnid=PuiaY1mpGoDmoM:&amp;zoom=1&amp;docid=WfdiQGReHBtC8M&amp;ei=9CtmVN-mDczearqdgrAN&amp;tbm=isch&amp;ved=0CFQQMygtMC0&amp;iact=rc&amp;uact=3&amp;dur=4180&amp;page=3&amp;start=43&amp;ndsp=23"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hyperlink" Target="http://www.google.nl/url?sa=i&amp;rct=j&amp;q=&amp;esrc=s&amp;frm=1&amp;source=images&amp;cd=&amp;cad=rja&amp;uact=8&amp;ved=0CAcQjRw&amp;url=http://www.watmaakt.suzette.nu/tag/vrije-school/&amp;ei=qytmVMH0BozfaNqhgZAG&amp;bvm=bv.79400599,d.d2s&amp;psig=AFQjCNHiEI3IjpXeFnhKiQZlfrYSrABsOQ&amp;ust=1416068250864584" TargetMode="External"/><Relationship Id="rId1" Type="http://schemas.openxmlformats.org/officeDocument/2006/relationships/slideLayout" Target="../slideLayouts/slideLayout6.xml"/><Relationship Id="rId6" Type="http://schemas.openxmlformats.org/officeDocument/2006/relationships/hyperlink" Target="http://www.google.com/url?sa=i&amp;rct=j&amp;q=&amp;esrc=s&amp;frm=1&amp;source=images&amp;cd=&amp;cad=rja&amp;uact=8&amp;ved=0CAcQjRw&amp;url=http://www.kuleuven.be/thomas/page/lichtfeesten-sint-maarten/&amp;ei=nChnVMnvIJPfasH4gsgB&amp;bvm=bv.79142246,d.d2s&amp;psig=AFQjCNHCXXdDXF63-hecJSuU8h4bYY4T_A&amp;ust=1416133138347792" TargetMode="External"/><Relationship Id="rId5" Type="http://schemas.openxmlformats.org/officeDocument/2006/relationships/image" Target="../media/image42.jpeg"/><Relationship Id="rId4" Type="http://schemas.openxmlformats.org/officeDocument/2006/relationships/hyperlink" Target="http://www.google.nl/imgres?imgurl=http://www.xs4all.nl/~begheyn/pinkelotje/images/FOTO6.JPG&amp;imgrefurl=http://www.pinkelotje.nl/sintmaarten.html&amp;h=513&amp;w=766&amp;tbnid=CW695JNyGEU-vM:&amp;zoom=1&amp;docid=8FmVbrOxNpHhFM&amp;ei=GitmVO-rFc3faI2igLgH&amp;tbm=isch&amp;ved=0CD8QMygUMBQ&amp;iact=rc&amp;uact=3&amp;dur=1726&amp;page=2&amp;start=15&amp;ndsp=22"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hyperlink" Target="http://commons.wikimedia.org/wiki/File:Adventsljusstake_med_tre_brinnande_ljus.JPG"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hyperlink" Target="http://www.google.nl/imgres?imgurl=http://www.buurtwijzer.be/zinderdreve/fotos/vormelingen2013_027_1.jpg&amp;imgrefurl=http://www.gopixpic.com/100/adventskrans-maken/http:||tuinadvies*be|data|1291118303*jpg/&amp;h=997&amp;w=1500&amp;tbnid=Xj5PjL2oNJ2ZhM:&amp;zoom=1&amp;docid=_fxrtmVLi8J5wM&amp;itg=1&amp;ei=By1mVMa0OMT5aseDgrgJ&amp;tbm=isch&amp;ved=0CEIQMygbMBs&amp;iact=rc&amp;uact=3&amp;dur=3891&amp;page=2&amp;start=20&amp;ndsp=26" TargetMode="External"/><Relationship Id="rId1" Type="http://schemas.openxmlformats.org/officeDocument/2006/relationships/slideLayout" Target="../slideLayouts/slideLayout6.xml"/><Relationship Id="rId5" Type="http://schemas.openxmlformats.org/officeDocument/2006/relationships/image" Target="../media/image45.jpeg"/><Relationship Id="rId4" Type="http://schemas.openxmlformats.org/officeDocument/2006/relationships/hyperlink" Target="http://www.google.nl/imgres?imgurl=http://media-cache-ec0.pinimg.com/236x/be/f6/b9/bef6b9fa606712b703ca7059350c00f1.jpg&amp;imgrefurl=http://www.pinterest.com/caecil61/adventskransen/&amp;h=327&amp;w=236&amp;tbnid=Bfc9l2zovfDoeM:&amp;zoom=1&amp;docid=v12B3y3wiPCagM&amp;ei=1S1mVKTeNZDpaPmsgbgC&amp;tbm=isch&amp;ved=0CG8QMygzMDM&amp;iact=rc&amp;uact=3&amp;dur=5183&amp;page=3&amp;start=41&amp;ndsp=23"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www.google.nl/url?sa=i&amp;rct=j&amp;q=&amp;esrc=s&amp;frm=1&amp;source=images&amp;cd=&amp;cad=rja&amp;uact=8&amp;ved=0CAcQjRw&amp;url=http://www.pinterest.com/pin/192810427772038192/&amp;ei=Mi1mVL2YDsfwaJWjgZgL&amp;bvm=bv.79400599,d.d2s&amp;psig=AFQjCNHFpv84ylGbVWHCmZDCmnxP5oz6YQ&amp;ust=1416068744413258" TargetMode="External"/><Relationship Id="rId3" Type="http://schemas.openxmlformats.org/officeDocument/2006/relationships/image" Target="../media/image46.jpeg"/><Relationship Id="rId7" Type="http://schemas.openxmlformats.org/officeDocument/2006/relationships/image" Target="../media/image48.jpeg"/><Relationship Id="rId2" Type="http://schemas.openxmlformats.org/officeDocument/2006/relationships/hyperlink" Target="http://www.google.nl/imgres?imgurl=http://www.tuinadvies.be/foto/advenskrans%20maken%2027.jpg&amp;imgrefurl=http://www.tuinadvies.be/advenstkrans_kaarsen_krans.htm&amp;h=406&amp;w=444&amp;tbnid=xqHg7iCUAeQGPM:&amp;zoom=1&amp;docid=UzZj4Ub2Srg9mM&amp;ei=By1mVMa0OMT5aseDgrgJ&amp;tbm=isch&amp;ved=0CF0QMyg2MDY&amp;iact=rc&amp;uact=3&amp;dur=1018&amp;page=3&amp;start=46&amp;ndsp=26" TargetMode="External"/><Relationship Id="rId1" Type="http://schemas.openxmlformats.org/officeDocument/2006/relationships/slideLayout" Target="../slideLayouts/slideLayout6.xml"/><Relationship Id="rId6" Type="http://schemas.openxmlformats.org/officeDocument/2006/relationships/hyperlink" Target="http://www.google.nl/url?sa=i&amp;rct=j&amp;q=&amp;esrc=s&amp;frm=1&amp;source=images&amp;cd=&amp;cad=rja&amp;uact=8&amp;ved=0CAcQjRw&amp;url=http://www.groen.net/Article.aspx?id%3D11059&amp;ei=Oy5mVJviMc35asuTgJAF&amp;bvm=bv.79400599,d.d2s&amp;psig=AFQjCNEn1D6s6xolp0T9C_lyh6zxp1xzvA&amp;ust=1416068950326026" TargetMode="External"/><Relationship Id="rId5" Type="http://schemas.openxmlformats.org/officeDocument/2006/relationships/image" Target="../media/image47.jpeg"/><Relationship Id="rId4" Type="http://schemas.openxmlformats.org/officeDocument/2006/relationships/hyperlink" Target="http://www.google.nl/imgres?imgurl=http://www.juleugle.dk/wp-content/uploads/2010/10/Stor-adventskrans.jpg&amp;imgrefurl=http://www.gopixpic.com/640/adventskrans/http:||static*skynetblogs*be|media|144733|800903697*JPG/&amp;h=2108&amp;w=2108&amp;tbnid=Sw4hevhxC-iY7M:&amp;zoom=1&amp;docid=1izDnYSuBkiWVM&amp;ei=1S1mVKTeNZDpaPmsgbgC&amp;tbm=isch&amp;ved=0CD4QMygKMAo&amp;iact=rc&amp;uact=3&amp;dur=1611&amp;page=1&amp;start=0&amp;ndsp=18" TargetMode="External"/><Relationship Id="rId9" Type="http://schemas.openxmlformats.org/officeDocument/2006/relationships/image" Target="../media/image49.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hyperlink" Target="http://www.google.com/url?sa=i&amp;rct=j&amp;q=&amp;esrc=s&amp;frm=1&amp;source=images&amp;cd=&amp;cad=rja&amp;uact=8&amp;ved=0CAcQjRw&amp;url=http://www.lecomtefondatel.be/English/SymbolsEN.html&amp;ei=Wv9lVLbtKYuWas-ogqAD&amp;bvm=bv.79400599,d.d2s&amp;psig=AFQjCNGJnYFRIK0dnsM7y3jlleYuaqdAUQ&amp;ust=1416056960770008" TargetMode="External"/><Relationship Id="rId1" Type="http://schemas.openxmlformats.org/officeDocument/2006/relationships/slideLayout" Target="../slideLayouts/slideLayout6.xml"/><Relationship Id="rId6" Type="http://schemas.openxmlformats.org/officeDocument/2006/relationships/hyperlink" Target="http://www.google.com/url?sa=i&amp;rct=j&amp;q=&amp;esrc=s&amp;frm=1&amp;source=images&amp;cd=&amp;cad=rja&amp;uact=8&amp;ved=0CAcQjRw&amp;url=http://www.cbsdefontein.net/activiteiten-cbs-de-fontein&amp;ei=WwNmVMu5LIvkaMfggPAI&amp;bvm=bv.79400599,d.d2s&amp;psig=AFQjCNFefXdhAUaIrm4RQJGRIePw-hsQzA&amp;ust=1416058032886579" TargetMode="External"/><Relationship Id="rId5" Type="http://schemas.openxmlformats.org/officeDocument/2006/relationships/image" Target="../media/image3.jpeg"/><Relationship Id="rId4" Type="http://schemas.openxmlformats.org/officeDocument/2006/relationships/hyperlink" Target="http://www.google.com/url?sa=i&amp;rct=j&amp;q=&amp;esrc=s&amp;frm=1&amp;source=images&amp;cd=&amp;cad=rja&amp;uact=8&amp;ved=0CAcQjRw&amp;url=http://www.wereldvlaggen.nl/rode-kruis-vlag&amp;ei=DANmVMPdO8-vaf7UgMAB&amp;bvm=bv.79400599,d.d2s&amp;psig=AFQjCNGk7OrTwHwkwCQVut1K_xs2dia9dA&amp;ust=1416057972954785"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7.jpeg"/><Relationship Id="rId2" Type="http://schemas.openxmlformats.org/officeDocument/2006/relationships/hyperlink" Target="http://www.google.com/url?sa=i&amp;rct=j&amp;q=&amp;esrc=s&amp;frm=1&amp;source=images&amp;cd=&amp;cad=rja&amp;uact=8&amp;ved=0CAcQjRw&amp;url=http://www.optimaliseer.nl/seo-webdesign.html&amp;ei=YgRmVOeUGpDtapODgfgM&amp;bvm=bv.79400599,d.d2s&amp;psig=AFQjCNHlUpAQw_dnOL9RW2u6iFKLJZ7cbQ&amp;ust=1416058300431432" TargetMode="External"/><Relationship Id="rId1" Type="http://schemas.openxmlformats.org/officeDocument/2006/relationships/slideLayout" Target="../slideLayouts/slideLayout6.xml"/><Relationship Id="rId6" Type="http://schemas.openxmlformats.org/officeDocument/2006/relationships/hyperlink" Target="http://www.google.com/url?sa=i&amp;rct=j&amp;q=&amp;esrc=s&amp;frm=1&amp;source=images&amp;cd=&amp;cad=rja&amp;uact=8&amp;ved=0CAcQjRw&amp;url=http://nl.123rf.com/stock-photo/shh.html&amp;ei=ywRmVPavMYHnavTJgWg&amp;bvm=bv.79400599,d.d2s&amp;psig=AFQjCNF_b_WTPDQyOz4_EF9AtDh2dOolBQ&amp;ust=1416058389031803" TargetMode="External"/><Relationship Id="rId5" Type="http://schemas.openxmlformats.org/officeDocument/2006/relationships/image" Target="../media/image6.jpeg"/><Relationship Id="rId4" Type="http://schemas.openxmlformats.org/officeDocument/2006/relationships/hyperlink" Target="http://www.google.com/url?sa=i&amp;rct=j&amp;q=&amp;esrc=s&amp;frm=1&amp;source=images&amp;cd=&amp;cad=rja&amp;uact=8&amp;ved=0CAcQjRw&amp;url=http://shopwikinl.wordpress.com/2011/01/07/een-positief-nieuw-jaar/&amp;ei=6wNmVKytN8rXauy9gpAL&amp;bvm=bv.79400599,d.d2s&amp;psig=AFQjCNHNyrVImD3KE7xcdP6s19EfZOSOTw&amp;ust=1416058150810081"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www.google.nl/url?sa=i&amp;rct=j&amp;q=&amp;esrc=s&amp;frm=1&amp;source=images&amp;cd=&amp;cad=rja&amp;uact=8&amp;ved=0CAcQjRw&amp;url=http://www.b2dna.nl/over&amp;ei=GPplVMLYIoLfas-mgXg&amp;bvm=bv.79400599,d.d2s&amp;psig=AFQjCNEtmpPqlL3sKm9y--7mK15Ug0XYNw&amp;ust=1416055642930400" TargetMode="External"/><Relationship Id="rId3" Type="http://schemas.openxmlformats.org/officeDocument/2006/relationships/image" Target="../media/image8.jpeg"/><Relationship Id="rId7" Type="http://schemas.openxmlformats.org/officeDocument/2006/relationships/image" Target="../media/image10.jpeg"/><Relationship Id="rId2" Type="http://schemas.openxmlformats.org/officeDocument/2006/relationships/hyperlink" Target="http://www.google.com/imgres?imgurl=http://fineprintnyc.com/images/blog/puma-logo/puma-logo-2.jpg&amp;imgrefurl=http://fineprintnyc.com/blog/puma-logo-history&amp;h=427&amp;w=570&amp;tbnid=3kDrhUcJpjXV-M:&amp;zoom=1&amp;docid=3HvJaXiPtR7ZgM&amp;ei=tfNlVPiKEJLkaIz-gNAE&amp;tbm=isch&amp;ved=0CCgQMygKMAo&amp;iact=rc&amp;uact=3&amp;dur=899&amp;page=1&amp;start=0&amp;ndsp=17" TargetMode="External"/><Relationship Id="rId1" Type="http://schemas.openxmlformats.org/officeDocument/2006/relationships/slideLayout" Target="../slideLayouts/slideLayout6.xml"/><Relationship Id="rId6" Type="http://schemas.openxmlformats.org/officeDocument/2006/relationships/hyperlink" Target="http://www.google.com/imgres?imgurl=http://www.eyeproms.com/wp-content/uploads/2014/01/ft.jpg&amp;imgrefurl=http://www.eyeproms.com/augmented-reality/&amp;h=712&amp;w=1600&amp;tbnid=kUtvjx-xNtDWpM:&amp;zoom=1&amp;docid=VGj0gj9rr2Ax4M&amp;ei=t_VlVLWdF8TqaOfdgvgE&amp;tbm=isch&amp;ved=0CCgQMygMMAw&amp;iact=rc&amp;uact=3&amp;dur=2042&amp;page=1&amp;start=0&amp;ndsp=17" TargetMode="External"/><Relationship Id="rId11" Type="http://schemas.openxmlformats.org/officeDocument/2006/relationships/image" Target="../media/image12.jpeg"/><Relationship Id="rId5" Type="http://schemas.openxmlformats.org/officeDocument/2006/relationships/image" Target="../media/image9.jpeg"/><Relationship Id="rId10" Type="http://schemas.openxmlformats.org/officeDocument/2006/relationships/hyperlink" Target="http://www.google.nl/url?sa=i&amp;rct=j&amp;q=&amp;esrc=s&amp;frm=1&amp;source=images&amp;cd=&amp;cad=rja&amp;uact=8&amp;ved=0CAcQjRw&amp;url=http://www.btrackb.eu/ecf&amp;ei=TvtlVNP8O5T7aqL4gogG&amp;bvm=bv.79400599,d.d2s&amp;psig=AFQjCNHWiVN9JvlckyQJSCLeEeTQiY-d0w&amp;ust=1416055946120863" TargetMode="External"/><Relationship Id="rId4" Type="http://schemas.openxmlformats.org/officeDocument/2006/relationships/hyperlink" Target="https://www.google.com/imgres?imgurl=http://dublincore.org/images/twitter.png&amp;imgrefurl=http://dublincore.org/&amp;docid=z9EvS1qhnWwmVM&amp;tbnid=ta8hnoaApi-1nM&amp;w=300&amp;h=300&amp;ei=DfZlVN2iNovuaLmygugH&amp;ved=0CAcQxiAwBQ&amp;iact=c" TargetMode="External"/><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a:xfrm>
            <a:off x="683568" y="116632"/>
            <a:ext cx="7772400" cy="1470025"/>
          </a:xfrm>
        </p:spPr>
        <p:txBody>
          <a:bodyPr/>
          <a:lstStyle/>
          <a:p>
            <a:r>
              <a:rPr lang="nl-NL" sz="6600"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Symboliek</a:t>
            </a:r>
          </a:p>
        </p:txBody>
      </p:sp>
      <p:sp>
        <p:nvSpPr>
          <p:cNvPr id="2" name="Ondertitel 1"/>
          <p:cNvSpPr>
            <a:spLocks noGrp="1"/>
          </p:cNvSpPr>
          <p:nvPr>
            <p:ph type="subTitle" idx="1"/>
          </p:nvPr>
        </p:nvSpPr>
        <p:spPr/>
        <p:txBody>
          <a:bodyPr/>
          <a:lstStyle/>
          <a:p>
            <a:endParaRPr lang="nl-NL"/>
          </a:p>
        </p:txBody>
      </p:sp>
    </p:spTree>
    <p:extLst>
      <p:ext uri="{BB962C8B-B14F-4D97-AF65-F5344CB8AC3E}">
        <p14:creationId xmlns:p14="http://schemas.microsoft.com/office/powerpoint/2010/main" val="3339997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spcAft>
                <a:spcPts val="0"/>
              </a:spcAft>
            </a:pPr>
            <a:r>
              <a:rPr lang="nl-NL" sz="3200" u="sng" dirty="0">
                <a:effectLst/>
                <a:latin typeface="Arial"/>
                <a:ea typeface="Calibri"/>
                <a:cs typeface="Times New Roman"/>
              </a:rPr>
              <a:t>Beeld + mascotte  </a:t>
            </a:r>
            <a:endParaRPr lang="nl-NL" sz="3200" dirty="0"/>
          </a:p>
        </p:txBody>
      </p:sp>
      <p:pic>
        <p:nvPicPr>
          <p:cNvPr id="3" name="Afbeelding 2" descr="https://encrypted-tbn0.gstatic.com/images?q=tbn:ANd9GcQh6VvLsXLyijOgRAjP2VsZHImsVBF-TM_sb-F1pOz98GbU-vV_xQ">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827584" y="1916832"/>
            <a:ext cx="2304256" cy="2304256"/>
          </a:xfrm>
          <a:prstGeom prst="rect">
            <a:avLst/>
          </a:prstGeom>
          <a:noFill/>
          <a:ln>
            <a:noFill/>
          </a:ln>
        </p:spPr>
      </p:pic>
      <p:pic>
        <p:nvPicPr>
          <p:cNvPr id="4" name="Afbeelding 3" descr="https://encrypted-tbn2.gstatic.com/images?q=tbn:ANd9GcSSFKz189rcyzZULix-Y0ePVTAxavYiZJG21AvJoPfweP3B_gv1_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3851920" y="3212976"/>
            <a:ext cx="2825219" cy="2350368"/>
          </a:xfrm>
          <a:prstGeom prst="rect">
            <a:avLst/>
          </a:prstGeom>
          <a:noFill/>
          <a:ln>
            <a:noFill/>
          </a:ln>
        </p:spPr>
      </p:pic>
    </p:spTree>
    <p:extLst>
      <p:ext uri="{BB962C8B-B14F-4D97-AF65-F5344CB8AC3E}">
        <p14:creationId xmlns:p14="http://schemas.microsoft.com/office/powerpoint/2010/main" val="2093559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31640" y="274638"/>
            <a:ext cx="7355160" cy="1143000"/>
          </a:xfrm>
        </p:spPr>
        <p:txBody>
          <a:bodyPr>
            <a:normAutofit/>
          </a:bodyPr>
          <a:lstStyle/>
          <a:p>
            <a:pPr>
              <a:spcAft>
                <a:spcPts val="0"/>
              </a:spcAft>
            </a:pPr>
            <a:r>
              <a:rPr lang="nl-NL" sz="3200" u="sng" dirty="0">
                <a:solidFill>
                  <a:schemeClr val="tx2"/>
                </a:solidFill>
                <a:effectLst/>
                <a:latin typeface="Arial"/>
                <a:ea typeface="Calibri"/>
                <a:cs typeface="Times New Roman"/>
              </a:rPr>
              <a:t>Vignet (beeld + woord):</a:t>
            </a:r>
            <a:br>
              <a:rPr lang="nl-NL" sz="3200" dirty="0">
                <a:effectLst/>
                <a:latin typeface="Arial"/>
                <a:ea typeface="Calibri"/>
                <a:cs typeface="Times New Roman"/>
              </a:rPr>
            </a:br>
            <a:endParaRPr lang="nl-NL" sz="3200" dirty="0"/>
          </a:p>
        </p:txBody>
      </p:sp>
      <p:pic>
        <p:nvPicPr>
          <p:cNvPr id="3" name="Afbeelding 2" descr="https://encrypted-tbn2.gstatic.com/images?q=tbn:ANd9GcTP98bB8f_DushpnpUTagvFm6QZ5iOBvOIPyfWLdrJKmPLhEqL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187624" y="4149080"/>
            <a:ext cx="2664296" cy="2385556"/>
          </a:xfrm>
          <a:prstGeom prst="rect">
            <a:avLst/>
          </a:prstGeom>
          <a:noFill/>
          <a:ln>
            <a:noFill/>
          </a:ln>
        </p:spPr>
      </p:pic>
      <p:pic>
        <p:nvPicPr>
          <p:cNvPr id="4" name="Afbeelding 3" descr="https://encrypted-tbn3.gstatic.com/images?q=tbn:ANd9GcT53St6phKJ7UFi_HDcW1vzBEfV3oDcrik1jBhWj1kwk58zwj_H">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73396" y="908720"/>
            <a:ext cx="3058444" cy="2880320"/>
          </a:xfrm>
          <a:prstGeom prst="rect">
            <a:avLst/>
          </a:prstGeom>
          <a:noFill/>
          <a:ln>
            <a:noFill/>
          </a:ln>
        </p:spPr>
      </p:pic>
      <p:pic>
        <p:nvPicPr>
          <p:cNvPr id="5" name="Afbeelding 4" descr="https://encrypted-tbn3.gstatic.com/images?q=tbn:ANd9GcROx7d6uaW4KPQ_PeJdFiRw8qTi7_wbIsFjs2TZWufMKDtY4jVt">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5145980" y="1198589"/>
            <a:ext cx="3170436" cy="2662459"/>
          </a:xfrm>
          <a:prstGeom prst="rect">
            <a:avLst/>
          </a:prstGeom>
          <a:noFill/>
          <a:ln>
            <a:noFill/>
          </a:ln>
        </p:spPr>
      </p:pic>
      <p:pic>
        <p:nvPicPr>
          <p:cNvPr id="6" name="Afbeelding 5" descr="https://encrypted-tbn1.gstatic.com/images?q=tbn:ANd9GcT7iYRvKo9MD5TaBpbF4abefey9tWtTdmgR0MHIEMnNUNiIpEgs">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4644008" y="4437112"/>
            <a:ext cx="2326381" cy="2348880"/>
          </a:xfrm>
          <a:prstGeom prst="rect">
            <a:avLst/>
          </a:prstGeom>
          <a:noFill/>
          <a:ln>
            <a:noFill/>
          </a:ln>
        </p:spPr>
      </p:pic>
    </p:spTree>
    <p:extLst>
      <p:ext uri="{BB962C8B-B14F-4D97-AF65-F5344CB8AC3E}">
        <p14:creationId xmlns:p14="http://schemas.microsoft.com/office/powerpoint/2010/main" val="3849733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67744" y="274638"/>
            <a:ext cx="6419056" cy="1143000"/>
          </a:xfrm>
        </p:spPr>
        <p:txBody>
          <a:bodyPr>
            <a:normAutofit/>
          </a:bodyPr>
          <a:lstStyle/>
          <a:p>
            <a:pPr>
              <a:lnSpc>
                <a:spcPct val="107000"/>
              </a:lnSpc>
              <a:spcAft>
                <a:spcPts val="800"/>
              </a:spcAft>
            </a:pPr>
            <a:r>
              <a:rPr lang="nl-NL" sz="3200" u="sng" dirty="0">
                <a:solidFill>
                  <a:schemeClr val="tx2"/>
                </a:solidFill>
                <a:effectLst/>
                <a:latin typeface="Arial"/>
                <a:ea typeface="Calibri"/>
                <a:cs typeface="Times New Roman"/>
              </a:rPr>
              <a:t>Woordmerk</a:t>
            </a:r>
            <a:r>
              <a:rPr lang="nl-NL" sz="3200" u="sng" dirty="0">
                <a:effectLst/>
                <a:latin typeface="Arial"/>
                <a:ea typeface="Calibri"/>
                <a:cs typeface="Times New Roman"/>
              </a:rPr>
              <a:t>:</a:t>
            </a:r>
            <a:br>
              <a:rPr lang="nl-NL" sz="3200" dirty="0">
                <a:effectLst/>
                <a:latin typeface="Arial"/>
                <a:ea typeface="Calibri"/>
                <a:cs typeface="Times New Roman"/>
              </a:rPr>
            </a:br>
            <a:endParaRPr lang="nl-NL" sz="3200" dirty="0"/>
          </a:p>
        </p:txBody>
      </p:sp>
      <p:pic>
        <p:nvPicPr>
          <p:cNvPr id="3" name="Afbeelding 2" descr="https://encrypted-tbn1.gstatic.com/images?q=tbn:ANd9GcR7_d6AeFoYso5p9F7mQQu8J6Pe8nXhuHHVrMT2sBGxi2Mr9g_9">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23528" y="4293096"/>
            <a:ext cx="2986708" cy="2266522"/>
          </a:xfrm>
          <a:prstGeom prst="rect">
            <a:avLst/>
          </a:prstGeom>
          <a:noFill/>
          <a:ln>
            <a:noFill/>
          </a:ln>
        </p:spPr>
      </p:pic>
      <p:pic>
        <p:nvPicPr>
          <p:cNvPr id="4" name="Afbeelding 3" descr="https://encrypted-tbn3.gstatic.com/images?q=tbn:ANd9GcSELdN3lMkZyQT2pW73Nl4oJCpIOxSoszJ89TeXDzjAGaRUVid0">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112785" y="476672"/>
            <a:ext cx="3763119" cy="2079332"/>
          </a:xfrm>
          <a:prstGeom prst="rect">
            <a:avLst/>
          </a:prstGeom>
          <a:noFill/>
          <a:ln>
            <a:noFill/>
          </a:ln>
        </p:spPr>
      </p:pic>
      <p:pic>
        <p:nvPicPr>
          <p:cNvPr id="5" name="Afbeelding 4" descr="https://encrypted-tbn1.gstatic.com/images?q=tbn:ANd9GcR20okHd8Fuh_dGGVele-AAe9o92DxmM9zxlg-Lji6VIM2zSijk">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3995936" y="2204864"/>
            <a:ext cx="3438694" cy="2344172"/>
          </a:xfrm>
          <a:prstGeom prst="rect">
            <a:avLst/>
          </a:prstGeom>
          <a:noFill/>
          <a:ln>
            <a:noFill/>
          </a:ln>
        </p:spPr>
      </p:pic>
      <p:pic>
        <p:nvPicPr>
          <p:cNvPr id="6" name="Afbeelding 5" descr="https://encrypted-tbn1.gstatic.com/images?q=tbn:ANd9GcRefLWlgloefPB0X5t_W8QzN1mgaNer6GHnIt7uV8s5glMw2NEXhw">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4572000" y="4747261"/>
            <a:ext cx="4424159" cy="1953428"/>
          </a:xfrm>
          <a:prstGeom prst="rect">
            <a:avLst/>
          </a:prstGeom>
          <a:noFill/>
          <a:ln>
            <a:noFill/>
          </a:ln>
        </p:spPr>
      </p:pic>
    </p:spTree>
    <p:extLst>
      <p:ext uri="{BB962C8B-B14F-4D97-AF65-F5344CB8AC3E}">
        <p14:creationId xmlns:p14="http://schemas.microsoft.com/office/powerpoint/2010/main" val="2548338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492896"/>
            <a:ext cx="8229600" cy="1143000"/>
          </a:xfrm>
        </p:spPr>
        <p:txBody>
          <a:bodyPr>
            <a:normAutofit/>
          </a:bodyPr>
          <a:lstStyle/>
          <a:p>
            <a:r>
              <a:rPr lang="nl-NL" sz="3200" b="1" dirty="0">
                <a:solidFill>
                  <a:prstClr val="black"/>
                </a:solidFill>
                <a:latin typeface="Arial"/>
                <a:ea typeface="Calibri"/>
                <a:cs typeface="Times New Roman"/>
              </a:rPr>
              <a:t>2. </a:t>
            </a:r>
            <a:r>
              <a:rPr lang="nl-NL" sz="3200" b="1" u="sng" dirty="0">
                <a:solidFill>
                  <a:prstClr val="black"/>
                </a:solidFill>
                <a:latin typeface="Arial"/>
                <a:ea typeface="Calibri"/>
                <a:cs typeface="Times New Roman"/>
              </a:rPr>
              <a:t>Noem een aantal vormen met een symbolische betekenis</a:t>
            </a:r>
            <a:endParaRPr lang="nl-NL" dirty="0"/>
          </a:p>
        </p:txBody>
      </p:sp>
    </p:spTree>
    <p:extLst>
      <p:ext uri="{BB962C8B-B14F-4D97-AF65-F5344CB8AC3E}">
        <p14:creationId xmlns:p14="http://schemas.microsoft.com/office/powerpoint/2010/main" val="115681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507288" cy="1210146"/>
          </a:xfrm>
        </p:spPr>
        <p:txBody>
          <a:bodyPr>
            <a:normAutofit/>
          </a:bodyPr>
          <a:lstStyle/>
          <a:p>
            <a:pPr lvl="0" algn="l">
              <a:spcAft>
                <a:spcPts val="0"/>
              </a:spcAft>
            </a:pPr>
            <a:r>
              <a:rPr lang="nl-NL" sz="3200" u="sng" dirty="0">
                <a:latin typeface="Arial"/>
                <a:ea typeface="Calibri"/>
                <a:cs typeface="Times New Roman"/>
              </a:rPr>
              <a:t>Vormsymboliek</a:t>
            </a:r>
            <a:r>
              <a:rPr lang="nl-NL" sz="3200" dirty="0">
                <a:latin typeface="Arial"/>
                <a:ea typeface="Calibri"/>
                <a:cs typeface="Times New Roman"/>
              </a:rPr>
              <a:t>:</a:t>
            </a:r>
            <a:endParaRPr lang="nl-NL" sz="3200" b="1" dirty="0"/>
          </a:p>
        </p:txBody>
      </p:sp>
      <p:pic>
        <p:nvPicPr>
          <p:cNvPr id="3" name="Afbeelding 2" descr="http://upload.wikimedia.org/wikipedia/commons/thumb/0/03/Nadaillat_cimetiere1.jpg/1024px-Nadaillat_cimetiere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9932" y="4149080"/>
            <a:ext cx="2844316" cy="2708920"/>
          </a:xfrm>
          <a:prstGeom prst="rect">
            <a:avLst/>
          </a:prstGeom>
          <a:noFill/>
          <a:ln>
            <a:noFill/>
          </a:ln>
        </p:spPr>
      </p:pic>
      <p:pic>
        <p:nvPicPr>
          <p:cNvPr id="4" name="Afbeelding 3" descr="https://encrypted-tbn3.gstatic.com/images?q=tbn:ANd9GcTHZJi4DUhb05GKq0Cc6CJU9_JqufsBxaNULAT58es8SN4QilIB">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107504" y="1489301"/>
            <a:ext cx="3600400" cy="3240360"/>
          </a:xfrm>
          <a:prstGeom prst="rect">
            <a:avLst/>
          </a:prstGeom>
          <a:noFill/>
          <a:ln>
            <a:noFill/>
          </a:ln>
        </p:spPr>
      </p:pic>
      <p:pic>
        <p:nvPicPr>
          <p:cNvPr id="5" name="Afbeelding 4" descr="https://encrypted-tbn0.gstatic.com/images?q=tbn:ANd9GcRUg96ZDXLW2ASd61uLJPBw2KXapNyT0kKXuyyWcMO5NfalkRCW">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4932040" y="692696"/>
            <a:ext cx="3996177" cy="3276364"/>
          </a:xfrm>
          <a:prstGeom prst="rect">
            <a:avLst/>
          </a:prstGeom>
          <a:noFill/>
          <a:ln>
            <a:noFill/>
          </a:ln>
        </p:spPr>
      </p:pic>
    </p:spTree>
    <p:extLst>
      <p:ext uri="{BB962C8B-B14F-4D97-AF65-F5344CB8AC3E}">
        <p14:creationId xmlns:p14="http://schemas.microsoft.com/office/powerpoint/2010/main" val="332798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7285" y="5715000"/>
            <a:ext cx="7413068" cy="1143000"/>
          </a:xfrm>
        </p:spPr>
        <p:txBody>
          <a:bodyPr>
            <a:normAutofit/>
          </a:bodyPr>
          <a:lstStyle/>
          <a:p>
            <a:r>
              <a:rPr lang="nl-NL" sz="3200" dirty="0">
                <a:latin typeface="Arial" panose="020B0604020202020204" pitchFamily="34" charset="0"/>
                <a:cs typeface="Arial" panose="020B0604020202020204" pitchFamily="34" charset="0"/>
              </a:rPr>
              <a:t> </a:t>
            </a:r>
            <a:r>
              <a:rPr lang="nl-NL" sz="3200" dirty="0" err="1">
                <a:latin typeface="Arial" panose="020B0604020202020204" pitchFamily="34" charset="0"/>
                <a:cs typeface="Arial" panose="020B0604020202020204" pitchFamily="34" charset="0"/>
              </a:rPr>
              <a:t>Ichthus</a:t>
            </a:r>
            <a:r>
              <a:rPr lang="nl-NL" sz="3200" dirty="0">
                <a:latin typeface="Arial" panose="020B0604020202020204" pitchFamily="34" charset="0"/>
                <a:cs typeface="Arial" panose="020B0604020202020204" pitchFamily="34" charset="0"/>
              </a:rPr>
              <a:t>;      Pentagram,     </a:t>
            </a:r>
            <a:r>
              <a:rPr lang="nl-NL" sz="3200" dirty="0" err="1">
                <a:latin typeface="Arial" panose="020B0604020202020204" pitchFamily="34" charset="0"/>
                <a:cs typeface="Arial" panose="020B0604020202020204" pitchFamily="34" charset="0"/>
              </a:rPr>
              <a:t>Ankh</a:t>
            </a:r>
            <a:r>
              <a:rPr lang="nl-NL" sz="3200" dirty="0">
                <a:latin typeface="Arial" panose="020B0604020202020204" pitchFamily="34" charset="0"/>
                <a:cs typeface="Arial" panose="020B0604020202020204" pitchFamily="34" charset="0"/>
              </a:rPr>
              <a:t>-kruis,</a:t>
            </a:r>
          </a:p>
        </p:txBody>
      </p:sp>
      <p:pic>
        <p:nvPicPr>
          <p:cNvPr id="3" name="Afbeelding 2" descr="https://encrypted-tbn1.gstatic.com/images?q=tbn:ANd9GcTCKDWspdknR_2b1d1v34-hpw_w4VyYNuhZjkA1HQA3H1Bkeyd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475" y="4556745"/>
            <a:ext cx="2952328" cy="1296144"/>
          </a:xfrm>
          <a:prstGeom prst="rect">
            <a:avLst/>
          </a:prstGeom>
          <a:noFill/>
          <a:ln>
            <a:noFill/>
          </a:ln>
        </p:spPr>
      </p:pic>
      <p:pic>
        <p:nvPicPr>
          <p:cNvPr id="4" name="ipfRm1Q8FmiMFR-aM:" descr="http://t0.gstatic.com/images?q=tbn:Rm1Q8FmiMFR-aM:http://i.peperonity.com/c/9936AE/991727/ssc3/home/073/wicca.wisdom/the_pentagram.jpg_320_320_0_9223372036854775000_0_1_0.jpg"/>
          <p:cNvPicPr/>
          <p:nvPr/>
        </p:nvPicPr>
        <p:blipFill>
          <a:blip r:embed="rId4">
            <a:extLst>
              <a:ext uri="{28A0092B-C50C-407E-A947-70E740481C1C}">
                <a14:useLocalDpi xmlns:a14="http://schemas.microsoft.com/office/drawing/2010/main" val="0"/>
              </a:ext>
            </a:extLst>
          </a:blip>
          <a:srcRect/>
          <a:stretch>
            <a:fillRect/>
          </a:stretch>
        </p:blipFill>
        <p:spPr bwMode="auto">
          <a:xfrm>
            <a:off x="3923928" y="3741227"/>
            <a:ext cx="2235083" cy="2112584"/>
          </a:xfrm>
          <a:prstGeom prst="rect">
            <a:avLst/>
          </a:prstGeom>
          <a:noFill/>
          <a:ln>
            <a:noFill/>
          </a:ln>
        </p:spPr>
      </p:pic>
      <p:pic>
        <p:nvPicPr>
          <p:cNvPr id="5" name="Afbeelding 4" descr="https://encrypted-tbn2.gstatic.com/images?q=tbn:ANd9GcS3uk3hDMLzqUYD3Ic-xeoan9YyTmsw5VeumIX4w458QdXtYlXw">
            <a:hlinkClick r:id="rId5"/>
          </p:cNvPr>
          <p:cNvPicPr/>
          <p:nvPr/>
        </p:nvPicPr>
        <p:blipFill>
          <a:blip r:embed="rId6">
            <a:extLst>
              <a:ext uri="{28A0092B-C50C-407E-A947-70E740481C1C}">
                <a14:useLocalDpi xmlns:a14="http://schemas.microsoft.com/office/drawing/2010/main" val="0"/>
              </a:ext>
            </a:extLst>
          </a:blip>
          <a:srcRect/>
          <a:stretch>
            <a:fillRect/>
          </a:stretch>
        </p:blipFill>
        <p:spPr bwMode="auto">
          <a:xfrm>
            <a:off x="7354473" y="3170406"/>
            <a:ext cx="1583551" cy="3254226"/>
          </a:xfrm>
          <a:prstGeom prst="rect">
            <a:avLst/>
          </a:prstGeom>
          <a:noFill/>
          <a:ln>
            <a:noFill/>
          </a:ln>
        </p:spPr>
      </p:pic>
      <p:pic>
        <p:nvPicPr>
          <p:cNvPr id="2050" name="Picture 2" descr="https://encrypted-tbn3.gstatic.com/images?q=tbn:ANd9GcQmls3VsLlk_9AE5TB4KWW4af7f9EdeOBpYVCXSqqZN75UE5iHW">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75274" y="457212"/>
            <a:ext cx="2348879" cy="234888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encrypted-tbn3.gstatic.com/images?q=tbn:ANd9GcQoCBFBnh3iQ8EOKiUYM3qIZ0keqD30T87JvDq7ZZL_zQj7zjub">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0202" y="457212"/>
            <a:ext cx="2222277" cy="2188943"/>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6" descr="data:image/jpeg;base64,/9j/4AAQSkZJRgABAQAAAQABAAD/2wCEAAkGBxAPDw0PDxAUDw8MDQ0PDw8PDw8PDw0NFBEWFhQRFRQYHCggGBolHBQUITEhJSktLjAxFx80ODMxOigtLysBCgoKDg0OFxAQGiwcHBwsLCwsLCwsLCwsLCwsLCwsLCwsLCwsLCwsLCwsLCwsLCwsLCwsLCwsLCwsLCwsLCwsLP/AABEIANQA7gMBEQACEQEDEQH/xAAcAAADAAMBAQEAAAAAAAAAAAAAAQIDBQYHBAj/xAA/EAABAwIDBgMGAwcCBwEAAAABAAIDBBEFEiEGEzFBUWEicYEHFDKRobFSYsEjQkNTcoLwotFjc4OS0uHxM//EABoBAQEBAQEBAQAAAAAAAAAAAAABAgMFBAb/xAAuEQEAAgIBAwIFAgcBAQAAAAAAARECAxIEEyEFMSIyQVFhodFCUnGBkbHx4RT/2gAMAwEAAhEDEQA/ANAvRfQSgFAI1EEotBEokWAFFUFluFWRqisqUVkZmCsiABQUAltUeVUoZUSisrbNEQiUmyrMwRCIkhArIzMEhQsilZAWRKKyqUVkSiIRKfaArLodlFKyi0LI1ALUWk2RBZQFlFUGqNwsBRuhZAsqJQyqpQsoRBgKNUeVGqIhVmYKyJMJIVZmEkLTMwSM0RCFJIS2aTZEo0UlUKyBKAIVQrIlPtVaiDspbdCylrR2S1oZUtaKyIMqhR5VJaiFBqy6RCsqLQsqlDKhQyKHEsqLQyotHZFIhBJCM0khLSkkLVsTikhW0mCIRmkkKFJIVQlWZgKoEQrIoIRCQp9lkbiFALMy3EKAWbbjFQaltcRlSzinKracTDUs4qDVlqIUGo3R5UKPKiUWVLWhlUWhlSziWVCiLUKSQqkwWVETlUKItRKSWqszCCFWJhNkZoiFbKQQiUVlWaCWlBCgqgslrT7QFmZdIxU0KTLcQsBR0iFBqlt0eVS1oi1LShlSyjslrSgEtqlAJZQsllFZS0oWRaGVS1o8qWtEWpZxQWq2zOKS1W2aTZW0orIiSERJaqzMILUZmElqM0khCiyolFZatKKyWlCyWlFZLKfflWbfTxUApaxitoWbbiFgKW6cTspa0LJZxKytpxKyJRotG54aCXEAAXJJsAOpRfEeXO1m2dMxxawPltxc0AN9CTc/JZnJ8efWYRNR5fZhO0dPUnK0lkh4RyAAu/pN7H7pydNfUYZ+PaW4Vt9EQFm2qNS2iISykkK2lNTX4/SwOyPk8Y4tYC8t87cFeT5tm/XhNTLLQYnDUA7mQOI4t1a4f2nVWJtMNmGfyy+qy03REK2lJIS0mCIS2aSWq2zSS1VKSWokwkhEorIlCyJSSESm0yrlb7+JhinJeKg1S1iFWUtqIOylrQslrRFqtpSSFbSnz1tXHAwySuDGjmeZ6Acz2S2M88cIvKXnu0W0T6o5G3jgB0Z+888i+32UmbeRv6idnj2ho1Hzm0kEEGxBuCNCD1QdNhe2c0dmzN3zRpmvlkA7ng7/ADVW32ausyx8ZeXY4VjMFULxP8QFzG7wvb5jn5jRHo6t+Gz2bC6jsxzztjaXvcGtbqXONgETLKMYufDidoNri8OipbtadHS/C5w6NHId+PkjzOo6ycvhw9vu5FHwLilcxwcwlrmm4c02IPmixMxNw6vCNsSLMqW5hw3rBr/c3n5j5LUZPt1dZ9M3W0tRHK0PjeHtPNpv6HoVeT7sZxyi8ZtkIWiYQQq5ykhVCKokhGUoIKMhESURuQ1fPb06VlWZlaGVSyhZWyhZLKMBRaJwVsmHM41tdDDdkNp5OoP7Np7u5+nzVfDu6zDDxj5n9HCYjiMtQ/PK8uOthwawdGjkq8rZsy2TeUvlRgIBAIMkEzo3Newlr2G7XDiCixMxNw9Hj2lg91ZUPcMxFjG0jPvQNWgfr0KPZjqsO3Gc+/2/LhMYxiWqfmkNmg+CMHwMH6nujytu7LZNy16OQQCAQZ6OskhdnieWO6g6HsRwI80axzyxm4l2OFbYscA2pG7d/MaCWHzHEfVajJ9+vrInxm6OGZkjQ6Nwe082kELdvpiYyi48qIVKSQjMwgqsygqogoylEF0G9yr47etEKDVmZWjyKWtDInIosqWU+TFcRipYzJK6w4NaNXPd+Fo5lWPLlu246seWTzbHtpZqslt93DfSNp4j85/e+y6xFPD39Vnt/EfZpFXzBAIBAIBAIBAIBAIBAIBAIPooq2SBwfE8sd24HsRwIRrHOcZuHa4HtQye0c1opTYA/wAOQ9uh7LUZPv1dTGXjLxLoHBbfTMMblWJhjKts0gpaUlS0oksdKGLz+T2aVkWeTVGGKcihkTkvFrsbxSOjiMshvyYwfFI7oP8AdbwvKafP1G7HTjeTyfGMVlq5TJKezWj4Y2/hAX0xFPzu7dlty5ZPhVcggEAgEAgEAgEAgEAgEAgEAgEAg6fZ7acx2iqCXR8GycXM7HqPsrb7NHU8fhy9nZMcHgOaQ5rhcOabgjqCryejERMXBFqck4ILVeScElqWzxQQrbPF1ojXkzk9qlbtTmARpyV8ON4pFRwmWU6cGMHxSP5Nb/mi1hjOc1Dhv346cOWTx7G8XlrJTLKezGD4Y2cmj/dffjjGMVD81v35bs+WTXrTiEAgEGSngdI5rGNL3vNmtaLlx7BFxicpqPMu/wAO9n0Zhb7w97Zzq7dublYOTdQb+a4Tt8+HsavTMZwjnMxL7qb2f0bc2YyyEggZnhoaeoyga+dwszul1x9M1R7zMuUx3YuppyXRNNRDycwXkaPzM4+ouPJdcdsS8/f0GzX5jzDmSF0fCEH3YNhklXM2GPidXOI0jYOLj/nRSZp106stucY4vU6DAqeCNsbI2usNXPa1z3u5kkhcuT3tfTa8MaiLFRg1M/R0EZ/6bQfmFrkZdNry98YaDEdhoXXMD3Qn8Lv2jPrqPmVeb49np2M/JNORxbAKil1kZdn8xniZ6nl6rUTEvP29Ns1fNHhq1XAIBAIBBssHxqWld4TmjJ8Ubj4T3HQ90dtO/LVPj2+zv8KxKKqZmjOo+Jh0ew9x07rEzT2tOzDdF4+/2fYY1OTt20GNOTM60GJa5Mdt2QiXi9x6J7pOY1+NYlFRwummNmjRrR8Uj+TGjmV01ROyahy378NOHLL/AK8Xx/Gpa2Yyy6AXEcYPhiZ0H6nmvVwwjCKh+Y378t2fLL/jWrbiEAgEGSCJz3sY0XdI5rGjq5xsB9UmaXGJmYiHtuEbPU9I20MYa8gBzzdz3dfEeA7DReblunL3fqNPTa9UfDHlst0s83ejEac1BjU5jmNqtkY6trnxgRVA1D7WbJ2fb78fNfRr317+z4Oq6HHbF4+Mnm8mzlY2TdGmkz5rCzCWHvn+G3e6+ruY1dvEnpd0ZceM29O2X2ebRQ5dHTSWMrxzPJo/KP8A2vlz28pe/wBJ0sacPPvPu27o1mM30zixmNa5pOKd2rzOJOhuCCLg6EHUEJzOF+7z7bXZhsANTA20dwJYxwjJOjm/lvpblf5d9ey/Dxeu6ONcc8Pb6x9nGrq8sIBAIBBmpal8Tw+NxY9vBw+3cJVtYZ5YTeM1Lvtntp46i0c1o5tAOTJT26Ht8lwzwmPMPc6Xrcdnw5+J/SXRmJcub0eKTErzTg7ANXh8m7fBjWJw0cL553ZWN4AfFI7kxo5krrqwy2ZccXLdvx1Y8sniG0uPy18xlk8LG3EUQPhiZ07k8zz+QXu6dWOvGofmuo6jLdlyyahdXAIBAIBB2nsqw5k1a579fdoTIwf8QuDQ70BP0Xx9bsnDX4+r7/TsIy23P0evGBeT3H6DkNwtdw5GIFO6nIzAp3TkxOp1uNq8mM0613VsbhO6WRp1Y2rcINOtRtLT7ur3VI06d0a7HaQOpapruBp5r9rMJuumvb8UOXUYxOrKJ+0vDF6r8kEAgEAgEAg6/ZrbF0Voqol8WgbLxkjHf8Q+vmvn26b84+71ek9RnD4dnmPv9YehwZJGtfG4PY8Xa5pBBHmvhnKYmpe9jOOccsfMS2+N4vDRQunndla3RrRq+R/JjRzP/wBK87Tqy25ccf8Aj5d2/HVjyyeHbTbQzYhMZJTlY24iiB8ETP1J5nn5WA/Q6dGOrGsX53fvy3ZXk067OAQCAQCAQdf7K60RYnC08KlkkB/qIzN/1NA9V8fX4ctE/jy+ro8+G2Pz4e67hfm+b3OZiBO4c1iBTuM8z3CncTml1OndXmxmnW+61GZGnV7rXNJgV7q80GBXurGaTAnda5pMCsbF5Oa9oFUKfDqkn4pmbhg6uk0P+nMfRfZ0V57Y/Hl83W7uOnL8+Hha99+bCAQCAQCAQCDZ4Rj1TSZhBJla/i0gPZfrlOgPdc89WGfzQ76ep26fkmlbR4/NXzGWY6C4jjHwRM6Dv1PNZ06cdWPHFN27LblyyapdnEIBAIBAIBBmpKh0UkcrDZ8MjJGHo9rgQfmFMsYyiYn6rE1Nw/TWCYpHV08FTGfBPGHW45XcHMPcEEei/G79WWrZOE/R7mvPnjGUNgCFx8tncKMncIVJXCUURsnlYQbK3LRWVtSLUtbSWK8ltJjV5LyeKe1faJtTUMpoXZoqMuzuBu2SoOht1DQLeZcv0npvTzr18svfL/Tx+t39zLjHtH+3Br0nxBAIBAIBAIBAIBAIBAIBAIBAIBB1+wm20mGuMUgMlLI7M5gtnif+Nl9Olxzsvh6zosd8XHjKH1dN1M6pqfMPZcJx+CrZvKeVsjbC4B8TOzmnUHzXgbelz1TWUPZ15YbIvGbff7wuXB07Z+8KcDtjfpwO2W/TgcBvk4HA98pOBwPfKcU4MFdicVPG6WaRsUbeLnkAeXc9lrXpyzy44xcs5zjhF5TUPJ9svaY+cPgobxROu1850lkHDwD9wd+OvJe70npmOustnmft9I/d5O/rJz+HDxDzles+EIBAIBAIBAIBAIBAIBAIBAIBAIBAIMtNUyROD4nuje3g9jixw9QpMRMVPlYynGbiadng3tLq4bNqGtqWD97SOW39QFj6j1Xw7fT9eXnHxL0NXqWzHxl8Ufq73AttKKss1km7lP8ACmsxxPRp4O9Ddebu6Lbr81cfh6enrdWzxdT+XRFy+R9dJLylLSTItUcWKorGxMdJI8MYwXc9xDWtHclax1zlNRFymc44xeU1Dg8f9pzWZmUTN4RpvpARH/azi71svR0+mfXZP9nk7/UsY8a4v8y88xfGKisfnqJXSEXygmzWDo1o0HovT16sNcVhFPK2bc9k3lNvgXRzCAQCAQCAQCAQCAQCAQCAQCAQCAQCAQCAQCDsNktu56RzYpy6em0FibyRDqxx4j8p9LL4up6LDbF4+Mn3dN12eqay84vYaKeOoiZNC8SRyC7XNOh7dj2Xg5xlrynHLxMPdw3Y5xyifDX7R4vDQQmaY8biOMfHK/8AC39TyXbp9WW7KsWd/VYacbl4rtDtDPXSZpXWYDeOFv8A+cY8uZ7le/p0YaorH/L87v6nPdleU/2ahdnAIBBvcL2QrqmxZTuYw/xJRum+fi1I8gV8+zqtWv3yfRq6Tbs9o/z4dHF7L5bDPUsa7mGxOeB6kj7L5Z9Sw+kPux9JymPOUQ+Ws9m1U3WKWOUdDmjd9bj6rpj6hrn3iYYz9L2x8sxP6OfrNmq2H46aS3VjTI35tuvpx368vbKHyZ9Luw98ZauSMtNnAtI4hwII9CuseXCYmPcNaSQALk6ADUk+SERfs+2XBapkZmfBI2Ntrucwtt3sdbd1iNmEzUT5dZ6fbGPKcZiHwLbiEAgEAgy01O+V7Y42l73kBrWi5cVJmIi5axxnKajzMuhm2CxFtrQh9xfwSx6dtSF8sdbo/mfXl6f1EfwsTdiMSOnurvV8Q+pctT1miP4oY/8Ai3/ytnRezSueRvDFC08cz87gPJoN/muOfqWnH2uXXH07dPvUOywT2aUcNnTl1U/T4vBED2YDc+pK87d6psy8YRx/2+3X6drx85eXYUeE08QAjgijA5MiY37Bedn1GzLzOU/5fTGvDH2iGeXCYJBaSGN46PiY4fULnHU7MfbKY/uxljhPvENPXezrDJ+NMIjr4oHOit/aPD9F3w9V6jD+K/6vlz6bVP0pymLexk6mjqr6aR1LLa/8xn/ivv1eu4z42Y1/T9nx59J/LLhMe2NxChuaimeIxf8AbRjeQ2HMvb8PrZeto6zTv+TKL+31/wAPmy15Y+8NAvpYCDq9gNrnYbMWyXfSTkb5g1LDw3rB1HMcx5BfH1nSRvw8eMo9n0dPvnVP4lrtrcfkxCqkncfACWws5Rwg+EW6niT1K69PojTrjGP7ue3bOzLlLSru5thg2C1NbJuqWF0z9L5R4WDq9x0aNDqSue3dr1Y8s5qGscZymoel4F7HuD66e50O5p+A7GRw+w9V4m/1uPbVj/ef2fZr6T+eXdYZstRUgHu9Oxjh+/bNJ/3uufqvL2ddu2/Nk+7Vrww9ofXJEFiM32Y5PlexdYydsZYXNC6RLcMEi6Yy1D5JiDx189V3xtqon3YGtaDcAA9gAuszM+5GOMe0Kc0OBBFwQQQRcEHkQs3XssxcVLzja7ZAw5p6ZpdFqXxjV0PUjq37eXD0+n6mM/hy9357rfT513nr84/b7f8AjjV9jyggEFwQukc1jGlz3uDWtaLlzjwACkzERcrETM1D2TYrZNlDHnks6pkb43cRG3+W39TzXhdX1c7Z44/LD9H0XSRpx5ZfNP6OsY1efMvsmWQNWLZs7IWthWJZl9EZXLJyyfUxcZcZZ2Fc5tyyZmuCz5c5hkDgnliYchtP7N8Orw5wZ7rObnfU4DQ5354/hd9D3Xp9N6t1GnxlPLH8/u+fLRGX4eKbYbF1eFvG+bvIXkiOojBMbvyu/A7se9rr9N0nW6upxvCfP1j6vlz15Ye7m19jAQd9sB7OpK/JU1WaGjvdoGktSPy/hb+b5dR5XX+p46Lww85/pH9X0adE5+Z9nt2G0EFLE2GnjbFGzg1gtr1J4k9zqvy23bs3Zcs5uXo4a4xioZnShc6dIxYJJF0jF1jF8ssi7Yw7Y4vkkcu2MO+MPme5dYbiHyyuXbFuIfLIu2KoAW7GVrVzmQzGpGRbh9q9is+aekFn6l8I0Dz1Z0Pbn9/R6frP4c/8vG63027z1e/1j9nnr2lpIIILSQQRYgjiCF6Tw5ivEnDC57msY0vc82a1oJc49AFJmI8yREzNQ9U2H2WFGN/OAalws0aEU7TxAPNx5n0HO/kdZ1Pc+DD2/wBvf6Lou18efzf6dm2YLzpxeiyNnCxODNLE4WeCUrfBTgUoTBScEplbUBYnBmcWZtUOq5zrYnWyCrHVZnUxOtQrAp2k7SxW91O0z2Vit7qdpnssFa6OaN8UrWyRyDK9jwC1w7hb1xlryjLGamCdFxUvMKv2VRGpDo6gspXOu6MjNMwfga7gexPDuvdx9Xnh8WPxfo+OfTZ5eJ8Lwz2XRR1QklnE1NG7M2Its+Q8mvPC3W3Hsps9WnLXWONZT9f2XH06YzuZuHpjakAACwAAAA0AA4ALwp1zM3L741IdV91Y1NRrYnVS3GpuNbG6pWo1tRgxPnW4wbjFhfKFuMW4hhfIFuMWoYHuC6RDTE6y3CpV8jI1wWJRWcKUiXPCsQrntoNmKascHuvHJ+9JHa7xbg4Hj5r69HU564r3h8XU9Dr3zy9p/DFgeFQUY/ZtvIRZ0rrF7uw6DsF3255bPf2On6XXojx5n7tsKtcO2+pQq1O2LFWnbUxVrPaKUKxSdRShWd1O0tQoVndZ7JShW91OycYWK09VOycYUK09VOyvCFCtU7JwhQrlOyduD99KnZO3BGsV7K9uEmtKdk7cJNd3V7JwSa7utdlOEINb3V7JxhBre612Tik1ndXtFINWr2kQatXtKk1Ssa0tBqVrtll70nbLL3tO2lkatO0ckGrV7RySapXtpyfCJV9XFxs98pS2oTKcV5KEycV5HvlOK8jE6nFbVv04rZidTiWoTpxa5KE6zxW1CdTgtqE6nFbMVCnFbP3hOC2PeE4CTUK8C0GoV4JySZ1eLNpM6vFm0mdXiWkzq8UtBnV4szkkzpxTkRnV4pyTv1eKckmdOKci36vFOSTOrxTmRnTinNJnTizOarJbdGlrRqLQugYKBhRYhSjRhFUCosQoFRowoLUagXQoiUE5lUSXLXgSXIiS9VlJeiJMitJMoMi1TMygyK0xOSDKrTM5JMqtM80mVWk5pMqUzOaTMrTPNJmV4pzSZleLM5pMyvFnm3WRfHyenQyJa0eVLKGVLKGVCjslqdkWlAKTK0YCytKDVLWlBqlrEKypbVDKpYktVtKQWq2kwghatmkFWEQVplDirDMsbitQxLE4rTEyglWGJlBK0xKCVXOZQSqzZEqszKSUZtJKoklVlJKqOosvNe6LJYLICyAslgslh2SwwFLaUApMqsNWZahYas2qsqlh5E5AManJaQY1qMkpjcxajJKY3MWoyZmGNzFuMmZhicxaiWZhicxaiXOcWMtWrc5hBYraUkxq2zOKTGryYnBO7V5MzgkxK8k4EYk5M8ElitszihzFpmcUFqWzTo7r4HsWAVaWzUDUUIHdA1FUpKmFmWmVqzLTK1YFBQU1SQyFGrYnLcJLCV0RBREOC1CSxOC6QwwvW4YljcFqGJSqyRRElVE2VhkIUCpaUQjFrrcS5yxyRhWJZyhiLAtW50//2Q=="/>
          <p:cNvSpPr>
            <a:spLocks noChangeAspect="1" noChangeArrowheads="1"/>
          </p:cNvSpPr>
          <p:nvPr/>
        </p:nvSpPr>
        <p:spPr bwMode="auto">
          <a:xfrm>
            <a:off x="1174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2059" name="Picture 11" descr="C:\Users\wes\Pictures\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20998" y="457212"/>
            <a:ext cx="226695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689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332656"/>
            <a:ext cx="8686800" cy="5746650"/>
          </a:xfrm>
        </p:spPr>
        <p:txBody>
          <a:bodyPr>
            <a:normAutofit fontScale="90000"/>
          </a:bodyPr>
          <a:lstStyle/>
          <a:p>
            <a:pPr algn="l">
              <a:lnSpc>
                <a:spcPct val="107000"/>
              </a:lnSpc>
              <a:spcAft>
                <a:spcPts val="0"/>
              </a:spcAft>
            </a:pPr>
            <a:r>
              <a:rPr lang="nl-NL" sz="3600" b="1" dirty="0">
                <a:effectLst/>
                <a:latin typeface="Arial"/>
                <a:ea typeface="Calibri"/>
                <a:cs typeface="Times New Roman"/>
              </a:rPr>
              <a:t>3. </a:t>
            </a:r>
            <a:r>
              <a:rPr lang="nl-NL" sz="3600" b="1" u="sng" dirty="0">
                <a:effectLst/>
                <a:latin typeface="Arial"/>
                <a:ea typeface="Calibri"/>
                <a:cs typeface="Times New Roman"/>
              </a:rPr>
              <a:t>Voorbeelden van plantaardige materialen</a:t>
            </a:r>
            <a:br>
              <a:rPr lang="nl-NL" sz="3600" b="1" u="sng" dirty="0">
                <a:effectLst/>
                <a:latin typeface="Arial"/>
                <a:ea typeface="Calibri"/>
                <a:cs typeface="Times New Roman"/>
              </a:rPr>
            </a:br>
            <a:r>
              <a:rPr lang="nl-NL" sz="3600" b="1" dirty="0">
                <a:latin typeface="Arial"/>
                <a:ea typeface="Calibri"/>
                <a:cs typeface="Times New Roman"/>
              </a:rPr>
              <a:t>             </a:t>
            </a:r>
            <a:r>
              <a:rPr lang="nl-NL" sz="3600" b="1" u="sng" dirty="0">
                <a:latin typeface="Arial"/>
                <a:ea typeface="Calibri"/>
                <a:cs typeface="Times New Roman"/>
              </a:rPr>
              <a:t>met symbolische betekenis</a:t>
            </a:r>
            <a:r>
              <a:rPr lang="nl-NL" sz="3600" b="1" u="sng" dirty="0">
                <a:effectLst/>
                <a:latin typeface="Arial"/>
                <a:ea typeface="Calibri"/>
                <a:cs typeface="Times New Roman"/>
              </a:rPr>
              <a:t>: </a:t>
            </a:r>
            <a:br>
              <a:rPr lang="nl-NL" sz="3200" u="sng" dirty="0">
                <a:effectLst/>
                <a:latin typeface="Arial"/>
                <a:ea typeface="Calibri"/>
                <a:cs typeface="Times New Roman"/>
              </a:rPr>
            </a:br>
            <a:r>
              <a:rPr lang="nl-NL" sz="1600" dirty="0">
                <a:latin typeface="Arial"/>
                <a:ea typeface="Calibri"/>
                <a:cs typeface="Times New Roman"/>
              </a:rPr>
              <a:t>			</a:t>
            </a:r>
            <a:br>
              <a:rPr lang="nl-NL" sz="1600" dirty="0">
                <a:latin typeface="Arial"/>
                <a:ea typeface="Calibri"/>
                <a:cs typeface="Times New Roman"/>
              </a:rPr>
            </a:br>
            <a:r>
              <a:rPr lang="nl-NL" sz="1600" dirty="0">
                <a:latin typeface="Arial"/>
                <a:ea typeface="Calibri"/>
                <a:cs typeface="Times New Roman"/>
              </a:rPr>
              <a:t>			</a:t>
            </a:r>
            <a:br>
              <a:rPr lang="nl-NL" sz="1600" dirty="0">
                <a:effectLst/>
                <a:latin typeface="Arial"/>
                <a:ea typeface="Calibri"/>
                <a:cs typeface="Times New Roman"/>
              </a:rPr>
            </a:br>
            <a:br>
              <a:rPr lang="nl-NL" sz="3200" dirty="0">
                <a:latin typeface="Arial"/>
                <a:ea typeface="Calibri"/>
                <a:cs typeface="Times New Roman"/>
              </a:rPr>
            </a:br>
            <a:br>
              <a:rPr lang="nl-NL" sz="3200" dirty="0">
                <a:latin typeface="Arial"/>
                <a:ea typeface="Calibri"/>
                <a:cs typeface="Times New Roman"/>
              </a:rPr>
            </a:br>
            <a:br>
              <a:rPr lang="nl-NL" sz="3200" dirty="0">
                <a:latin typeface="Arial"/>
                <a:ea typeface="Calibri"/>
                <a:cs typeface="Times New Roman"/>
              </a:rPr>
            </a:br>
            <a:r>
              <a:rPr lang="nl-NL" sz="3200" dirty="0">
                <a:solidFill>
                  <a:schemeClr val="tx2"/>
                </a:solidFill>
                <a:effectLst/>
                <a:latin typeface="Arial"/>
                <a:ea typeface="Calibri"/>
                <a:cs typeface="Times New Roman"/>
              </a:rPr>
              <a:t>Vroeger werden bloemen en planten gebruikt om een boodschap over te brengen; </a:t>
            </a:r>
            <a:br>
              <a:rPr lang="nl-NL" sz="3200" dirty="0">
                <a:solidFill>
                  <a:schemeClr val="tx2"/>
                </a:solidFill>
                <a:effectLst/>
                <a:latin typeface="Arial"/>
                <a:ea typeface="Calibri"/>
                <a:cs typeface="Times New Roman"/>
              </a:rPr>
            </a:br>
            <a:r>
              <a:rPr lang="nl-NL" sz="3200" dirty="0">
                <a:solidFill>
                  <a:schemeClr val="tx2"/>
                </a:solidFill>
                <a:latin typeface="Arial"/>
                <a:ea typeface="Calibri"/>
                <a:cs typeface="Times New Roman"/>
              </a:rPr>
              <a:t>Toen </a:t>
            </a:r>
            <a:r>
              <a:rPr lang="nl-NL" sz="3200" dirty="0">
                <a:solidFill>
                  <a:schemeClr val="tx2"/>
                </a:solidFill>
                <a:effectLst/>
                <a:latin typeface="Arial"/>
                <a:ea typeface="Calibri"/>
                <a:cs typeface="Times New Roman"/>
              </a:rPr>
              <a:t>zijn een heleboel symbolische betekenissen ontstaan</a:t>
            </a:r>
            <a:r>
              <a:rPr lang="nl-NL" sz="3200" dirty="0">
                <a:effectLst/>
                <a:latin typeface="Arial"/>
                <a:ea typeface="Calibri"/>
                <a:cs typeface="Times New Roman"/>
              </a:rPr>
              <a:t>.</a:t>
            </a:r>
            <a:br>
              <a:rPr lang="nl-NL" sz="3200" dirty="0">
                <a:effectLst/>
                <a:latin typeface="Arial"/>
                <a:ea typeface="Calibri"/>
                <a:cs typeface="Times New Roman"/>
              </a:rPr>
            </a:br>
            <a:endParaRPr lang="nl-NL"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7838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br>
              <a:rPr lang="nl-NL" sz="2900" dirty="0">
                <a:solidFill>
                  <a:prstClr val="black"/>
                </a:solidFill>
                <a:latin typeface="Arial"/>
                <a:ea typeface="Calibri"/>
                <a:cs typeface="Times New Roman"/>
              </a:rPr>
            </a:br>
            <a:r>
              <a:rPr lang="nl-NL" sz="2900" dirty="0">
                <a:solidFill>
                  <a:srgbClr val="000000"/>
                </a:solidFill>
                <a:latin typeface="Arial"/>
                <a:ea typeface="Times New Roman"/>
                <a:cs typeface="Arial"/>
              </a:rPr>
              <a:t>Niet alleen de plant/bloem heeft een betekenis, vaak gaat dit samen met :</a:t>
            </a:r>
            <a:br>
              <a:rPr lang="nl-NL" sz="1800" dirty="0">
                <a:solidFill>
                  <a:prstClr val="black"/>
                </a:solidFill>
                <a:latin typeface="Arial"/>
                <a:ea typeface="Calibri"/>
                <a:cs typeface="Times New Roman"/>
              </a:rPr>
            </a:br>
            <a:endParaRPr lang="nl-NL" dirty="0"/>
          </a:p>
        </p:txBody>
      </p:sp>
      <p:sp>
        <p:nvSpPr>
          <p:cNvPr id="3" name="Rechthoek 2"/>
          <p:cNvSpPr/>
          <p:nvPr/>
        </p:nvSpPr>
        <p:spPr>
          <a:xfrm>
            <a:off x="827584" y="1556792"/>
            <a:ext cx="8118648" cy="5035994"/>
          </a:xfrm>
          <a:prstGeom prst="rect">
            <a:avLst/>
          </a:prstGeom>
        </p:spPr>
        <p:txBody>
          <a:bodyPr wrap="square">
            <a:spAutoFit/>
          </a:bodyPr>
          <a:lstStyle/>
          <a:p>
            <a:pPr marL="457200">
              <a:spcAft>
                <a:spcPts val="0"/>
              </a:spcAft>
            </a:pPr>
            <a:r>
              <a:rPr lang="nl-NL" i="1" u="sng" dirty="0">
                <a:solidFill>
                  <a:srgbClr val="D0A000"/>
                </a:solidFill>
                <a:effectLst/>
                <a:latin typeface="Arial"/>
                <a:ea typeface="Calibri"/>
                <a:cs typeface="Times New Roman"/>
              </a:rPr>
              <a:t>DE KLEUR</a:t>
            </a:r>
            <a:r>
              <a:rPr lang="nl-NL" dirty="0">
                <a:effectLst/>
                <a:latin typeface="Arial"/>
                <a:ea typeface="Calibri"/>
                <a:cs typeface="Times New Roman"/>
              </a:rPr>
              <a:t> .</a:t>
            </a:r>
            <a:br>
              <a:rPr lang="nl-NL" dirty="0">
                <a:effectLst/>
                <a:latin typeface="Arial"/>
                <a:ea typeface="Calibri"/>
                <a:cs typeface="Times New Roman"/>
              </a:rPr>
            </a:br>
            <a:endParaRPr lang="nl-NL" sz="1200" dirty="0">
              <a:effectLst/>
              <a:latin typeface="Arial"/>
              <a:ea typeface="Calibri"/>
              <a:cs typeface="Times New Roman"/>
            </a:endParaRPr>
          </a:p>
          <a:p>
            <a:pPr marL="342900" lvl="0" indent="-342900">
              <a:spcAft>
                <a:spcPts val="0"/>
              </a:spcAft>
              <a:buFont typeface="Symbol"/>
              <a:buChar char=""/>
            </a:pPr>
            <a:r>
              <a:rPr lang="nl-NL" u="sng" dirty="0">
                <a:effectLst/>
                <a:latin typeface="Arial"/>
                <a:ea typeface="Calibri"/>
                <a:cs typeface="Times New Roman"/>
              </a:rPr>
              <a:t>Witte</a:t>
            </a:r>
            <a:r>
              <a:rPr lang="nl-NL" dirty="0">
                <a:effectLst/>
                <a:latin typeface="Arial"/>
                <a:ea typeface="Calibri"/>
                <a:cs typeface="Times New Roman"/>
              </a:rPr>
              <a:t> lelie : reinheid van Maria (wit is één van de oersymbolen).  </a:t>
            </a:r>
            <a:endParaRPr lang="nl-NL" sz="1200" dirty="0">
              <a:effectLst/>
              <a:latin typeface="Arial"/>
              <a:ea typeface="Calibri"/>
              <a:cs typeface="Times New Roman"/>
            </a:endParaRPr>
          </a:p>
          <a:p>
            <a:pPr marL="342900" lvl="0" indent="-342900">
              <a:spcAft>
                <a:spcPts val="0"/>
              </a:spcAft>
              <a:buFont typeface="Symbol"/>
              <a:buChar char=""/>
            </a:pPr>
            <a:r>
              <a:rPr lang="nl-NL" u="sng" dirty="0">
                <a:effectLst/>
                <a:latin typeface="Arial"/>
                <a:ea typeface="Calibri"/>
                <a:cs typeface="Times New Roman"/>
              </a:rPr>
              <a:t>Witte</a:t>
            </a:r>
            <a:r>
              <a:rPr lang="nl-NL" dirty="0">
                <a:effectLst/>
                <a:latin typeface="Arial"/>
                <a:ea typeface="Calibri"/>
                <a:cs typeface="Times New Roman"/>
              </a:rPr>
              <a:t> roos : zuiverheid.</a:t>
            </a:r>
            <a:endParaRPr lang="nl-NL" sz="1200" dirty="0">
              <a:effectLst/>
              <a:latin typeface="Arial"/>
              <a:ea typeface="Calibri"/>
              <a:cs typeface="Times New Roman"/>
            </a:endParaRPr>
          </a:p>
          <a:p>
            <a:pPr marL="342900" lvl="0" indent="-342900">
              <a:spcAft>
                <a:spcPts val="0"/>
              </a:spcAft>
              <a:buFont typeface="Symbol"/>
              <a:buChar char=""/>
            </a:pPr>
            <a:r>
              <a:rPr lang="nl-NL" u="sng" dirty="0">
                <a:effectLst/>
                <a:latin typeface="Arial"/>
                <a:ea typeface="Calibri"/>
                <a:cs typeface="Times New Roman"/>
              </a:rPr>
              <a:t>Blauwe</a:t>
            </a:r>
            <a:r>
              <a:rPr lang="nl-NL" dirty="0">
                <a:effectLst/>
                <a:latin typeface="Arial"/>
                <a:ea typeface="Calibri"/>
                <a:cs typeface="Times New Roman"/>
              </a:rPr>
              <a:t> akelei : hemels (met zijn vorm ook nog andere betekenissen).</a:t>
            </a:r>
            <a:endParaRPr lang="nl-NL" sz="1200" dirty="0">
              <a:effectLst/>
              <a:latin typeface="Arial"/>
              <a:ea typeface="Calibri"/>
              <a:cs typeface="Times New Roman"/>
            </a:endParaRPr>
          </a:p>
          <a:p>
            <a:pPr marL="342900" lvl="0" indent="-342900">
              <a:spcAft>
                <a:spcPts val="0"/>
              </a:spcAft>
              <a:buFont typeface="Symbol"/>
              <a:buChar char=""/>
            </a:pPr>
            <a:r>
              <a:rPr lang="nl-NL" u="sng" dirty="0">
                <a:effectLst/>
                <a:latin typeface="Arial"/>
                <a:ea typeface="Calibri"/>
                <a:cs typeface="Times New Roman"/>
              </a:rPr>
              <a:t>Driekleurige</a:t>
            </a:r>
            <a:r>
              <a:rPr lang="nl-NL" dirty="0">
                <a:effectLst/>
                <a:latin typeface="Arial"/>
                <a:ea typeface="Calibri"/>
                <a:cs typeface="Times New Roman"/>
              </a:rPr>
              <a:t> bloemen : </a:t>
            </a:r>
            <a:r>
              <a:rPr lang="nl-NL" dirty="0" err="1">
                <a:effectLst/>
                <a:latin typeface="Arial"/>
                <a:ea typeface="Calibri"/>
                <a:cs typeface="Times New Roman"/>
              </a:rPr>
              <a:t>drievuldigheidssymbool</a:t>
            </a:r>
            <a:r>
              <a:rPr lang="nl-NL" dirty="0">
                <a:effectLst/>
                <a:latin typeface="Arial"/>
                <a:ea typeface="Calibri"/>
                <a:cs typeface="Times New Roman"/>
              </a:rPr>
              <a:t> (o.a. viooltje). </a:t>
            </a:r>
            <a:endParaRPr lang="nl-NL" sz="1200" dirty="0">
              <a:effectLst/>
              <a:latin typeface="Arial"/>
              <a:ea typeface="Calibri"/>
              <a:cs typeface="Times New Roman"/>
            </a:endParaRPr>
          </a:p>
          <a:p>
            <a:pPr marL="914400">
              <a:lnSpc>
                <a:spcPct val="107000"/>
              </a:lnSpc>
              <a:spcAft>
                <a:spcPts val="0"/>
              </a:spcAft>
            </a:pPr>
            <a:br>
              <a:rPr lang="nl-NL" dirty="0">
                <a:solidFill>
                  <a:srgbClr val="000000"/>
                </a:solidFill>
                <a:effectLst/>
                <a:latin typeface="Arial"/>
                <a:ea typeface="Times New Roman"/>
                <a:cs typeface="Arial"/>
              </a:rPr>
            </a:br>
            <a:r>
              <a:rPr lang="nl-NL" i="1" u="sng" dirty="0">
                <a:solidFill>
                  <a:srgbClr val="D0A000"/>
                </a:solidFill>
                <a:effectLst/>
                <a:latin typeface="Arial"/>
                <a:ea typeface="Times New Roman"/>
                <a:cs typeface="Arial"/>
              </a:rPr>
              <a:t>DE VORM.</a:t>
            </a:r>
            <a:endParaRPr lang="nl-NL" sz="1200" dirty="0">
              <a:effectLst/>
              <a:latin typeface="Arial"/>
              <a:ea typeface="Calibri"/>
              <a:cs typeface="Times New Roman"/>
            </a:endParaRPr>
          </a:p>
          <a:p>
            <a:pPr marL="1143000" lvl="2" indent="-228600">
              <a:lnSpc>
                <a:spcPct val="107000"/>
              </a:lnSpc>
              <a:spcAft>
                <a:spcPts val="800"/>
              </a:spcAft>
              <a:buSzPts val="1000"/>
              <a:buFont typeface="Wingdings"/>
              <a:buChar char=""/>
              <a:tabLst>
                <a:tab pos="1371600" algn="l"/>
              </a:tabLst>
            </a:pPr>
            <a:r>
              <a:rPr lang="nl-NL" u="sng" dirty="0">
                <a:solidFill>
                  <a:srgbClr val="000000"/>
                </a:solidFill>
                <a:effectLst/>
                <a:latin typeface="Arial"/>
                <a:ea typeface="Times New Roman"/>
                <a:cs typeface="Arial"/>
              </a:rPr>
              <a:t>Drietallig</a:t>
            </a:r>
            <a:r>
              <a:rPr lang="nl-NL" dirty="0">
                <a:solidFill>
                  <a:srgbClr val="000000"/>
                </a:solidFill>
                <a:effectLst/>
                <a:latin typeface="Arial"/>
                <a:ea typeface="Times New Roman"/>
                <a:cs typeface="Arial"/>
              </a:rPr>
              <a:t> blad : </a:t>
            </a:r>
            <a:r>
              <a:rPr lang="nl-NL" dirty="0" err="1">
                <a:solidFill>
                  <a:srgbClr val="000000"/>
                </a:solidFill>
                <a:effectLst/>
                <a:latin typeface="Arial"/>
                <a:ea typeface="Times New Roman"/>
                <a:cs typeface="Arial"/>
              </a:rPr>
              <a:t>drievuldigheid</a:t>
            </a:r>
            <a:r>
              <a:rPr lang="nl-NL" dirty="0">
                <a:solidFill>
                  <a:srgbClr val="000000"/>
                </a:solidFill>
                <a:effectLst/>
                <a:latin typeface="Arial"/>
                <a:ea typeface="Times New Roman"/>
                <a:cs typeface="Arial"/>
              </a:rPr>
              <a:t> (b.v. klaver, aardbei, leverbloempje, pioen, stinkende gouwe, klimop, </a:t>
            </a:r>
            <a:r>
              <a:rPr lang="nl-NL" dirty="0" err="1">
                <a:solidFill>
                  <a:srgbClr val="000000"/>
                </a:solidFill>
                <a:effectLst/>
                <a:latin typeface="Arial"/>
                <a:ea typeface="Times New Roman"/>
                <a:cs typeface="Arial"/>
              </a:rPr>
              <a:t>druiveblad</a:t>
            </a:r>
            <a:r>
              <a:rPr lang="nl-NL" dirty="0">
                <a:solidFill>
                  <a:srgbClr val="000000"/>
                </a:solidFill>
                <a:effectLst/>
                <a:latin typeface="Arial"/>
                <a:ea typeface="Times New Roman"/>
                <a:cs typeface="Arial"/>
              </a:rPr>
              <a:t>). </a:t>
            </a:r>
            <a:endParaRPr lang="nl-NL" sz="1200" dirty="0">
              <a:solidFill>
                <a:srgbClr val="000000"/>
              </a:solidFill>
              <a:effectLst/>
              <a:latin typeface="Arial"/>
              <a:ea typeface="Calibri"/>
              <a:cs typeface="Times New Roman"/>
            </a:endParaRPr>
          </a:p>
          <a:p>
            <a:pPr marL="1143000" lvl="2" indent="-228600">
              <a:lnSpc>
                <a:spcPct val="107000"/>
              </a:lnSpc>
              <a:spcAft>
                <a:spcPts val="800"/>
              </a:spcAft>
              <a:buSzPts val="1000"/>
              <a:buFont typeface="Wingdings"/>
              <a:buChar char=""/>
              <a:tabLst>
                <a:tab pos="1371600" algn="l"/>
              </a:tabLst>
            </a:pPr>
            <a:r>
              <a:rPr lang="nl-NL" u="sng" dirty="0">
                <a:solidFill>
                  <a:srgbClr val="000000"/>
                </a:solidFill>
                <a:effectLst/>
                <a:latin typeface="Arial"/>
                <a:ea typeface="Times New Roman"/>
                <a:cs typeface="Arial"/>
              </a:rPr>
              <a:t>Sporen</a:t>
            </a:r>
            <a:r>
              <a:rPr lang="nl-NL" dirty="0">
                <a:solidFill>
                  <a:srgbClr val="000000"/>
                </a:solidFill>
                <a:effectLst/>
                <a:latin typeface="Arial"/>
                <a:ea typeface="Times New Roman"/>
                <a:cs typeface="Arial"/>
              </a:rPr>
              <a:t> van de akelei : staarten van de duif, de heilige geest, door wie Maria bevrucht werd. </a:t>
            </a:r>
            <a:endParaRPr lang="nl-NL" sz="1200" dirty="0">
              <a:solidFill>
                <a:srgbClr val="000000"/>
              </a:solidFill>
              <a:effectLst/>
              <a:latin typeface="Arial"/>
              <a:ea typeface="Calibri"/>
              <a:cs typeface="Times New Roman"/>
            </a:endParaRPr>
          </a:p>
          <a:p>
            <a:pPr marL="1143000" lvl="2" indent="-228600">
              <a:lnSpc>
                <a:spcPct val="107000"/>
              </a:lnSpc>
              <a:spcAft>
                <a:spcPts val="800"/>
              </a:spcAft>
              <a:buSzPts val="1000"/>
              <a:buFont typeface="Wingdings"/>
              <a:buChar char=""/>
              <a:tabLst>
                <a:tab pos="1371600" algn="l"/>
              </a:tabLst>
            </a:pPr>
            <a:r>
              <a:rPr lang="nl-NL" u="sng" dirty="0">
                <a:solidFill>
                  <a:srgbClr val="000000"/>
                </a:solidFill>
                <a:effectLst/>
                <a:latin typeface="Arial"/>
                <a:ea typeface="Times New Roman"/>
                <a:cs typeface="Arial"/>
              </a:rPr>
              <a:t>Driedelige</a:t>
            </a:r>
            <a:r>
              <a:rPr lang="nl-NL" dirty="0">
                <a:solidFill>
                  <a:srgbClr val="000000"/>
                </a:solidFill>
                <a:effectLst/>
                <a:latin typeface="Arial"/>
                <a:ea typeface="Times New Roman"/>
                <a:cs typeface="Arial"/>
              </a:rPr>
              <a:t> bloem : </a:t>
            </a:r>
            <a:r>
              <a:rPr lang="nl-NL" dirty="0" err="1">
                <a:solidFill>
                  <a:srgbClr val="000000"/>
                </a:solidFill>
                <a:effectLst/>
                <a:latin typeface="Arial"/>
                <a:ea typeface="Times New Roman"/>
                <a:cs typeface="Arial"/>
              </a:rPr>
              <a:t>drievuldigheidssymbool</a:t>
            </a:r>
            <a:r>
              <a:rPr lang="nl-NL" dirty="0">
                <a:solidFill>
                  <a:srgbClr val="000000"/>
                </a:solidFill>
                <a:effectLst/>
                <a:latin typeface="Arial"/>
                <a:ea typeface="Times New Roman"/>
                <a:cs typeface="Arial"/>
              </a:rPr>
              <a:t> b.v. lis. </a:t>
            </a:r>
            <a:endParaRPr lang="nl-NL" sz="1200" dirty="0">
              <a:solidFill>
                <a:srgbClr val="000000"/>
              </a:solidFill>
              <a:effectLst/>
              <a:latin typeface="Arial"/>
              <a:ea typeface="Calibri"/>
              <a:cs typeface="Times New Roman"/>
            </a:endParaRPr>
          </a:p>
          <a:p>
            <a:pPr marL="1143000" lvl="2" indent="-228600">
              <a:lnSpc>
                <a:spcPct val="107000"/>
              </a:lnSpc>
              <a:spcAft>
                <a:spcPts val="800"/>
              </a:spcAft>
              <a:buSzPts val="1000"/>
              <a:buFont typeface="Wingdings"/>
              <a:buChar char=""/>
              <a:tabLst>
                <a:tab pos="1371600" algn="l"/>
              </a:tabLst>
            </a:pPr>
            <a:r>
              <a:rPr lang="nl-NL" u="sng" dirty="0">
                <a:solidFill>
                  <a:srgbClr val="000000"/>
                </a:solidFill>
                <a:effectLst/>
                <a:latin typeface="Arial"/>
                <a:ea typeface="Times New Roman"/>
                <a:cs typeface="Arial"/>
              </a:rPr>
              <a:t>Zwaardvormige</a:t>
            </a:r>
            <a:r>
              <a:rPr lang="nl-NL" dirty="0">
                <a:solidFill>
                  <a:srgbClr val="000000"/>
                </a:solidFill>
                <a:effectLst/>
                <a:latin typeface="Arial"/>
                <a:ea typeface="Times New Roman"/>
                <a:cs typeface="Arial"/>
              </a:rPr>
              <a:t> bladeren : onderscheidingsvermogen (het zwaard is daar weer het symbool van). </a:t>
            </a:r>
          </a:p>
          <a:p>
            <a:pPr marL="1143000" lvl="2" indent="-228600">
              <a:lnSpc>
                <a:spcPct val="107000"/>
              </a:lnSpc>
              <a:spcAft>
                <a:spcPts val="800"/>
              </a:spcAft>
              <a:buSzPts val="1000"/>
              <a:buFont typeface="Wingdings"/>
              <a:buChar char=""/>
              <a:tabLst>
                <a:tab pos="1371600" algn="l"/>
              </a:tabLst>
            </a:pPr>
            <a:r>
              <a:rPr lang="nl-NL" u="sng" dirty="0">
                <a:solidFill>
                  <a:srgbClr val="000000"/>
                </a:solidFill>
                <a:effectLst/>
                <a:latin typeface="Arial"/>
                <a:ea typeface="Times New Roman"/>
              </a:rPr>
              <a:t>Stekelige</a:t>
            </a:r>
            <a:r>
              <a:rPr lang="nl-NL" dirty="0">
                <a:solidFill>
                  <a:srgbClr val="000000"/>
                </a:solidFill>
                <a:effectLst/>
                <a:latin typeface="Arial"/>
                <a:ea typeface="Times New Roman"/>
              </a:rPr>
              <a:t> planten : </a:t>
            </a:r>
            <a:r>
              <a:rPr lang="nl-NL" dirty="0" err="1">
                <a:solidFill>
                  <a:srgbClr val="000000"/>
                </a:solidFill>
                <a:effectLst/>
                <a:latin typeface="Arial"/>
                <a:ea typeface="Times New Roman"/>
              </a:rPr>
              <a:t>lijdenssymbool</a:t>
            </a:r>
            <a:r>
              <a:rPr lang="nl-NL" dirty="0">
                <a:solidFill>
                  <a:srgbClr val="000000"/>
                </a:solidFill>
                <a:effectLst/>
                <a:latin typeface="Arial"/>
                <a:ea typeface="Times New Roman"/>
              </a:rPr>
              <a:t> b.v. rozen, distels, bramen</a:t>
            </a:r>
            <a:endParaRPr lang="nl-NL" dirty="0"/>
          </a:p>
        </p:txBody>
      </p:sp>
    </p:spTree>
    <p:extLst>
      <p:ext uri="{BB962C8B-B14F-4D97-AF65-F5344CB8AC3E}">
        <p14:creationId xmlns:p14="http://schemas.microsoft.com/office/powerpoint/2010/main" val="3796569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a:t>
            </a:r>
          </a:p>
        </p:txBody>
      </p:sp>
      <p:sp>
        <p:nvSpPr>
          <p:cNvPr id="4" name="Rechthoek 3"/>
          <p:cNvSpPr/>
          <p:nvPr/>
        </p:nvSpPr>
        <p:spPr>
          <a:xfrm>
            <a:off x="467544" y="260648"/>
            <a:ext cx="8280920" cy="6338787"/>
          </a:xfrm>
          <a:prstGeom prst="rect">
            <a:avLst/>
          </a:prstGeom>
        </p:spPr>
        <p:txBody>
          <a:bodyPr wrap="square">
            <a:spAutoFit/>
          </a:bodyPr>
          <a:lstStyle/>
          <a:p>
            <a:pPr marL="914400">
              <a:lnSpc>
                <a:spcPct val="107000"/>
              </a:lnSpc>
              <a:spcAft>
                <a:spcPts val="0"/>
              </a:spcAft>
            </a:pPr>
            <a:r>
              <a:rPr lang="nl-NL" i="1" u="sng" dirty="0">
                <a:solidFill>
                  <a:srgbClr val="D0A000"/>
                </a:solidFill>
                <a:effectLst/>
                <a:latin typeface="Arial"/>
                <a:ea typeface="Times New Roman"/>
                <a:cs typeface="Arial"/>
              </a:rPr>
              <a:t>DE GROEIWIJZE.</a:t>
            </a:r>
            <a:endParaRPr lang="nl-NL" sz="1200" dirty="0">
              <a:effectLst/>
              <a:latin typeface="Arial"/>
              <a:ea typeface="Calibri"/>
              <a:cs typeface="Times New Roman"/>
            </a:endParaRPr>
          </a:p>
          <a:p>
            <a:pPr marL="1143000" lvl="2" indent="-228600">
              <a:lnSpc>
                <a:spcPct val="107000"/>
              </a:lnSpc>
              <a:spcAft>
                <a:spcPts val="800"/>
              </a:spcAft>
              <a:buSzPts val="1000"/>
              <a:buFont typeface="Wingdings"/>
              <a:buChar char=""/>
              <a:tabLst>
                <a:tab pos="1371600" algn="l"/>
              </a:tabLst>
            </a:pPr>
            <a:r>
              <a:rPr lang="nl-NL" u="sng" dirty="0">
                <a:solidFill>
                  <a:srgbClr val="000000"/>
                </a:solidFill>
                <a:effectLst/>
                <a:latin typeface="Arial"/>
                <a:ea typeface="Times New Roman"/>
                <a:cs typeface="Arial"/>
              </a:rPr>
              <a:t>Planten</a:t>
            </a:r>
            <a:r>
              <a:rPr lang="nl-NL" dirty="0">
                <a:solidFill>
                  <a:srgbClr val="000000"/>
                </a:solidFill>
                <a:effectLst/>
                <a:latin typeface="Arial"/>
                <a:ea typeface="Times New Roman"/>
                <a:cs typeface="Arial"/>
              </a:rPr>
              <a:t> waar men gemakkelijk over kan lopen zonder dat ze er van lijden : nederigheid b.v. maarts viooltje. </a:t>
            </a:r>
            <a:endParaRPr lang="nl-NL" sz="1200" dirty="0">
              <a:solidFill>
                <a:srgbClr val="000000"/>
              </a:solidFill>
              <a:effectLst/>
              <a:latin typeface="Arial"/>
              <a:ea typeface="Calibri"/>
              <a:cs typeface="Times New Roman"/>
            </a:endParaRPr>
          </a:p>
          <a:p>
            <a:pPr marL="1143000" lvl="2" indent="-228600">
              <a:lnSpc>
                <a:spcPct val="107000"/>
              </a:lnSpc>
              <a:spcAft>
                <a:spcPts val="800"/>
              </a:spcAft>
              <a:buSzPts val="1000"/>
              <a:buFont typeface="Wingdings"/>
              <a:buChar char=""/>
              <a:tabLst>
                <a:tab pos="1371600" algn="l"/>
              </a:tabLst>
            </a:pPr>
            <a:r>
              <a:rPr lang="nl-NL" u="sng" dirty="0">
                <a:solidFill>
                  <a:srgbClr val="000000"/>
                </a:solidFill>
                <a:effectLst/>
                <a:latin typeface="Arial"/>
                <a:ea typeface="Times New Roman"/>
                <a:cs typeface="Arial"/>
              </a:rPr>
              <a:t>Hechtwortels</a:t>
            </a:r>
            <a:r>
              <a:rPr lang="nl-NL" dirty="0">
                <a:solidFill>
                  <a:srgbClr val="000000"/>
                </a:solidFill>
                <a:effectLst/>
                <a:latin typeface="Arial"/>
                <a:ea typeface="Times New Roman"/>
                <a:cs typeface="Arial"/>
              </a:rPr>
              <a:t> : trouw b.v. klimop. </a:t>
            </a:r>
            <a:endParaRPr lang="nl-NL" sz="1200" dirty="0">
              <a:solidFill>
                <a:srgbClr val="000000"/>
              </a:solidFill>
              <a:effectLst/>
              <a:latin typeface="Arial"/>
              <a:ea typeface="Calibri"/>
              <a:cs typeface="Times New Roman"/>
            </a:endParaRPr>
          </a:p>
          <a:p>
            <a:pPr marL="914400">
              <a:lnSpc>
                <a:spcPct val="107000"/>
              </a:lnSpc>
              <a:spcAft>
                <a:spcPts val="0"/>
              </a:spcAft>
            </a:pPr>
            <a:br>
              <a:rPr lang="nl-NL" dirty="0">
                <a:solidFill>
                  <a:srgbClr val="000000"/>
                </a:solidFill>
                <a:effectLst/>
                <a:latin typeface="Arial"/>
                <a:ea typeface="Times New Roman"/>
                <a:cs typeface="Arial"/>
              </a:rPr>
            </a:br>
            <a:r>
              <a:rPr lang="nl-NL" i="1" u="sng" dirty="0">
                <a:solidFill>
                  <a:srgbClr val="D0A000"/>
                </a:solidFill>
                <a:effectLst/>
                <a:latin typeface="Arial"/>
                <a:ea typeface="Times New Roman"/>
                <a:cs typeface="Arial"/>
              </a:rPr>
              <a:t>DE GEUR.</a:t>
            </a:r>
            <a:br>
              <a:rPr lang="nl-NL" dirty="0">
                <a:solidFill>
                  <a:srgbClr val="000000"/>
                </a:solidFill>
                <a:effectLst/>
                <a:latin typeface="Arial"/>
                <a:ea typeface="Times New Roman"/>
                <a:cs typeface="Arial"/>
              </a:rPr>
            </a:br>
            <a:r>
              <a:rPr lang="nl-NL" dirty="0">
                <a:solidFill>
                  <a:srgbClr val="000000"/>
                </a:solidFill>
                <a:effectLst/>
                <a:latin typeface="Arial"/>
                <a:ea typeface="Times New Roman"/>
                <a:cs typeface="Arial"/>
              </a:rPr>
              <a:t>Dit speelde in veel gevallen ook een rol. Geur was belangrijk.</a:t>
            </a:r>
            <a:br>
              <a:rPr lang="nl-NL" dirty="0">
                <a:solidFill>
                  <a:srgbClr val="000000"/>
                </a:solidFill>
                <a:effectLst/>
                <a:latin typeface="Arial"/>
                <a:ea typeface="Times New Roman"/>
                <a:cs typeface="Arial"/>
              </a:rPr>
            </a:br>
            <a:br>
              <a:rPr lang="nl-NL" dirty="0">
                <a:solidFill>
                  <a:srgbClr val="000000"/>
                </a:solidFill>
                <a:effectLst/>
                <a:latin typeface="Arial"/>
                <a:ea typeface="Times New Roman"/>
                <a:cs typeface="Arial"/>
              </a:rPr>
            </a:br>
            <a:r>
              <a:rPr lang="nl-NL" i="1" u="sng" dirty="0">
                <a:solidFill>
                  <a:srgbClr val="D0A000"/>
                </a:solidFill>
                <a:effectLst/>
                <a:latin typeface="Arial"/>
                <a:ea typeface="Times New Roman"/>
                <a:cs typeface="Arial"/>
              </a:rPr>
              <a:t>DE GENEESKRACHT.</a:t>
            </a:r>
            <a:br>
              <a:rPr lang="nl-NL" dirty="0">
                <a:solidFill>
                  <a:srgbClr val="000000"/>
                </a:solidFill>
                <a:effectLst/>
                <a:latin typeface="Arial"/>
                <a:ea typeface="Times New Roman"/>
                <a:cs typeface="Arial"/>
              </a:rPr>
            </a:br>
            <a:r>
              <a:rPr lang="nl-NL" dirty="0">
                <a:solidFill>
                  <a:srgbClr val="000000"/>
                </a:solidFill>
                <a:effectLst/>
                <a:latin typeface="Arial"/>
                <a:ea typeface="Times New Roman"/>
                <a:cs typeface="Arial"/>
              </a:rPr>
              <a:t>Ook giftigheid. </a:t>
            </a:r>
            <a:endParaRPr lang="nl-NL" sz="1200" dirty="0">
              <a:effectLst/>
              <a:latin typeface="Arial"/>
              <a:ea typeface="Calibri"/>
              <a:cs typeface="Times New Roman"/>
            </a:endParaRPr>
          </a:p>
          <a:p>
            <a:pPr marL="1143000" lvl="2" indent="-228600">
              <a:lnSpc>
                <a:spcPct val="107000"/>
              </a:lnSpc>
              <a:spcAft>
                <a:spcPts val="800"/>
              </a:spcAft>
              <a:buSzPts val="1000"/>
              <a:buFont typeface="Wingdings"/>
              <a:buChar char=""/>
              <a:tabLst>
                <a:tab pos="1371600" algn="l"/>
              </a:tabLst>
            </a:pPr>
            <a:r>
              <a:rPr lang="nl-NL" u="sng" dirty="0">
                <a:solidFill>
                  <a:srgbClr val="000000"/>
                </a:solidFill>
                <a:effectLst/>
                <a:latin typeface="Arial"/>
                <a:ea typeface="Times New Roman"/>
                <a:cs typeface="Arial"/>
              </a:rPr>
              <a:t>Weegbree</a:t>
            </a:r>
            <a:r>
              <a:rPr lang="nl-NL" dirty="0">
                <a:solidFill>
                  <a:srgbClr val="000000"/>
                </a:solidFill>
                <a:effectLst/>
                <a:latin typeface="Arial"/>
                <a:ea typeface="Times New Roman"/>
                <a:cs typeface="Arial"/>
              </a:rPr>
              <a:t> : verlossing (vanwege de geneeskracht). </a:t>
            </a:r>
            <a:endParaRPr lang="nl-NL" sz="1200" dirty="0">
              <a:solidFill>
                <a:srgbClr val="000000"/>
              </a:solidFill>
              <a:effectLst/>
              <a:latin typeface="Arial"/>
              <a:ea typeface="Calibri"/>
              <a:cs typeface="Times New Roman"/>
            </a:endParaRPr>
          </a:p>
          <a:p>
            <a:pPr marL="914400">
              <a:lnSpc>
                <a:spcPct val="107000"/>
              </a:lnSpc>
              <a:spcAft>
                <a:spcPts val="0"/>
              </a:spcAft>
            </a:pPr>
            <a:br>
              <a:rPr lang="nl-NL" dirty="0">
                <a:solidFill>
                  <a:srgbClr val="000000"/>
                </a:solidFill>
                <a:effectLst/>
                <a:latin typeface="Arial"/>
                <a:ea typeface="Times New Roman"/>
                <a:cs typeface="Arial"/>
              </a:rPr>
            </a:br>
            <a:r>
              <a:rPr lang="nl-NL" i="1" u="sng" dirty="0">
                <a:solidFill>
                  <a:srgbClr val="D0A000"/>
                </a:solidFill>
                <a:effectLst/>
                <a:latin typeface="Arial"/>
                <a:ea typeface="Times New Roman"/>
                <a:cs typeface="Arial"/>
              </a:rPr>
              <a:t>HET SEIZOEN.</a:t>
            </a:r>
            <a:endParaRPr lang="nl-NL" sz="1200" dirty="0">
              <a:effectLst/>
              <a:latin typeface="Arial"/>
              <a:ea typeface="Calibri"/>
              <a:cs typeface="Times New Roman"/>
            </a:endParaRPr>
          </a:p>
          <a:p>
            <a:pPr marL="1143000" lvl="2" indent="-228600">
              <a:lnSpc>
                <a:spcPct val="107000"/>
              </a:lnSpc>
              <a:spcAft>
                <a:spcPts val="800"/>
              </a:spcAft>
              <a:buSzPts val="1000"/>
              <a:buFont typeface="Wingdings"/>
              <a:buChar char=""/>
              <a:tabLst>
                <a:tab pos="1371600" algn="l"/>
              </a:tabLst>
            </a:pPr>
            <a:r>
              <a:rPr lang="nl-NL" u="sng" dirty="0">
                <a:solidFill>
                  <a:srgbClr val="000000"/>
                </a:solidFill>
                <a:effectLst/>
                <a:latin typeface="Arial"/>
                <a:ea typeface="Times New Roman"/>
                <a:cs typeface="Arial"/>
              </a:rPr>
              <a:t>Bloemen</a:t>
            </a:r>
            <a:r>
              <a:rPr lang="nl-NL" dirty="0">
                <a:solidFill>
                  <a:srgbClr val="000000"/>
                </a:solidFill>
                <a:effectLst/>
                <a:latin typeface="Arial"/>
                <a:ea typeface="Times New Roman"/>
                <a:cs typeface="Arial"/>
              </a:rPr>
              <a:t> : lente. </a:t>
            </a:r>
            <a:endParaRPr lang="nl-NL" sz="1200" dirty="0">
              <a:solidFill>
                <a:srgbClr val="000000"/>
              </a:solidFill>
              <a:effectLst/>
              <a:latin typeface="Arial"/>
              <a:ea typeface="Calibri"/>
              <a:cs typeface="Times New Roman"/>
            </a:endParaRPr>
          </a:p>
          <a:p>
            <a:pPr marL="1143000" lvl="2" indent="-228600">
              <a:lnSpc>
                <a:spcPct val="107000"/>
              </a:lnSpc>
              <a:spcAft>
                <a:spcPts val="800"/>
              </a:spcAft>
              <a:buSzPts val="1000"/>
              <a:buFont typeface="Wingdings"/>
              <a:buChar char=""/>
              <a:tabLst>
                <a:tab pos="1371600" algn="l"/>
              </a:tabLst>
            </a:pPr>
            <a:r>
              <a:rPr lang="nl-NL" u="sng" dirty="0">
                <a:solidFill>
                  <a:srgbClr val="000000"/>
                </a:solidFill>
                <a:effectLst/>
                <a:latin typeface="Arial"/>
                <a:ea typeface="Times New Roman"/>
                <a:cs typeface="Arial"/>
              </a:rPr>
              <a:t>Vruchten</a:t>
            </a:r>
            <a:r>
              <a:rPr lang="nl-NL" dirty="0">
                <a:solidFill>
                  <a:srgbClr val="000000"/>
                </a:solidFill>
                <a:effectLst/>
                <a:latin typeface="Arial"/>
                <a:ea typeface="Times New Roman"/>
                <a:cs typeface="Arial"/>
              </a:rPr>
              <a:t> : herfst. </a:t>
            </a:r>
            <a:endParaRPr lang="nl-NL" sz="1200" dirty="0">
              <a:solidFill>
                <a:srgbClr val="000000"/>
              </a:solidFill>
              <a:effectLst/>
              <a:latin typeface="Arial"/>
              <a:ea typeface="Calibri"/>
              <a:cs typeface="Times New Roman"/>
            </a:endParaRPr>
          </a:p>
          <a:p>
            <a:pPr marL="914400">
              <a:lnSpc>
                <a:spcPct val="107000"/>
              </a:lnSpc>
              <a:spcAft>
                <a:spcPts val="0"/>
              </a:spcAft>
            </a:pPr>
            <a:br>
              <a:rPr lang="nl-NL" dirty="0">
                <a:solidFill>
                  <a:srgbClr val="000000"/>
                </a:solidFill>
                <a:effectLst/>
                <a:latin typeface="Arial"/>
                <a:ea typeface="Times New Roman"/>
                <a:cs typeface="Arial"/>
              </a:rPr>
            </a:br>
            <a:r>
              <a:rPr lang="nl-NL" i="1" u="sng" dirty="0">
                <a:solidFill>
                  <a:srgbClr val="D0A000"/>
                </a:solidFill>
                <a:effectLst/>
                <a:latin typeface="Arial"/>
                <a:ea typeface="Times New Roman"/>
                <a:cs typeface="Arial"/>
              </a:rPr>
              <a:t>DE NAAM.</a:t>
            </a:r>
            <a:endParaRPr lang="nl-NL" sz="1200" dirty="0">
              <a:effectLst/>
              <a:latin typeface="Arial"/>
              <a:ea typeface="Calibri"/>
              <a:cs typeface="Times New Roman"/>
            </a:endParaRPr>
          </a:p>
          <a:p>
            <a:pPr marL="1143000" lvl="2" indent="-228600">
              <a:lnSpc>
                <a:spcPct val="107000"/>
              </a:lnSpc>
              <a:spcAft>
                <a:spcPts val="800"/>
              </a:spcAft>
              <a:buSzPts val="1000"/>
              <a:buFont typeface="Wingdings"/>
              <a:buChar char=""/>
              <a:tabLst>
                <a:tab pos="1371600" algn="l"/>
              </a:tabLst>
            </a:pPr>
            <a:r>
              <a:rPr lang="nl-NL" u="sng" dirty="0">
                <a:solidFill>
                  <a:srgbClr val="000000"/>
                </a:solidFill>
                <a:effectLst/>
                <a:latin typeface="Arial"/>
                <a:ea typeface="Times New Roman"/>
                <a:cs typeface="Arial"/>
              </a:rPr>
              <a:t>Anjer</a:t>
            </a:r>
            <a:r>
              <a:rPr lang="nl-NL" dirty="0">
                <a:solidFill>
                  <a:srgbClr val="000000"/>
                </a:solidFill>
                <a:effectLst/>
                <a:latin typeface="Arial"/>
                <a:ea typeface="Times New Roman"/>
                <a:cs typeface="Arial"/>
              </a:rPr>
              <a:t> Di-</a:t>
            </a:r>
            <a:r>
              <a:rPr lang="nl-NL" dirty="0" err="1">
                <a:solidFill>
                  <a:srgbClr val="000000"/>
                </a:solidFill>
                <a:effectLst/>
                <a:latin typeface="Arial"/>
                <a:ea typeface="Times New Roman"/>
                <a:cs typeface="Arial"/>
              </a:rPr>
              <a:t>anthus</a:t>
            </a:r>
            <a:r>
              <a:rPr lang="nl-NL" dirty="0">
                <a:solidFill>
                  <a:srgbClr val="000000"/>
                </a:solidFill>
                <a:effectLst/>
                <a:latin typeface="Arial"/>
                <a:ea typeface="Times New Roman"/>
                <a:cs typeface="Arial"/>
              </a:rPr>
              <a:t> : goddelijke bloem voor goddelijke liefde. </a:t>
            </a:r>
            <a:endParaRPr lang="nl-NL" sz="1200" dirty="0">
              <a:solidFill>
                <a:srgbClr val="000000"/>
              </a:solidFill>
              <a:effectLst/>
              <a:latin typeface="Arial"/>
              <a:ea typeface="Calibri"/>
              <a:cs typeface="Times New Roman"/>
            </a:endParaRPr>
          </a:p>
          <a:p>
            <a:pPr marL="1143000" lvl="2" indent="-228600">
              <a:lnSpc>
                <a:spcPct val="107000"/>
              </a:lnSpc>
              <a:spcAft>
                <a:spcPts val="800"/>
              </a:spcAft>
              <a:buSzPts val="1000"/>
              <a:buFont typeface="Wingdings"/>
              <a:buChar char=""/>
              <a:tabLst>
                <a:tab pos="1371600" algn="l"/>
              </a:tabLst>
            </a:pPr>
            <a:r>
              <a:rPr lang="nl-NL" u="sng" dirty="0">
                <a:solidFill>
                  <a:srgbClr val="000000"/>
                </a:solidFill>
                <a:effectLst/>
                <a:latin typeface="Arial"/>
                <a:ea typeface="Times New Roman"/>
                <a:cs typeface="Arial"/>
              </a:rPr>
              <a:t>Veronica</a:t>
            </a:r>
            <a:r>
              <a:rPr lang="nl-NL" dirty="0">
                <a:solidFill>
                  <a:srgbClr val="000000"/>
                </a:solidFill>
                <a:effectLst/>
                <a:latin typeface="Arial"/>
                <a:ea typeface="Times New Roman"/>
                <a:cs typeface="Arial"/>
              </a:rPr>
              <a:t> Vera-unica : enige waarheid. </a:t>
            </a:r>
            <a:endParaRPr lang="nl-NL" sz="1200" dirty="0">
              <a:solidFill>
                <a:srgbClr val="000000"/>
              </a:solidFill>
              <a:effectLst/>
              <a:latin typeface="Arial"/>
              <a:ea typeface="Calibri"/>
              <a:cs typeface="Times New Roman"/>
            </a:endParaRPr>
          </a:p>
        </p:txBody>
      </p:sp>
    </p:spTree>
    <p:extLst>
      <p:ext uri="{BB962C8B-B14F-4D97-AF65-F5344CB8AC3E}">
        <p14:creationId xmlns:p14="http://schemas.microsoft.com/office/powerpoint/2010/main" val="4055773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11313" y="0"/>
            <a:ext cx="7167314" cy="828092"/>
          </a:xfrm>
        </p:spPr>
        <p:txBody>
          <a:bodyPr>
            <a:normAutofit/>
          </a:bodyPr>
          <a:lstStyle/>
          <a:p>
            <a:r>
              <a:rPr lang="nl-NL" sz="2800" u="sng" dirty="0">
                <a:effectLst/>
                <a:latin typeface="Arial"/>
                <a:ea typeface="Calibri"/>
                <a:cs typeface="Times New Roman"/>
              </a:rPr>
              <a:t>Betekenissen van plantaardige materialen</a:t>
            </a:r>
            <a:endParaRPr lang="nl-NL" sz="2800" u="sng" dirty="0"/>
          </a:p>
        </p:txBody>
      </p:sp>
      <p:graphicFrame>
        <p:nvGraphicFramePr>
          <p:cNvPr id="4" name="Tabel 3"/>
          <p:cNvGraphicFramePr>
            <a:graphicFrameLocks noGrp="1"/>
          </p:cNvGraphicFramePr>
          <p:nvPr>
            <p:extLst>
              <p:ext uri="{D42A27DB-BD31-4B8C-83A1-F6EECF244321}">
                <p14:modId xmlns:p14="http://schemas.microsoft.com/office/powerpoint/2010/main" val="3701426837"/>
              </p:ext>
            </p:extLst>
          </p:nvPr>
        </p:nvGraphicFramePr>
        <p:xfrm>
          <a:off x="2516751" y="832784"/>
          <a:ext cx="6029638" cy="5930800"/>
        </p:xfrm>
        <a:graphic>
          <a:graphicData uri="http://schemas.openxmlformats.org/drawingml/2006/table">
            <a:tbl>
              <a:tblPr firstRow="1" firstCol="1" bandRow="1"/>
              <a:tblGrid>
                <a:gridCol w="2157990">
                  <a:extLst>
                    <a:ext uri="{9D8B030D-6E8A-4147-A177-3AD203B41FA5}">
                      <a16:colId xmlns:a16="http://schemas.microsoft.com/office/drawing/2014/main" val="20000"/>
                    </a:ext>
                  </a:extLst>
                </a:gridCol>
                <a:gridCol w="3871648">
                  <a:extLst>
                    <a:ext uri="{9D8B030D-6E8A-4147-A177-3AD203B41FA5}">
                      <a16:colId xmlns:a16="http://schemas.microsoft.com/office/drawing/2014/main" val="20001"/>
                    </a:ext>
                  </a:extLst>
                </a:gridCol>
              </a:tblGrid>
              <a:tr h="560387">
                <a:tc>
                  <a:txBody>
                    <a:bodyPr/>
                    <a:lstStyle/>
                    <a:p>
                      <a:pPr>
                        <a:lnSpc>
                          <a:spcPct val="107000"/>
                        </a:lnSpc>
                        <a:spcAft>
                          <a:spcPts val="0"/>
                        </a:spcAft>
                      </a:pPr>
                      <a:r>
                        <a:rPr lang="nl-NL" sz="1200" dirty="0">
                          <a:solidFill>
                            <a:srgbClr val="000000"/>
                          </a:solidFill>
                          <a:effectLst/>
                          <a:latin typeface="Times New Roman"/>
                          <a:ea typeface="Times New Roman"/>
                          <a:cs typeface="Times New Roman"/>
                        </a:rPr>
                        <a:t>groenblijvende planten of acacia of geranium</a:t>
                      </a:r>
                      <a:endParaRPr lang="nl-NL" sz="1000" dirty="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a:solidFill>
                            <a:srgbClr val="000000"/>
                          </a:solidFill>
                          <a:effectLst/>
                          <a:latin typeface="Times New Roman"/>
                          <a:ea typeface="Times New Roman"/>
                          <a:cs typeface="Times New Roman"/>
                        </a:rPr>
                        <a:t>vriendschap</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0"/>
                  </a:ext>
                </a:extLst>
              </a:tr>
              <a:tr h="1071066">
                <a:tc>
                  <a:txBody>
                    <a:bodyPr/>
                    <a:lstStyle/>
                    <a:p>
                      <a:pPr>
                        <a:lnSpc>
                          <a:spcPct val="107000"/>
                        </a:lnSpc>
                        <a:spcAft>
                          <a:spcPts val="0"/>
                        </a:spcAft>
                      </a:pPr>
                      <a:r>
                        <a:rPr lang="nl-NL" sz="1200" dirty="0">
                          <a:solidFill>
                            <a:srgbClr val="000000"/>
                          </a:solidFill>
                          <a:effectLst/>
                          <a:latin typeface="Times New Roman"/>
                          <a:ea typeface="Times New Roman"/>
                          <a:cs typeface="Times New Roman"/>
                        </a:rPr>
                        <a:t>aardbei (in de Middeleeuwen het symbool van perfectie </a:t>
                      </a:r>
                      <a:br>
                        <a:rPr lang="nl-NL" sz="1200" dirty="0">
                          <a:solidFill>
                            <a:srgbClr val="000000"/>
                          </a:solidFill>
                          <a:effectLst/>
                          <a:latin typeface="Times New Roman"/>
                          <a:ea typeface="Times New Roman"/>
                          <a:cs typeface="Times New Roman"/>
                        </a:rPr>
                      </a:br>
                      <a:r>
                        <a:rPr lang="nl-NL" sz="1200" dirty="0">
                          <a:solidFill>
                            <a:srgbClr val="000000"/>
                          </a:solidFill>
                          <a:effectLst/>
                          <a:latin typeface="Times New Roman"/>
                          <a:ea typeface="Times New Roman"/>
                          <a:cs typeface="Times New Roman"/>
                        </a:rPr>
                        <a:t>omdat het een vrucht zonder pitten is</a:t>
                      </a:r>
                      <a:endParaRPr lang="nl-NL" sz="1000" dirty="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a:solidFill>
                            <a:srgbClr val="000000"/>
                          </a:solidFill>
                          <a:effectLst/>
                          <a:latin typeface="Times New Roman"/>
                          <a:ea typeface="Times New Roman"/>
                          <a:cs typeface="Times New Roman"/>
                        </a:rPr>
                        <a:t>perfecte vriendschap</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1"/>
                  </a:ext>
                </a:extLst>
              </a:tr>
              <a:tr h="305048">
                <a:tc>
                  <a:txBody>
                    <a:bodyPr/>
                    <a:lstStyle/>
                    <a:p>
                      <a:pPr>
                        <a:lnSpc>
                          <a:spcPct val="107000"/>
                        </a:lnSpc>
                        <a:spcAft>
                          <a:spcPts val="0"/>
                        </a:spcAft>
                      </a:pPr>
                      <a:r>
                        <a:rPr lang="nl-NL" sz="1200">
                          <a:solidFill>
                            <a:srgbClr val="000000"/>
                          </a:solidFill>
                          <a:effectLst/>
                          <a:latin typeface="Times New Roman"/>
                          <a:ea typeface="Times New Roman"/>
                          <a:cs typeface="Times New Roman"/>
                        </a:rPr>
                        <a:t>Blauwe regen</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a:solidFill>
                            <a:srgbClr val="000000"/>
                          </a:solidFill>
                          <a:effectLst/>
                          <a:latin typeface="Times New Roman"/>
                          <a:ea typeface="Times New Roman"/>
                          <a:cs typeface="Times New Roman"/>
                        </a:rPr>
                        <a:t>aangename vrienschap</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2"/>
                  </a:ext>
                </a:extLst>
              </a:tr>
              <a:tr h="305048">
                <a:tc>
                  <a:txBody>
                    <a:bodyPr/>
                    <a:lstStyle/>
                    <a:p>
                      <a:pPr>
                        <a:lnSpc>
                          <a:spcPct val="107000"/>
                        </a:lnSpc>
                        <a:spcAft>
                          <a:spcPts val="0"/>
                        </a:spcAft>
                      </a:pPr>
                      <a:r>
                        <a:rPr lang="nl-NL" sz="1200">
                          <a:solidFill>
                            <a:srgbClr val="000000"/>
                          </a:solidFill>
                          <a:effectLst/>
                          <a:latin typeface="Times New Roman"/>
                          <a:ea typeface="Times New Roman"/>
                          <a:cs typeface="Times New Roman"/>
                        </a:rPr>
                        <a:t>Thym </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a:solidFill>
                            <a:srgbClr val="000000"/>
                          </a:solidFill>
                          <a:effectLst/>
                          <a:latin typeface="Times New Roman"/>
                          <a:ea typeface="Times New Roman"/>
                          <a:cs typeface="Times New Roman"/>
                        </a:rPr>
                        <a:t>innige vriendschap</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3"/>
                  </a:ext>
                </a:extLst>
              </a:tr>
              <a:tr h="305048">
                <a:tc>
                  <a:txBody>
                    <a:bodyPr/>
                    <a:lstStyle/>
                    <a:p>
                      <a:pPr>
                        <a:lnSpc>
                          <a:spcPct val="107000"/>
                        </a:lnSpc>
                        <a:spcAft>
                          <a:spcPts val="0"/>
                        </a:spcAft>
                      </a:pPr>
                      <a:r>
                        <a:rPr lang="nl-NL" sz="1200">
                          <a:solidFill>
                            <a:srgbClr val="000000"/>
                          </a:solidFill>
                          <a:effectLst/>
                          <a:latin typeface="Times New Roman"/>
                          <a:ea typeface="Times New Roman"/>
                          <a:cs typeface="Times New Roman"/>
                        </a:rPr>
                        <a:t>Strobloem, immortelle</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a:solidFill>
                            <a:srgbClr val="000000"/>
                          </a:solidFill>
                          <a:effectLst/>
                          <a:latin typeface="Times New Roman"/>
                          <a:ea typeface="Times New Roman"/>
                          <a:cs typeface="Times New Roman"/>
                        </a:rPr>
                        <a:t>eeuwige vriendschap, trouw, onsterfelijk</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4"/>
                  </a:ext>
                </a:extLst>
              </a:tr>
              <a:tr h="333723">
                <a:tc>
                  <a:txBody>
                    <a:bodyPr/>
                    <a:lstStyle/>
                    <a:p>
                      <a:pPr>
                        <a:lnSpc>
                          <a:spcPct val="107000"/>
                        </a:lnSpc>
                        <a:spcAft>
                          <a:spcPts val="0"/>
                        </a:spcAft>
                      </a:pPr>
                      <a:r>
                        <a:rPr lang="nl-NL" sz="1200">
                          <a:solidFill>
                            <a:srgbClr val="FF0000"/>
                          </a:solidFill>
                          <a:effectLst/>
                          <a:latin typeface="Times New Roman"/>
                          <a:ea typeface="Times New Roman"/>
                          <a:cs typeface="Times New Roman"/>
                        </a:rPr>
                        <a:t>Klimop</a:t>
                      </a:r>
                      <a:endParaRPr lang="nl-NL" sz="100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dirty="0">
                          <a:solidFill>
                            <a:srgbClr val="FF0000"/>
                          </a:solidFill>
                          <a:effectLst/>
                          <a:latin typeface="Times New Roman"/>
                          <a:ea typeface="Times New Roman"/>
                          <a:cs typeface="Times New Roman"/>
                        </a:rPr>
                        <a:t>onverbrekelijke vriendschap</a:t>
                      </a:r>
                      <a:endParaRPr lang="nl-NL" sz="1000" dirty="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5"/>
                  </a:ext>
                </a:extLst>
              </a:tr>
              <a:tr h="305048">
                <a:tc>
                  <a:txBody>
                    <a:bodyPr/>
                    <a:lstStyle/>
                    <a:p>
                      <a:pPr>
                        <a:lnSpc>
                          <a:spcPct val="107000"/>
                        </a:lnSpc>
                        <a:spcAft>
                          <a:spcPts val="0"/>
                        </a:spcAft>
                      </a:pPr>
                      <a:r>
                        <a:rPr lang="nl-NL" sz="1200">
                          <a:solidFill>
                            <a:srgbClr val="000000"/>
                          </a:solidFill>
                          <a:effectLst/>
                          <a:latin typeface="Times New Roman"/>
                          <a:ea typeface="Times New Roman"/>
                          <a:cs typeface="Times New Roman"/>
                        </a:rPr>
                        <a:t>Melisse, myrthe, narcis, viooltje</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a:solidFill>
                            <a:srgbClr val="000000"/>
                          </a:solidFill>
                          <a:effectLst/>
                          <a:latin typeface="Times New Roman"/>
                          <a:ea typeface="Times New Roman"/>
                          <a:cs typeface="Times New Roman"/>
                        </a:rPr>
                        <a:t>liefde</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6"/>
                  </a:ext>
                </a:extLst>
              </a:tr>
              <a:tr h="305048">
                <a:tc>
                  <a:txBody>
                    <a:bodyPr/>
                    <a:lstStyle/>
                    <a:p>
                      <a:pPr>
                        <a:lnSpc>
                          <a:spcPct val="107000"/>
                        </a:lnSpc>
                        <a:spcAft>
                          <a:spcPts val="0"/>
                        </a:spcAft>
                      </a:pPr>
                      <a:r>
                        <a:rPr lang="nl-NL" sz="1200">
                          <a:solidFill>
                            <a:srgbClr val="000000"/>
                          </a:solidFill>
                          <a:effectLst/>
                          <a:latin typeface="Times New Roman"/>
                          <a:ea typeface="Times New Roman"/>
                          <a:cs typeface="Times New Roman"/>
                        </a:rPr>
                        <a:t>Linde</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a:solidFill>
                            <a:srgbClr val="000000"/>
                          </a:solidFill>
                          <a:effectLst/>
                          <a:latin typeface="Times New Roman"/>
                          <a:ea typeface="Times New Roman"/>
                          <a:cs typeface="Times New Roman"/>
                        </a:rPr>
                        <a:t>echtelijke liefde</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7"/>
                  </a:ext>
                </a:extLst>
              </a:tr>
              <a:tr h="305048">
                <a:tc>
                  <a:txBody>
                    <a:bodyPr/>
                    <a:lstStyle/>
                    <a:p>
                      <a:pPr>
                        <a:lnSpc>
                          <a:spcPct val="107000"/>
                        </a:lnSpc>
                        <a:spcAft>
                          <a:spcPts val="0"/>
                        </a:spcAft>
                      </a:pPr>
                      <a:r>
                        <a:rPr lang="nl-NL" sz="1200">
                          <a:solidFill>
                            <a:srgbClr val="FF0000"/>
                          </a:solidFill>
                          <a:effectLst/>
                          <a:latin typeface="Times New Roman"/>
                          <a:ea typeface="Times New Roman"/>
                          <a:cs typeface="Times New Roman"/>
                        </a:rPr>
                        <a:t>Sering</a:t>
                      </a:r>
                      <a:endParaRPr lang="nl-NL" sz="100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dirty="0">
                          <a:solidFill>
                            <a:srgbClr val="FF0000"/>
                          </a:solidFill>
                          <a:effectLst/>
                          <a:latin typeface="Times New Roman"/>
                          <a:ea typeface="Times New Roman"/>
                          <a:cs typeface="Times New Roman"/>
                        </a:rPr>
                        <a:t>eerste liefde</a:t>
                      </a:r>
                      <a:endParaRPr lang="nl-NL" sz="1000" dirty="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8"/>
                  </a:ext>
                </a:extLst>
              </a:tr>
              <a:tr h="305048">
                <a:tc>
                  <a:txBody>
                    <a:bodyPr/>
                    <a:lstStyle/>
                    <a:p>
                      <a:pPr>
                        <a:lnSpc>
                          <a:spcPct val="107000"/>
                        </a:lnSpc>
                        <a:spcAft>
                          <a:spcPts val="0"/>
                        </a:spcAft>
                      </a:pPr>
                      <a:r>
                        <a:rPr lang="nl-NL" sz="1200">
                          <a:solidFill>
                            <a:srgbClr val="FF0000"/>
                          </a:solidFill>
                          <a:effectLst/>
                          <a:latin typeface="Times New Roman"/>
                          <a:ea typeface="Times New Roman"/>
                          <a:cs typeface="Times New Roman"/>
                        </a:rPr>
                        <a:t>Lelie  (oranje-rood)</a:t>
                      </a:r>
                      <a:endParaRPr lang="nl-NL" sz="100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dirty="0">
                          <a:solidFill>
                            <a:srgbClr val="FF0000"/>
                          </a:solidFill>
                          <a:effectLst/>
                          <a:latin typeface="Times New Roman"/>
                          <a:ea typeface="Times New Roman"/>
                          <a:cs typeface="Times New Roman"/>
                        </a:rPr>
                        <a:t>vurige liefde</a:t>
                      </a:r>
                      <a:endParaRPr lang="nl-NL" sz="1000" dirty="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9"/>
                  </a:ext>
                </a:extLst>
              </a:tr>
              <a:tr h="305048">
                <a:tc>
                  <a:txBody>
                    <a:bodyPr/>
                    <a:lstStyle/>
                    <a:p>
                      <a:pPr>
                        <a:lnSpc>
                          <a:spcPct val="107000"/>
                        </a:lnSpc>
                        <a:spcAft>
                          <a:spcPts val="0"/>
                        </a:spcAft>
                      </a:pPr>
                      <a:r>
                        <a:rPr lang="nl-NL" sz="1200">
                          <a:solidFill>
                            <a:srgbClr val="000000"/>
                          </a:solidFill>
                          <a:effectLst/>
                          <a:latin typeface="Times New Roman"/>
                          <a:ea typeface="Times New Roman"/>
                          <a:cs typeface="Times New Roman"/>
                        </a:rPr>
                        <a:t>Jasmijn</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a:solidFill>
                            <a:srgbClr val="000000"/>
                          </a:solidFill>
                          <a:effectLst/>
                          <a:latin typeface="Times New Roman"/>
                          <a:ea typeface="Times New Roman"/>
                          <a:cs typeface="Times New Roman"/>
                        </a:rPr>
                        <a:t>broederlijke liefde</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10"/>
                  </a:ext>
                </a:extLst>
              </a:tr>
              <a:tr h="305048">
                <a:tc>
                  <a:txBody>
                    <a:bodyPr/>
                    <a:lstStyle/>
                    <a:p>
                      <a:pPr>
                        <a:lnSpc>
                          <a:spcPct val="107000"/>
                        </a:lnSpc>
                        <a:spcAft>
                          <a:spcPts val="0"/>
                        </a:spcAft>
                      </a:pPr>
                      <a:r>
                        <a:rPr lang="nl-NL" sz="1200">
                          <a:solidFill>
                            <a:srgbClr val="000000"/>
                          </a:solidFill>
                          <a:effectLst/>
                          <a:latin typeface="Times New Roman"/>
                          <a:ea typeface="Times New Roman"/>
                          <a:cs typeface="Times New Roman"/>
                        </a:rPr>
                        <a:t>Geitebaard</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a:solidFill>
                            <a:srgbClr val="000000"/>
                          </a:solidFill>
                          <a:effectLst/>
                          <a:latin typeface="Times New Roman"/>
                          <a:ea typeface="Times New Roman"/>
                          <a:cs typeface="Times New Roman"/>
                        </a:rPr>
                        <a:t>innige, spirituele liefde</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11"/>
                  </a:ext>
                </a:extLst>
              </a:tr>
              <a:tr h="305048">
                <a:tc>
                  <a:txBody>
                    <a:bodyPr/>
                    <a:lstStyle/>
                    <a:p>
                      <a:pPr>
                        <a:lnSpc>
                          <a:spcPct val="107000"/>
                        </a:lnSpc>
                        <a:spcAft>
                          <a:spcPts val="0"/>
                        </a:spcAft>
                      </a:pPr>
                      <a:r>
                        <a:rPr lang="nl-NL" sz="1200">
                          <a:solidFill>
                            <a:srgbClr val="FF0000"/>
                          </a:solidFill>
                          <a:effectLst/>
                          <a:latin typeface="Times New Roman"/>
                          <a:ea typeface="Times New Roman"/>
                          <a:cs typeface="Times New Roman"/>
                        </a:rPr>
                        <a:t>Rode roos</a:t>
                      </a:r>
                      <a:endParaRPr lang="nl-NL" sz="100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dirty="0">
                          <a:solidFill>
                            <a:srgbClr val="FF0000"/>
                          </a:solidFill>
                          <a:effectLst/>
                          <a:latin typeface="Times New Roman"/>
                          <a:ea typeface="Times New Roman"/>
                          <a:cs typeface="Times New Roman"/>
                        </a:rPr>
                        <a:t>innigste liefde</a:t>
                      </a:r>
                      <a:endParaRPr lang="nl-NL" sz="1000" dirty="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12"/>
                  </a:ext>
                </a:extLst>
              </a:tr>
              <a:tr h="305048">
                <a:tc>
                  <a:txBody>
                    <a:bodyPr/>
                    <a:lstStyle/>
                    <a:p>
                      <a:pPr>
                        <a:lnSpc>
                          <a:spcPct val="107000"/>
                        </a:lnSpc>
                        <a:spcAft>
                          <a:spcPts val="0"/>
                        </a:spcAft>
                      </a:pPr>
                      <a:r>
                        <a:rPr lang="nl-NL" sz="1200">
                          <a:solidFill>
                            <a:srgbClr val="FF0000"/>
                          </a:solidFill>
                          <a:effectLst/>
                          <a:latin typeface="Times New Roman"/>
                          <a:ea typeface="Times New Roman"/>
                          <a:cs typeface="Times New Roman"/>
                        </a:rPr>
                        <a:t>Anjer </a:t>
                      </a:r>
                      <a:endParaRPr lang="nl-NL" sz="100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dirty="0">
                          <a:solidFill>
                            <a:srgbClr val="FF0000"/>
                          </a:solidFill>
                          <a:effectLst/>
                          <a:latin typeface="Times New Roman"/>
                          <a:ea typeface="Times New Roman"/>
                          <a:cs typeface="Times New Roman"/>
                        </a:rPr>
                        <a:t>reine liefde</a:t>
                      </a:r>
                      <a:endParaRPr lang="nl-NL" sz="1000" dirty="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13"/>
                  </a:ext>
                </a:extLst>
              </a:tr>
              <a:tr h="305048">
                <a:tc>
                  <a:txBody>
                    <a:bodyPr/>
                    <a:lstStyle/>
                    <a:p>
                      <a:pPr>
                        <a:lnSpc>
                          <a:spcPct val="107000"/>
                        </a:lnSpc>
                        <a:spcAft>
                          <a:spcPts val="0"/>
                        </a:spcAft>
                      </a:pPr>
                      <a:r>
                        <a:rPr lang="nl-NL" sz="1200">
                          <a:solidFill>
                            <a:srgbClr val="FF0000"/>
                          </a:solidFill>
                          <a:effectLst/>
                          <a:latin typeface="Times New Roman"/>
                          <a:ea typeface="Times New Roman"/>
                          <a:cs typeface="Times New Roman"/>
                        </a:rPr>
                        <a:t>Hyacint </a:t>
                      </a:r>
                      <a:endParaRPr lang="nl-NL" sz="100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dirty="0">
                          <a:solidFill>
                            <a:srgbClr val="FF0000"/>
                          </a:solidFill>
                          <a:effectLst/>
                          <a:latin typeface="Times New Roman"/>
                          <a:ea typeface="Times New Roman"/>
                          <a:cs typeface="Times New Roman"/>
                        </a:rPr>
                        <a:t>zachte liefde</a:t>
                      </a:r>
                      <a:endParaRPr lang="nl-NL" sz="1000" dirty="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14"/>
                  </a:ext>
                </a:extLst>
              </a:tr>
              <a:tr h="305048">
                <a:tc>
                  <a:txBody>
                    <a:bodyPr/>
                    <a:lstStyle/>
                    <a:p>
                      <a:pPr>
                        <a:lnSpc>
                          <a:spcPct val="107000"/>
                        </a:lnSpc>
                        <a:spcAft>
                          <a:spcPts val="0"/>
                        </a:spcAft>
                      </a:pPr>
                      <a:r>
                        <a:rPr lang="nl-NL" sz="1200" dirty="0">
                          <a:solidFill>
                            <a:srgbClr val="FF0000"/>
                          </a:solidFill>
                          <a:effectLst/>
                          <a:latin typeface="Times New Roman"/>
                          <a:ea typeface="Times New Roman"/>
                          <a:cs typeface="Times New Roman"/>
                        </a:rPr>
                        <a:t>Leeuwebek </a:t>
                      </a:r>
                      <a:endParaRPr lang="nl-NL" sz="1000" dirty="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dirty="0">
                          <a:solidFill>
                            <a:srgbClr val="FF0000"/>
                          </a:solidFill>
                          <a:effectLst/>
                          <a:latin typeface="Times New Roman"/>
                          <a:ea typeface="Times New Roman"/>
                          <a:cs typeface="Times New Roman"/>
                        </a:rPr>
                        <a:t>liefde voor de wetenschap</a:t>
                      </a:r>
                      <a:endParaRPr lang="nl-NL" sz="1000" dirty="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15"/>
                  </a:ext>
                </a:extLst>
              </a:tr>
            </a:tbl>
          </a:graphicData>
        </a:graphic>
      </p:graphicFrame>
      <p:sp>
        <p:nvSpPr>
          <p:cNvPr id="5" name="Rectangle 1"/>
          <p:cNvSpPr>
            <a:spLocks noChangeArrowheads="1"/>
          </p:cNvSpPr>
          <p:nvPr/>
        </p:nvSpPr>
        <p:spPr bwMode="auto">
          <a:xfrm>
            <a:off x="1611313" y="16017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altLang="nl-NL" sz="1800" b="0" i="0" u="none" strike="noStrike" cap="none" normalizeH="0" baseline="0">
              <a:ln>
                <a:noFill/>
              </a:ln>
              <a:solidFill>
                <a:schemeClr val="tx1"/>
              </a:solidFill>
              <a:effectLst/>
              <a:latin typeface="Arial" pitchFamily="34" charset="0"/>
              <a:cs typeface="Arial" pitchFamily="34" charset="0"/>
            </a:endParaRPr>
          </a:p>
        </p:txBody>
      </p:sp>
      <p:pic>
        <p:nvPicPr>
          <p:cNvPr id="6" name="Afbeelding 5">
            <a:extLst>
              <a:ext uri="{FF2B5EF4-FFF2-40B4-BE49-F238E27FC236}">
                <a16:creationId xmlns:a16="http://schemas.microsoft.com/office/drawing/2014/main" id="{4F40142C-B88A-4E38-A4B7-84B07DB384D2}"/>
              </a:ext>
            </a:extLst>
          </p:cNvPr>
          <p:cNvPicPr>
            <a:picLocks noChangeAspect="1"/>
          </p:cNvPicPr>
          <p:nvPr/>
        </p:nvPicPr>
        <p:blipFill>
          <a:blip r:embed="rId2"/>
          <a:stretch>
            <a:fillRect/>
          </a:stretch>
        </p:blipFill>
        <p:spPr>
          <a:xfrm>
            <a:off x="193213" y="804797"/>
            <a:ext cx="2091301" cy="2120147"/>
          </a:xfrm>
          <a:prstGeom prst="rect">
            <a:avLst/>
          </a:prstGeom>
        </p:spPr>
      </p:pic>
    </p:spTree>
    <p:extLst>
      <p:ext uri="{BB962C8B-B14F-4D97-AF65-F5344CB8AC3E}">
        <p14:creationId xmlns:p14="http://schemas.microsoft.com/office/powerpoint/2010/main" val="2228547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ndertitel 9"/>
          <p:cNvSpPr>
            <a:spLocks noGrp="1"/>
          </p:cNvSpPr>
          <p:nvPr>
            <p:ph idx="1"/>
          </p:nvPr>
        </p:nvSpPr>
        <p:spPr>
          <a:xfrm>
            <a:off x="457200" y="476672"/>
            <a:ext cx="8229600" cy="6192688"/>
          </a:xfrm>
        </p:spPr>
        <p:txBody>
          <a:bodyPr>
            <a:normAutofit fontScale="85000" lnSpcReduction="10000"/>
          </a:bodyPr>
          <a:lstStyle/>
          <a:p>
            <a:pPr algn="l"/>
            <a:r>
              <a:rPr lang="nl-NL" dirty="0">
                <a:solidFill>
                  <a:schemeClr val="tx2"/>
                </a:solidFill>
                <a:latin typeface="Arial" panose="020B0604020202020204" pitchFamily="34" charset="0"/>
                <a:cs typeface="Arial" panose="020B0604020202020204" pitchFamily="34" charset="0"/>
              </a:rPr>
              <a:t>1. Wat wordt bedoeld met symboliek?</a:t>
            </a:r>
          </a:p>
          <a:p>
            <a:pPr algn="l"/>
            <a:endParaRPr lang="nl-NL" dirty="0">
              <a:solidFill>
                <a:schemeClr val="tx2"/>
              </a:solidFill>
              <a:latin typeface="Arial" panose="020B0604020202020204" pitchFamily="34" charset="0"/>
              <a:cs typeface="Arial" panose="020B0604020202020204" pitchFamily="34" charset="0"/>
            </a:endParaRPr>
          </a:p>
          <a:p>
            <a:pPr algn="l"/>
            <a:r>
              <a:rPr lang="nl-NL" dirty="0">
                <a:solidFill>
                  <a:schemeClr val="tx2"/>
                </a:solidFill>
                <a:latin typeface="Arial" panose="020B0604020202020204" pitchFamily="34" charset="0"/>
                <a:cs typeface="Arial" panose="020B0604020202020204" pitchFamily="34" charset="0"/>
              </a:rPr>
              <a:t>2. Noem een aantal voorbeelden van </a:t>
            </a:r>
            <a:r>
              <a:rPr lang="nl-NL" u="sng" dirty="0">
                <a:solidFill>
                  <a:schemeClr val="tx2"/>
                </a:solidFill>
                <a:latin typeface="Arial" panose="020B0604020202020204" pitchFamily="34" charset="0"/>
                <a:cs typeface="Arial" panose="020B0604020202020204" pitchFamily="34" charset="0"/>
              </a:rPr>
              <a:t>vormen</a:t>
            </a:r>
            <a:r>
              <a:rPr lang="nl-NL" dirty="0">
                <a:solidFill>
                  <a:schemeClr val="tx2"/>
                </a:solidFill>
                <a:latin typeface="Arial" panose="020B0604020202020204" pitchFamily="34" charset="0"/>
                <a:cs typeface="Arial" panose="020B0604020202020204" pitchFamily="34" charset="0"/>
              </a:rPr>
              <a:t> die een symbolische betekenis hebben.</a:t>
            </a:r>
          </a:p>
          <a:p>
            <a:pPr algn="l"/>
            <a:endParaRPr lang="nl-NL" dirty="0">
              <a:solidFill>
                <a:schemeClr val="tx2"/>
              </a:solidFill>
              <a:latin typeface="Arial" panose="020B0604020202020204" pitchFamily="34" charset="0"/>
              <a:cs typeface="Arial" panose="020B0604020202020204" pitchFamily="34" charset="0"/>
            </a:endParaRPr>
          </a:p>
          <a:p>
            <a:pPr algn="l"/>
            <a:r>
              <a:rPr lang="nl-NL" dirty="0">
                <a:solidFill>
                  <a:schemeClr val="tx2"/>
                </a:solidFill>
                <a:latin typeface="Arial" panose="020B0604020202020204" pitchFamily="34" charset="0"/>
                <a:cs typeface="Arial" panose="020B0604020202020204" pitchFamily="34" charset="0"/>
              </a:rPr>
              <a:t>3. Noem zo veel mogelijk </a:t>
            </a:r>
            <a:r>
              <a:rPr lang="nl-NL" u="sng" dirty="0">
                <a:solidFill>
                  <a:schemeClr val="tx2"/>
                </a:solidFill>
                <a:latin typeface="Arial" panose="020B0604020202020204" pitchFamily="34" charset="0"/>
                <a:cs typeface="Arial" panose="020B0604020202020204" pitchFamily="34" charset="0"/>
              </a:rPr>
              <a:t>plantaardige materialen </a:t>
            </a:r>
            <a:r>
              <a:rPr lang="nl-NL" dirty="0">
                <a:solidFill>
                  <a:schemeClr val="tx2"/>
                </a:solidFill>
                <a:latin typeface="Arial" panose="020B0604020202020204" pitchFamily="34" charset="0"/>
                <a:cs typeface="Arial" panose="020B0604020202020204" pitchFamily="34" charset="0"/>
              </a:rPr>
              <a:t>met een symbolische betekenis?</a:t>
            </a:r>
          </a:p>
          <a:p>
            <a:pPr algn="l"/>
            <a:endParaRPr lang="nl-NL" dirty="0">
              <a:solidFill>
                <a:schemeClr val="tx2"/>
              </a:solidFill>
              <a:latin typeface="Arial" panose="020B0604020202020204" pitchFamily="34" charset="0"/>
              <a:cs typeface="Arial" panose="020B0604020202020204" pitchFamily="34" charset="0"/>
            </a:endParaRPr>
          </a:p>
          <a:p>
            <a:pPr algn="l"/>
            <a:r>
              <a:rPr lang="nl-NL" dirty="0">
                <a:solidFill>
                  <a:schemeClr val="tx2"/>
                </a:solidFill>
                <a:latin typeface="Arial" panose="020B0604020202020204" pitchFamily="34" charset="0"/>
                <a:cs typeface="Arial" panose="020B0604020202020204" pitchFamily="34" charset="0"/>
              </a:rPr>
              <a:t>4.Je hebt nu vormen en materialen die een symbolische betekenis hebben opgeschreven. </a:t>
            </a:r>
          </a:p>
          <a:p>
            <a:pPr marL="0" indent="0" algn="l">
              <a:buNone/>
            </a:pPr>
            <a:r>
              <a:rPr lang="nl-NL" dirty="0">
                <a:solidFill>
                  <a:schemeClr val="tx2"/>
                </a:solidFill>
                <a:latin typeface="Arial" panose="020B0604020202020204" pitchFamily="34" charset="0"/>
                <a:cs typeface="Arial" panose="020B0604020202020204" pitchFamily="34" charset="0"/>
              </a:rPr>
              <a:t>    Wanneer is er nog meer sprake van symboliek?</a:t>
            </a:r>
          </a:p>
          <a:p>
            <a:pPr algn="l"/>
            <a:endParaRPr lang="nl-NL" dirty="0">
              <a:solidFill>
                <a:schemeClr val="tx2"/>
              </a:solidFill>
              <a:latin typeface="Arial" panose="020B0604020202020204" pitchFamily="34" charset="0"/>
              <a:cs typeface="Arial" panose="020B0604020202020204" pitchFamily="34" charset="0"/>
            </a:endParaRPr>
          </a:p>
          <a:p>
            <a:pPr algn="l"/>
            <a:r>
              <a:rPr lang="nl-NL" dirty="0">
                <a:solidFill>
                  <a:schemeClr val="tx2"/>
                </a:solidFill>
                <a:latin typeface="Arial" panose="020B0604020202020204" pitchFamily="34" charset="0"/>
                <a:cs typeface="Arial" panose="020B0604020202020204" pitchFamily="34" charset="0"/>
              </a:rPr>
              <a:t>5. Waarom is het voor een bloembinder belangrijk om meer te weten over symboliek?</a:t>
            </a:r>
          </a:p>
          <a:p>
            <a:pPr marL="457200" indent="-457200" algn="l">
              <a:buFont typeface="Arial" charset="0"/>
              <a:buChar char="•"/>
            </a:pPr>
            <a:endParaRPr lang="nl-NL" dirty="0">
              <a:latin typeface="Arial" panose="020B0604020202020204" pitchFamily="34" charset="0"/>
              <a:cs typeface="Arial" panose="020B0604020202020204" pitchFamily="34" charset="0"/>
            </a:endParaRPr>
          </a:p>
          <a:p>
            <a:pPr marL="457200" indent="-457200">
              <a:buFont typeface="Arial" charset="0"/>
              <a:buChar char="•"/>
            </a:pP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2034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a:t>
            </a:r>
          </a:p>
        </p:txBody>
      </p:sp>
      <p:graphicFrame>
        <p:nvGraphicFramePr>
          <p:cNvPr id="5" name="Tabel 4"/>
          <p:cNvGraphicFramePr>
            <a:graphicFrameLocks noGrp="1"/>
          </p:cNvGraphicFramePr>
          <p:nvPr/>
        </p:nvGraphicFramePr>
        <p:xfrm>
          <a:off x="1611630" y="3746278"/>
          <a:ext cx="5920740" cy="220409"/>
        </p:xfrm>
        <a:graphic>
          <a:graphicData uri="http://schemas.openxmlformats.org/drawingml/2006/table">
            <a:tbl>
              <a:tblPr firstRow="1" firstCol="1" bandRow="1"/>
              <a:tblGrid>
                <a:gridCol w="2119015">
                  <a:extLst>
                    <a:ext uri="{9D8B030D-6E8A-4147-A177-3AD203B41FA5}">
                      <a16:colId xmlns:a16="http://schemas.microsoft.com/office/drawing/2014/main" val="20000"/>
                    </a:ext>
                  </a:extLst>
                </a:gridCol>
                <a:gridCol w="3801725">
                  <a:extLst>
                    <a:ext uri="{9D8B030D-6E8A-4147-A177-3AD203B41FA5}">
                      <a16:colId xmlns:a16="http://schemas.microsoft.com/office/drawing/2014/main" val="20001"/>
                    </a:ext>
                  </a:extLst>
                </a:gridCol>
              </a:tblGrid>
              <a:tr h="167005">
                <a:tc>
                  <a:txBody>
                    <a:bodyPr/>
                    <a:lstStyle/>
                    <a:p>
                      <a:pPr>
                        <a:lnSpc>
                          <a:spcPct val="107000"/>
                        </a:lnSpc>
                        <a:spcAft>
                          <a:spcPts val="0"/>
                        </a:spcAft>
                      </a:pPr>
                      <a:r>
                        <a:rPr lang="nl-NL" sz="1200">
                          <a:solidFill>
                            <a:srgbClr val="000000"/>
                          </a:solidFill>
                          <a:effectLst/>
                          <a:latin typeface="Times New Roman"/>
                          <a:ea typeface="Times New Roman"/>
                          <a:cs typeface="Times New Roman"/>
                        </a:rPr>
                        <a:t>Leeuwebek </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nSpc>
                          <a:spcPct val="107000"/>
                        </a:lnSpc>
                        <a:spcAft>
                          <a:spcPts val="0"/>
                        </a:spcAft>
                      </a:pPr>
                      <a:r>
                        <a:rPr lang="nl-NL" sz="1200">
                          <a:solidFill>
                            <a:srgbClr val="000000"/>
                          </a:solidFill>
                          <a:effectLst/>
                          <a:latin typeface="Times New Roman"/>
                          <a:ea typeface="Times New Roman"/>
                          <a:cs typeface="Times New Roman"/>
                        </a:rPr>
                        <a:t>liefde voor de wetenschap</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0"/>
                  </a:ext>
                </a:extLst>
              </a:tr>
            </a:tbl>
          </a:graphicData>
        </a:graphic>
      </p:graphicFrame>
      <p:graphicFrame>
        <p:nvGraphicFramePr>
          <p:cNvPr id="6" name="Tabel 5"/>
          <p:cNvGraphicFramePr>
            <a:graphicFrameLocks noGrp="1"/>
          </p:cNvGraphicFramePr>
          <p:nvPr>
            <p:extLst>
              <p:ext uri="{D42A27DB-BD31-4B8C-83A1-F6EECF244321}">
                <p14:modId xmlns:p14="http://schemas.microsoft.com/office/powerpoint/2010/main" val="3211319646"/>
              </p:ext>
            </p:extLst>
          </p:nvPr>
        </p:nvGraphicFramePr>
        <p:xfrm>
          <a:off x="1187624" y="332654"/>
          <a:ext cx="7128792" cy="6408713"/>
        </p:xfrm>
        <a:graphic>
          <a:graphicData uri="http://schemas.openxmlformats.org/drawingml/2006/table">
            <a:tbl>
              <a:tblPr firstRow="1" firstCol="1" bandRow="1"/>
              <a:tblGrid>
                <a:gridCol w="2546328">
                  <a:extLst>
                    <a:ext uri="{9D8B030D-6E8A-4147-A177-3AD203B41FA5}">
                      <a16:colId xmlns:a16="http://schemas.microsoft.com/office/drawing/2014/main" val="20000"/>
                    </a:ext>
                  </a:extLst>
                </a:gridCol>
                <a:gridCol w="4582464">
                  <a:extLst>
                    <a:ext uri="{9D8B030D-6E8A-4147-A177-3AD203B41FA5}">
                      <a16:colId xmlns:a16="http://schemas.microsoft.com/office/drawing/2014/main" val="20001"/>
                    </a:ext>
                  </a:extLst>
                </a:gridCol>
              </a:tblGrid>
              <a:tr h="431940">
                <a:tc>
                  <a:txBody>
                    <a:bodyPr/>
                    <a:lstStyle/>
                    <a:p>
                      <a:pPr algn="l">
                        <a:lnSpc>
                          <a:spcPct val="107000"/>
                        </a:lnSpc>
                        <a:spcAft>
                          <a:spcPts val="0"/>
                        </a:spcAft>
                      </a:pPr>
                      <a:r>
                        <a:rPr lang="nl-NL" sz="1200" dirty="0" err="1">
                          <a:solidFill>
                            <a:srgbClr val="000000"/>
                          </a:solidFill>
                          <a:effectLst/>
                          <a:latin typeface="Times New Roman"/>
                          <a:ea typeface="Times New Roman"/>
                          <a:cs typeface="Times New Roman"/>
                        </a:rPr>
                        <a:t>Crocus</a:t>
                      </a:r>
                      <a:r>
                        <a:rPr lang="nl-NL" sz="1200" dirty="0">
                          <a:solidFill>
                            <a:srgbClr val="000000"/>
                          </a:solidFill>
                          <a:effectLst/>
                          <a:latin typeface="Times New Roman"/>
                          <a:ea typeface="Times New Roman"/>
                          <a:cs typeface="Times New Roman"/>
                        </a:rPr>
                        <a:t> </a:t>
                      </a:r>
                      <a:endParaRPr lang="nl-NL" sz="1000" dirty="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lentebode</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0"/>
                  </a:ext>
                </a:extLst>
              </a:tr>
              <a:tr h="431940">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Cypres </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onsterfelijkheid</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1"/>
                  </a:ext>
                </a:extLst>
              </a:tr>
              <a:tr h="431940">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Dorre boom   </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ondergang</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2"/>
                  </a:ext>
                </a:extLst>
              </a:tr>
              <a:tr h="431940">
                <a:tc>
                  <a:txBody>
                    <a:bodyPr/>
                    <a:lstStyle/>
                    <a:p>
                      <a:pPr algn="l">
                        <a:lnSpc>
                          <a:spcPct val="107000"/>
                        </a:lnSpc>
                        <a:spcAft>
                          <a:spcPts val="0"/>
                        </a:spcAft>
                      </a:pPr>
                      <a:r>
                        <a:rPr lang="nl-NL" sz="1200">
                          <a:solidFill>
                            <a:srgbClr val="FF0000"/>
                          </a:solidFill>
                          <a:effectLst/>
                          <a:latin typeface="Times New Roman"/>
                          <a:ea typeface="Times New Roman"/>
                          <a:cs typeface="Times New Roman"/>
                        </a:rPr>
                        <a:t>Eik </a:t>
                      </a:r>
                      <a:endParaRPr lang="nl-NL" sz="100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dirty="0">
                          <a:solidFill>
                            <a:srgbClr val="FF0000"/>
                          </a:solidFill>
                          <a:effectLst/>
                          <a:latin typeface="Times New Roman"/>
                          <a:ea typeface="Times New Roman"/>
                          <a:cs typeface="Times New Roman"/>
                        </a:rPr>
                        <a:t>kracht, onsterfelijkheid. Bij Germanen symbool voor oorlog.</a:t>
                      </a:r>
                      <a:endParaRPr lang="nl-NL" sz="1000" dirty="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3"/>
                  </a:ext>
                </a:extLst>
              </a:tr>
              <a:tr h="431940">
                <a:tc>
                  <a:txBody>
                    <a:bodyPr/>
                    <a:lstStyle/>
                    <a:p>
                      <a:pPr algn="l">
                        <a:lnSpc>
                          <a:spcPct val="107000"/>
                        </a:lnSpc>
                        <a:spcAft>
                          <a:spcPts val="0"/>
                        </a:spcAft>
                      </a:pPr>
                      <a:r>
                        <a:rPr lang="nl-NL" sz="1200">
                          <a:solidFill>
                            <a:srgbClr val="FF0000"/>
                          </a:solidFill>
                          <a:effectLst/>
                          <a:latin typeface="Times New Roman"/>
                          <a:ea typeface="Times New Roman"/>
                          <a:cs typeface="Times New Roman"/>
                        </a:rPr>
                        <a:t>Lotus</a:t>
                      </a:r>
                      <a:endParaRPr lang="nl-NL" sz="100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dirty="0">
                          <a:solidFill>
                            <a:srgbClr val="FF0000"/>
                          </a:solidFill>
                          <a:effectLst/>
                          <a:latin typeface="Times New Roman"/>
                          <a:ea typeface="Times New Roman"/>
                          <a:cs typeface="Times New Roman"/>
                        </a:rPr>
                        <a:t>Zuiverheid, waarheid</a:t>
                      </a:r>
                      <a:endParaRPr lang="nl-NL" sz="1000" dirty="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4"/>
                  </a:ext>
                </a:extLst>
              </a:tr>
              <a:tr h="431940">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kruidje-roer-me-niet</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lichtgeraaktheid</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5"/>
                  </a:ext>
                </a:extLst>
              </a:tr>
              <a:tr h="431940">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lelietje-van-dalen  </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eenvoud</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6"/>
                  </a:ext>
                </a:extLst>
              </a:tr>
              <a:tr h="431940">
                <a:tc>
                  <a:txBody>
                    <a:bodyPr/>
                    <a:lstStyle/>
                    <a:p>
                      <a:pPr algn="l">
                        <a:lnSpc>
                          <a:spcPct val="107000"/>
                        </a:lnSpc>
                        <a:spcAft>
                          <a:spcPts val="0"/>
                        </a:spcAft>
                      </a:pPr>
                      <a:r>
                        <a:rPr lang="nl-NL" sz="1200">
                          <a:solidFill>
                            <a:srgbClr val="FF0000"/>
                          </a:solidFill>
                          <a:effectLst/>
                          <a:latin typeface="Times New Roman"/>
                          <a:ea typeface="Times New Roman"/>
                          <a:cs typeface="Times New Roman"/>
                        </a:rPr>
                        <a:t>Narcis </a:t>
                      </a:r>
                      <a:endParaRPr lang="nl-NL" sz="100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dirty="0">
                          <a:solidFill>
                            <a:srgbClr val="FF0000"/>
                          </a:solidFill>
                          <a:effectLst/>
                          <a:latin typeface="Times New Roman"/>
                          <a:ea typeface="Times New Roman"/>
                          <a:cs typeface="Times New Roman"/>
                        </a:rPr>
                        <a:t>ijdelheid, zelfzucht (Narcissus uit de Griekse mythologie)</a:t>
                      </a:r>
                      <a:endParaRPr lang="nl-NL" sz="1000" dirty="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7"/>
                  </a:ext>
                </a:extLst>
              </a:tr>
              <a:tr h="793493">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Oranjebloesem </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afleggen maagdelijke verschijnselen (vroeger veel in bruidsboeketten)</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8"/>
                  </a:ext>
                </a:extLst>
              </a:tr>
              <a:tr h="431940">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Passiflora </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lijden van Christus</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09"/>
                  </a:ext>
                </a:extLst>
              </a:tr>
              <a:tr h="431940">
                <a:tc>
                  <a:txBody>
                    <a:bodyPr/>
                    <a:lstStyle/>
                    <a:p>
                      <a:pPr algn="l">
                        <a:lnSpc>
                          <a:spcPct val="107000"/>
                        </a:lnSpc>
                        <a:spcAft>
                          <a:spcPts val="0"/>
                        </a:spcAft>
                      </a:pPr>
                      <a:r>
                        <a:rPr lang="nl-NL" sz="1200">
                          <a:solidFill>
                            <a:srgbClr val="FF0000"/>
                          </a:solidFill>
                          <a:effectLst/>
                          <a:latin typeface="Times New Roman"/>
                          <a:ea typeface="Times New Roman"/>
                          <a:cs typeface="Times New Roman"/>
                        </a:rPr>
                        <a:t>Riet </a:t>
                      </a:r>
                      <a:endParaRPr lang="nl-NL" sz="100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dirty="0">
                          <a:solidFill>
                            <a:srgbClr val="FF0000"/>
                          </a:solidFill>
                          <a:effectLst/>
                          <a:latin typeface="Times New Roman"/>
                          <a:ea typeface="Times New Roman"/>
                          <a:cs typeface="Times New Roman"/>
                        </a:rPr>
                        <a:t>buigzaamheid</a:t>
                      </a:r>
                      <a:endParaRPr lang="nl-NL" sz="1000" dirty="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10"/>
                  </a:ext>
                </a:extLst>
              </a:tr>
              <a:tr h="431940">
                <a:tc>
                  <a:txBody>
                    <a:bodyPr/>
                    <a:lstStyle/>
                    <a:p>
                      <a:pPr algn="l">
                        <a:lnSpc>
                          <a:spcPct val="107000"/>
                        </a:lnSpc>
                        <a:spcAft>
                          <a:spcPts val="0"/>
                        </a:spcAft>
                      </a:pPr>
                      <a:r>
                        <a:rPr lang="nl-NL" sz="1200">
                          <a:solidFill>
                            <a:srgbClr val="FF0000"/>
                          </a:solidFill>
                          <a:effectLst/>
                          <a:latin typeface="Times New Roman"/>
                          <a:ea typeface="Times New Roman"/>
                          <a:cs typeface="Times New Roman"/>
                        </a:rPr>
                        <a:t>Zonnebloem </a:t>
                      </a:r>
                      <a:endParaRPr lang="nl-NL" sz="100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dirty="0">
                          <a:solidFill>
                            <a:srgbClr val="FF0000"/>
                          </a:solidFill>
                          <a:effectLst/>
                          <a:latin typeface="Times New Roman"/>
                          <a:ea typeface="Times New Roman"/>
                          <a:cs typeface="Times New Roman"/>
                        </a:rPr>
                        <a:t>Levenslust</a:t>
                      </a:r>
                      <a:endParaRPr lang="nl-NL" sz="1000" dirty="0">
                        <a:solidFill>
                          <a:srgbClr val="FF0000"/>
                        </a:solidFill>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11"/>
                  </a:ext>
                </a:extLst>
              </a:tr>
              <a:tr h="431940">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Lauwerkrans</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overwinning</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12"/>
                  </a:ext>
                </a:extLst>
              </a:tr>
              <a:tr h="431940">
                <a:tc>
                  <a:txBody>
                    <a:bodyPr/>
                    <a:lstStyle/>
                    <a:p>
                      <a:pPr algn="l">
                        <a:lnSpc>
                          <a:spcPct val="107000"/>
                        </a:lnSpc>
                        <a:spcAft>
                          <a:spcPts val="0"/>
                        </a:spcAft>
                      </a:pPr>
                      <a:r>
                        <a:rPr lang="nl-NL" sz="1200">
                          <a:solidFill>
                            <a:srgbClr val="000000"/>
                          </a:solidFill>
                          <a:effectLst/>
                          <a:latin typeface="Times New Roman"/>
                          <a:ea typeface="Times New Roman"/>
                          <a:cs typeface="Times New Roman"/>
                        </a:rPr>
                        <a:t>Palmblad</a:t>
                      </a:r>
                      <a:endParaRPr lang="nl-NL" sz="1000">
                        <a:effectLst/>
                        <a:latin typeface="Arial"/>
                        <a:ea typeface="Calibri"/>
                        <a:cs typeface="Times New Roman"/>
                      </a:endParaRPr>
                    </a:p>
                  </a:txBody>
                  <a:tcPr marL="19050" marR="19050" marT="19050" marB="19050">
                    <a:lnL>
                      <a:noFill/>
                    </a:lnL>
                    <a:lnR>
                      <a:noFill/>
                    </a:lnR>
                    <a:lnT>
                      <a:noFill/>
                    </a:lnT>
                    <a:lnB>
                      <a:noFill/>
                    </a:lnB>
                    <a:solidFill>
                      <a:srgbClr val="B8DCDC"/>
                    </a:solidFill>
                  </a:tcPr>
                </a:tc>
                <a:tc>
                  <a:txBody>
                    <a:bodyPr/>
                    <a:lstStyle/>
                    <a:p>
                      <a:pPr algn="l">
                        <a:lnSpc>
                          <a:spcPct val="107000"/>
                        </a:lnSpc>
                        <a:spcAft>
                          <a:spcPts val="0"/>
                        </a:spcAft>
                      </a:pPr>
                      <a:r>
                        <a:rPr lang="nl-NL" sz="1200" dirty="0">
                          <a:solidFill>
                            <a:srgbClr val="000000"/>
                          </a:solidFill>
                          <a:effectLst/>
                          <a:latin typeface="Times New Roman"/>
                          <a:ea typeface="Times New Roman"/>
                          <a:cs typeface="Times New Roman"/>
                        </a:rPr>
                        <a:t>overwinning</a:t>
                      </a:r>
                      <a:endParaRPr lang="nl-NL" sz="1000" dirty="0">
                        <a:effectLst/>
                        <a:latin typeface="Arial"/>
                        <a:ea typeface="Calibri"/>
                        <a:cs typeface="Times New Roman"/>
                      </a:endParaRPr>
                    </a:p>
                  </a:txBody>
                  <a:tcPr marL="19050" marR="19050" marT="19050" marB="19050">
                    <a:lnL>
                      <a:noFill/>
                    </a:lnL>
                    <a:lnR>
                      <a:noFill/>
                    </a:lnR>
                    <a:lnT>
                      <a:noFill/>
                    </a:lnT>
                    <a:lnB>
                      <a:noFill/>
                    </a:lnB>
                    <a:solidFill>
                      <a:srgbClr val="B8DCDC"/>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357703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60648"/>
            <a:ext cx="8496944" cy="1512168"/>
          </a:xfrm>
        </p:spPr>
        <p:txBody>
          <a:bodyPr>
            <a:normAutofit/>
          </a:bodyPr>
          <a:lstStyle/>
          <a:p>
            <a:pPr algn="l">
              <a:spcAft>
                <a:spcPts val="0"/>
              </a:spcAft>
            </a:pPr>
            <a:r>
              <a:rPr lang="nl-NL" sz="2400" dirty="0">
                <a:effectLst/>
                <a:latin typeface="Arial"/>
                <a:ea typeface="Calibri"/>
                <a:cs typeface="Times New Roman"/>
              </a:rPr>
              <a:t>In de midwinterperiode worden veel materialen gebruikt die van oorsprong een passende symbolische betekenis hebben: </a:t>
            </a:r>
            <a:endParaRPr lang="nl-NL" sz="2400" dirty="0"/>
          </a:p>
        </p:txBody>
      </p:sp>
      <p:pic>
        <p:nvPicPr>
          <p:cNvPr id="4" name="Afbeelding 3">
            <a:extLst>
              <a:ext uri="{FF2B5EF4-FFF2-40B4-BE49-F238E27FC236}">
                <a16:creationId xmlns:a16="http://schemas.microsoft.com/office/drawing/2014/main" id="{D613BA98-A69B-4942-BD33-D1176BD42549}"/>
              </a:ext>
            </a:extLst>
          </p:cNvPr>
          <p:cNvPicPr>
            <a:picLocks noChangeAspect="1"/>
          </p:cNvPicPr>
          <p:nvPr/>
        </p:nvPicPr>
        <p:blipFill>
          <a:blip r:embed="rId2"/>
          <a:stretch>
            <a:fillRect/>
          </a:stretch>
        </p:blipFill>
        <p:spPr>
          <a:xfrm>
            <a:off x="429585" y="1803736"/>
            <a:ext cx="8411019" cy="4793615"/>
          </a:xfrm>
          <a:prstGeom prst="rect">
            <a:avLst/>
          </a:prstGeom>
        </p:spPr>
      </p:pic>
    </p:spTree>
    <p:extLst>
      <p:ext uri="{BB962C8B-B14F-4D97-AF65-F5344CB8AC3E}">
        <p14:creationId xmlns:p14="http://schemas.microsoft.com/office/powerpoint/2010/main" val="631083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descr="https://encrypted-tbn0.gstatic.com/images?q=tbn:ANd9GcTqtz9wjBa5nU32nnRZEU1S2OKKC6YUbbqaCVAbL5gBKHq4OM72">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520396" y="1645018"/>
            <a:ext cx="3838694" cy="2808312"/>
          </a:xfrm>
          <a:prstGeom prst="rect">
            <a:avLst/>
          </a:prstGeom>
          <a:noFill/>
          <a:ln>
            <a:noFill/>
          </a:ln>
        </p:spPr>
      </p:pic>
      <p:sp>
        <p:nvSpPr>
          <p:cNvPr id="2" name="Titel 1"/>
          <p:cNvSpPr>
            <a:spLocks noGrp="1"/>
          </p:cNvSpPr>
          <p:nvPr>
            <p:ph type="title"/>
          </p:nvPr>
        </p:nvSpPr>
        <p:spPr/>
        <p:txBody>
          <a:bodyPr/>
          <a:lstStyle/>
          <a:p>
            <a:r>
              <a:rPr lang="nl-NL" dirty="0"/>
              <a:t> </a:t>
            </a:r>
          </a:p>
        </p:txBody>
      </p:sp>
      <p:pic>
        <p:nvPicPr>
          <p:cNvPr id="3" name="Afbeelding 2" descr="https://encrypted-tbn3.gstatic.com/images?q=tbn:ANd9GcQyCWF9TSEqUfpY0x4W0DmaAPzCvEpu2sXu806d2i2TmuWxzPqUGw">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169462" y="199177"/>
            <a:ext cx="2952328" cy="2937648"/>
          </a:xfrm>
          <a:prstGeom prst="rect">
            <a:avLst/>
          </a:prstGeom>
          <a:noFill/>
          <a:ln>
            <a:noFill/>
          </a:ln>
        </p:spPr>
      </p:pic>
      <p:pic>
        <p:nvPicPr>
          <p:cNvPr id="5" name="Afbeelding 4" descr="https://encrypted-tbn1.gstatic.com/images?q=tbn:ANd9GcSLUIEYs7OcdGARQ2WvWLn-QsekCCtjKf-smqlbTW3VMOQ-hKRndw">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179512" y="4221088"/>
            <a:ext cx="3456384" cy="2636912"/>
          </a:xfrm>
          <a:prstGeom prst="rect">
            <a:avLst/>
          </a:prstGeom>
          <a:noFill/>
          <a:ln>
            <a:noFill/>
          </a:ln>
        </p:spPr>
      </p:pic>
      <p:pic>
        <p:nvPicPr>
          <p:cNvPr id="7" name="Afbeelding 6" descr="https://encrypted-tbn3.gstatic.com/images?q=tbn:ANd9GcQlvFDgfQjTk0thHSQHh7U2hhIaENqtE9R4GXMkw466Eg-htuIGJg">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5364088" y="4005064"/>
            <a:ext cx="3472903" cy="2670056"/>
          </a:xfrm>
          <a:prstGeom prst="rect">
            <a:avLst/>
          </a:prstGeom>
          <a:noFill/>
          <a:ln>
            <a:noFill/>
          </a:ln>
        </p:spPr>
      </p:pic>
      <p:pic>
        <p:nvPicPr>
          <p:cNvPr id="4" name="Afbeelding 3" descr="https://encrypted-tbn2.gstatic.com/images?q=tbn:ANd9GcTOnuCfUX89pruhmz1FO08rYCrSSAAWq-IC3gt9YlA4t9A1hHKJ">
            <a:hlinkClick r:id="rId10"/>
          </p:cNvPr>
          <p:cNvPicPr/>
          <p:nvPr/>
        </p:nvPicPr>
        <p:blipFill>
          <a:blip r:embed="rId11">
            <a:extLst>
              <a:ext uri="{28A0092B-C50C-407E-A947-70E740481C1C}">
                <a14:useLocalDpi xmlns:a14="http://schemas.microsoft.com/office/drawing/2010/main" val="0"/>
              </a:ext>
            </a:extLst>
          </a:blip>
          <a:srcRect/>
          <a:stretch>
            <a:fillRect/>
          </a:stretch>
        </p:blipFill>
        <p:spPr bwMode="auto">
          <a:xfrm>
            <a:off x="5940152" y="42689"/>
            <a:ext cx="3066911" cy="2738239"/>
          </a:xfrm>
          <a:prstGeom prst="rect">
            <a:avLst/>
          </a:prstGeom>
          <a:noFill/>
          <a:ln>
            <a:noFill/>
          </a:ln>
        </p:spPr>
      </p:pic>
    </p:spTree>
    <p:extLst>
      <p:ext uri="{BB962C8B-B14F-4D97-AF65-F5344CB8AC3E}">
        <p14:creationId xmlns:p14="http://schemas.microsoft.com/office/powerpoint/2010/main" val="2655528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764704"/>
            <a:ext cx="8424936" cy="3370386"/>
          </a:xfrm>
        </p:spPr>
        <p:txBody>
          <a:bodyPr>
            <a:normAutofit fontScale="90000"/>
          </a:bodyPr>
          <a:lstStyle/>
          <a:p>
            <a:pPr algn="l"/>
            <a:r>
              <a:rPr lang="nl-NL" sz="3200" b="1" dirty="0">
                <a:solidFill>
                  <a:prstClr val="black"/>
                </a:solidFill>
                <a:latin typeface="Arial"/>
                <a:ea typeface="Calibri"/>
                <a:cs typeface="Times New Roman"/>
              </a:rPr>
              <a:t>4. </a:t>
            </a:r>
            <a:r>
              <a:rPr lang="nl-NL" sz="3200" b="1" u="sng" dirty="0">
                <a:solidFill>
                  <a:prstClr val="black"/>
                </a:solidFill>
                <a:latin typeface="Arial"/>
                <a:ea typeface="Calibri"/>
                <a:cs typeface="Times New Roman"/>
              </a:rPr>
              <a:t>Je hebt nu voorbeelden van vormen en materialen met een symbolische betekenis. </a:t>
            </a:r>
            <a:br>
              <a:rPr lang="nl-NL" sz="3200" b="1" u="sng" dirty="0">
                <a:solidFill>
                  <a:prstClr val="black"/>
                </a:solidFill>
                <a:latin typeface="Arial"/>
                <a:ea typeface="Calibri"/>
                <a:cs typeface="Times New Roman"/>
              </a:rPr>
            </a:br>
            <a:br>
              <a:rPr lang="nl-NL" sz="3200" b="1" u="sng" dirty="0">
                <a:solidFill>
                  <a:prstClr val="black"/>
                </a:solidFill>
                <a:latin typeface="Arial"/>
                <a:ea typeface="Calibri"/>
                <a:cs typeface="Times New Roman"/>
              </a:rPr>
            </a:br>
            <a:r>
              <a:rPr lang="nl-NL" sz="3200" b="1" u="sng" dirty="0">
                <a:solidFill>
                  <a:prstClr val="black"/>
                </a:solidFill>
                <a:latin typeface="Arial"/>
                <a:ea typeface="Calibri"/>
                <a:cs typeface="Times New Roman"/>
              </a:rPr>
              <a:t>Waarbij is er nog meer sprake van symboliek?</a:t>
            </a:r>
            <a:br>
              <a:rPr lang="nl-NL" sz="3200" b="1" u="sng" dirty="0">
                <a:solidFill>
                  <a:prstClr val="black"/>
                </a:solidFill>
                <a:latin typeface="Arial"/>
                <a:ea typeface="Calibri"/>
                <a:cs typeface="Times New Roman"/>
              </a:rPr>
            </a:br>
            <a:br>
              <a:rPr lang="nl-NL" sz="3200" b="1" dirty="0">
                <a:solidFill>
                  <a:prstClr val="black"/>
                </a:solidFill>
                <a:latin typeface="Arial"/>
                <a:ea typeface="Calibri"/>
                <a:cs typeface="Times New Roman"/>
              </a:rPr>
            </a:br>
            <a:br>
              <a:rPr lang="nl-NL" sz="3200" dirty="0">
                <a:solidFill>
                  <a:prstClr val="black"/>
                </a:solidFill>
                <a:latin typeface="Arial"/>
                <a:ea typeface="Calibri"/>
                <a:cs typeface="Times New Roman"/>
              </a:rPr>
            </a:br>
            <a:endParaRPr lang="nl-NL" dirty="0"/>
          </a:p>
        </p:txBody>
      </p:sp>
    </p:spTree>
    <p:extLst>
      <p:ext uri="{BB962C8B-B14F-4D97-AF65-F5344CB8AC3E}">
        <p14:creationId xmlns:p14="http://schemas.microsoft.com/office/powerpoint/2010/main" val="3206142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196752"/>
            <a:ext cx="8640960" cy="5040560"/>
          </a:xfrm>
        </p:spPr>
        <p:txBody>
          <a:bodyPr>
            <a:normAutofit fontScale="90000"/>
          </a:bodyPr>
          <a:lstStyle/>
          <a:p>
            <a:pPr algn="l"/>
            <a:r>
              <a:rPr lang="nl-NL" sz="3200" b="1" dirty="0">
                <a:solidFill>
                  <a:prstClr val="black"/>
                </a:solidFill>
                <a:latin typeface="Arial"/>
                <a:ea typeface="Calibri"/>
                <a:cs typeface="Times New Roman"/>
              </a:rPr>
              <a:t>Antwoord: Symboliek in kleuren  </a:t>
            </a:r>
            <a:br>
              <a:rPr lang="nl-NL" sz="3200" b="1" dirty="0">
                <a:solidFill>
                  <a:prstClr val="black"/>
                </a:solidFill>
                <a:latin typeface="Arial"/>
                <a:ea typeface="Calibri"/>
                <a:cs typeface="Times New Roman"/>
              </a:rPr>
            </a:br>
            <a:r>
              <a:rPr lang="nl-NL" sz="3200" b="1" dirty="0">
                <a:solidFill>
                  <a:prstClr val="black"/>
                </a:solidFill>
                <a:latin typeface="Arial"/>
                <a:ea typeface="Calibri"/>
                <a:cs typeface="Times New Roman"/>
              </a:rPr>
              <a:t>					</a:t>
            </a:r>
            <a:r>
              <a:rPr lang="nl-NL" sz="3200" b="1" dirty="0">
                <a:solidFill>
                  <a:prstClr val="black"/>
                </a:solidFill>
                <a:latin typeface="Arial"/>
                <a:ea typeface="Calibri"/>
                <a:cs typeface="Arial"/>
              </a:rPr>
              <a:t>→</a:t>
            </a:r>
            <a:r>
              <a:rPr lang="nl-NL" sz="3200" b="1" dirty="0">
                <a:solidFill>
                  <a:prstClr val="black"/>
                </a:solidFill>
                <a:latin typeface="Arial"/>
                <a:ea typeface="Calibri"/>
                <a:cs typeface="Times New Roman"/>
              </a:rPr>
              <a:t>  kleursymboliek</a:t>
            </a:r>
            <a:br>
              <a:rPr lang="nl-NL" sz="3200" dirty="0">
                <a:solidFill>
                  <a:prstClr val="black"/>
                </a:solidFill>
                <a:latin typeface="Arial"/>
                <a:ea typeface="Calibri"/>
                <a:cs typeface="Times New Roman"/>
              </a:rPr>
            </a:br>
            <a:br>
              <a:rPr lang="nl-NL" sz="3200" dirty="0">
                <a:solidFill>
                  <a:prstClr val="black"/>
                </a:solidFill>
                <a:latin typeface="Arial"/>
                <a:ea typeface="Calibri"/>
                <a:cs typeface="Times New Roman"/>
              </a:rPr>
            </a:br>
            <a:r>
              <a:rPr lang="nl-NL" sz="3200" dirty="0">
                <a:solidFill>
                  <a:prstClr val="black"/>
                </a:solidFill>
                <a:latin typeface="Arial"/>
                <a:ea typeface="Calibri"/>
                <a:cs typeface="Times New Roman"/>
              </a:rPr>
              <a:t>Zoek op bijvoorbeeld onderstaande sitesnaar de betekenis van kleur en gebruik dit in je symboliek opdracht.</a:t>
            </a:r>
            <a:br>
              <a:rPr lang="nl-NL" sz="3200" dirty="0">
                <a:solidFill>
                  <a:prstClr val="black"/>
                </a:solidFill>
                <a:latin typeface="Arial"/>
                <a:ea typeface="Calibri"/>
                <a:cs typeface="Times New Roman"/>
              </a:rPr>
            </a:br>
            <a:r>
              <a:rPr lang="nl-NL" sz="3200" dirty="0">
                <a:solidFill>
                  <a:prstClr val="black"/>
                </a:solidFill>
                <a:latin typeface="Arial"/>
                <a:ea typeface="Calibri"/>
                <a:cs typeface="Times New Roman"/>
              </a:rPr>
              <a:t> </a:t>
            </a:r>
            <a:br>
              <a:rPr lang="nl-NL" sz="3200" dirty="0">
                <a:solidFill>
                  <a:prstClr val="black"/>
                </a:solidFill>
                <a:latin typeface="Arial"/>
                <a:ea typeface="Calibri"/>
                <a:cs typeface="Times New Roman"/>
              </a:rPr>
            </a:br>
            <a:r>
              <a:rPr lang="nl-NL" sz="3200" dirty="0">
                <a:solidFill>
                  <a:prstClr val="black"/>
                </a:solidFill>
                <a:latin typeface="Arial"/>
                <a:ea typeface="Calibri"/>
                <a:cs typeface="Times New Roman"/>
                <a:hlinkClick r:id="rId2"/>
              </a:rPr>
              <a:t>www.beeldbalie.nl/betekenis-van-kleur</a:t>
            </a:r>
            <a:r>
              <a:rPr lang="nl-NL" sz="3200" dirty="0">
                <a:solidFill>
                  <a:prstClr val="black"/>
                </a:solidFill>
                <a:latin typeface="Arial"/>
                <a:ea typeface="Calibri"/>
                <a:cs typeface="Times New Roman"/>
              </a:rPr>
              <a:t>  </a:t>
            </a:r>
            <a:br>
              <a:rPr lang="nl-NL" sz="3200" dirty="0">
                <a:solidFill>
                  <a:prstClr val="black"/>
                </a:solidFill>
                <a:latin typeface="Arial"/>
                <a:ea typeface="Calibri"/>
                <a:cs typeface="Times New Roman"/>
              </a:rPr>
            </a:br>
            <a:r>
              <a:rPr lang="nl-NL" sz="3200" dirty="0">
                <a:solidFill>
                  <a:prstClr val="black"/>
                </a:solidFill>
                <a:latin typeface="Arial"/>
                <a:ea typeface="Calibri"/>
                <a:cs typeface="Times New Roman"/>
                <a:hlinkClick r:id="rId3"/>
              </a:rPr>
              <a:t>www.suprevo.com/de-betekenis-van-kleuren</a:t>
            </a:r>
            <a:r>
              <a:rPr lang="nl-NL" sz="3200" dirty="0">
                <a:solidFill>
                  <a:prstClr val="black"/>
                </a:solidFill>
                <a:latin typeface="Arial"/>
                <a:ea typeface="Calibri"/>
                <a:cs typeface="Times New Roman"/>
              </a:rPr>
              <a:t>   </a:t>
            </a:r>
            <a:br>
              <a:rPr lang="nl-NL" sz="3200" dirty="0">
                <a:solidFill>
                  <a:prstClr val="black"/>
                </a:solidFill>
                <a:latin typeface="Arial"/>
                <a:ea typeface="Calibri"/>
                <a:cs typeface="Times New Roman"/>
              </a:rPr>
            </a:br>
            <a:r>
              <a:rPr lang="nl-NL" sz="3200" dirty="0">
                <a:solidFill>
                  <a:prstClr val="black"/>
                </a:solidFill>
                <a:latin typeface="Arial"/>
                <a:ea typeface="Calibri"/>
                <a:cs typeface="Times New Roman"/>
                <a:hlinkClick r:id="rId4"/>
              </a:rPr>
              <a:t>www.inspirerendleven.nl</a:t>
            </a:r>
            <a:r>
              <a:rPr lang="nl-NL" sz="3200" dirty="0">
                <a:solidFill>
                  <a:prstClr val="black"/>
                </a:solidFill>
                <a:latin typeface="Arial"/>
                <a:ea typeface="Calibri"/>
                <a:cs typeface="Times New Roman"/>
              </a:rPr>
              <a:t>  </a:t>
            </a:r>
            <a:br>
              <a:rPr lang="nl-NL" sz="3200" dirty="0">
                <a:solidFill>
                  <a:prstClr val="black"/>
                </a:solidFill>
                <a:latin typeface="Arial"/>
                <a:ea typeface="Calibri"/>
                <a:cs typeface="Times New Roman"/>
              </a:rPr>
            </a:br>
            <a:endParaRPr lang="nl-NL" dirty="0"/>
          </a:p>
        </p:txBody>
      </p:sp>
    </p:spTree>
    <p:extLst>
      <p:ext uri="{BB962C8B-B14F-4D97-AF65-F5344CB8AC3E}">
        <p14:creationId xmlns:p14="http://schemas.microsoft.com/office/powerpoint/2010/main" val="2263280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620688"/>
            <a:ext cx="8229600" cy="4104456"/>
          </a:xfrm>
        </p:spPr>
        <p:txBody>
          <a:bodyPr>
            <a:normAutofit/>
          </a:bodyPr>
          <a:lstStyle/>
          <a:p>
            <a:pPr lvl="0" algn="l">
              <a:spcAft>
                <a:spcPts val="0"/>
              </a:spcAft>
              <a:buSzPts val="1000"/>
              <a:tabLst>
                <a:tab pos="457200" algn="l"/>
              </a:tabLst>
            </a:pPr>
            <a:br>
              <a:rPr lang="nl-NL" sz="3600" dirty="0">
                <a:effectLst/>
                <a:latin typeface="Arial"/>
                <a:ea typeface="Calibri"/>
                <a:cs typeface="Times New Roman"/>
              </a:rPr>
            </a:br>
            <a:r>
              <a:rPr lang="nl-NL" sz="3600" dirty="0">
                <a:effectLst/>
                <a:latin typeface="Arial"/>
                <a:ea typeface="Calibri"/>
                <a:cs typeface="Times New Roman"/>
              </a:rPr>
              <a:t> </a:t>
            </a:r>
            <a:br>
              <a:rPr lang="nl-NL" sz="3600" dirty="0">
                <a:effectLst/>
                <a:latin typeface="Arial"/>
                <a:ea typeface="Calibri"/>
                <a:cs typeface="Times New Roman"/>
              </a:rPr>
            </a:br>
            <a:r>
              <a:rPr lang="nl-NL" sz="3600" b="1" dirty="0">
                <a:latin typeface="Arial"/>
                <a:ea typeface="Calibri"/>
                <a:cs typeface="Times New Roman"/>
              </a:rPr>
              <a:t>5</a:t>
            </a:r>
            <a:r>
              <a:rPr lang="nl-NL" sz="3600" b="1" dirty="0">
                <a:effectLst/>
                <a:latin typeface="Arial"/>
                <a:ea typeface="Calibri"/>
                <a:cs typeface="Times New Roman"/>
              </a:rPr>
              <a:t>. </a:t>
            </a:r>
            <a:r>
              <a:rPr lang="nl-NL" sz="3200" b="1" u="sng" dirty="0">
                <a:effectLst/>
                <a:latin typeface="Arial"/>
                <a:ea typeface="Calibri"/>
                <a:cs typeface="Times New Roman"/>
              </a:rPr>
              <a:t>Waarom is het voor een bloembinder belangrijk meer te weten over symboliek?</a:t>
            </a:r>
            <a:br>
              <a:rPr lang="nl-NL" sz="3600" b="1" dirty="0">
                <a:effectLst/>
                <a:latin typeface="Arial"/>
                <a:ea typeface="Calibri"/>
                <a:cs typeface="Times New Roman"/>
              </a:rPr>
            </a:br>
            <a:br>
              <a:rPr lang="nl-NL" sz="3600" b="1" dirty="0">
                <a:effectLst/>
                <a:latin typeface="Arial"/>
                <a:ea typeface="Calibri"/>
                <a:cs typeface="Times New Roman"/>
              </a:rPr>
            </a:br>
            <a:endParaRPr lang="nl-NL" sz="3600" dirty="0"/>
          </a:p>
        </p:txBody>
      </p:sp>
    </p:spTree>
    <p:extLst>
      <p:ext uri="{BB962C8B-B14F-4D97-AF65-F5344CB8AC3E}">
        <p14:creationId xmlns:p14="http://schemas.microsoft.com/office/powerpoint/2010/main" val="369614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1347762"/>
            <a:ext cx="8244408" cy="4673525"/>
          </a:xfrm>
        </p:spPr>
        <p:txBody>
          <a:bodyPr>
            <a:normAutofit fontScale="90000"/>
          </a:bodyPr>
          <a:lstStyle/>
          <a:p>
            <a:pPr algn="l"/>
            <a:r>
              <a:rPr lang="nl-NL" sz="3200" dirty="0">
                <a:solidFill>
                  <a:prstClr val="black"/>
                </a:solidFill>
                <a:latin typeface="Arial"/>
                <a:ea typeface="Calibri"/>
                <a:cs typeface="Times New Roman"/>
              </a:rPr>
              <a:t>Je kan …..</a:t>
            </a:r>
            <a:br>
              <a:rPr lang="nl-NL" sz="3200" dirty="0">
                <a:solidFill>
                  <a:prstClr val="black"/>
                </a:solidFill>
                <a:latin typeface="Arial"/>
                <a:ea typeface="Calibri"/>
                <a:cs typeface="Times New Roman"/>
              </a:rPr>
            </a:br>
            <a:br>
              <a:rPr lang="nl-NL" sz="3200" dirty="0">
                <a:solidFill>
                  <a:prstClr val="black"/>
                </a:solidFill>
                <a:latin typeface="Arial"/>
                <a:ea typeface="Calibri"/>
                <a:cs typeface="Times New Roman"/>
              </a:rPr>
            </a:br>
            <a:r>
              <a:rPr lang="nl-NL" sz="3200" dirty="0">
                <a:solidFill>
                  <a:prstClr val="black"/>
                </a:solidFill>
                <a:latin typeface="Arial"/>
                <a:ea typeface="Calibri"/>
                <a:cs typeface="Times New Roman"/>
              </a:rPr>
              <a:t>- meer onderscheid maken voor je winkel </a:t>
            </a:r>
            <a:br>
              <a:rPr lang="nl-NL" sz="3200" dirty="0">
                <a:solidFill>
                  <a:prstClr val="black"/>
                </a:solidFill>
                <a:latin typeface="Arial"/>
                <a:ea typeface="Calibri"/>
                <a:cs typeface="Times New Roman"/>
              </a:rPr>
            </a:br>
            <a:r>
              <a:rPr lang="nl-NL" sz="3200" dirty="0">
                <a:solidFill>
                  <a:prstClr val="black"/>
                </a:solidFill>
                <a:latin typeface="Arial"/>
                <a:ea typeface="Calibri"/>
                <a:cs typeface="Times New Roman"/>
              </a:rPr>
              <a:t>- extra adviezen aan klanten geven</a:t>
            </a:r>
            <a:br>
              <a:rPr lang="nl-NL" sz="3200" dirty="0">
                <a:solidFill>
                  <a:prstClr val="black"/>
                </a:solidFill>
                <a:latin typeface="Arial"/>
                <a:ea typeface="Calibri"/>
                <a:cs typeface="Times New Roman"/>
              </a:rPr>
            </a:br>
            <a:r>
              <a:rPr lang="nl-NL" sz="3200" dirty="0">
                <a:solidFill>
                  <a:prstClr val="black"/>
                </a:solidFill>
                <a:latin typeface="Arial"/>
                <a:ea typeface="Calibri"/>
                <a:cs typeface="Times New Roman"/>
              </a:rPr>
              <a:t>- speciale dagen/ shows regelen (meer omzet) </a:t>
            </a:r>
            <a:br>
              <a:rPr lang="nl-NL" sz="3200" dirty="0">
                <a:solidFill>
                  <a:prstClr val="black"/>
                </a:solidFill>
                <a:latin typeface="Arial"/>
                <a:ea typeface="Calibri"/>
                <a:cs typeface="Times New Roman"/>
              </a:rPr>
            </a:br>
            <a:r>
              <a:rPr lang="nl-NL" sz="3200" dirty="0">
                <a:solidFill>
                  <a:prstClr val="black"/>
                </a:solidFill>
                <a:latin typeface="Arial"/>
                <a:ea typeface="Calibri"/>
                <a:cs typeface="Times New Roman"/>
              </a:rPr>
              <a:t>- een meerwaarde geven aan je producten</a:t>
            </a:r>
            <a:br>
              <a:rPr lang="nl-NL" sz="3200" dirty="0">
                <a:solidFill>
                  <a:prstClr val="black"/>
                </a:solidFill>
                <a:latin typeface="Arial"/>
                <a:ea typeface="Calibri"/>
                <a:cs typeface="Times New Roman"/>
              </a:rPr>
            </a:br>
            <a:r>
              <a:rPr lang="nl-NL" sz="3200" dirty="0">
                <a:solidFill>
                  <a:prstClr val="black"/>
                </a:solidFill>
                <a:latin typeface="Arial"/>
                <a:ea typeface="Calibri"/>
                <a:cs typeface="Times New Roman"/>
              </a:rPr>
              <a:t>		d.m.v. bloemwerk + uitleg, </a:t>
            </a:r>
            <a:br>
              <a:rPr lang="nl-NL" sz="3200" dirty="0">
                <a:solidFill>
                  <a:prstClr val="black"/>
                </a:solidFill>
                <a:latin typeface="Arial"/>
                <a:ea typeface="Calibri"/>
                <a:cs typeface="Times New Roman"/>
              </a:rPr>
            </a:br>
            <a:r>
              <a:rPr lang="nl-NL" sz="3200" dirty="0">
                <a:solidFill>
                  <a:prstClr val="black"/>
                </a:solidFill>
                <a:latin typeface="Arial"/>
                <a:ea typeface="Calibri"/>
                <a:cs typeface="Times New Roman"/>
              </a:rPr>
              <a:t>- cursus met symboliek (meer omzet)</a:t>
            </a:r>
            <a:br>
              <a:rPr lang="nl-NL" sz="3200" dirty="0">
                <a:solidFill>
                  <a:prstClr val="black"/>
                </a:solidFill>
                <a:latin typeface="Arial"/>
                <a:ea typeface="Calibri"/>
                <a:cs typeface="Times New Roman"/>
              </a:rPr>
            </a:br>
            <a:r>
              <a:rPr lang="nl-NL" sz="3200" dirty="0">
                <a:solidFill>
                  <a:prstClr val="black"/>
                </a:solidFill>
                <a:latin typeface="Arial"/>
                <a:ea typeface="Calibri"/>
                <a:cs typeface="Times New Roman"/>
              </a:rPr>
              <a:t>- uitdaging voor werknemer en werkgever</a:t>
            </a:r>
            <a:br>
              <a:rPr lang="nl-NL" sz="3200" dirty="0">
                <a:solidFill>
                  <a:prstClr val="black"/>
                </a:solidFill>
                <a:latin typeface="Arial"/>
                <a:ea typeface="Calibri"/>
                <a:cs typeface="Times New Roman"/>
              </a:rPr>
            </a:br>
            <a:endParaRPr lang="nl-NL" dirty="0"/>
          </a:p>
        </p:txBody>
      </p:sp>
    </p:spTree>
    <p:extLst>
      <p:ext uri="{BB962C8B-B14F-4D97-AF65-F5344CB8AC3E}">
        <p14:creationId xmlns:p14="http://schemas.microsoft.com/office/powerpoint/2010/main" val="3853940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7" y="260648"/>
            <a:ext cx="8820473" cy="4522514"/>
          </a:xfrm>
        </p:spPr>
        <p:txBody>
          <a:bodyPr>
            <a:normAutofit fontScale="90000"/>
          </a:bodyPr>
          <a:lstStyle/>
          <a:p>
            <a:pPr algn="l">
              <a:spcAft>
                <a:spcPts val="0"/>
              </a:spcAft>
            </a:pPr>
            <a:r>
              <a:rPr lang="nl-NL" sz="3100" b="1" u="sng" dirty="0">
                <a:effectLst/>
                <a:latin typeface="Arial"/>
                <a:ea typeface="Calibri"/>
                <a:cs typeface="Times New Roman"/>
              </a:rPr>
              <a:t>Symboliek + speciale dagen in de wintermaanden</a:t>
            </a:r>
            <a:br>
              <a:rPr lang="nl-NL" sz="3100" dirty="0">
                <a:effectLst/>
                <a:latin typeface="Arial"/>
                <a:ea typeface="Calibri"/>
                <a:cs typeface="Times New Roman"/>
              </a:rPr>
            </a:br>
            <a:br>
              <a:rPr lang="nl-NL" sz="3200" dirty="0">
                <a:effectLst/>
                <a:latin typeface="Arial"/>
                <a:ea typeface="Calibri"/>
                <a:cs typeface="Times New Roman"/>
              </a:rPr>
            </a:br>
            <a:r>
              <a:rPr lang="nl-NL" sz="3100" u="sng" dirty="0">
                <a:effectLst/>
                <a:latin typeface="Arial"/>
                <a:ea typeface="Calibri"/>
                <a:cs typeface="Times New Roman"/>
              </a:rPr>
              <a:t>Halloween 31/10</a:t>
            </a:r>
            <a:r>
              <a:rPr lang="nl-NL" sz="3100" dirty="0">
                <a:effectLst/>
                <a:latin typeface="Arial"/>
                <a:ea typeface="Calibri"/>
                <a:cs typeface="Times New Roman"/>
              </a:rPr>
              <a:t>:	(= </a:t>
            </a:r>
            <a:r>
              <a:rPr lang="nl-NL" sz="2400" dirty="0">
                <a:effectLst/>
                <a:latin typeface="Arial"/>
                <a:ea typeface="Calibri"/>
                <a:cs typeface="Times New Roman"/>
              </a:rPr>
              <a:t>Allerheiligen avond</a:t>
            </a:r>
            <a:r>
              <a:rPr lang="nl-NL" sz="3100" dirty="0">
                <a:effectLst/>
                <a:latin typeface="Arial"/>
                <a:ea typeface="Calibri"/>
                <a:cs typeface="Times New Roman"/>
              </a:rPr>
              <a:t>) </a:t>
            </a:r>
            <a:br>
              <a:rPr lang="nl-NL" sz="3100" dirty="0">
                <a:effectLst/>
                <a:latin typeface="Arial"/>
                <a:ea typeface="Calibri"/>
                <a:cs typeface="Times New Roman"/>
              </a:rPr>
            </a:br>
            <a:r>
              <a:rPr lang="nl-NL" sz="3100" dirty="0">
                <a:latin typeface="Arial"/>
                <a:ea typeface="Calibri"/>
                <a:cs typeface="Times New Roman"/>
              </a:rPr>
              <a:t>- </a:t>
            </a:r>
            <a:r>
              <a:rPr lang="nl-NL" sz="3100" dirty="0">
                <a:effectLst/>
                <a:latin typeface="Arial"/>
                <a:ea typeface="Calibri"/>
                <a:cs typeface="Times New Roman"/>
              </a:rPr>
              <a:t>kinderen aanbellen, huizen &gt; trick/</a:t>
            </a:r>
            <a:r>
              <a:rPr lang="nl-NL" sz="3100" dirty="0" err="1">
                <a:effectLst/>
                <a:latin typeface="Arial"/>
                <a:ea typeface="Calibri"/>
                <a:cs typeface="Times New Roman"/>
              </a:rPr>
              <a:t>treat</a:t>
            </a:r>
            <a:r>
              <a:rPr lang="nl-NL" sz="3100" dirty="0">
                <a:effectLst/>
                <a:latin typeface="Arial"/>
                <a:ea typeface="Calibri"/>
                <a:cs typeface="Times New Roman"/>
              </a:rPr>
              <a:t> &gt; snoep </a:t>
            </a:r>
            <a:br>
              <a:rPr lang="nl-NL" sz="3100" dirty="0">
                <a:effectLst/>
                <a:latin typeface="Arial"/>
                <a:ea typeface="Calibri"/>
                <a:cs typeface="Times New Roman"/>
              </a:rPr>
            </a:br>
            <a:r>
              <a:rPr lang="nl-NL" sz="3100" dirty="0">
                <a:effectLst/>
                <a:latin typeface="Arial"/>
                <a:ea typeface="Calibri"/>
                <a:cs typeface="Times New Roman"/>
              </a:rPr>
              <a:t>- oorsprong Keltisch; </a:t>
            </a:r>
            <a:br>
              <a:rPr lang="nl-NL" sz="3100" dirty="0">
                <a:effectLst/>
                <a:latin typeface="Arial"/>
                <a:ea typeface="Calibri"/>
                <a:cs typeface="Times New Roman"/>
              </a:rPr>
            </a:br>
            <a:r>
              <a:rPr lang="nl-NL" sz="3100" dirty="0">
                <a:latin typeface="Arial"/>
                <a:ea typeface="Calibri"/>
                <a:cs typeface="Times New Roman"/>
              </a:rPr>
              <a:t>	* </a:t>
            </a:r>
            <a:r>
              <a:rPr lang="nl-NL" sz="3100" dirty="0">
                <a:effectLst/>
                <a:latin typeface="Arial"/>
                <a:ea typeface="Calibri"/>
                <a:cs typeface="Times New Roman"/>
              </a:rPr>
              <a:t>oudjaarsavond,</a:t>
            </a:r>
            <a:br>
              <a:rPr lang="nl-NL" sz="3100" dirty="0">
                <a:effectLst/>
                <a:latin typeface="Arial"/>
                <a:ea typeface="Calibri"/>
                <a:cs typeface="Times New Roman"/>
              </a:rPr>
            </a:br>
            <a:r>
              <a:rPr lang="nl-NL" sz="3100" dirty="0">
                <a:latin typeface="Arial"/>
                <a:ea typeface="Calibri"/>
                <a:cs typeface="Times New Roman"/>
              </a:rPr>
              <a:t>	* </a:t>
            </a:r>
            <a:r>
              <a:rPr lang="nl-NL" sz="3100" dirty="0">
                <a:effectLst/>
                <a:latin typeface="Arial"/>
                <a:ea typeface="Calibri"/>
                <a:cs typeface="Times New Roman"/>
              </a:rPr>
              <a:t>geesten zoeken nieuw lichaam …</a:t>
            </a:r>
            <a:br>
              <a:rPr lang="nl-NL" sz="3100" dirty="0">
                <a:effectLst/>
                <a:latin typeface="Arial"/>
                <a:ea typeface="Calibri"/>
                <a:cs typeface="Times New Roman"/>
              </a:rPr>
            </a:br>
            <a:r>
              <a:rPr lang="nl-NL" sz="3100" dirty="0">
                <a:latin typeface="Arial"/>
                <a:ea typeface="Calibri"/>
                <a:cs typeface="Times New Roman"/>
              </a:rPr>
              <a:t>- </a:t>
            </a:r>
            <a:r>
              <a:rPr lang="nl-NL" sz="3100" dirty="0">
                <a:effectLst/>
                <a:latin typeface="Arial"/>
                <a:ea typeface="Calibri"/>
                <a:cs typeface="Times New Roman"/>
              </a:rPr>
              <a:t>vanaf 1850 jack-o-</a:t>
            </a:r>
            <a:r>
              <a:rPr lang="nl-NL" sz="3100" dirty="0" err="1">
                <a:effectLst/>
                <a:latin typeface="Arial"/>
                <a:ea typeface="Calibri"/>
                <a:cs typeface="Times New Roman"/>
              </a:rPr>
              <a:t>lantern</a:t>
            </a:r>
            <a:r>
              <a:rPr lang="nl-NL" sz="3100" dirty="0">
                <a:effectLst/>
                <a:latin typeface="Arial"/>
                <a:ea typeface="Calibri"/>
                <a:cs typeface="Times New Roman"/>
              </a:rPr>
              <a:t> </a:t>
            </a:r>
            <a:br>
              <a:rPr lang="nl-NL" sz="3200" dirty="0">
                <a:effectLst/>
                <a:latin typeface="Arial"/>
                <a:ea typeface="Calibri"/>
                <a:cs typeface="Times New Roman"/>
              </a:rPr>
            </a:br>
            <a:endParaRPr lang="nl-NL" dirty="0"/>
          </a:p>
        </p:txBody>
      </p:sp>
      <p:pic>
        <p:nvPicPr>
          <p:cNvPr id="3" name="Afbeelding 2" descr="https://encrypted-tbn3.gstatic.com/images?q=tbn:ANd9GcROsP3dYeZCjHVUBRnfZB8DZOe2lcBow3lDe6L_XcJLh_Vm_RYE">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3180" y="4005064"/>
            <a:ext cx="3170668" cy="2708921"/>
          </a:xfrm>
          <a:prstGeom prst="rect">
            <a:avLst/>
          </a:prstGeom>
          <a:noFill/>
          <a:ln>
            <a:noFill/>
          </a:ln>
        </p:spPr>
      </p:pic>
      <p:pic>
        <p:nvPicPr>
          <p:cNvPr id="4" name="Afbeelding 3" descr="https://encrypted-tbn2.gstatic.com/images?q=tbn:ANd9GcRmsXf7TahsqtInp2IKEfRJMrejSowAL5c_aXVtAZl6zfXfWvSXKw">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5004048" y="4005064"/>
            <a:ext cx="3976231" cy="2712935"/>
          </a:xfrm>
          <a:prstGeom prst="rect">
            <a:avLst/>
          </a:prstGeom>
          <a:noFill/>
          <a:ln>
            <a:noFill/>
          </a:ln>
        </p:spPr>
      </p:pic>
    </p:spTree>
    <p:extLst>
      <p:ext uri="{BB962C8B-B14F-4D97-AF65-F5344CB8AC3E}">
        <p14:creationId xmlns:p14="http://schemas.microsoft.com/office/powerpoint/2010/main" val="3573694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188639"/>
            <a:ext cx="8229600" cy="3600401"/>
          </a:xfrm>
        </p:spPr>
        <p:txBody>
          <a:bodyPr>
            <a:normAutofit fontScale="90000"/>
          </a:bodyPr>
          <a:lstStyle/>
          <a:p>
            <a:pPr algn="l">
              <a:spcAft>
                <a:spcPts val="0"/>
              </a:spcAft>
            </a:pPr>
            <a:r>
              <a:rPr lang="nl-NL" sz="2400" u="sng" dirty="0">
                <a:effectLst/>
                <a:latin typeface="Arial"/>
                <a:ea typeface="Calibri"/>
                <a:cs typeface="Times New Roman"/>
              </a:rPr>
              <a:t>Allerheiligen 1/11</a:t>
            </a:r>
            <a:r>
              <a:rPr lang="nl-NL" sz="2400" dirty="0">
                <a:effectLst/>
                <a:latin typeface="Arial"/>
                <a:ea typeface="Calibri"/>
                <a:cs typeface="Times New Roman"/>
              </a:rPr>
              <a:t>:	</a:t>
            </a:r>
            <a:br>
              <a:rPr lang="nl-NL" sz="2400" dirty="0">
                <a:effectLst/>
                <a:latin typeface="Arial"/>
                <a:ea typeface="Calibri"/>
                <a:cs typeface="Times New Roman"/>
              </a:rPr>
            </a:br>
            <a:r>
              <a:rPr lang="nl-NL" sz="2400" dirty="0">
                <a:effectLst/>
                <a:latin typeface="Arial"/>
                <a:ea typeface="Calibri"/>
                <a:cs typeface="Times New Roman"/>
              </a:rPr>
              <a:t>Christelijk feest (katholiek), in sommige landen een nationale feestdag  </a:t>
            </a:r>
            <a:br>
              <a:rPr lang="nl-NL" sz="2400" dirty="0">
                <a:effectLst/>
                <a:latin typeface="Arial"/>
                <a:ea typeface="Calibri"/>
                <a:cs typeface="Times New Roman"/>
              </a:rPr>
            </a:br>
            <a:br>
              <a:rPr lang="nl-NL" sz="2400" dirty="0">
                <a:effectLst/>
                <a:latin typeface="Arial"/>
                <a:ea typeface="Calibri"/>
                <a:cs typeface="Times New Roman"/>
              </a:rPr>
            </a:br>
            <a:r>
              <a:rPr lang="nl-NL" sz="2400" u="sng" dirty="0">
                <a:effectLst/>
                <a:latin typeface="Arial"/>
                <a:ea typeface="Calibri"/>
                <a:cs typeface="Times New Roman"/>
              </a:rPr>
              <a:t>Allerzielen 2/11</a:t>
            </a:r>
            <a:r>
              <a:rPr lang="nl-NL" sz="2400" dirty="0">
                <a:effectLst/>
                <a:latin typeface="Arial"/>
                <a:ea typeface="Calibri"/>
                <a:cs typeface="Times New Roman"/>
              </a:rPr>
              <a:t>:	</a:t>
            </a:r>
            <a:br>
              <a:rPr lang="nl-NL" sz="2400" dirty="0">
                <a:effectLst/>
                <a:latin typeface="Arial"/>
                <a:ea typeface="Calibri"/>
                <a:cs typeface="Times New Roman"/>
              </a:rPr>
            </a:br>
            <a:r>
              <a:rPr lang="nl-NL" sz="2400" dirty="0">
                <a:effectLst/>
                <a:latin typeface="Arial"/>
                <a:ea typeface="Calibri"/>
                <a:cs typeface="Times New Roman"/>
              </a:rPr>
              <a:t>gedenken alle overledenen (die nog niet in de hemel zijn, maar in het vagevuur) </a:t>
            </a:r>
            <a:br>
              <a:rPr lang="nl-NL" sz="2400" dirty="0">
                <a:effectLst/>
                <a:latin typeface="Arial"/>
                <a:ea typeface="Calibri"/>
                <a:cs typeface="Times New Roman"/>
              </a:rPr>
            </a:br>
            <a:br>
              <a:rPr lang="nl-NL" sz="2400" dirty="0">
                <a:effectLst/>
                <a:latin typeface="Arial"/>
                <a:ea typeface="Calibri"/>
                <a:cs typeface="Times New Roman"/>
              </a:rPr>
            </a:br>
            <a:r>
              <a:rPr lang="nl-NL" sz="2400" u="sng" dirty="0">
                <a:effectLst/>
                <a:latin typeface="Arial"/>
                <a:ea typeface="Calibri"/>
                <a:cs typeface="Times New Roman"/>
              </a:rPr>
              <a:t>11/11:	</a:t>
            </a:r>
            <a:r>
              <a:rPr lang="nl-NL" sz="2400" dirty="0">
                <a:effectLst/>
                <a:latin typeface="Arial"/>
                <a:ea typeface="Calibri"/>
                <a:cs typeface="Times New Roman"/>
              </a:rPr>
              <a:t>		start carnavalsseizoen</a:t>
            </a:r>
            <a:br>
              <a:rPr lang="nl-NL" sz="1600" dirty="0">
                <a:effectLst/>
                <a:latin typeface="Arial"/>
                <a:ea typeface="Calibri"/>
                <a:cs typeface="Times New Roman"/>
              </a:rPr>
            </a:br>
            <a:r>
              <a:rPr lang="nl-NL" sz="2400" u="sng" dirty="0">
                <a:effectLst/>
                <a:latin typeface="Arial"/>
                <a:ea typeface="Calibri"/>
                <a:cs typeface="Times New Roman"/>
              </a:rPr>
              <a:t>Sint Maarten 11/11</a:t>
            </a:r>
            <a:r>
              <a:rPr lang="nl-NL" sz="2400" dirty="0">
                <a:effectLst/>
                <a:latin typeface="Arial"/>
                <a:ea typeface="Calibri"/>
                <a:cs typeface="Times New Roman"/>
              </a:rPr>
              <a:t>:	</a:t>
            </a:r>
            <a:br>
              <a:rPr lang="nl-NL" sz="2400" dirty="0">
                <a:effectLst/>
                <a:latin typeface="Arial"/>
                <a:ea typeface="Calibri"/>
                <a:cs typeface="Times New Roman"/>
              </a:rPr>
            </a:br>
            <a:r>
              <a:rPr lang="nl-NL" sz="2400" dirty="0">
                <a:effectLst/>
                <a:latin typeface="Arial"/>
                <a:ea typeface="Calibri"/>
                <a:cs typeface="Times New Roman"/>
              </a:rPr>
              <a:t>(lampion)optochten, zingend (vroeger religieus) langs deuren, vreugdevuren</a:t>
            </a:r>
            <a:endParaRPr lang="nl-NL" sz="2400" dirty="0"/>
          </a:p>
        </p:txBody>
      </p:sp>
      <p:pic>
        <p:nvPicPr>
          <p:cNvPr id="3" name="Afbeelding 2" descr="https://encrypted-tbn3.gstatic.com/images?q=tbn:ANd9GcSqWAYIK8wxGwbdDQcc2nn1gJmVJgll2r3Y32kN6YhIgfQR86Q6">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8562" y="4149080"/>
            <a:ext cx="3555326" cy="2708920"/>
          </a:xfrm>
          <a:prstGeom prst="rect">
            <a:avLst/>
          </a:prstGeom>
          <a:noFill/>
          <a:ln>
            <a:noFill/>
          </a:ln>
        </p:spPr>
      </p:pic>
      <p:pic>
        <p:nvPicPr>
          <p:cNvPr id="4" name="Afbeelding 3" descr="https://encrypted-tbn1.gstatic.com/images?q=tbn:ANd9GcTz6lNS7YKHwtz0GWN8_dmeyHnUmusuJXDueddvfsHC2Wp1uYDQQw">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4644008" y="3789041"/>
            <a:ext cx="4466456" cy="3068960"/>
          </a:xfrm>
          <a:prstGeom prst="rect">
            <a:avLst/>
          </a:prstGeom>
          <a:noFill/>
          <a:ln>
            <a:noFill/>
          </a:ln>
        </p:spPr>
      </p:pic>
      <p:sp>
        <p:nvSpPr>
          <p:cNvPr id="5" name="AutoShape 2" descr="data:image/jpeg;base64,/9j/4AAQSkZJRgABAQAAAQABAAD/2wCEAAkGBxQTEhUUExQVFBQXFxcWGBUYFBQVFRgYGBgYFxUUFhcYHCggGBslHBYUITEiJSkrLi4uFx8zODMsNygtLisBCgoKDg0OGhAQGy0kICYsLCwsLCwsLCwsLCwsLCwsLDAsNSwsLCwsLCwsLCwsLCwsLCwsLCwsLCwsLCwsLCwsLP/AABEIALQA8AMBIgACEQEDEQH/xAAcAAABBQEBAQAAAAAAAAAAAAAAAQMEBQYCBwj/xAA9EAABAwIEAwUGBgIABQUAAAABAAIRAyEEBRIxQVFhBhMicYEykaGxwfAHFEJS0eEj8TNTYnKyJENzgpL/xAAaAQACAwEBAAAAAAAAAAAAAAACBAADBQEG/8QALREAAgIBBAEDBAEDBQAAAAAAAAECAxEEEiExQRMyUQUiYXHRgZHBI6Hh8PH/2gAMAwEAAhEDEQA/APFEIQodBCEKHQShIllQhLojkrDD4b6D3qJgTewlWtrW4fKd0nbLDN/RVRlHcxykNMRNtuiR9OeEjb+Ept6LukCUrnya2M8HNClwVtUyyKTXcSo1KgrOpi50A7NN0tbZJtYGqYLHJBbhCDEKW/Bd2G1CPakLS4SmzxEmQRPuWd7QY/XpaLNbslYXSsntSDTUel0Z/GjfzUAtVzUe078viomgRZaUJ4QldVueclVVYodRit8RSVeW3TtU8oxNXThkB7VyFMrtCiuamYvJkWV7WcpYQgrpWIhCFCAhCFCAhCFDgIQhQgqEqRQ6EIQhQgsoKEKHS0ymOKtau8wqbLGGfvitBgaYBE35fTyWde8Syem+n5dSRFqSrLB0rSUPwMxa/wAFZswmwCStuWMGpXU08sjtELioFY9wmzhvillYhlRI3fOiJMAW4KFigSFdjCQFBx1MjZFXYt3ByaeCmaui2BZO0aF09WCac+cCu3jkhlgcOqrMVhS26s2NjzT+MoS0+SsjZteCi2lWRMxWaorhdT8QyLqKCFpQlweb1FeJYZHhIuiFyrRJ8AhKUihwEISqHREIQoQEIQFDgqVEJFAmKEpCRBKhwRdBJCcFM8lxhRTfRYZbU34Wjz6LQ4RkyRtYD1kj5Khylnlbn99Fesf4oG/8LM1PLwj1H09P01k1bcqb3VOoDci66DICm4/DmkylT5t1n1C4FGDBXnnNtZbNeqaccjDaEodh7hT9Fk7luG1vgqp2YTZ2Vqim2QTTULHYGRI5T7lu8w7PBlJ7gZ8NveqnFYBzcMC5ukwYBXIXOLTFq9dXZ7fnB5w+ppnnxTHfapS5w4uqOLBZtiQDEqDhyZiN1vwhmOSWTalgmYdniCl45o0nomsNzXWZcDwIQPmYXUWUeOpiOiqntAVniXSq6u21lp08cHntby84I9QBNAJ5jTHl9VzUZCaMqUW+RtCChEVCIQhQgJXISQoQEIQoQ6SIQoQUKRhcGXm1uqjhXmEcAQBJEQLyBzgquyTiuBnTVKyWGU9GkSYj75K/o0/DEAxsY48E5iaLGkOECQJ5SmKBc5wjwtk2B5RISs7PUWTUo0/oT29tkoUnDf4iCrvsxgQ+q0P2e7T71x3dpNwpmW65Z3fthw09NvaBGx5+azrbHOLNlV7U8Gs7d1wcQ1lKHFoDTHPgPOy1dHL2VaIeGw94+QWQzjLzRrmoGQZbUcwXAIAn3/Raypnre4p1KbL+MNGwgbn4BY10IyX2+P5Rn371VUq+fyUmKwMA8xZT+zWTPIL42M349FYNZ37O9HhtcK2wGK7tobG1o+MpWiVblsubUfkqv1lnpbI9+R/EsLqbWuEaiPhf6LP9u303taxxIg3ja4VvmGLtTAMvJm3LiqrtTQ8bQR4S0knrwHwT992U9ntW3nz1/Iloltti3+TBY/NqeFa5gph2qCIHSL/BULKJqjUWgG/DmtViMrky4bGybq0bQuV3xjH7e/Lyeqr2eDJ0MLZ08FEzSodMTa3otQ7DCTbdZ7FYEue4Rebe9PU3KUsslsftwjPmiYTFWj/pXeMwsdItHkYMD+VDFAEStKNvkyraPBXPoQP69ygVqV/L3KwxbSLH0I+qg4oGT5m3AJytmVq4rpIj6FwlK5KvRlsEJYQunBEIQoQEIQoQ6KRdJIXDrAKZgapaZ4KKGrttkMllYDrm4yTRbZi/UBxDeItc7eS6yZjmOkb/AKjwHJo+qre8IH39lPUMYWEOB9DcevNUut7dqHq9TH1VZI2eF1vaSPZ2J+YHVansLhGfmKcEOabgggmRcg9ei89f2k1N093aBbV4QR+poA5c0/S7UVG2aI5OBLXEzJcbmT681mT0dkljo156+uUWk+/J7NRFLC1wXv7w1JbwAvqLgBMWiDGyn5XmeDYHUhWp1byKbSHOBi9h04rxbOe2lfEMbTOlrWzGxJJEGXRt0UTszmQo1gSP+nnvtCBaXYnOSy1nj5/YpGn1kk5P/wA6PeKWYMBhrdLTECRYc+UGyk4xzzGgAl0AyItw4rM0XudpcLbbHh6KU7tI2iXipOpolptbbnYArDglbNxaws+F0DZpZJ5hyyTisa7D1aTi3weyePtFo+akdrcO5z2VA7wFsWNpmZ+Cz+cZ/RqOLmanNt/jIJN9yIFh1vsrM9pqbqdNzq1KHNiC0sAItEyYjbbimpV7KJ1r5WDvpWQcLNvPOSNmjQ1oH6olUj2pjtVngmaZkBvh0w5h5iR1I25qgwmcOL2azDSBebG1/iqKtFZtybOli1Wm/JfCjdabszlLKlUOIEhs3EqtyzDudaJkTIurzJa4pvlxLeG3DqqoWJWxU+s8/oo110nCUYvn8GG7aZSaeKqgM8LjqtItG/ksZVw5Ej9XKOfyXo/4h57h+8YQ520WYeHGeKw1fNaLhEOO99N9vqtyvcm1FZXgOqW6iLnw8FNWpy3YlUuIA63Vvj8SXNcRAI3tEg/eypXAustShPGWZWtnHKiiGUiffSvwXD2R1TaZjOD8jZSIJT1HDOeYAld6ASGUKViMA5m8E8Y4eairpHkEJYSKHDvSumhDlZ5BghVqgHYQb8eiFywshpZeCuARC9AwWQmnVJe9rgbWYBBtczsLjdUvafKAwCqwDgHgcHfujqqlam8FjpaM2TwQkaLrsDhv1VoC5EanWXXDSF33gQsKLwPMngY+assnrFryQLQQ4ETIFz5Kqb1srjs3QfUq6WEaiD7RIFhMWS9vtZp6OebFk947F02VaFOIktk8eO3wTefZbWNZ+jSKcR7IJ9mHRfkfis/2MzB2Ha11Sm4UzHimQQ6NLjGwsDPwW0zINc9r2O1kXLWuEgbG3JefdMI1uSXO7n9FlrnXqG+00/0UVXL8UWwaFABlpFMTGmNJOr5clW43L6mgkU6RDAGuJc+bbSZ3gleiMa1zXabSZ67XseKbznKm1KDmC03P/V580zPTWTjvi+Ev7/oqq+obZJNY5/P8nkLsrrVmuId4WE3a550g30gnh1vsqenllaQ6mA8hpMg6zAuXXC3GOr1KJFMsLGsJEtGkm0iJt7lxgc9oNcA5r2xMuY0Ey7aOXEpeN0ukjc9WzbuSz8Y5InYevWqYpt4bp8UfpHDzJWxzbCNZU0l0kzHNeMZtnWIZWcaT3U2tcYLW6TG2ok+isOzXbOqMQ381UdVY51y6A5pJjVMbWRX/AE12V70ueH/sIaie6/MX46/JedsgaVMva7YxwtPMHfgvPambPMh4a4nZ2kT1sBfgt726zKi6jNEhxJAtBA4kyLX6LzPHua0293zTX02v/TxJcll1041qWcHFetPJRoieU7JdU7C33dcEfFbCjhGLbbull8g6OCZrsXRVrkeWtrv8Z8IG20n9s8EWdvJWv9RNYKBehMyGaDCyx0ifUX81TZt2ZLHOgNYwNc4HVO3DYLRZLnjGYdmsEmAC3bYQI5LjbftOV1pZUngz1TLXcSLnYDmf9WWbxzA2o8C4DiPcttmmZ03tcG03MJ46+POI+qxOJolpveeO881ZFNcsqscfDG2slFWnpMKxyLDNe/xbAT99E/m+XtptJDtUmxiPMjpdDu+7B30/syV7yI5R9wr/ALPMhrC9jtLnlwcbNOkeI8zEtutp+FHZgFhxTwHF8tptIFgCQX34kqb2wyKtUq1KlNpLWCm3SJJkAvcQ3iLtB8lyzhHaeZpEDGCmaZeQZLYdeCQBtHOOKy+f1/8AHp06AANLT+08fOAE7Uxw7tzDLReLgjq3VEgCNjEdVO7KZBTxgrU6sgMawtIMFpJIab2JIDjB6KmKyxu2WFkwobqIuL87D1Q5haYMSOEg/EJ3Nsvdh61Si+C6m4tkWB5OHQghRQ6yZEEOvI8uaQG6bcbrpihCQCrHJaz2v8JAJBbeLzaADubqslONJBEcCFVOOVgaps2yTPR8QO8eyhQqPqN4iYaG82hp8Rtseuy13Y/D0qTnTUa5w0saSNJBFiCBzJ2815Plmdvp0zTiGH9Y8L+YGrjBk+9bXK80oaKb4LSTAc4A6iI9qOt5OyxtRVKP6N3i+txT7PTcfiCww1wY4wBIknp14qBRz6s2pGttRrhpAAgtdvvzgE7LD5h2g/TTElrhPj8N5jQIJdPPgtBQ1Pa1sMe90S1p03BidRkOIPIJepWV+3hC70kYQ+/DLnNswY1rXNBrmCI1Xa6w8TY+4VBjsKWPYKhAq/qaJsDdnDazhyS1sKW1HydIZJEOAIPPVz384ukzPO/yzDXrOcSS5rQWkOkAEaSBF7TI9ULi7JP5YcF6MVsef+/2Mr2y0/l3uOlri4NAJFwHfp581g6OJa17S4ktDgTFzY8OZ3V/m1OtjH97iHXiA1oHhHK/FQ6WRMbvJ6bD4L0FNTVeJfBnW6leplM3HanLqdKhqoaXU6zWukHUCZ8JYRG8mxHDisdk3ZtuLL/GGOZpAB9l0gwJ/TcQFfYbPKbcI+iWsY+m0d2IPiglxeDNiDw25bqH2KzgCs6i4T3paddi6WbNPCLuKWqhKDY5KxTqSk8/kqKHZrEOL2tpkd3OqfDBAmDPGFR0qOqo1vCDNuEL0POu3/iLcOxsTeo6+sgQCG7R5/BYc4x2svO532iJmBy34J6GWZNrguEQcbgSw32OxV52WxTGy2ACGz1J4kHjwsqPHYgveTw4DopWApQJtJ26dJRenuXINdmx5ReZxjO9IgmAOO7iePSIUKnTG5ueqjucka8q+MVFYRXOe6WWSXNbyChYvDBwjgpAdP8AK5lE8YAK7CUzSqAzb+dwpOe1g8NDXSAOG3lJXGOHs+f0TDnAiTOqfSI98ylbFiRoaeCnXhn0fk+EbRpMpsENY0NHkBCMmGphcf11HvHlqLWn/wDLWpMdiNFJzt4aT6wYT+X0dDGs/axrfcIn3yi7M8yvbnss6uWPoNb312k2bqbvPIuEceatuy2QtwdEU2w6o6X1H7y7oTw2Cu8Rt6j5pjDPkuPogSSDlZJpRZ4B21yzu8biNToBqFzZkyDcX5XPuWceBtvfccV6V+LGCH5gQ0AOpEzqkuc1wkkfpgEecrzRrbevzRLJ1yi0kkK8QShqV5m/MJWiy6wTsOShy50oCHISZbZbmxptczSxweC3xCSOreRufenMBqbU0ss6NQk7wJsVc/h5hGVO+D6bXkaSJiYvtPkuc1ySo7FO0CIENDf2nczwA2VLjEfhbNJMqnZmTMEg6tQ8R8JiC0c+F1bZJ2grUqZ0VBA/Q4kGCBfVwgiVl6uHLCWHdpI3kGEmnkfv6oJVRZbHWSy8noGVdrXUgGkB9pg3Y2L7GzXC8IxmasxOsl73mQWtcwNg6pDgWn9sSF5+JG23x/pazA6YlrdMwYn5njsUMNNHOUdt132tpcvgs6caYgymKgXVTERYb8TxA+/kmiwwdPijkNpMajxgcTwTmTGbM7n5hzOZn7+XuURmG5mOcfypWZ03trHvGkQ0aeTgTdzDs4dQmwZXMJ8lik0sCGg0Cd0zKdTDgiBYjqYIT+Bd4Y5FNMMJtj4f5/NHHhnMkud0NK4SK0AkBI1K11ly0WUJkZxQkeRUZO4oy4N9Tz8kuEwr6jxTY0lx2EH3+XVK2vk09HlReT6Iy+uKlNrgdQcNQPTgVOpkRHHkvMfwlzKp+XqMdLmMLSwnbS6Rob0BbflK9JpUwL7nn9AifBntYFxAkgDqfd/tQRjAyoASIdN5i4uPeNXuUvWSZtZvPqs12wrBlIPIJDHtJAgEh0sOnrDkJwyn4q4oOfQfTId4KrSQNpdTLQT6O+K87fhrAgybT1B5DpdbpmC/OsbpLhTv4nDSTBLQA3iOvVPP7C09zUcPFe1wB69Nyq3Zhlz2ReEzzerg3gkBpOneBMDmUU29Vpu1nZ40Gtqsc4sc4scDI/7XWNwdlnICPdlAy254EaE8aBc8tAvJAHkm3cuMbdeC22R5W1ju8cLOLKjPZJcNILmkzMztbkuJZZZFx27fOSTluVnC4euSNT30XkODtJa5rZa4RcDxETxhabGYdlSjTFEaS6k17nPu6I8JdwEnUUzhnCrh6lRpJJNRrJuQwNfExaT9E3lOIa2jR1jvqopUxt4WjT4RyJg9PVFLhcBxiny3wecZ1lz6b5Mlrrtdw8j93UAOhejdp6lV9J4qOYxpaf8AGYJPk0AGepmOa87Eb9FXUnZl8f0eSTWzHPf7/wApDbSd+v2Fc5RUeIkjTw5/0qhkusOJ26laKhTgADlCOK5ZTOXg0vZnLm1qoY/2SCTHON59DfopOPy7C6HmnUcKrJ0t8RIe39JcPM8k12YqPHfGk3U8UjpG0G+xVe0kiSZcbkzJ9CTCQssn67w+F4NP6boq709/GDM5niKjvDVjwy7wx4tW7nAW1WuYE2mVEJgKx7SUHU3sJi7TIBB2NxI49FTurTwgDcn5Ac1oV+1COqqjXY4x6HpuByufLgFw43XLHbnib/wEbBELhKjVHQ8dP5UgGyjaJefO66jjwTJRKEiuBwiRSckLk1qS6lCcFrkHdtLnukkkN29loEk+ZJ+C2uTVKdi24JjVt6e+Z6rzrB4nTYbugDz2HpcL0TAYHSwNvDdIJA4kTMepWR9SntjtXkv0e92PPS6Iv4YSKRpm2l2kzzqt1n0lojzK9GY5zRuCOFuR/teb9hTbFAe1qaQJkTT1xB4jwxK9G7wHSRsSCOoIkLRl+CnkdAh0cCPdF/qsn2/thKrv26XemoStViHXb5H5Ki7S0w+jVY4gBzDuYHCyA4ymyaKdNrLAMa0eqtKxbF496pcvZq34CfPVt9ferJtBvIJR9nSp7ZPacJUbx0lw6EbFeVhq9L7b1NOFeG2ktFt4LvF9F5obcVbDonJIwZGtgfPd6m6gN9M+L4Stn2lzzTRYymWEktLA3ZgbPiIGwmwCyWUYF1eq2kwwXHc7AcT1W0xHZ/DtpgPeTaGOc4hwA4hrW+zfY2Udsa/cy6uuyTUYxbb+PwXfZLE6sKxpP+R7nnVtLiJJPvAVTkWEY7C0Xvr93LdJ1Fwbqb4YBB36J3s40TTp6p0itcAx7VPS6CJ2J9xWYpV2tLmEFzADoBPsl1y7lvE+aYUd6LvUlTLlcl5n/dU6DmUCKtR406mABrRxJcdzE2usRUwz4uDHoVeYWk58BviMTHlcj4JrvbgxIFzwmDJE+SuhDasZF7bHZLMiqyulNQdLq8Y6ygVq4Y8HTAdI4GL2E8bH4KXSfIkGRuqcYYDeWaHstmbaNUueYaWkExsd27fd03gMRoeHEDjGo6d+M7ceETHBU4dA+H8IqPDadVxkljRpHCS6L9AJS86Pv9SPfk1vpmsqqjKu3OH+DrOsM+tIaWaabH4hzj4YAgRI5k7c1ngxJi8U925iRBAkAiZvzugFXVp4E9XZGy1yj148HRXNRdripsjFTmbJqgSakD9Tg33mE47ZJgWTWYZ/W0/H+lE+TjL2pkdTUQ0tdG0y0n04Ll2UVh/7Z9CD9Vo9+Fj8P6XdK0/39hX4QsrWZkZXV/5fxb/KG5LVJ2a3rIt6BX7qjnGQLe9dAAc7+a60dVjMHltM1K7RcEOBjh4TJ+UL1/D1ifEPZcQTzBAH9LF9nMIx3fvb+uoWiTsGun0k/Railie7YGtAcTsCYPOTC879Qs32bfg2NLHEc/JnezWYnAue57HOBDYDbGxJkT5q2wH4iND2U6lMU6Qk95rJgSSwBoHkN+Ck0sEa7CKlzEm2kAjYLH5zkbqjiWfoaTMWPEieBstNWOUuQFTDZLHfa/ybfPPxJwrGh1Ems8T4BLRcblxHTkV55n/a6ti3MLw1gpu1sa28OvBJO9lnk5TarmsCbRrci7Wua8iuCZjSWxDYBsRN991o3dr8P+5xJmBoP+uXFeaYdniTtStDh0+sfwuKqDWWC1Pwi97U9ojWb3bWlrCZJPtGIgcgLLOFydxTtkwAuSSTwgoqS9yLXs+8Cu2Xd3MjVYAE7Lf1cAxjTNdzZHimxHm4AyOS8ta7qpFTEucA0vcQNgXEgdIKXnBt5TwPafVuuLhz/R4H85x0V3HDve1uwIe6TYAkHeCnMJiNUFxPIn3R99FT4jcKxwgkCBvDY6kJusVk96k/+SxoOE3JgyLb9PkuHHqf4vbzSsBgmdjEE39U3VqcTsZ3sLfwmMlJDzF0uA4AGPXj8FcdjaTXVXyAfBtvquLdI+qpcYJh0iJje9hM+V1ZdlqumuOrXR8EtL3hTztzg2+Y4Ki1jXd232mg+pjh6LrP6Y/JVQ0QNBsIA4Hguc3qD8vJ/cyPPUIRmdUflas/8t3yVrRSjy+qfou5XLmEG4ib35Lriqo8IuHSVyUhK4c5dIDiust/4zP/AJG/MJsmy6yw/wCZn/cP7Uazg4+jd0eI63TlQ6R9VG1Q7zhN5vXim8zENPyTIkll4OqNUesxvZPP4ffuVdhzIDhcETPnz5KYXfRQ7jDwZ/sjmD6dY0mkaXF0giwLZuOWy3uHoaZJPiO55rzbIcQ1uJpuv7Rm24III+K9GJBhzTqbG4v7+fG689r4/flI26OI4yWuPrEMJBvIHz/lecZzmNRjW02vLWv1h0EgxqFp9AhC0auymTwmUdOiCkqMA2QhXTFZPgYqOI2suZsOqEIfAeXtwPYakC0nq74RHzXCVCDPLOz9sQbvCJQhQBdHGIG3qnaTzbht8EIV8fBYvay2w/iPiJJMkmbm035pusIIgcD80IVyKiJiBcdVNyH/AIzfX5IQlp+8KftRt81P/pv/ALM/8go+ePIwlWP2/UIQrmUIzGHph4dPBmq3NVQbskQgiWvwcjdc1LJEI8AxY7ktEVqoY6QNNQ2sfCxzhv1ASZSP8lF3EkpUIEHLo2JFgVW9o3nuD1LR8QhCYl0KR9yOcofNNs/t+RhT67oa4jgD8kIUj0SXuZgcO8tIcLEQQeo4q5o5rUbpLCGSCTpESZ3I2QhKSWexxN5P/9k=">
            <a:hlinkClick r:id="rId6"/>
          </p:cNvPr>
          <p:cNvSpPr>
            <a:spLocks noChangeAspect="1" noChangeArrowheads="1"/>
          </p:cNvSpPr>
          <p:nvPr/>
        </p:nvSpPr>
        <p:spPr bwMode="auto">
          <a:xfrm>
            <a:off x="117475" y="-1028700"/>
            <a:ext cx="2857500"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3298132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6048672"/>
          </a:xfrm>
        </p:spPr>
        <p:txBody>
          <a:bodyPr>
            <a:normAutofit/>
          </a:bodyPr>
          <a:lstStyle/>
          <a:p>
            <a:pPr algn="l">
              <a:spcAft>
                <a:spcPts val="0"/>
              </a:spcAft>
            </a:pPr>
            <a:r>
              <a:rPr lang="nl-NL" sz="2800" u="sng" dirty="0">
                <a:effectLst/>
                <a:latin typeface="Arial"/>
                <a:ea typeface="Calibri"/>
                <a:cs typeface="Times New Roman"/>
              </a:rPr>
              <a:t>Advent</a:t>
            </a:r>
            <a:r>
              <a:rPr lang="nl-NL" sz="2800" dirty="0">
                <a:latin typeface="Arial"/>
                <a:ea typeface="Calibri"/>
                <a:cs typeface="Times New Roman"/>
              </a:rPr>
              <a:t> </a:t>
            </a:r>
            <a:r>
              <a:rPr lang="nl-NL" sz="2800" dirty="0">
                <a:latin typeface="Arial"/>
                <a:ea typeface="Calibri"/>
                <a:cs typeface="Times New Roman"/>
                <a:sym typeface="Wingdings" panose="05000000000000000000" pitchFamily="2" charset="2"/>
              </a:rPr>
              <a:t></a:t>
            </a:r>
            <a:r>
              <a:rPr lang="nl-NL" sz="2800" dirty="0">
                <a:effectLst/>
                <a:latin typeface="Arial"/>
                <a:ea typeface="Calibri"/>
                <a:cs typeface="Times New Roman"/>
              </a:rPr>
              <a:t> </a:t>
            </a:r>
            <a:r>
              <a:rPr lang="nl-NL" sz="2800" dirty="0" err="1">
                <a:effectLst/>
                <a:latin typeface="Arial"/>
                <a:ea typeface="Calibri"/>
                <a:cs typeface="Times New Roman"/>
              </a:rPr>
              <a:t>adventus</a:t>
            </a:r>
            <a:r>
              <a:rPr lang="nl-NL" sz="2800" dirty="0">
                <a:effectLst/>
                <a:latin typeface="Arial"/>
                <a:ea typeface="Calibri"/>
                <a:cs typeface="Times New Roman"/>
              </a:rPr>
              <a:t> in het Latijn = komst </a:t>
            </a:r>
            <a:br>
              <a:rPr lang="nl-NL" sz="2800" dirty="0">
                <a:effectLst/>
                <a:latin typeface="Arial"/>
                <a:ea typeface="Calibri"/>
                <a:cs typeface="Times New Roman"/>
              </a:rPr>
            </a:br>
            <a:r>
              <a:rPr lang="nl-NL" sz="2800" dirty="0">
                <a:effectLst/>
                <a:latin typeface="Arial"/>
                <a:ea typeface="Calibri"/>
                <a:cs typeface="Times New Roman"/>
              </a:rPr>
              <a:t>Aanloopperiode voor de kerst, telt altijd 4 zondagen voor kerst. (tussen 27/11-2/12)</a:t>
            </a:r>
            <a:br>
              <a:rPr lang="nl-NL" sz="2800" dirty="0">
                <a:effectLst/>
                <a:latin typeface="Arial"/>
                <a:ea typeface="Calibri"/>
                <a:cs typeface="Times New Roman"/>
              </a:rPr>
            </a:br>
            <a:br>
              <a:rPr lang="nl-NL" sz="2800" dirty="0">
                <a:effectLst/>
                <a:latin typeface="Arial"/>
                <a:ea typeface="Calibri"/>
                <a:cs typeface="Times New Roman"/>
              </a:rPr>
            </a:br>
            <a:br>
              <a:rPr lang="nl-NL" sz="2800" dirty="0">
                <a:effectLst/>
                <a:latin typeface="Arial"/>
                <a:ea typeface="Calibri"/>
                <a:cs typeface="Times New Roman"/>
              </a:rPr>
            </a:br>
            <a:r>
              <a:rPr lang="nl-NL" sz="2800" dirty="0">
                <a:effectLst/>
                <a:latin typeface="Arial"/>
                <a:ea typeface="Calibri"/>
                <a:cs typeface="Times New Roman"/>
              </a:rPr>
              <a:t>			</a:t>
            </a:r>
            <a:r>
              <a:rPr lang="nl-NL" sz="2000" dirty="0">
                <a:effectLst/>
                <a:latin typeface="Arial"/>
                <a:ea typeface="Calibri"/>
                <a:cs typeface="Times New Roman"/>
              </a:rPr>
              <a:t>iedere zondag 1 kaars extra branden, </a:t>
            </a:r>
            <a:br>
              <a:rPr lang="nl-NL" sz="2000" dirty="0">
                <a:effectLst/>
                <a:latin typeface="Arial"/>
                <a:ea typeface="Calibri"/>
                <a:cs typeface="Times New Roman"/>
              </a:rPr>
            </a:br>
            <a:r>
              <a:rPr lang="nl-NL" sz="2000" dirty="0">
                <a:latin typeface="Arial"/>
                <a:ea typeface="Calibri"/>
                <a:cs typeface="Times New Roman"/>
              </a:rPr>
              <a:t>			</a:t>
            </a:r>
            <a:r>
              <a:rPr lang="nl-NL" sz="2000" dirty="0">
                <a:effectLst/>
                <a:latin typeface="Arial"/>
                <a:ea typeface="Calibri"/>
                <a:cs typeface="Times New Roman"/>
              </a:rPr>
              <a:t>laatste zondag + met kerstmis branden alle  						         4 de kaarsen</a:t>
            </a:r>
            <a:br>
              <a:rPr lang="nl-NL" sz="2000" dirty="0">
                <a:effectLst/>
                <a:latin typeface="Arial"/>
                <a:ea typeface="Calibri"/>
                <a:cs typeface="Times New Roman"/>
              </a:rPr>
            </a:br>
            <a:endParaRPr lang="nl-NL" sz="2000" dirty="0"/>
          </a:p>
        </p:txBody>
      </p:sp>
      <p:pic>
        <p:nvPicPr>
          <p:cNvPr id="3" name="Afbeelding 2" descr="http://upload.wikimedia.org/wikipedia/commons/thumb/c/ce/Adventsljusstake_med_tre_brinnande_ljus.JPG/250px-Adventsljusstake_med_tre_brinnande_ljus.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23528" y="3789040"/>
            <a:ext cx="2880320" cy="2830810"/>
          </a:xfrm>
          <a:prstGeom prst="rect">
            <a:avLst/>
          </a:prstGeom>
          <a:noFill/>
          <a:ln>
            <a:noFill/>
          </a:ln>
        </p:spPr>
      </p:pic>
    </p:spTree>
    <p:extLst>
      <p:ext uri="{BB962C8B-B14F-4D97-AF65-F5344CB8AC3E}">
        <p14:creationId xmlns:p14="http://schemas.microsoft.com/office/powerpoint/2010/main" val="3822261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1844824"/>
            <a:ext cx="8229600" cy="1647056"/>
          </a:xfrm>
        </p:spPr>
        <p:txBody>
          <a:bodyPr>
            <a:normAutofit/>
          </a:bodyPr>
          <a:lstStyle/>
          <a:p>
            <a:r>
              <a:rPr lang="nl-NL" sz="2900" b="1" dirty="0">
                <a:solidFill>
                  <a:prstClr val="black"/>
                </a:solidFill>
                <a:latin typeface="Arial" panose="020B0604020202020204" pitchFamily="34" charset="0"/>
                <a:cs typeface="Arial" panose="020B0604020202020204" pitchFamily="34" charset="0"/>
              </a:rPr>
              <a:t>1. </a:t>
            </a:r>
            <a:r>
              <a:rPr lang="nl-NL" sz="3200" b="1" u="sng" dirty="0">
                <a:solidFill>
                  <a:prstClr val="black"/>
                </a:solidFill>
                <a:latin typeface="Arial" panose="020B0604020202020204" pitchFamily="34" charset="0"/>
                <a:cs typeface="Arial" panose="020B0604020202020204" pitchFamily="34" charset="0"/>
              </a:rPr>
              <a:t>Wat wordt bedoeld met symboliek?</a:t>
            </a:r>
            <a:r>
              <a:rPr lang="nl-NL" sz="3200" dirty="0">
                <a:solidFill>
                  <a:prstClr val="black"/>
                </a:solidFill>
                <a:latin typeface="Arial" panose="020B0604020202020204" pitchFamily="34" charset="0"/>
                <a:cs typeface="Arial" panose="020B0604020202020204" pitchFamily="34" charset="0"/>
              </a:rPr>
              <a:t>  </a:t>
            </a:r>
            <a:endParaRPr lang="nl-NL" dirty="0"/>
          </a:p>
        </p:txBody>
      </p:sp>
      <p:sp>
        <p:nvSpPr>
          <p:cNvPr id="3" name="Tijdelijke aanduiding voor inhoud 2"/>
          <p:cNvSpPr>
            <a:spLocks noGrp="1"/>
          </p:cNvSpPr>
          <p:nvPr>
            <p:ph idx="1"/>
          </p:nvPr>
        </p:nvSpPr>
        <p:spPr>
          <a:xfrm>
            <a:off x="5220072" y="5229200"/>
            <a:ext cx="3466728" cy="896963"/>
          </a:xfrm>
        </p:spPr>
        <p:txBody>
          <a:bodyPr/>
          <a:lstStyle/>
          <a:p>
            <a:pPr marL="0" indent="0">
              <a:buNone/>
            </a:pPr>
            <a:r>
              <a:rPr lang="nl-NL" dirty="0"/>
              <a:t> </a:t>
            </a:r>
          </a:p>
        </p:txBody>
      </p:sp>
    </p:spTree>
    <p:extLst>
      <p:ext uri="{BB962C8B-B14F-4D97-AF65-F5344CB8AC3E}">
        <p14:creationId xmlns:p14="http://schemas.microsoft.com/office/powerpoint/2010/main" val="27780948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60648"/>
            <a:ext cx="8579296" cy="3960440"/>
          </a:xfrm>
        </p:spPr>
        <p:txBody>
          <a:bodyPr>
            <a:normAutofit/>
          </a:bodyPr>
          <a:lstStyle/>
          <a:p>
            <a:pPr algn="l">
              <a:spcAft>
                <a:spcPts val="0"/>
              </a:spcAft>
            </a:pPr>
            <a:r>
              <a:rPr lang="nl-NL" sz="3100" u="sng" dirty="0">
                <a:effectLst/>
                <a:latin typeface="Arial"/>
                <a:ea typeface="Calibri"/>
                <a:cs typeface="Times New Roman"/>
              </a:rPr>
              <a:t>Adventskrans</a:t>
            </a:r>
            <a:r>
              <a:rPr lang="nl-NL" sz="3100" dirty="0">
                <a:effectLst/>
                <a:latin typeface="Arial"/>
                <a:ea typeface="Calibri"/>
                <a:cs typeface="Times New Roman"/>
              </a:rPr>
              <a:t>:	</a:t>
            </a:r>
            <a:br>
              <a:rPr lang="nl-NL" sz="3100" dirty="0">
                <a:effectLst/>
                <a:latin typeface="Arial"/>
                <a:ea typeface="Calibri"/>
                <a:cs typeface="Times New Roman"/>
              </a:rPr>
            </a:br>
            <a:r>
              <a:rPr lang="nl-NL" sz="3100" dirty="0">
                <a:effectLst/>
                <a:latin typeface="Arial"/>
                <a:ea typeface="Calibri"/>
                <a:cs typeface="Times New Roman"/>
              </a:rPr>
              <a:t>hangende of liggende krans die 4 zondagen voor kerst klaar moet zijn.</a:t>
            </a:r>
            <a:br>
              <a:rPr lang="nl-NL" sz="3100" dirty="0">
                <a:effectLst/>
                <a:latin typeface="Arial"/>
                <a:ea typeface="Calibri"/>
                <a:cs typeface="Times New Roman"/>
              </a:rPr>
            </a:br>
            <a:br>
              <a:rPr lang="nl-NL" sz="3100" dirty="0">
                <a:effectLst/>
                <a:latin typeface="Arial"/>
                <a:ea typeface="Calibri"/>
                <a:cs typeface="Times New Roman"/>
              </a:rPr>
            </a:br>
            <a:r>
              <a:rPr lang="nl-NL" sz="2800" dirty="0">
                <a:effectLst/>
                <a:latin typeface="Arial"/>
                <a:ea typeface="Calibri"/>
                <a:cs typeface="Times New Roman"/>
              </a:rPr>
              <a:t>- Vooral in Duitstalige en Scandinavische landen.</a:t>
            </a:r>
            <a:br>
              <a:rPr lang="nl-NL" sz="2800" dirty="0">
                <a:effectLst/>
                <a:latin typeface="Arial"/>
                <a:ea typeface="Calibri"/>
                <a:cs typeface="Times New Roman"/>
              </a:rPr>
            </a:br>
            <a:r>
              <a:rPr lang="nl-NL" sz="2800" dirty="0">
                <a:effectLst/>
                <a:latin typeface="Arial"/>
                <a:ea typeface="Calibri"/>
                <a:cs typeface="Times New Roman"/>
              </a:rPr>
              <a:t>- Sinds 1860 met groenblijvend materiaal opgedraaid</a:t>
            </a:r>
            <a:br>
              <a:rPr lang="nl-NL" sz="2800" dirty="0">
                <a:effectLst/>
                <a:latin typeface="Arial"/>
                <a:ea typeface="Calibri"/>
                <a:cs typeface="Times New Roman"/>
              </a:rPr>
            </a:br>
            <a:r>
              <a:rPr lang="nl-NL" sz="2800" dirty="0">
                <a:effectLst/>
                <a:latin typeface="Arial"/>
                <a:ea typeface="Calibri"/>
                <a:cs typeface="Times New Roman"/>
              </a:rPr>
              <a:t>- Weinig/geen decoratiematerialen</a:t>
            </a:r>
            <a:br>
              <a:rPr lang="nl-NL" sz="2800" dirty="0">
                <a:effectLst/>
                <a:latin typeface="Arial"/>
                <a:ea typeface="Calibri"/>
                <a:cs typeface="Times New Roman"/>
              </a:rPr>
            </a:br>
            <a:r>
              <a:rPr lang="nl-NL" sz="2800" dirty="0">
                <a:effectLst/>
                <a:latin typeface="Arial"/>
                <a:ea typeface="Calibri"/>
                <a:cs typeface="Times New Roman"/>
              </a:rPr>
              <a:t>- Ondergrond wagenwiel / strokrans</a:t>
            </a:r>
            <a:endParaRPr lang="nl-NL" sz="2400" dirty="0"/>
          </a:p>
        </p:txBody>
      </p:sp>
      <p:pic>
        <p:nvPicPr>
          <p:cNvPr id="3" name="Afbeelding 2" descr="https://encrypted-tbn3.gstatic.com/images?q=tbn:ANd9GcSNBwFNuJ8VE8ppj49LRALFH99GTgSjjWP7cbz88PCGQaSs-Tl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07504" y="4149080"/>
            <a:ext cx="3240360" cy="2607171"/>
          </a:xfrm>
          <a:prstGeom prst="rect">
            <a:avLst/>
          </a:prstGeom>
          <a:noFill/>
          <a:ln>
            <a:noFill/>
          </a:ln>
        </p:spPr>
      </p:pic>
      <p:pic>
        <p:nvPicPr>
          <p:cNvPr id="5" name="Afbeelding 4" descr="https://encrypted-tbn1.gstatic.com/images?q=tbn:ANd9GcQI7dGkBjQPorNbgwQiMobN2MzCcYaMzKat-BR63OEFQ44sT9IKVA">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6156176" y="3284984"/>
            <a:ext cx="2798812" cy="3413678"/>
          </a:xfrm>
          <a:prstGeom prst="rect">
            <a:avLst/>
          </a:prstGeom>
          <a:noFill/>
          <a:ln>
            <a:noFill/>
          </a:ln>
        </p:spPr>
      </p:pic>
    </p:spTree>
    <p:extLst>
      <p:ext uri="{BB962C8B-B14F-4D97-AF65-F5344CB8AC3E}">
        <p14:creationId xmlns:p14="http://schemas.microsoft.com/office/powerpoint/2010/main" val="3921942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a:t>
            </a:r>
          </a:p>
        </p:txBody>
      </p:sp>
      <p:pic>
        <p:nvPicPr>
          <p:cNvPr id="3" name="Afbeelding 2" descr="https://encrypted-tbn0.gstatic.com/images?q=tbn:ANd9GcRHBNcY1eL2vPUE1s87BSUkY2eCUhZCz8gyjOevV7ddwc7dmmcY">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79512" y="116632"/>
            <a:ext cx="3456384" cy="3024336"/>
          </a:xfrm>
          <a:prstGeom prst="rect">
            <a:avLst/>
          </a:prstGeom>
          <a:noFill/>
          <a:ln>
            <a:noFill/>
          </a:ln>
        </p:spPr>
      </p:pic>
      <p:pic>
        <p:nvPicPr>
          <p:cNvPr id="4" name="Afbeelding 3" descr="https://encrypted-tbn1.gstatic.com/images?q=tbn:ANd9GcS-m-emASxiGW3jBpGIPbyLu4vb1apX-rOpungKN2V_-40oy7Afiw">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5364088" y="149334"/>
            <a:ext cx="3696816" cy="3351673"/>
          </a:xfrm>
          <a:prstGeom prst="rect">
            <a:avLst/>
          </a:prstGeom>
          <a:noFill/>
          <a:ln>
            <a:noFill/>
          </a:ln>
        </p:spPr>
      </p:pic>
      <p:pic>
        <p:nvPicPr>
          <p:cNvPr id="5" name="Afbeelding 4" descr="https://encrypted-tbn2.gstatic.com/images?q=tbn:ANd9GcR1_4ZqlIx01yx8pogv6A6Q3cbNQ2W59j-ZXEpTAKTcAowRPYTC">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4860032" y="3789040"/>
            <a:ext cx="3105894" cy="2961878"/>
          </a:xfrm>
          <a:prstGeom prst="rect">
            <a:avLst/>
          </a:prstGeom>
          <a:noFill/>
          <a:ln>
            <a:noFill/>
          </a:ln>
        </p:spPr>
      </p:pic>
      <p:pic>
        <p:nvPicPr>
          <p:cNvPr id="6" name="Afbeelding 5" descr="https://encrypted-tbn3.gstatic.com/images?q=tbn:ANd9GcTm2Oo8oF3-DG08418eRI6KZTEH7Ws0W5NyXHG02eCECGPbzijlXA">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179512" y="4149081"/>
            <a:ext cx="2952328" cy="2662746"/>
          </a:xfrm>
          <a:prstGeom prst="rect">
            <a:avLst/>
          </a:prstGeom>
          <a:noFill/>
          <a:ln>
            <a:noFill/>
          </a:ln>
        </p:spPr>
      </p:pic>
    </p:spTree>
    <p:extLst>
      <p:ext uri="{BB962C8B-B14F-4D97-AF65-F5344CB8AC3E}">
        <p14:creationId xmlns:p14="http://schemas.microsoft.com/office/powerpoint/2010/main" val="20304400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0"/>
            <a:ext cx="8784976" cy="6858000"/>
          </a:xfrm>
        </p:spPr>
        <p:txBody>
          <a:bodyPr>
            <a:normAutofit fontScale="90000"/>
          </a:bodyPr>
          <a:lstStyle/>
          <a:p>
            <a:pPr algn="l">
              <a:spcAft>
                <a:spcPts val="0"/>
              </a:spcAft>
            </a:pPr>
            <a:r>
              <a:rPr lang="nl-NL" sz="2700" u="sng" dirty="0">
                <a:effectLst/>
                <a:latin typeface="Arial"/>
                <a:ea typeface="Calibri"/>
                <a:cs typeface="Times New Roman"/>
              </a:rPr>
              <a:t>Kaarsen</a:t>
            </a:r>
            <a:r>
              <a:rPr lang="nl-NL" sz="2700" dirty="0">
                <a:effectLst/>
                <a:latin typeface="Arial"/>
                <a:ea typeface="Calibri"/>
                <a:cs typeface="Times New Roman"/>
              </a:rPr>
              <a:t>:</a:t>
            </a:r>
            <a:r>
              <a:rPr lang="nl-NL" sz="2700" dirty="0">
                <a:latin typeface="Arial"/>
                <a:ea typeface="Calibri"/>
                <a:cs typeface="Times New Roman"/>
              </a:rPr>
              <a:t> </a:t>
            </a:r>
            <a:r>
              <a:rPr lang="nl-NL" sz="2700" dirty="0">
                <a:effectLst/>
                <a:latin typeface="Arial"/>
                <a:ea typeface="Calibri"/>
                <a:cs typeface="Times New Roman"/>
              </a:rPr>
              <a:t>komst van het licht (viering geboorte Jezus)</a:t>
            </a:r>
            <a:br>
              <a:rPr lang="nl-NL" sz="2700" dirty="0">
                <a:effectLst/>
                <a:latin typeface="Arial"/>
                <a:ea typeface="Calibri"/>
                <a:cs typeface="Times New Roman"/>
              </a:rPr>
            </a:br>
            <a:r>
              <a:rPr lang="nl-NL" sz="2700" u="sng" dirty="0">
                <a:effectLst/>
                <a:latin typeface="Arial"/>
                <a:ea typeface="Calibri"/>
                <a:cs typeface="Times New Roman"/>
              </a:rPr>
              <a:t>Glimmers</a:t>
            </a:r>
            <a:r>
              <a:rPr lang="nl-NL" sz="2700" dirty="0">
                <a:effectLst/>
                <a:latin typeface="Arial"/>
                <a:ea typeface="Calibri"/>
                <a:cs typeface="Times New Roman"/>
              </a:rPr>
              <a:t>: accent op licht, glinstering </a:t>
            </a:r>
            <a:br>
              <a:rPr lang="nl-NL" sz="2700" dirty="0">
                <a:effectLst/>
                <a:latin typeface="Arial"/>
                <a:ea typeface="Calibri"/>
                <a:cs typeface="Times New Roman"/>
              </a:rPr>
            </a:br>
            <a:r>
              <a:rPr lang="nl-NL" sz="2700" u="sng" dirty="0">
                <a:effectLst/>
                <a:latin typeface="Arial"/>
                <a:ea typeface="Calibri"/>
                <a:cs typeface="Times New Roman"/>
              </a:rPr>
              <a:t>Paars</a:t>
            </a:r>
            <a:r>
              <a:rPr lang="nl-NL" sz="2700" dirty="0">
                <a:effectLst/>
                <a:latin typeface="Arial"/>
                <a:ea typeface="Calibri"/>
                <a:cs typeface="Times New Roman"/>
              </a:rPr>
              <a:t>:	boete, inkeer, kerkelijke kleur</a:t>
            </a:r>
            <a:br>
              <a:rPr lang="nl-NL" sz="2700" dirty="0">
                <a:effectLst/>
                <a:latin typeface="Arial"/>
                <a:ea typeface="Calibri"/>
                <a:cs typeface="Times New Roman"/>
              </a:rPr>
            </a:br>
            <a:r>
              <a:rPr lang="nl-NL" sz="2700" dirty="0">
                <a:effectLst/>
                <a:latin typeface="Arial"/>
                <a:ea typeface="Calibri"/>
                <a:cs typeface="Times New Roman"/>
              </a:rPr>
              <a:t>(</a:t>
            </a:r>
            <a:r>
              <a:rPr lang="nl-NL" sz="2200" dirty="0">
                <a:effectLst/>
                <a:latin typeface="Arial"/>
                <a:ea typeface="Calibri"/>
                <a:cs typeface="Times New Roman"/>
              </a:rPr>
              <a:t>advent: 1</a:t>
            </a:r>
            <a:r>
              <a:rPr lang="nl-NL" sz="2200" baseline="30000" dirty="0">
                <a:effectLst/>
                <a:latin typeface="Arial"/>
                <a:ea typeface="Calibri"/>
                <a:cs typeface="Times New Roman"/>
              </a:rPr>
              <a:t>ste</a:t>
            </a:r>
            <a:r>
              <a:rPr lang="nl-NL" sz="2200" dirty="0">
                <a:effectLst/>
                <a:latin typeface="Arial"/>
                <a:ea typeface="Calibri"/>
                <a:cs typeface="Times New Roman"/>
              </a:rPr>
              <a:t> +2</a:t>
            </a:r>
            <a:r>
              <a:rPr lang="nl-NL" sz="2200" baseline="30000" dirty="0">
                <a:effectLst/>
                <a:latin typeface="Arial"/>
                <a:ea typeface="Calibri"/>
                <a:cs typeface="Times New Roman"/>
              </a:rPr>
              <a:t>de</a:t>
            </a:r>
            <a:r>
              <a:rPr lang="nl-NL" sz="2200" dirty="0">
                <a:effectLst/>
                <a:latin typeface="Arial"/>
                <a:ea typeface="Calibri"/>
                <a:cs typeface="Times New Roman"/>
              </a:rPr>
              <a:t> zondag paars, roze 3</a:t>
            </a:r>
            <a:r>
              <a:rPr lang="nl-NL" sz="2200" baseline="30000" dirty="0">
                <a:effectLst/>
                <a:latin typeface="Arial"/>
                <a:ea typeface="Calibri"/>
                <a:cs typeface="Times New Roman"/>
              </a:rPr>
              <a:t>de</a:t>
            </a:r>
            <a:r>
              <a:rPr lang="nl-NL" sz="2200" dirty="0">
                <a:effectLst/>
                <a:latin typeface="Arial"/>
                <a:ea typeface="Calibri"/>
                <a:cs typeface="Times New Roman"/>
              </a:rPr>
              <a:t> zondag feestelijke dag</a:t>
            </a:r>
            <a:r>
              <a:rPr lang="nl-NL" sz="2700" dirty="0">
                <a:effectLst/>
                <a:latin typeface="Arial"/>
                <a:ea typeface="Calibri"/>
                <a:cs typeface="Times New Roman"/>
              </a:rPr>
              <a:t>)</a:t>
            </a:r>
            <a:br>
              <a:rPr lang="nl-NL" sz="2700" dirty="0">
                <a:effectLst/>
                <a:latin typeface="Arial"/>
                <a:ea typeface="Calibri"/>
                <a:cs typeface="Times New Roman"/>
              </a:rPr>
            </a:br>
            <a:r>
              <a:rPr lang="nl-NL" sz="2700" u="sng" dirty="0">
                <a:effectLst/>
                <a:latin typeface="Arial"/>
                <a:ea typeface="Calibri"/>
                <a:cs typeface="Times New Roman"/>
              </a:rPr>
              <a:t>Kerstmis</a:t>
            </a:r>
            <a:r>
              <a:rPr lang="nl-NL" sz="2700" dirty="0">
                <a:effectLst/>
                <a:latin typeface="Arial"/>
                <a:ea typeface="Calibri"/>
                <a:cs typeface="Times New Roman"/>
              </a:rPr>
              <a:t>:</a:t>
            </a:r>
            <a:br>
              <a:rPr lang="nl-NL" sz="2700" dirty="0">
                <a:effectLst/>
                <a:latin typeface="Arial"/>
                <a:ea typeface="Calibri"/>
                <a:cs typeface="Times New Roman"/>
              </a:rPr>
            </a:br>
            <a:r>
              <a:rPr lang="nl-NL" sz="2700" dirty="0">
                <a:effectLst/>
                <a:latin typeface="Arial"/>
                <a:ea typeface="Calibri"/>
                <a:cs typeface="Times New Roman"/>
              </a:rPr>
              <a:t>kerkelijk feest; geboortefeest van de Heer; 25+26 dec (in Ned.)</a:t>
            </a:r>
            <a:br>
              <a:rPr lang="nl-NL" sz="2700" dirty="0">
                <a:effectLst/>
                <a:latin typeface="Arial"/>
                <a:ea typeface="Calibri"/>
                <a:cs typeface="Times New Roman"/>
              </a:rPr>
            </a:br>
            <a:r>
              <a:rPr lang="nl-NL" sz="2700" u="sng" dirty="0">
                <a:effectLst/>
                <a:latin typeface="Arial"/>
                <a:ea typeface="Calibri"/>
                <a:cs typeface="Times New Roman"/>
              </a:rPr>
              <a:t>Nieuw jaar 1/1</a:t>
            </a:r>
            <a:r>
              <a:rPr lang="nl-NL" sz="2700" dirty="0">
                <a:effectLst/>
                <a:latin typeface="Arial"/>
                <a:ea typeface="Calibri"/>
                <a:cs typeface="Times New Roman"/>
              </a:rPr>
              <a:t>: </a:t>
            </a:r>
            <a:br>
              <a:rPr lang="nl-NL" sz="2700" dirty="0">
                <a:effectLst/>
                <a:latin typeface="Arial"/>
                <a:ea typeface="Calibri"/>
                <a:cs typeface="Times New Roman"/>
              </a:rPr>
            </a:br>
            <a:r>
              <a:rPr lang="nl-NL" sz="2700" dirty="0">
                <a:effectLst/>
                <a:latin typeface="Arial"/>
                <a:ea typeface="Calibri"/>
                <a:cs typeface="Times New Roman"/>
              </a:rPr>
              <a:t>begin van het nieuwe jaar; begin januari &gt; dagen die weer langer worden</a:t>
            </a:r>
            <a:br>
              <a:rPr lang="nl-NL" sz="2700" dirty="0">
                <a:effectLst/>
                <a:latin typeface="Arial"/>
                <a:ea typeface="Calibri"/>
                <a:cs typeface="Times New Roman"/>
              </a:rPr>
            </a:br>
            <a:r>
              <a:rPr lang="nl-NL" sz="2700" dirty="0">
                <a:effectLst/>
                <a:latin typeface="Arial"/>
                <a:ea typeface="Calibri"/>
                <a:cs typeface="Times New Roman"/>
              </a:rPr>
              <a:t>Gebruiken:  goede voornemens en gelukwensen; kerstboomverbranding; vuurwerk; lawaai en licht &gt; verjagen boze geesten</a:t>
            </a:r>
            <a:br>
              <a:rPr lang="nl-NL" sz="2700" dirty="0">
                <a:effectLst/>
                <a:latin typeface="Arial"/>
                <a:ea typeface="Calibri"/>
                <a:cs typeface="Times New Roman"/>
              </a:rPr>
            </a:br>
            <a:r>
              <a:rPr lang="nl-NL" sz="2700" u="sng" dirty="0">
                <a:effectLst/>
                <a:latin typeface="Arial"/>
                <a:ea typeface="Calibri"/>
                <a:cs typeface="Times New Roman"/>
              </a:rPr>
              <a:t>3 koningen 6/1</a:t>
            </a:r>
            <a:r>
              <a:rPr lang="nl-NL" sz="2700" dirty="0">
                <a:effectLst/>
                <a:latin typeface="Arial"/>
                <a:ea typeface="Calibri"/>
                <a:cs typeface="Times New Roman"/>
              </a:rPr>
              <a:t>:</a:t>
            </a:r>
            <a:br>
              <a:rPr lang="nl-NL" sz="2700" dirty="0">
                <a:effectLst/>
                <a:latin typeface="Arial"/>
                <a:ea typeface="Calibri"/>
                <a:cs typeface="Times New Roman"/>
              </a:rPr>
            </a:br>
            <a:r>
              <a:rPr lang="nl-NL" sz="2700" dirty="0">
                <a:effectLst/>
                <a:latin typeface="Arial"/>
                <a:ea typeface="Calibri"/>
                <a:cs typeface="Times New Roman"/>
              </a:rPr>
              <a:t>openbaring van de Heer; 3 wijzen volgen de ster naar Bethlehem; Doopfeest; Christus zegene dit huis= </a:t>
            </a:r>
            <a:r>
              <a:rPr lang="nl-NL" sz="2700" b="1" dirty="0">
                <a:effectLst/>
                <a:latin typeface="Arial"/>
                <a:ea typeface="Calibri"/>
                <a:cs typeface="Times New Roman"/>
              </a:rPr>
              <a:t>C</a:t>
            </a:r>
            <a:r>
              <a:rPr lang="nl-NL" sz="2700" dirty="0">
                <a:effectLst/>
                <a:latin typeface="Arial"/>
                <a:ea typeface="Calibri"/>
                <a:cs typeface="Times New Roman"/>
              </a:rPr>
              <a:t>hristus </a:t>
            </a:r>
            <a:r>
              <a:rPr lang="nl-NL" sz="2700" b="1" dirty="0" err="1">
                <a:effectLst/>
                <a:latin typeface="Arial"/>
                <a:ea typeface="Calibri"/>
                <a:cs typeface="Times New Roman"/>
              </a:rPr>
              <a:t>M</a:t>
            </a:r>
            <a:r>
              <a:rPr lang="nl-NL" sz="2700" dirty="0" err="1">
                <a:effectLst/>
                <a:latin typeface="Arial"/>
                <a:ea typeface="Calibri"/>
                <a:cs typeface="Times New Roman"/>
              </a:rPr>
              <a:t>ansionem</a:t>
            </a:r>
            <a:r>
              <a:rPr lang="nl-NL" sz="2700" dirty="0">
                <a:effectLst/>
                <a:latin typeface="Arial"/>
                <a:ea typeface="Calibri"/>
                <a:cs typeface="Times New Roman"/>
              </a:rPr>
              <a:t> </a:t>
            </a:r>
            <a:r>
              <a:rPr lang="nl-NL" sz="2700" b="1" dirty="0" err="1">
                <a:effectLst/>
                <a:latin typeface="Arial"/>
                <a:ea typeface="Calibri"/>
                <a:cs typeface="Times New Roman"/>
              </a:rPr>
              <a:t>B</a:t>
            </a:r>
            <a:r>
              <a:rPr lang="nl-NL" sz="2700" dirty="0" err="1">
                <a:effectLst/>
                <a:latin typeface="Arial"/>
                <a:ea typeface="Calibri"/>
                <a:cs typeface="Times New Roman"/>
              </a:rPr>
              <a:t>enedicat</a:t>
            </a:r>
            <a:br>
              <a:rPr lang="nl-NL" sz="2700" dirty="0">
                <a:effectLst/>
                <a:latin typeface="Arial"/>
                <a:ea typeface="Calibri"/>
                <a:cs typeface="Times New Roman"/>
              </a:rPr>
            </a:br>
            <a:r>
              <a:rPr lang="nl-NL" sz="2700" dirty="0">
                <a:effectLst/>
                <a:latin typeface="Arial"/>
                <a:ea typeface="Calibri"/>
                <a:cs typeface="Times New Roman"/>
              </a:rPr>
              <a:t>Vaak tot deze datum de kerstboom</a:t>
            </a:r>
            <a:endParaRPr lang="nl-NL" dirty="0"/>
          </a:p>
        </p:txBody>
      </p:sp>
    </p:spTree>
    <p:extLst>
      <p:ext uri="{BB962C8B-B14F-4D97-AF65-F5344CB8AC3E}">
        <p14:creationId xmlns:p14="http://schemas.microsoft.com/office/powerpoint/2010/main" val="3441204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404664"/>
            <a:ext cx="8352928" cy="5976664"/>
          </a:xfrm>
        </p:spPr>
        <p:txBody>
          <a:bodyPr>
            <a:normAutofit fontScale="90000"/>
          </a:bodyPr>
          <a:lstStyle/>
          <a:p>
            <a:pPr algn="l">
              <a:spcAft>
                <a:spcPts val="0"/>
              </a:spcAft>
            </a:pPr>
            <a:r>
              <a:rPr lang="nl-NL" sz="3600" dirty="0">
                <a:effectLst/>
                <a:latin typeface="Arial"/>
                <a:ea typeface="Calibri"/>
                <a:cs typeface="Times New Roman"/>
              </a:rPr>
              <a:t>De betekenis van iets (als symbool); zinnebeeld / </a:t>
            </a:r>
            <a:r>
              <a:rPr lang="nl-NL" sz="3600" dirty="0">
                <a:solidFill>
                  <a:schemeClr val="tx2"/>
                </a:solidFill>
                <a:effectLst/>
                <a:latin typeface="Arial"/>
                <a:ea typeface="Calibri"/>
                <a:cs typeface="Times New Roman"/>
              </a:rPr>
              <a:t>voorstelling van iets</a:t>
            </a:r>
            <a:br>
              <a:rPr lang="nl-NL" sz="3600" dirty="0">
                <a:effectLst/>
                <a:latin typeface="Arial"/>
                <a:ea typeface="Calibri"/>
                <a:cs typeface="Times New Roman"/>
              </a:rPr>
            </a:br>
            <a:r>
              <a:rPr lang="nl-NL" sz="3600" dirty="0">
                <a:effectLst/>
                <a:latin typeface="Arial"/>
                <a:ea typeface="Calibri"/>
                <a:cs typeface="Times New Roman"/>
              </a:rPr>
              <a:t> </a:t>
            </a:r>
            <a:br>
              <a:rPr lang="nl-NL" sz="3600" dirty="0">
                <a:effectLst/>
                <a:latin typeface="Arial"/>
                <a:ea typeface="Calibri"/>
                <a:cs typeface="Times New Roman"/>
              </a:rPr>
            </a:br>
            <a:br>
              <a:rPr lang="nl-NL" sz="3600" dirty="0">
                <a:effectLst/>
                <a:latin typeface="Arial"/>
                <a:ea typeface="Calibri"/>
                <a:cs typeface="Times New Roman"/>
              </a:rPr>
            </a:br>
            <a:r>
              <a:rPr lang="nl-NL" sz="3600" u="sng" dirty="0">
                <a:solidFill>
                  <a:schemeClr val="tx2"/>
                </a:solidFill>
                <a:effectLst/>
                <a:latin typeface="Arial"/>
                <a:ea typeface="Calibri"/>
                <a:cs typeface="Times New Roman"/>
              </a:rPr>
              <a:t>Symbool</a:t>
            </a:r>
            <a:r>
              <a:rPr lang="nl-NL" sz="3600" dirty="0">
                <a:effectLst/>
                <a:latin typeface="Arial"/>
                <a:ea typeface="Calibri"/>
                <a:cs typeface="Times New Roman"/>
              </a:rPr>
              <a:t>: komt van het Griekse woord ….. </a:t>
            </a:r>
            <a:br>
              <a:rPr lang="nl-NL" sz="3600" dirty="0">
                <a:effectLst/>
                <a:latin typeface="Arial"/>
                <a:ea typeface="Calibri"/>
                <a:cs typeface="Times New Roman"/>
              </a:rPr>
            </a:br>
            <a:r>
              <a:rPr lang="nl-NL" sz="3600" dirty="0">
                <a:effectLst/>
                <a:latin typeface="Arial"/>
                <a:ea typeface="Calibri"/>
                <a:cs typeface="Times New Roman"/>
              </a:rPr>
              <a:t>- (</a:t>
            </a:r>
            <a:r>
              <a:rPr lang="nl-NL" sz="3600" dirty="0" err="1">
                <a:effectLst/>
                <a:latin typeface="Arial"/>
                <a:ea typeface="Calibri"/>
                <a:cs typeface="Times New Roman"/>
              </a:rPr>
              <a:t>znw</a:t>
            </a:r>
            <a:r>
              <a:rPr lang="nl-NL" sz="3600" dirty="0">
                <a:effectLst/>
                <a:latin typeface="Arial"/>
                <a:ea typeface="Calibri"/>
                <a:cs typeface="Times New Roman"/>
              </a:rPr>
              <a:t>) </a:t>
            </a:r>
            <a:r>
              <a:rPr lang="nl-NL" sz="3600" dirty="0" err="1">
                <a:effectLst/>
                <a:latin typeface="Arial"/>
                <a:ea typeface="Calibri"/>
                <a:cs typeface="Times New Roman"/>
              </a:rPr>
              <a:t>symbolon</a:t>
            </a:r>
            <a:r>
              <a:rPr lang="nl-NL" sz="3600" dirty="0">
                <a:effectLst/>
                <a:latin typeface="Arial"/>
                <a:ea typeface="Calibri"/>
                <a:cs typeface="Times New Roman"/>
              </a:rPr>
              <a:t>/</a:t>
            </a:r>
            <a:r>
              <a:rPr lang="nl-NL" sz="3600" dirty="0" err="1">
                <a:effectLst/>
                <a:latin typeface="Arial"/>
                <a:ea typeface="Calibri"/>
                <a:cs typeface="Times New Roman"/>
              </a:rPr>
              <a:t>sumbolon</a:t>
            </a:r>
            <a:r>
              <a:rPr lang="nl-NL" sz="3600" dirty="0">
                <a:effectLst/>
                <a:latin typeface="Arial"/>
                <a:ea typeface="Calibri"/>
                <a:cs typeface="Times New Roman"/>
              </a:rPr>
              <a:t> </a:t>
            </a:r>
            <a:br>
              <a:rPr lang="nl-NL" sz="3600" dirty="0">
                <a:effectLst/>
                <a:latin typeface="Arial"/>
                <a:ea typeface="Calibri"/>
                <a:cs typeface="Times New Roman"/>
              </a:rPr>
            </a:br>
            <a:r>
              <a:rPr lang="nl-NL" sz="3600" dirty="0">
                <a:latin typeface="Arial"/>
                <a:ea typeface="Calibri"/>
                <a:cs typeface="Times New Roman"/>
              </a:rPr>
              <a:t>       </a:t>
            </a:r>
            <a:r>
              <a:rPr lang="nl-NL" sz="3600" dirty="0">
                <a:effectLst/>
                <a:latin typeface="Arial"/>
                <a:ea typeface="Calibri"/>
                <a:cs typeface="Times New Roman"/>
              </a:rPr>
              <a:t>= teken, kenteken, </a:t>
            </a:r>
            <a:r>
              <a:rPr lang="nl-NL" sz="3600" dirty="0">
                <a:solidFill>
                  <a:schemeClr val="tx2"/>
                </a:solidFill>
                <a:effectLst/>
                <a:latin typeface="Arial"/>
                <a:ea typeface="Calibri"/>
                <a:cs typeface="Times New Roman"/>
              </a:rPr>
              <a:t>herkenningsteken</a:t>
            </a:r>
            <a:r>
              <a:rPr lang="nl-NL" sz="3600" dirty="0">
                <a:effectLst/>
                <a:latin typeface="Arial"/>
                <a:ea typeface="Calibri"/>
                <a:cs typeface="Times New Roman"/>
              </a:rPr>
              <a:t>. </a:t>
            </a:r>
            <a:br>
              <a:rPr lang="nl-NL" sz="3600" dirty="0">
                <a:effectLst/>
                <a:latin typeface="Arial"/>
                <a:ea typeface="Calibri"/>
                <a:cs typeface="Times New Roman"/>
              </a:rPr>
            </a:br>
            <a:r>
              <a:rPr lang="nl-NL" sz="3600" dirty="0">
                <a:effectLst/>
                <a:latin typeface="Arial"/>
                <a:ea typeface="Calibri"/>
                <a:cs typeface="Times New Roman"/>
              </a:rPr>
              <a:t>- (</a:t>
            </a:r>
            <a:r>
              <a:rPr lang="nl-NL" sz="3600" dirty="0" err="1">
                <a:effectLst/>
                <a:latin typeface="Arial"/>
                <a:ea typeface="Calibri"/>
                <a:cs typeface="Times New Roman"/>
              </a:rPr>
              <a:t>ww</a:t>
            </a:r>
            <a:r>
              <a:rPr lang="nl-NL" sz="3600" dirty="0">
                <a:effectLst/>
                <a:latin typeface="Arial"/>
                <a:ea typeface="Calibri"/>
                <a:cs typeface="Times New Roman"/>
              </a:rPr>
              <a:t>) </a:t>
            </a:r>
            <a:r>
              <a:rPr lang="nl-NL" sz="3600" dirty="0" err="1">
                <a:effectLst/>
                <a:latin typeface="Arial"/>
                <a:ea typeface="Calibri"/>
                <a:cs typeface="Times New Roman"/>
              </a:rPr>
              <a:t>symballo</a:t>
            </a:r>
            <a:r>
              <a:rPr lang="nl-NL" sz="3600" dirty="0">
                <a:effectLst/>
                <a:latin typeface="Arial"/>
                <a:ea typeface="Calibri"/>
                <a:cs typeface="Times New Roman"/>
              </a:rPr>
              <a:t> </a:t>
            </a:r>
            <a:br>
              <a:rPr lang="nl-NL" sz="3600" dirty="0">
                <a:effectLst/>
                <a:latin typeface="Arial"/>
                <a:ea typeface="Calibri"/>
                <a:cs typeface="Times New Roman"/>
              </a:rPr>
            </a:br>
            <a:r>
              <a:rPr lang="nl-NL" sz="3600" dirty="0">
                <a:latin typeface="Arial"/>
                <a:ea typeface="Calibri"/>
                <a:cs typeface="Times New Roman"/>
              </a:rPr>
              <a:t>       </a:t>
            </a:r>
            <a:r>
              <a:rPr lang="nl-NL" sz="3600" dirty="0">
                <a:effectLst/>
                <a:latin typeface="Arial"/>
                <a:ea typeface="Calibri"/>
                <a:cs typeface="Times New Roman"/>
              </a:rPr>
              <a:t>= bijeenbrengen, ontmoeten, vergelijken</a:t>
            </a:r>
            <a:br>
              <a:rPr lang="nl-NL" sz="3600" dirty="0">
                <a:effectLst/>
                <a:latin typeface="Arial"/>
                <a:ea typeface="Calibri"/>
                <a:cs typeface="Times New Roman"/>
              </a:rPr>
            </a:br>
            <a:endParaRPr lang="nl-NL" sz="3600"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9622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57200" y="274638"/>
            <a:ext cx="8229600" cy="5962674"/>
          </a:xfrm>
        </p:spPr>
        <p:txBody>
          <a:bodyPr>
            <a:normAutofit/>
          </a:bodyPr>
          <a:lstStyle/>
          <a:p>
            <a:pPr algn="l">
              <a:spcAft>
                <a:spcPts val="0"/>
              </a:spcAft>
            </a:pPr>
            <a:r>
              <a:rPr lang="nl-NL" sz="3200" dirty="0">
                <a:latin typeface="Arial" panose="020B0604020202020204" pitchFamily="34" charset="0"/>
                <a:cs typeface="Arial" panose="020B0604020202020204" pitchFamily="34" charset="0"/>
              </a:rPr>
              <a:t> </a:t>
            </a:r>
            <a:r>
              <a:rPr lang="nl-NL" sz="3200" u="sng" dirty="0">
                <a:effectLst/>
                <a:latin typeface="Arial"/>
                <a:ea typeface="Calibri"/>
                <a:cs typeface="Times New Roman"/>
              </a:rPr>
              <a:t>Symbool</a:t>
            </a:r>
            <a:r>
              <a:rPr lang="nl-NL" sz="3200" dirty="0">
                <a:effectLst/>
                <a:latin typeface="Arial"/>
                <a:ea typeface="Calibri"/>
                <a:cs typeface="Times New Roman"/>
              </a:rPr>
              <a:t> </a:t>
            </a:r>
            <a:r>
              <a:rPr lang="nl-NL" sz="3200" dirty="0">
                <a:effectLst/>
                <a:latin typeface="Arial"/>
                <a:ea typeface="Calibri"/>
                <a:cs typeface="Times New Roman"/>
                <a:sym typeface="Wingdings" panose="05000000000000000000" pitchFamily="2" charset="2"/>
              </a:rPr>
              <a:t></a:t>
            </a:r>
            <a:r>
              <a:rPr lang="nl-NL" sz="3200" dirty="0">
                <a:effectLst/>
                <a:latin typeface="Arial"/>
                <a:ea typeface="Calibri"/>
                <a:cs typeface="Times New Roman"/>
              </a:rPr>
              <a:t> </a:t>
            </a:r>
            <a:r>
              <a:rPr lang="nl-NL" sz="3200" dirty="0">
                <a:solidFill>
                  <a:schemeClr val="tx2"/>
                </a:solidFill>
                <a:effectLst/>
                <a:latin typeface="Arial"/>
                <a:ea typeface="Calibri"/>
                <a:cs typeface="Times New Roman"/>
              </a:rPr>
              <a:t>tekens</a:t>
            </a:r>
            <a:r>
              <a:rPr lang="nl-NL" sz="3200" dirty="0">
                <a:effectLst/>
                <a:latin typeface="Arial"/>
                <a:ea typeface="Calibri"/>
                <a:cs typeface="Times New Roman"/>
              </a:rPr>
              <a:t> (</a:t>
            </a:r>
            <a:r>
              <a:rPr lang="nl-NL" sz="3200" dirty="0">
                <a:solidFill>
                  <a:schemeClr val="tx2"/>
                </a:solidFill>
                <a:effectLst/>
                <a:latin typeface="Arial"/>
                <a:ea typeface="Calibri"/>
                <a:cs typeface="Times New Roman"/>
              </a:rPr>
              <a:t>beelden, uitdrukkingen</a:t>
            </a:r>
            <a:r>
              <a:rPr lang="nl-NL" sz="3200" dirty="0">
                <a:effectLst/>
                <a:latin typeface="Arial"/>
                <a:ea typeface="Calibri"/>
                <a:cs typeface="Times New Roman"/>
              </a:rPr>
              <a:t>) waarbij geen natuurlijke relatie bestaat tussen de representatie (</a:t>
            </a:r>
            <a:r>
              <a:rPr lang="nl-NL" sz="3200" i="1" dirty="0">
                <a:effectLst/>
                <a:latin typeface="Arial"/>
                <a:ea typeface="Calibri"/>
                <a:cs typeface="Times New Roman"/>
              </a:rPr>
              <a:t>vorm</a:t>
            </a:r>
            <a:r>
              <a:rPr lang="nl-NL" sz="3200" dirty="0">
                <a:effectLst/>
                <a:latin typeface="Arial"/>
                <a:ea typeface="Calibri"/>
                <a:cs typeface="Times New Roman"/>
              </a:rPr>
              <a:t>) van het symbool en de betekenis die ermee wordt uitgedrukt. </a:t>
            </a:r>
            <a:br>
              <a:rPr lang="nl-NL" sz="2000" dirty="0">
                <a:effectLst/>
                <a:latin typeface="Arial"/>
                <a:ea typeface="Calibri"/>
                <a:cs typeface="Times New Roman"/>
              </a:rPr>
            </a:br>
            <a:br>
              <a:rPr lang="nl-NL" sz="2000" dirty="0">
                <a:effectLst/>
                <a:latin typeface="Arial"/>
                <a:ea typeface="Calibri"/>
                <a:cs typeface="Times New Roman"/>
              </a:rPr>
            </a:br>
            <a:r>
              <a:rPr lang="nl-NL" sz="3200" dirty="0">
                <a:effectLst/>
                <a:latin typeface="Arial"/>
                <a:ea typeface="Calibri"/>
                <a:cs typeface="Times New Roman"/>
              </a:rPr>
              <a:t>De betekenis van de tekens, beelden, uitdrukkingen  zijn </a:t>
            </a:r>
            <a:r>
              <a:rPr lang="nl-NL" sz="3200" dirty="0">
                <a:solidFill>
                  <a:schemeClr val="tx2"/>
                </a:solidFill>
                <a:effectLst/>
                <a:latin typeface="Arial"/>
                <a:ea typeface="Calibri"/>
                <a:cs typeface="Times New Roman"/>
              </a:rPr>
              <a:t>vaak ontstaan door afspraken tussen de gebruikers</a:t>
            </a:r>
            <a:br>
              <a:rPr lang="nl-NL" sz="2000" dirty="0">
                <a:effectLst/>
                <a:latin typeface="Arial"/>
                <a:ea typeface="Calibri"/>
                <a:cs typeface="Times New Roman"/>
              </a:rPr>
            </a:br>
            <a:endParaRPr lang="nl-NL"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8736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60648"/>
            <a:ext cx="8568952" cy="6394722"/>
          </a:xfrm>
        </p:spPr>
        <p:txBody>
          <a:bodyPr>
            <a:normAutofit fontScale="90000"/>
          </a:bodyPr>
          <a:lstStyle/>
          <a:p>
            <a:pPr algn="l">
              <a:lnSpc>
                <a:spcPct val="107000"/>
              </a:lnSpc>
              <a:spcAft>
                <a:spcPts val="0"/>
              </a:spcAft>
            </a:pPr>
            <a:r>
              <a:rPr lang="nl-NL" sz="3600" dirty="0">
                <a:effectLst/>
                <a:latin typeface="Arial"/>
                <a:ea typeface="Calibri"/>
                <a:cs typeface="Times New Roman"/>
              </a:rPr>
              <a:t>Symbolen zijn overal om ons heen ……  zonder er bij stil te staan ….. …. ze bepalen ons straatbeeld …..</a:t>
            </a:r>
            <a:br>
              <a:rPr lang="nl-NL" sz="3600" dirty="0">
                <a:effectLst/>
                <a:latin typeface="Arial"/>
                <a:ea typeface="Calibri"/>
                <a:cs typeface="Times New Roman"/>
              </a:rPr>
            </a:br>
            <a:br>
              <a:rPr lang="nl-NL" sz="3600" dirty="0">
                <a:latin typeface="Arial"/>
                <a:ea typeface="Calibri"/>
                <a:cs typeface="Times New Roman"/>
              </a:rPr>
            </a:br>
            <a:r>
              <a:rPr lang="nl-NL" sz="3600" dirty="0">
                <a:solidFill>
                  <a:schemeClr val="tx2"/>
                </a:solidFill>
                <a:latin typeface="Arial"/>
                <a:ea typeface="Calibri"/>
                <a:cs typeface="Times New Roman"/>
              </a:rPr>
              <a:t>Symbolen</a:t>
            </a:r>
            <a:r>
              <a:rPr lang="nl-NL" sz="3600" dirty="0">
                <a:solidFill>
                  <a:schemeClr val="tx2"/>
                </a:solidFill>
                <a:effectLst/>
                <a:latin typeface="Arial"/>
                <a:ea typeface="Calibri"/>
                <a:cs typeface="Times New Roman"/>
              </a:rPr>
              <a:t> geven ons:</a:t>
            </a:r>
            <a:br>
              <a:rPr lang="nl-NL" sz="3600" dirty="0">
                <a:solidFill>
                  <a:schemeClr val="tx2"/>
                </a:solidFill>
                <a:effectLst/>
                <a:latin typeface="Arial"/>
                <a:ea typeface="Calibri"/>
                <a:cs typeface="Times New Roman"/>
              </a:rPr>
            </a:br>
            <a:r>
              <a:rPr lang="nl-NL" sz="3600" dirty="0">
                <a:solidFill>
                  <a:schemeClr val="tx2"/>
                </a:solidFill>
                <a:latin typeface="Arial"/>
                <a:ea typeface="Calibri"/>
                <a:cs typeface="Times New Roman"/>
              </a:rPr>
              <a:t>- u</a:t>
            </a:r>
            <a:r>
              <a:rPr lang="nl-NL" sz="3600" dirty="0">
                <a:solidFill>
                  <a:schemeClr val="tx2"/>
                </a:solidFill>
                <a:effectLst/>
                <a:latin typeface="Arial"/>
                <a:ea typeface="Calibri"/>
                <a:cs typeface="Times New Roman"/>
              </a:rPr>
              <a:t>itleg / info     </a:t>
            </a:r>
            <a:br>
              <a:rPr lang="nl-NL" sz="3600" dirty="0">
                <a:solidFill>
                  <a:schemeClr val="tx2"/>
                </a:solidFill>
                <a:effectLst/>
                <a:latin typeface="Arial"/>
                <a:ea typeface="Calibri"/>
                <a:cs typeface="Times New Roman"/>
              </a:rPr>
            </a:br>
            <a:r>
              <a:rPr lang="nl-NL" sz="3600" dirty="0">
                <a:solidFill>
                  <a:schemeClr val="tx2"/>
                </a:solidFill>
                <a:latin typeface="Arial"/>
                <a:ea typeface="Calibri"/>
                <a:cs typeface="Times New Roman"/>
              </a:rPr>
              <a:t>- </a:t>
            </a:r>
            <a:r>
              <a:rPr lang="nl-NL" sz="3600" dirty="0">
                <a:solidFill>
                  <a:schemeClr val="tx2"/>
                </a:solidFill>
                <a:effectLst/>
                <a:latin typeface="Arial"/>
                <a:ea typeface="Calibri"/>
                <a:cs typeface="Times New Roman"/>
              </a:rPr>
              <a:t>aanwijzingen</a:t>
            </a:r>
            <a:br>
              <a:rPr lang="nl-NL" sz="3600" dirty="0">
                <a:solidFill>
                  <a:schemeClr val="tx2"/>
                </a:solidFill>
                <a:effectLst/>
                <a:latin typeface="Arial"/>
                <a:ea typeface="Calibri"/>
                <a:cs typeface="Times New Roman"/>
              </a:rPr>
            </a:br>
            <a:r>
              <a:rPr lang="nl-NL" sz="3600" dirty="0">
                <a:solidFill>
                  <a:schemeClr val="tx2"/>
                </a:solidFill>
                <a:latin typeface="Arial"/>
                <a:ea typeface="Calibri"/>
                <a:cs typeface="Times New Roman"/>
              </a:rPr>
              <a:t>- </a:t>
            </a:r>
            <a:r>
              <a:rPr lang="nl-NL" sz="3600" dirty="0">
                <a:solidFill>
                  <a:schemeClr val="tx2"/>
                </a:solidFill>
                <a:effectLst/>
                <a:latin typeface="Arial"/>
                <a:ea typeface="Calibri"/>
                <a:cs typeface="Times New Roman"/>
              </a:rPr>
              <a:t>waarschuwingen </a:t>
            </a:r>
            <a:br>
              <a:rPr lang="nl-NL" sz="3600" dirty="0">
                <a:solidFill>
                  <a:schemeClr val="tx2"/>
                </a:solidFill>
                <a:effectLst/>
                <a:latin typeface="Arial"/>
                <a:ea typeface="Calibri"/>
                <a:cs typeface="Times New Roman"/>
              </a:rPr>
            </a:br>
            <a:r>
              <a:rPr lang="nl-NL" sz="3600" dirty="0">
                <a:solidFill>
                  <a:schemeClr val="tx2"/>
                </a:solidFill>
                <a:latin typeface="Arial"/>
                <a:ea typeface="Calibri"/>
                <a:cs typeface="Times New Roman"/>
              </a:rPr>
              <a:t>- </a:t>
            </a:r>
            <a:r>
              <a:rPr lang="nl-NL" sz="3600" dirty="0">
                <a:solidFill>
                  <a:schemeClr val="tx2"/>
                </a:solidFill>
                <a:effectLst/>
                <a:latin typeface="Arial"/>
                <a:ea typeface="Calibri"/>
                <a:cs typeface="Times New Roman"/>
              </a:rPr>
              <a:t>richting. </a:t>
            </a:r>
            <a:br>
              <a:rPr lang="nl-NL" sz="3600" dirty="0">
                <a:solidFill>
                  <a:schemeClr val="tx2"/>
                </a:solidFill>
                <a:effectLst/>
                <a:latin typeface="Arial"/>
                <a:ea typeface="Calibri"/>
                <a:cs typeface="Times New Roman"/>
              </a:rPr>
            </a:br>
            <a:br>
              <a:rPr lang="nl-NL" sz="3600" dirty="0">
                <a:effectLst/>
                <a:latin typeface="Arial"/>
                <a:ea typeface="Calibri"/>
                <a:cs typeface="Times New Roman"/>
              </a:rPr>
            </a:br>
            <a:r>
              <a:rPr lang="nl-NL" sz="3600" dirty="0">
                <a:latin typeface="Arial"/>
                <a:ea typeface="Calibri"/>
                <a:cs typeface="Times New Roman"/>
              </a:rPr>
              <a:t>Bijvoorbeeld: vlaggen, </a:t>
            </a:r>
            <a:r>
              <a:rPr lang="nl-NL" sz="3600" dirty="0">
                <a:effectLst/>
                <a:latin typeface="Arial"/>
                <a:ea typeface="Calibri"/>
                <a:cs typeface="Times New Roman"/>
              </a:rPr>
              <a:t>logo’s, reclameborden, verkeersborden ….</a:t>
            </a:r>
            <a:endParaRPr lang="nl-NL" dirty="0"/>
          </a:p>
        </p:txBody>
      </p:sp>
    </p:spTree>
    <p:extLst>
      <p:ext uri="{BB962C8B-B14F-4D97-AF65-F5344CB8AC3E}">
        <p14:creationId xmlns:p14="http://schemas.microsoft.com/office/powerpoint/2010/main" val="2277123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dirty="0">
                <a:latin typeface="Arial" panose="020B0604020202020204" pitchFamily="34" charset="0"/>
                <a:cs typeface="Arial" panose="020B0604020202020204" pitchFamily="34" charset="0"/>
              </a:rPr>
              <a:t>Voorbeelden:</a:t>
            </a:r>
          </a:p>
        </p:txBody>
      </p:sp>
      <p:pic>
        <p:nvPicPr>
          <p:cNvPr id="3" name="Afbeelding 2" descr="https://encrypted-tbn1.gstatic.com/images?q=tbn:ANd9GcTF8ckjZl4-vbWRnJD7kdBF_yp8Siy9R3f3N2Hm2vWID_NFesGy">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23528" y="1448943"/>
            <a:ext cx="2376264" cy="2448272"/>
          </a:xfrm>
          <a:prstGeom prst="rect">
            <a:avLst/>
          </a:prstGeom>
          <a:noFill/>
          <a:ln>
            <a:noFill/>
          </a:ln>
        </p:spPr>
      </p:pic>
      <p:pic>
        <p:nvPicPr>
          <p:cNvPr id="4" name="Afbeelding 3" descr="https://encrypted-tbn2.gstatic.com/images?q=tbn:ANd9GcSN5Mj3kI4GixZGlA3HhErbOuSDBpPL2J4uL7L92pJcbmIJXkTZ">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2738402" y="3897215"/>
            <a:ext cx="3096741" cy="2352526"/>
          </a:xfrm>
          <a:prstGeom prst="rect">
            <a:avLst/>
          </a:prstGeom>
          <a:noFill/>
          <a:ln>
            <a:noFill/>
          </a:ln>
        </p:spPr>
      </p:pic>
      <p:pic>
        <p:nvPicPr>
          <p:cNvPr id="5" name="Afbeelding 4" descr="https://encrypted-tbn3.gstatic.com/images?q=tbn:ANd9GcSHnAsTaOIaL2Kn13WRMUCDQxFVDAv2LT86os_MBgQyOSkErDnV">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5868144" y="1340768"/>
            <a:ext cx="3132727" cy="3407254"/>
          </a:xfrm>
          <a:prstGeom prst="rect">
            <a:avLst/>
          </a:prstGeom>
          <a:noFill/>
          <a:ln>
            <a:noFill/>
          </a:ln>
        </p:spPr>
      </p:pic>
    </p:spTree>
    <p:extLst>
      <p:ext uri="{BB962C8B-B14F-4D97-AF65-F5344CB8AC3E}">
        <p14:creationId xmlns:p14="http://schemas.microsoft.com/office/powerpoint/2010/main" val="3237066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s://encrypted-tbn1.gstatic.com/images?q=tbn:ANd9GcSQmTEtZS7db9mDuckO8d1Z_gaIakWzU9k9KnSeTji0AVthm__K">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915816" y="3717032"/>
            <a:ext cx="3019503" cy="2712934"/>
          </a:xfrm>
          <a:prstGeom prst="rect">
            <a:avLst/>
          </a:prstGeom>
          <a:noFill/>
          <a:ln>
            <a:noFill/>
          </a:ln>
        </p:spPr>
      </p:pic>
      <p:sp>
        <p:nvSpPr>
          <p:cNvPr id="2" name="Titel 1"/>
          <p:cNvSpPr>
            <a:spLocks noGrp="1"/>
          </p:cNvSpPr>
          <p:nvPr>
            <p:ph type="title"/>
          </p:nvPr>
        </p:nvSpPr>
        <p:spPr/>
        <p:txBody>
          <a:bodyPr>
            <a:normAutofit/>
          </a:bodyPr>
          <a:lstStyle/>
          <a:p>
            <a:r>
              <a:rPr lang="nl-NL" sz="3200" dirty="0">
                <a:latin typeface="Arial" panose="020B0604020202020204" pitchFamily="34" charset="0"/>
                <a:cs typeface="Arial" panose="020B0604020202020204" pitchFamily="34" charset="0"/>
              </a:rPr>
              <a:t>Gebaren met symbolische betekenis:</a:t>
            </a:r>
          </a:p>
        </p:txBody>
      </p:sp>
      <p:pic>
        <p:nvPicPr>
          <p:cNvPr id="3" name="Afbeelding 2" descr="https://encrypted-tbn3.gstatic.com/images?q=tbn:ANd9GcQE-APT_rFFcxqHoTcM17RkSU2Ejv57oTeH9W7o3tg5PuP3bRYh">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205770" y="1268760"/>
            <a:ext cx="3600400" cy="2590790"/>
          </a:xfrm>
          <a:prstGeom prst="rect">
            <a:avLst/>
          </a:prstGeom>
          <a:noFill/>
          <a:ln>
            <a:noFill/>
          </a:ln>
        </p:spPr>
      </p:pic>
      <p:pic>
        <p:nvPicPr>
          <p:cNvPr id="5" name="Afbeelding 4" descr="https://encrypted-tbn1.gstatic.com/images?q=tbn:ANd9GcQP7eVfDUzih9-L-N1UimhhTtS5B4eZnTavCMuYTjVjm3g1uzDYow">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6804248" y="1844824"/>
            <a:ext cx="1872208" cy="3376497"/>
          </a:xfrm>
          <a:prstGeom prst="rect">
            <a:avLst/>
          </a:prstGeom>
          <a:noFill/>
          <a:ln>
            <a:noFill/>
          </a:ln>
        </p:spPr>
      </p:pic>
    </p:spTree>
    <p:extLst>
      <p:ext uri="{BB962C8B-B14F-4D97-AF65-F5344CB8AC3E}">
        <p14:creationId xmlns:p14="http://schemas.microsoft.com/office/powerpoint/2010/main" val="703902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498178"/>
          </a:xfrm>
        </p:spPr>
        <p:txBody>
          <a:bodyPr>
            <a:normAutofit/>
          </a:bodyPr>
          <a:lstStyle/>
          <a:p>
            <a:r>
              <a:rPr lang="nl-NL" sz="3200" dirty="0">
                <a:latin typeface="Arial" panose="020B0604020202020204" pitchFamily="34" charset="0"/>
                <a:cs typeface="Arial" panose="020B0604020202020204" pitchFamily="34" charset="0"/>
              </a:rPr>
              <a:t>Van een naam een symbool gemaakt </a:t>
            </a:r>
            <a:br>
              <a:rPr lang="nl-NL" sz="3200" dirty="0">
                <a:latin typeface="Arial" panose="020B0604020202020204" pitchFamily="34" charset="0"/>
                <a:cs typeface="Arial" panose="020B0604020202020204" pitchFamily="34" charset="0"/>
              </a:rPr>
            </a:br>
            <a:r>
              <a:rPr lang="nl-NL" sz="3200" u="sng" dirty="0">
                <a:solidFill>
                  <a:schemeClr val="tx2"/>
                </a:solidFill>
                <a:latin typeface="Arial" panose="020B0604020202020204" pitchFamily="34" charset="0"/>
                <a:cs typeface="Arial" panose="020B0604020202020204" pitchFamily="34" charset="0"/>
              </a:rPr>
              <a:t>beeldmerk</a:t>
            </a:r>
            <a:r>
              <a:rPr lang="nl-NL" sz="3200" dirty="0">
                <a:solidFill>
                  <a:schemeClr val="tx2"/>
                </a:solidFill>
                <a:latin typeface="Arial" panose="020B0604020202020204" pitchFamily="34" charset="0"/>
                <a:cs typeface="Arial" panose="020B0604020202020204" pitchFamily="34" charset="0"/>
              </a:rPr>
              <a:t> = logo</a:t>
            </a:r>
            <a:r>
              <a:rPr lang="nl-NL" sz="3200" dirty="0">
                <a:latin typeface="Arial" panose="020B0604020202020204" pitchFamily="34" charset="0"/>
                <a:cs typeface="Arial" panose="020B0604020202020204" pitchFamily="34" charset="0"/>
                <a:sym typeface="Wingdings" panose="05000000000000000000" pitchFamily="2" charset="2"/>
              </a:rPr>
              <a:t> </a:t>
            </a:r>
            <a:endParaRPr lang="nl-NL" sz="3200" dirty="0">
              <a:latin typeface="Arial" panose="020B0604020202020204" pitchFamily="34" charset="0"/>
              <a:cs typeface="Arial" panose="020B0604020202020204" pitchFamily="34" charset="0"/>
            </a:endParaRPr>
          </a:p>
        </p:txBody>
      </p:sp>
      <p:pic>
        <p:nvPicPr>
          <p:cNvPr id="3" name="Afbeelding 2" descr="https://encrypted-tbn3.gstatic.com/images?q=tbn:ANd9GcSpSUg9TntKdw-kTvgrA1i2KSnAPepBuTwuSIeWFAcBkXHonR3ng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51520" y="1628800"/>
            <a:ext cx="2520280" cy="1944216"/>
          </a:xfrm>
          <a:prstGeom prst="rect">
            <a:avLst/>
          </a:prstGeom>
          <a:noFill/>
          <a:ln>
            <a:noFill/>
          </a:ln>
        </p:spPr>
      </p:pic>
      <p:pic>
        <p:nvPicPr>
          <p:cNvPr id="4" name="Afbeelding 3" descr="https://encrypted-tbn1.gstatic.com/images?q=tbn:ANd9GcRAYiV8XM1v_7Ecjx_CEO-gyGVjXFrP2BAJubVW_72aPShTabvnCd07Tw">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0" y="4869160"/>
            <a:ext cx="2195370" cy="1988840"/>
          </a:xfrm>
          <a:prstGeom prst="rect">
            <a:avLst/>
          </a:prstGeom>
          <a:noFill/>
          <a:ln>
            <a:noFill/>
          </a:ln>
        </p:spPr>
      </p:pic>
      <p:pic>
        <p:nvPicPr>
          <p:cNvPr id="5" name="Afbeelding 4" descr="https://encrypted-tbn3.gstatic.com/images?q=tbn:ANd9GcRpOnSdzjapABPfMbzdWegs2b2vorRVExxw4a3tGcijr75RMsbs">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4860032" y="1658248"/>
            <a:ext cx="3960440" cy="1605910"/>
          </a:xfrm>
          <a:prstGeom prst="rect">
            <a:avLst/>
          </a:prstGeom>
          <a:noFill/>
          <a:ln>
            <a:noFill/>
          </a:ln>
        </p:spPr>
      </p:pic>
      <p:pic>
        <p:nvPicPr>
          <p:cNvPr id="6" name="Afbeelding 5" descr="https://encrypted-tbn2.gstatic.com/images?q=tbn:ANd9GcQuVdg1KKOvRi_MNHHGiBWm1WOMaEhH8tyrwLU5kFP1HMbG47oW">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6201322" y="4626358"/>
            <a:ext cx="2187102" cy="2043002"/>
          </a:xfrm>
          <a:prstGeom prst="rect">
            <a:avLst/>
          </a:prstGeom>
          <a:noFill/>
          <a:ln>
            <a:noFill/>
          </a:ln>
        </p:spPr>
      </p:pic>
      <p:pic>
        <p:nvPicPr>
          <p:cNvPr id="8" name="Afbeelding 7" descr="https://encrypted-tbn1.gstatic.com/images?q=tbn:ANd9GcTZN-xPASi6dcz-ceJxMVN7Q9sm8zoDgG-zJkoxHwtqCB-YR0ZF">
            <a:hlinkClick r:id="rId10"/>
          </p:cNvPr>
          <p:cNvPicPr/>
          <p:nvPr/>
        </p:nvPicPr>
        <p:blipFill>
          <a:blip r:embed="rId11">
            <a:extLst>
              <a:ext uri="{28A0092B-C50C-407E-A947-70E740481C1C}">
                <a14:useLocalDpi xmlns:a14="http://schemas.microsoft.com/office/drawing/2010/main" val="0"/>
              </a:ext>
            </a:extLst>
          </a:blip>
          <a:srcRect/>
          <a:stretch>
            <a:fillRect/>
          </a:stretch>
        </p:blipFill>
        <p:spPr bwMode="auto">
          <a:xfrm>
            <a:off x="2865868" y="3274728"/>
            <a:ext cx="2552675" cy="2703260"/>
          </a:xfrm>
          <a:prstGeom prst="rect">
            <a:avLst/>
          </a:prstGeom>
          <a:noFill/>
          <a:ln>
            <a:noFill/>
          </a:ln>
        </p:spPr>
      </p:pic>
    </p:spTree>
    <p:extLst>
      <p:ext uri="{BB962C8B-B14F-4D97-AF65-F5344CB8AC3E}">
        <p14:creationId xmlns:p14="http://schemas.microsoft.com/office/powerpoint/2010/main" val="305564435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1313</Words>
  <Application>Microsoft Office PowerPoint</Application>
  <PresentationFormat>Diavoorstelling (4:3)</PresentationFormat>
  <Paragraphs>128</Paragraphs>
  <Slides>32</Slides>
  <Notes>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32</vt:i4>
      </vt:variant>
    </vt:vector>
  </HeadingPairs>
  <TitlesOfParts>
    <vt:vector size="38" baseType="lpstr">
      <vt:lpstr>Arial</vt:lpstr>
      <vt:lpstr>Calibri</vt:lpstr>
      <vt:lpstr>Symbol</vt:lpstr>
      <vt:lpstr>Times New Roman</vt:lpstr>
      <vt:lpstr>Wingdings</vt:lpstr>
      <vt:lpstr>Kantoorthema</vt:lpstr>
      <vt:lpstr>Symboliek</vt:lpstr>
      <vt:lpstr>PowerPoint-presentatie</vt:lpstr>
      <vt:lpstr>1. Wat wordt bedoeld met symboliek?  </vt:lpstr>
      <vt:lpstr>De betekenis van iets (als symbool); zinnebeeld / voorstelling van iets    Symbool: komt van het Griekse woord …..  - (znw) symbolon/sumbolon         = teken, kenteken, herkenningsteken.  - (ww) symballo         = bijeenbrengen, ontmoeten, vergelijken </vt:lpstr>
      <vt:lpstr> Symbool  tekens (beelden, uitdrukkingen) waarbij geen natuurlijke relatie bestaat tussen de representatie (vorm) van het symbool en de betekenis die ermee wordt uitgedrukt.   De betekenis van de tekens, beelden, uitdrukkingen  zijn vaak ontstaan door afspraken tussen de gebruikers </vt:lpstr>
      <vt:lpstr>Symbolen zijn overal om ons heen ……  zonder er bij stil te staan ….. …. ze bepalen ons straatbeeld …..  Symbolen geven ons: - uitleg / info      - aanwijzingen - waarschuwingen  - richting.   Bijvoorbeeld: vlaggen, logo’s, reclameborden, verkeersborden ….</vt:lpstr>
      <vt:lpstr>Voorbeelden:</vt:lpstr>
      <vt:lpstr>Gebaren met symbolische betekenis:</vt:lpstr>
      <vt:lpstr>Van een naam een symbool gemaakt  beeldmerk = logo </vt:lpstr>
      <vt:lpstr>Beeld + mascotte  </vt:lpstr>
      <vt:lpstr>Vignet (beeld + woord): </vt:lpstr>
      <vt:lpstr>Woordmerk: </vt:lpstr>
      <vt:lpstr>2. Noem een aantal vormen met een symbolische betekenis</vt:lpstr>
      <vt:lpstr>Vormsymboliek:</vt:lpstr>
      <vt:lpstr> Ichthus;      Pentagram,     Ankh-kruis,</vt:lpstr>
      <vt:lpstr>3. Voorbeelden van plantaardige materialen              met symbolische betekenis:             Vroeger werden bloemen en planten gebruikt om een boodschap over te brengen;  Toen zijn een heleboel symbolische betekenissen ontstaan. </vt:lpstr>
      <vt:lpstr> Niet alleen de plant/bloem heeft een betekenis, vaak gaat dit samen met : </vt:lpstr>
      <vt:lpstr> </vt:lpstr>
      <vt:lpstr>Betekenissen van plantaardige materialen</vt:lpstr>
      <vt:lpstr> </vt:lpstr>
      <vt:lpstr>In de midwinterperiode worden veel materialen gebruikt die van oorsprong een passende symbolische betekenis hebben: </vt:lpstr>
      <vt:lpstr> </vt:lpstr>
      <vt:lpstr>4. Je hebt nu voorbeelden van vormen en materialen met een symbolische betekenis.   Waarbij is er nog meer sprake van symboliek?   </vt:lpstr>
      <vt:lpstr>Antwoord: Symboliek in kleuren        →  kleursymboliek  Zoek op bijvoorbeeld onderstaande sitesnaar de betekenis van kleur en gebruik dit in je symboliek opdracht.   www.beeldbalie.nl/betekenis-van-kleur   www.suprevo.com/de-betekenis-van-kleuren    www.inspirerendleven.nl   </vt:lpstr>
      <vt:lpstr>   5. Waarom is het voor een bloembinder belangrijk meer te weten over symboliek?  </vt:lpstr>
      <vt:lpstr>Je kan …..  - meer onderscheid maken voor je winkel  - extra adviezen aan klanten geven - speciale dagen/ shows regelen (meer omzet)  - een meerwaarde geven aan je producten   d.m.v. bloemwerk + uitleg,  - cursus met symboliek (meer omzet) - uitdaging voor werknemer en werkgever </vt:lpstr>
      <vt:lpstr>Symboliek + speciale dagen in de wintermaanden  Halloween 31/10: (= Allerheiligen avond)  - kinderen aanbellen, huizen &gt; trick/treat &gt; snoep  - oorsprong Keltisch;   * oudjaarsavond,  * geesten zoeken nieuw lichaam … - vanaf 1850 jack-o-lantern  </vt:lpstr>
      <vt:lpstr>Allerheiligen 1/11:  Christelijk feest (katholiek), in sommige landen een nationale feestdag    Allerzielen 2/11:  gedenken alle overledenen (die nog niet in de hemel zijn, maar in het vagevuur)   11/11:   start carnavalsseizoen Sint Maarten 11/11:  (lampion)optochten, zingend (vroeger religieus) langs deuren, vreugdevuren</vt:lpstr>
      <vt:lpstr>Advent  adventus in het Latijn = komst  Aanloopperiode voor de kerst, telt altijd 4 zondagen voor kerst. (tussen 27/11-2/12)      iedere zondag 1 kaars extra branden,     laatste zondag + met kerstmis branden alle                 4 de kaarsen </vt:lpstr>
      <vt:lpstr>Adventskrans:  hangende of liggende krans die 4 zondagen voor kerst klaar moet zijn.  - Vooral in Duitstalige en Scandinavische landen. - Sinds 1860 met groenblijvend materiaal opgedraaid - Weinig/geen decoratiematerialen - Ondergrond wagenwiel / strokrans</vt:lpstr>
      <vt:lpstr> </vt:lpstr>
      <vt:lpstr>Kaarsen: komst van het licht (viering geboorte Jezus) Glimmers: accent op licht, glinstering  Paars: boete, inkeer, kerkelijke kleur (advent: 1ste +2de zondag paars, roze 3de zondag feestelijke dag) Kerstmis: kerkelijk feest; geboortefeest van de Heer; 25+26 dec (in Ned.) Nieuw jaar 1/1:  begin van het nieuwe jaar; begin januari &gt; dagen die weer langer worden Gebruiken:  goede voornemens en gelukwensen; kerstboomverbranding; vuurwerk; lawaai en licht &gt; verjagen boze geesten 3 koningen 6/1: openbaring van de Heer; 3 wijzen volgen de ster naar Bethlehem; Doopfeest; Christus zegene dit huis= Christus Mansionem Benedicat Vaak tot deze datum de kerstboom</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Symboliek</dc:title>
  <dc:creator>Jacintha Westerink</dc:creator>
  <cp:lastModifiedBy>Jacintha Westerink</cp:lastModifiedBy>
  <cp:revision>38</cp:revision>
  <cp:lastPrinted>2017-01-30T12:04:02Z</cp:lastPrinted>
  <dcterms:created xsi:type="dcterms:W3CDTF">2014-11-15T08:33:50Z</dcterms:created>
  <dcterms:modified xsi:type="dcterms:W3CDTF">2020-05-09T21:59:48Z</dcterms:modified>
</cp:coreProperties>
</file>