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48" r:id="rId1"/>
  </p:sldMasterIdLst>
  <p:notesMasterIdLst>
    <p:notesMasterId r:id="rId35"/>
  </p:notesMasterIdLst>
  <p:sldIdLst>
    <p:sldId id="312" r:id="rId2"/>
    <p:sldId id="316" r:id="rId3"/>
    <p:sldId id="351" r:id="rId4"/>
    <p:sldId id="352" r:id="rId5"/>
    <p:sldId id="344" r:id="rId6"/>
    <p:sldId id="345" r:id="rId7"/>
    <p:sldId id="346" r:id="rId8"/>
    <p:sldId id="353" r:id="rId9"/>
    <p:sldId id="347" r:id="rId10"/>
    <p:sldId id="348" r:id="rId11"/>
    <p:sldId id="354" r:id="rId12"/>
    <p:sldId id="349" r:id="rId13"/>
    <p:sldId id="355" r:id="rId14"/>
    <p:sldId id="356" r:id="rId15"/>
    <p:sldId id="357" r:id="rId16"/>
    <p:sldId id="332" r:id="rId17"/>
    <p:sldId id="323" r:id="rId18"/>
    <p:sldId id="328" r:id="rId19"/>
    <p:sldId id="324" r:id="rId20"/>
    <p:sldId id="329" r:id="rId21"/>
    <p:sldId id="333" r:id="rId22"/>
    <p:sldId id="334" r:id="rId23"/>
    <p:sldId id="335" r:id="rId24"/>
    <p:sldId id="336" r:id="rId25"/>
    <p:sldId id="337" r:id="rId26"/>
    <p:sldId id="338" r:id="rId27"/>
    <p:sldId id="339" r:id="rId28"/>
    <p:sldId id="340" r:id="rId29"/>
    <p:sldId id="341" r:id="rId30"/>
    <p:sldId id="330" r:id="rId31"/>
    <p:sldId id="331" r:id="rId32"/>
    <p:sldId id="326" r:id="rId33"/>
    <p:sldId id="342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FFCC"/>
    <a:srgbClr val="9999FF"/>
    <a:srgbClr val="008000"/>
    <a:srgbClr val="1C1C1C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6" autoAdjust="0"/>
    <p:restoredTop sz="94660"/>
  </p:normalViewPr>
  <p:slideViewPr>
    <p:cSldViewPr>
      <p:cViewPr varScale="1">
        <p:scale>
          <a:sx n="111" d="100"/>
          <a:sy n="111" d="100"/>
        </p:scale>
        <p:origin x="126" y="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81926-3168-4DF4-9BBD-424FC2C835BD}" type="datetimeFigureOut">
              <a:rPr lang="en-GB" smtClean="0"/>
              <a:pPr/>
              <a:t>16/04/2021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CE825-25F2-4423-88C5-E41C6144D1D9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710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1F557-0527-4AC7-8328-0BD346DF50D8}" type="datetimeFigureOut">
              <a:rPr lang="en-GB" smtClean="0"/>
              <a:pPr/>
              <a:t>16/04/2021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71A0-475E-45F9-BC50-817ABC512761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63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1F557-0527-4AC7-8328-0BD346DF50D8}" type="datetimeFigureOut">
              <a:rPr lang="en-GB" smtClean="0"/>
              <a:pPr/>
              <a:t>16/04/2021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71A0-475E-45F9-BC50-817ABC512761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2845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1F557-0527-4AC7-8328-0BD346DF50D8}" type="datetimeFigureOut">
              <a:rPr lang="en-GB" smtClean="0"/>
              <a:pPr/>
              <a:t>16/04/2021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71A0-475E-45F9-BC50-817ABC512761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341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r>
              <a:rPr lang="nl-NL" dirty="0"/>
              <a:t>Klik om de stijl te bewerken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fld id="{B3A1F557-0527-4AC7-8328-0BD346DF50D8}" type="datetimeFigureOut">
              <a:rPr lang="en-GB" smtClean="0"/>
              <a:pPr/>
              <a:t>16/04/2021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fld id="{877371A0-475E-45F9-BC50-817ABC512761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050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1F557-0527-4AC7-8328-0BD346DF50D8}" type="datetimeFigureOut">
              <a:rPr lang="en-GB" smtClean="0"/>
              <a:pPr/>
              <a:t>16/04/2021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71A0-475E-45F9-BC50-817ABC512761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050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511256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511256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1F557-0527-4AC7-8328-0BD346DF50D8}" type="datetimeFigureOut">
              <a:rPr lang="en-GB" smtClean="0"/>
              <a:pPr/>
              <a:t>16/04/2021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71A0-475E-45F9-BC50-817ABC512761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39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1F557-0527-4AC7-8328-0BD346DF50D8}" type="datetimeFigureOut">
              <a:rPr lang="en-GB" smtClean="0"/>
              <a:pPr/>
              <a:t>16/04/2021</a:t>
            </a:fld>
            <a:endParaRPr lang="en-GB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71A0-475E-45F9-BC50-817ABC512761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458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1F557-0527-4AC7-8328-0BD346DF50D8}" type="datetimeFigureOut">
              <a:rPr lang="en-GB" smtClean="0"/>
              <a:pPr/>
              <a:t>16/04/2021</a:t>
            </a:fld>
            <a:endParaRPr lang="en-GB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71A0-475E-45F9-BC50-817ABC512761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957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1F557-0527-4AC7-8328-0BD346DF50D8}" type="datetimeFigureOut">
              <a:rPr lang="en-GB" smtClean="0"/>
              <a:pPr/>
              <a:t>16/04/2021</a:t>
            </a:fld>
            <a:endParaRPr lang="en-GB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71A0-475E-45F9-BC50-817ABC512761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291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1F557-0527-4AC7-8328-0BD346DF50D8}" type="datetimeFigureOut">
              <a:rPr lang="en-GB" smtClean="0"/>
              <a:pPr/>
              <a:t>16/04/2021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71A0-475E-45F9-BC50-817ABC512761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632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1F557-0527-4AC7-8328-0BD346DF50D8}" type="datetimeFigureOut">
              <a:rPr lang="en-GB" smtClean="0"/>
              <a:pPr/>
              <a:t>16/04/2021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71A0-475E-45F9-BC50-817ABC512761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067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prstGeom prst="rect">
            <a:avLst/>
          </a:prstGeom>
          <a:solidFill>
            <a:srgbClr val="9999FF">
              <a:alpha val="89804"/>
            </a:srgbClr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8229600" cy="5328592"/>
          </a:xfrm>
          <a:prstGeom prst="rect">
            <a:avLst/>
          </a:prstGeom>
          <a:solidFill>
            <a:srgbClr val="9999FF">
              <a:alpha val="89804"/>
            </a:srgbClr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solidFill>
            <a:srgbClr val="9999FF">
              <a:alpha val="89804"/>
            </a:srgbClr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B3A1F557-0527-4AC7-8328-0BD346DF50D8}" type="datetimeFigureOut">
              <a:rPr lang="en-GB" smtClean="0"/>
              <a:pPr/>
              <a:t>16/04/2021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solidFill>
            <a:srgbClr val="9999FF">
              <a:alpha val="89804"/>
            </a:srgbClr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solidFill>
            <a:srgbClr val="9999FF">
              <a:alpha val="89804"/>
            </a:srgbClr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877371A0-475E-45F9-BC50-817ABC512761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513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Candara" panose="020E0502030303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tAgtd0uO7RA&amp;t=13s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khebgeenwebsitemaardiekanjehiervermelden.nl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www.youtube.com/watch?v=tAgtd0uO7RA&amp;t=13s" TargetMode="Externa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youtube.com/watch?v=DzUc3Eqzzos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mailto:e.kuindersma@helicon.nl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mailto:e.kuindersma@helicon.n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www.youtube.com/watch?v=tAgtd0uO7RA&amp;t=13s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Timeline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48064" y="1268760"/>
            <a:ext cx="3538736" cy="5328592"/>
          </a:xfrm>
        </p:spPr>
        <p:txBody>
          <a:bodyPr>
            <a:normAutofit/>
          </a:bodyPr>
          <a:lstStyle/>
          <a:p>
            <a:endParaRPr lang="nl-NL" dirty="0"/>
          </a:p>
          <a:p>
            <a:r>
              <a:rPr lang="en-US" dirty="0"/>
              <a:t>Planning period 4</a:t>
            </a:r>
          </a:p>
          <a:p>
            <a:r>
              <a:rPr lang="en-US" dirty="0"/>
              <a:t>Grammar: Comparison</a:t>
            </a:r>
          </a:p>
          <a:p>
            <a:r>
              <a:rPr lang="en-US" dirty="0"/>
              <a:t>Writing </a:t>
            </a:r>
          </a:p>
          <a:p>
            <a:r>
              <a:rPr lang="en-US" dirty="0"/>
              <a:t>Writing exercise</a:t>
            </a:r>
          </a:p>
          <a:p>
            <a:pPr lvl="1"/>
            <a:r>
              <a:rPr lang="en-US" dirty="0"/>
              <a:t>Letter of complaint</a:t>
            </a:r>
          </a:p>
          <a:p>
            <a:endParaRPr lang="nl-NL" dirty="0"/>
          </a:p>
          <a:p>
            <a:r>
              <a:rPr lang="nl-NL" i="1" dirty="0"/>
              <a:t>Planning periode 4</a:t>
            </a:r>
          </a:p>
          <a:p>
            <a:r>
              <a:rPr lang="nl-NL" i="1" dirty="0"/>
              <a:t>Mondelingen</a:t>
            </a:r>
          </a:p>
          <a:p>
            <a:r>
              <a:rPr lang="nl-NL" i="1" dirty="0"/>
              <a:t>Schrijven</a:t>
            </a:r>
          </a:p>
          <a:p>
            <a:r>
              <a:rPr lang="nl-NL" i="1" dirty="0"/>
              <a:t>Schrijfopdracht</a:t>
            </a:r>
          </a:p>
          <a:p>
            <a:pPr lvl="1"/>
            <a:r>
              <a:rPr lang="nl-NL" i="1" dirty="0"/>
              <a:t>Klachtenbrief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/>
          <a:stretch/>
        </p:blipFill>
        <p:spPr>
          <a:xfrm>
            <a:off x="457200" y="1426468"/>
            <a:ext cx="4628607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38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					Comparisons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FFFF00"/>
                </a:solidFill>
              </a:rPr>
              <a:t>Powerful</a:t>
            </a:r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i="1" dirty="0"/>
              <a:t>						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						</a:t>
            </a:r>
            <a:r>
              <a:rPr lang="en-GB" i="1" dirty="0" err="1"/>
              <a:t>Overtreffende</a:t>
            </a:r>
            <a:r>
              <a:rPr lang="en-GB" i="1" dirty="0"/>
              <a:t> trap</a:t>
            </a:r>
          </a:p>
          <a:p>
            <a:pPr marL="0" indent="0">
              <a:buNone/>
            </a:pPr>
            <a:r>
              <a:rPr lang="en-GB" i="1" dirty="0"/>
              <a:t>			          	</a:t>
            </a:r>
            <a:r>
              <a:rPr lang="en-GB" dirty="0"/>
              <a:t>		</a:t>
            </a:r>
            <a:r>
              <a:rPr lang="en-GB" i="1" dirty="0"/>
              <a:t>Superlative degree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 </a:t>
            </a:r>
            <a:r>
              <a:rPr lang="en-GB" i="1" dirty="0" err="1"/>
              <a:t>Vergrotende</a:t>
            </a:r>
            <a:r>
              <a:rPr lang="en-GB" i="1" dirty="0"/>
              <a:t> trap </a:t>
            </a:r>
            <a:r>
              <a:rPr lang="en-GB" dirty="0"/>
              <a:t>	</a:t>
            </a:r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Comparative degree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Basis (</a:t>
            </a:r>
            <a:r>
              <a:rPr lang="en-GB" i="1" dirty="0" err="1"/>
              <a:t>stellende</a:t>
            </a:r>
            <a:r>
              <a:rPr lang="en-GB" i="1" dirty="0"/>
              <a:t>) trap</a:t>
            </a:r>
          </a:p>
          <a:p>
            <a:pPr marL="0" indent="0">
              <a:buNone/>
            </a:pPr>
            <a:r>
              <a:rPr lang="en-GB" i="1" dirty="0"/>
              <a:t>Positive degree</a:t>
            </a:r>
          </a:p>
          <a:p>
            <a:pPr marL="0" indent="0">
              <a:buNone/>
            </a:pPr>
            <a:r>
              <a:rPr lang="en-GB" b="1" dirty="0">
                <a:solidFill>
                  <a:srgbClr val="FFFF00"/>
                </a:solidFill>
              </a:rPr>
              <a:t>     Powerful		More powerful		Most powerful</a:t>
            </a:r>
          </a:p>
        </p:txBody>
      </p:sp>
      <p:cxnSp>
        <p:nvCxnSpPr>
          <p:cNvPr id="5" name="Rechte verbindingslijn 4"/>
          <p:cNvCxnSpPr/>
          <p:nvPr/>
        </p:nvCxnSpPr>
        <p:spPr>
          <a:xfrm>
            <a:off x="539552" y="5229200"/>
            <a:ext cx="2160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 flipV="1">
            <a:off x="2699792" y="4581128"/>
            <a:ext cx="0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2699792" y="4543563"/>
            <a:ext cx="28803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5580112" y="3789040"/>
            <a:ext cx="26642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 flipV="1">
            <a:off x="5568080" y="3789040"/>
            <a:ext cx="12032" cy="7545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8" r="16986"/>
          <a:stretch/>
        </p:blipFill>
        <p:spPr bwMode="auto">
          <a:xfrm>
            <a:off x="617824" y="3212975"/>
            <a:ext cx="2003696" cy="1787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9" r="19792"/>
          <a:stretch/>
        </p:blipFill>
        <p:spPr bwMode="auto">
          <a:xfrm>
            <a:off x="2920316" y="2012026"/>
            <a:ext cx="2439271" cy="2429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436" y="1485076"/>
            <a:ext cx="2231956" cy="2231956"/>
          </a:xfrm>
          <a:prstGeom prst="rect">
            <a:avLst/>
          </a:prstGeom>
        </p:spPr>
      </p:pic>
      <p:cxnSp>
        <p:nvCxnSpPr>
          <p:cNvPr id="14" name="Rechte verbindingslijn 13"/>
          <p:cNvCxnSpPr/>
          <p:nvPr/>
        </p:nvCxnSpPr>
        <p:spPr>
          <a:xfrm flipH="1">
            <a:off x="3275856" y="6309320"/>
            <a:ext cx="576064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/>
          <p:nvPr/>
        </p:nvCxnSpPr>
        <p:spPr>
          <a:xfrm flipH="1">
            <a:off x="6012160" y="6309320"/>
            <a:ext cx="576064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4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					Comparisons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FFFF00"/>
                </a:solidFill>
              </a:rPr>
              <a:t>Difficult</a:t>
            </a:r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i="1" dirty="0"/>
              <a:t>						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						</a:t>
            </a:r>
            <a:r>
              <a:rPr lang="en-GB" i="1" dirty="0" err="1"/>
              <a:t>Overtreffende</a:t>
            </a:r>
            <a:r>
              <a:rPr lang="en-GB" i="1" dirty="0"/>
              <a:t> trap</a:t>
            </a:r>
          </a:p>
          <a:p>
            <a:pPr marL="0" indent="0">
              <a:buNone/>
            </a:pPr>
            <a:r>
              <a:rPr lang="en-GB" i="1" dirty="0"/>
              <a:t>			          	</a:t>
            </a:r>
            <a:r>
              <a:rPr lang="en-GB" dirty="0"/>
              <a:t>		</a:t>
            </a:r>
            <a:r>
              <a:rPr lang="en-GB" i="1" dirty="0"/>
              <a:t>Superlative degree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 </a:t>
            </a:r>
            <a:r>
              <a:rPr lang="en-GB" i="1" dirty="0" err="1"/>
              <a:t>Vergrotende</a:t>
            </a:r>
            <a:r>
              <a:rPr lang="en-GB" i="1" dirty="0"/>
              <a:t> trap </a:t>
            </a:r>
            <a:r>
              <a:rPr lang="en-GB" dirty="0"/>
              <a:t>	</a:t>
            </a:r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Comparative degree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Basis (</a:t>
            </a:r>
            <a:r>
              <a:rPr lang="en-GB" i="1" dirty="0" err="1"/>
              <a:t>stellende</a:t>
            </a:r>
            <a:r>
              <a:rPr lang="en-GB" i="1" dirty="0"/>
              <a:t>) trap</a:t>
            </a:r>
          </a:p>
          <a:p>
            <a:pPr marL="0" indent="0">
              <a:buNone/>
            </a:pPr>
            <a:r>
              <a:rPr lang="en-GB" i="1" dirty="0"/>
              <a:t>Positive degree</a:t>
            </a:r>
          </a:p>
          <a:p>
            <a:pPr marL="0" indent="0">
              <a:buNone/>
            </a:pPr>
            <a:r>
              <a:rPr lang="en-GB" b="1" dirty="0">
                <a:solidFill>
                  <a:srgbClr val="FFFF00"/>
                </a:solidFill>
              </a:rPr>
              <a:t>     Difficult		More difficult		   Most difficult</a:t>
            </a:r>
          </a:p>
        </p:txBody>
      </p:sp>
      <p:cxnSp>
        <p:nvCxnSpPr>
          <p:cNvPr id="5" name="Rechte verbindingslijn 4"/>
          <p:cNvCxnSpPr/>
          <p:nvPr/>
        </p:nvCxnSpPr>
        <p:spPr>
          <a:xfrm>
            <a:off x="539552" y="5229200"/>
            <a:ext cx="2160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 flipV="1">
            <a:off x="2699792" y="4581128"/>
            <a:ext cx="0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2699792" y="4543563"/>
            <a:ext cx="28803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5580112" y="3789040"/>
            <a:ext cx="26642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 flipV="1">
            <a:off x="5568080" y="3789040"/>
            <a:ext cx="12032" cy="7545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TEACHERS BE LIKE WAIT TILITS QUIET Yes | Be Like Meme on ME.M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" r="3095" b="11365"/>
          <a:stretch/>
        </p:blipFill>
        <p:spPr bwMode="auto">
          <a:xfrm>
            <a:off x="5936070" y="1376772"/>
            <a:ext cx="2160240" cy="230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Finishing homework the day it's due go go go! #success - Black kid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784" y="1959528"/>
            <a:ext cx="2441796" cy="2441796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017" y="2840707"/>
            <a:ext cx="1996866" cy="2244477"/>
          </a:xfrm>
          <a:prstGeom prst="rect">
            <a:avLst/>
          </a:prstGeom>
        </p:spPr>
      </p:pic>
      <p:cxnSp>
        <p:nvCxnSpPr>
          <p:cNvPr id="17" name="Rechte verbindingslijn 16"/>
          <p:cNvCxnSpPr/>
          <p:nvPr/>
        </p:nvCxnSpPr>
        <p:spPr>
          <a:xfrm flipH="1">
            <a:off x="3275856" y="6309320"/>
            <a:ext cx="576064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/>
          <p:cNvCxnSpPr/>
          <p:nvPr/>
        </p:nvCxnSpPr>
        <p:spPr>
          <a:xfrm flipH="1">
            <a:off x="6228184" y="6312051"/>
            <a:ext cx="576064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06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					Comparisons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b="1" dirty="0"/>
              <a:t>Degrees of comparison</a:t>
            </a:r>
            <a:r>
              <a:rPr lang="en-GB" dirty="0"/>
              <a:t>	</a:t>
            </a:r>
          </a:p>
          <a:p>
            <a:r>
              <a:rPr lang="en-GB" dirty="0" err="1"/>
              <a:t>Trappen</a:t>
            </a:r>
            <a:r>
              <a:rPr lang="en-GB" dirty="0"/>
              <a:t> van </a:t>
            </a:r>
            <a:r>
              <a:rPr lang="en-GB" dirty="0" err="1"/>
              <a:t>vergelijking</a:t>
            </a:r>
            <a:endParaRPr lang="en-GB" dirty="0"/>
          </a:p>
          <a:p>
            <a:pPr lvl="1"/>
            <a:r>
              <a:rPr lang="en-GB" dirty="0" err="1"/>
              <a:t>Woorden</a:t>
            </a:r>
            <a:r>
              <a:rPr lang="en-GB" dirty="0"/>
              <a:t> met 1 </a:t>
            </a:r>
            <a:r>
              <a:rPr lang="en-GB" dirty="0" err="1"/>
              <a:t>lettergreep</a:t>
            </a:r>
            <a:r>
              <a:rPr lang="en-GB" dirty="0"/>
              <a:t>		+ </a:t>
            </a:r>
            <a:r>
              <a:rPr lang="en-GB" dirty="0" err="1"/>
              <a:t>er</a:t>
            </a:r>
            <a:r>
              <a:rPr lang="en-GB" dirty="0"/>
              <a:t>		+</a:t>
            </a:r>
            <a:r>
              <a:rPr lang="en-GB" dirty="0" err="1"/>
              <a:t>est</a:t>
            </a:r>
            <a:endParaRPr lang="en-GB" dirty="0"/>
          </a:p>
          <a:p>
            <a:pPr lvl="1"/>
            <a:r>
              <a:rPr lang="en-GB" dirty="0" err="1"/>
              <a:t>Woorden</a:t>
            </a:r>
            <a:r>
              <a:rPr lang="en-GB" dirty="0"/>
              <a:t> met 2 </a:t>
            </a:r>
            <a:r>
              <a:rPr lang="en-GB" dirty="0" err="1"/>
              <a:t>lettergrepen</a:t>
            </a:r>
            <a:r>
              <a:rPr lang="en-GB" dirty="0"/>
              <a:t>	+ </a:t>
            </a:r>
            <a:r>
              <a:rPr lang="en-GB" dirty="0" err="1"/>
              <a:t>er</a:t>
            </a:r>
            <a:r>
              <a:rPr lang="en-GB" dirty="0"/>
              <a:t> / more	+ </a:t>
            </a:r>
            <a:r>
              <a:rPr lang="en-GB" dirty="0" err="1"/>
              <a:t>est</a:t>
            </a:r>
            <a:r>
              <a:rPr lang="en-GB" dirty="0"/>
              <a:t>/ most</a:t>
            </a:r>
          </a:p>
          <a:p>
            <a:pPr lvl="1"/>
            <a:r>
              <a:rPr lang="en-GB" dirty="0" err="1"/>
              <a:t>Woorden</a:t>
            </a:r>
            <a:r>
              <a:rPr lang="en-GB" dirty="0"/>
              <a:t> met 3 (+) </a:t>
            </a:r>
            <a:r>
              <a:rPr lang="en-GB" dirty="0" err="1"/>
              <a:t>lettergrepen</a:t>
            </a:r>
            <a:r>
              <a:rPr lang="en-GB" dirty="0"/>
              <a:t>	+ more		+ most</a:t>
            </a:r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i="1" dirty="0"/>
              <a:t>					</a:t>
            </a:r>
            <a:r>
              <a:rPr lang="en-GB" i="1" dirty="0">
                <a:solidFill>
                  <a:srgbClr val="FFFF00"/>
                </a:solidFill>
              </a:rPr>
              <a:t>        </a:t>
            </a:r>
            <a:r>
              <a:rPr lang="en-GB" sz="1600" b="1" i="1" dirty="0">
                <a:solidFill>
                  <a:srgbClr val="FFFF00"/>
                </a:solidFill>
              </a:rPr>
              <a:t>Oldest / Prettiest / Most powerful</a:t>
            </a:r>
          </a:p>
          <a:p>
            <a:pPr marL="0" indent="0">
              <a:buNone/>
            </a:pPr>
            <a:r>
              <a:rPr lang="en-GB" sz="1600" i="1" dirty="0"/>
              <a:t>		</a:t>
            </a:r>
          </a:p>
          <a:p>
            <a:pPr marL="0" indent="0">
              <a:buNone/>
            </a:pPr>
            <a:r>
              <a:rPr lang="en-GB" sz="1600" i="1" dirty="0"/>
              <a:t>		         </a:t>
            </a:r>
            <a:r>
              <a:rPr lang="en-GB" sz="1600" b="1" i="1" dirty="0">
                <a:solidFill>
                  <a:srgbClr val="FFFF00"/>
                </a:solidFill>
              </a:rPr>
              <a:t>Older / Prettier / More powerful</a:t>
            </a:r>
            <a:r>
              <a:rPr lang="en-GB" sz="1600" i="1" dirty="0"/>
              <a:t>	 </a:t>
            </a:r>
            <a:r>
              <a:rPr lang="en-GB" sz="1600" i="1" dirty="0" err="1"/>
              <a:t>Overtreffende</a:t>
            </a:r>
            <a:r>
              <a:rPr lang="en-GB" sz="1600" i="1" dirty="0"/>
              <a:t> trap </a:t>
            </a:r>
          </a:p>
          <a:p>
            <a:pPr marL="0" indent="0">
              <a:buNone/>
            </a:pPr>
            <a:r>
              <a:rPr lang="en-GB" sz="1600" i="1" dirty="0"/>
              <a:t>						 Superlative degree 	</a:t>
            </a:r>
          </a:p>
          <a:p>
            <a:pPr marL="0" indent="0">
              <a:buNone/>
            </a:pPr>
            <a:r>
              <a:rPr lang="en-GB" sz="1600" i="1" dirty="0"/>
              <a:t>			</a:t>
            </a:r>
            <a:r>
              <a:rPr lang="en-GB" sz="1600" i="1" dirty="0" err="1"/>
              <a:t>Vergrotende</a:t>
            </a:r>
            <a:r>
              <a:rPr lang="en-GB" sz="1600" i="1" dirty="0"/>
              <a:t> trap </a:t>
            </a:r>
            <a:endParaRPr lang="en-GB" sz="1600" dirty="0"/>
          </a:p>
          <a:p>
            <a:pPr marL="0" indent="0">
              <a:buNone/>
            </a:pPr>
            <a:r>
              <a:rPr lang="en-GB" sz="1600" i="1" dirty="0"/>
              <a:t>    </a:t>
            </a:r>
            <a:r>
              <a:rPr lang="en-GB" sz="1600" b="1" i="1" dirty="0">
                <a:solidFill>
                  <a:srgbClr val="FFFF00"/>
                </a:solidFill>
              </a:rPr>
              <a:t>Old / Pretty / Powerful  </a:t>
            </a:r>
            <a:r>
              <a:rPr lang="en-GB" sz="1600" i="1" dirty="0"/>
              <a:t>	 Comparative degree 		</a:t>
            </a:r>
            <a:r>
              <a:rPr lang="en-GB" sz="1600" dirty="0"/>
              <a:t>	</a:t>
            </a:r>
            <a:r>
              <a:rPr lang="en-GB" sz="1600" i="1" dirty="0"/>
              <a:t> </a:t>
            </a:r>
            <a:r>
              <a:rPr lang="en-GB" sz="1600" dirty="0"/>
              <a:t>	</a:t>
            </a:r>
          </a:p>
          <a:p>
            <a:pPr marL="0" indent="0">
              <a:buNone/>
            </a:pPr>
            <a:endParaRPr lang="en-GB" sz="1600" i="1" dirty="0"/>
          </a:p>
          <a:p>
            <a:pPr marL="0" indent="0">
              <a:buNone/>
            </a:pPr>
            <a:r>
              <a:rPr lang="en-GB" sz="1600" i="1" dirty="0"/>
              <a:t>Basis (</a:t>
            </a:r>
            <a:r>
              <a:rPr lang="en-GB" sz="1600" i="1" dirty="0" err="1"/>
              <a:t>stellende</a:t>
            </a:r>
            <a:r>
              <a:rPr lang="en-GB" sz="1600" i="1" dirty="0"/>
              <a:t>) trap</a:t>
            </a:r>
          </a:p>
          <a:p>
            <a:pPr marL="0" indent="0">
              <a:buNone/>
            </a:pPr>
            <a:r>
              <a:rPr lang="en-GB" sz="1600" i="1" dirty="0"/>
              <a:t>Positive degree</a:t>
            </a:r>
          </a:p>
        </p:txBody>
      </p:sp>
      <p:cxnSp>
        <p:nvCxnSpPr>
          <p:cNvPr id="5" name="Rechte verbindingslijn 4"/>
          <p:cNvCxnSpPr/>
          <p:nvPr/>
        </p:nvCxnSpPr>
        <p:spPr>
          <a:xfrm>
            <a:off x="539552" y="5229200"/>
            <a:ext cx="2160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 flipV="1">
            <a:off x="2699792" y="4581128"/>
            <a:ext cx="0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2699792" y="4543563"/>
            <a:ext cx="28803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5580112" y="3789040"/>
            <a:ext cx="26642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 flipV="1">
            <a:off x="5568080" y="3789040"/>
            <a:ext cx="12032" cy="7545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890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					Comparisons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Exceptions to the rule</a:t>
            </a:r>
          </a:p>
          <a:p>
            <a:pPr marL="0" indent="0">
              <a:buNone/>
            </a:pPr>
            <a:r>
              <a:rPr lang="en-GB" i="1" dirty="0" err="1"/>
              <a:t>Uitzonderingen</a:t>
            </a:r>
            <a:r>
              <a:rPr lang="en-GB" i="1" dirty="0"/>
              <a:t> op de regel</a:t>
            </a:r>
          </a:p>
          <a:p>
            <a:r>
              <a:rPr lang="en-GB" i="1" dirty="0"/>
              <a:t>Good – Better – Best</a:t>
            </a:r>
          </a:p>
          <a:p>
            <a:r>
              <a:rPr lang="en-GB" i="1" dirty="0"/>
              <a:t>Bad – Worse – Worst </a:t>
            </a:r>
          </a:p>
        </p:txBody>
      </p:sp>
      <p:pic>
        <p:nvPicPr>
          <p:cNvPr id="4" name="Picture 2" descr="Bad, Worse, The Worst... by stefanoravizza - Meme Cen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3" t="13784" b="1234"/>
          <a:stretch/>
        </p:blipFill>
        <p:spPr bwMode="auto">
          <a:xfrm>
            <a:off x="6012160" y="1412776"/>
            <a:ext cx="2577926" cy="511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t="27273" b="29533"/>
          <a:stretch/>
        </p:blipFill>
        <p:spPr>
          <a:xfrm>
            <a:off x="611561" y="4234387"/>
            <a:ext cx="5303886" cy="229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7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					Comparisons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Practice</a:t>
            </a:r>
            <a:endParaRPr lang="en-GB" dirty="0"/>
          </a:p>
          <a:p>
            <a:r>
              <a:rPr lang="en-GB" dirty="0"/>
              <a:t>Studiemeter.nl</a:t>
            </a:r>
          </a:p>
          <a:p>
            <a:pPr lvl="1"/>
            <a:r>
              <a:rPr lang="en-GB" dirty="0"/>
              <a:t>First Aid Course English</a:t>
            </a:r>
          </a:p>
          <a:p>
            <a:pPr lvl="2"/>
            <a:r>
              <a:rPr lang="en-GB" dirty="0" err="1"/>
              <a:t>Vergelijken</a:t>
            </a:r>
            <a:endParaRPr lang="en-GB" dirty="0"/>
          </a:p>
          <a:p>
            <a:pPr lvl="3"/>
            <a:r>
              <a:rPr lang="en-GB" dirty="0" err="1"/>
              <a:t>Niveau</a:t>
            </a:r>
            <a:r>
              <a:rPr lang="en-GB" dirty="0"/>
              <a:t> 1 </a:t>
            </a:r>
            <a:r>
              <a:rPr lang="en-GB" dirty="0" err="1"/>
              <a:t>kiest</a:t>
            </a:r>
            <a:r>
              <a:rPr lang="en-GB" dirty="0"/>
              <a:t> </a:t>
            </a:r>
            <a:r>
              <a:rPr lang="en-GB" dirty="0" err="1"/>
              <a:t>Vergelijken</a:t>
            </a:r>
            <a:r>
              <a:rPr lang="en-GB" dirty="0"/>
              <a:t> A1</a:t>
            </a:r>
          </a:p>
          <a:p>
            <a:pPr lvl="3"/>
            <a:r>
              <a:rPr lang="en-GB" dirty="0" err="1"/>
              <a:t>Niveau</a:t>
            </a:r>
            <a:r>
              <a:rPr lang="en-GB" dirty="0"/>
              <a:t> 2 </a:t>
            </a:r>
            <a:r>
              <a:rPr lang="en-GB" dirty="0" err="1"/>
              <a:t>kiest</a:t>
            </a:r>
            <a:r>
              <a:rPr lang="en-GB" dirty="0"/>
              <a:t> </a:t>
            </a:r>
            <a:r>
              <a:rPr lang="en-GB" dirty="0" err="1"/>
              <a:t>Vergelijken</a:t>
            </a:r>
            <a:r>
              <a:rPr lang="en-GB" dirty="0"/>
              <a:t> A2</a:t>
            </a:r>
          </a:p>
          <a:p>
            <a:pPr lvl="3"/>
            <a:r>
              <a:rPr lang="en-GB" dirty="0" err="1"/>
              <a:t>Niveau</a:t>
            </a:r>
            <a:r>
              <a:rPr lang="en-GB" dirty="0"/>
              <a:t> 3 </a:t>
            </a:r>
            <a:r>
              <a:rPr lang="en-GB" dirty="0" err="1"/>
              <a:t>en</a:t>
            </a:r>
            <a:r>
              <a:rPr lang="en-GB" dirty="0"/>
              <a:t> 4 </a:t>
            </a:r>
            <a:r>
              <a:rPr lang="en-GB" dirty="0" err="1"/>
              <a:t>kiezen</a:t>
            </a:r>
            <a:r>
              <a:rPr lang="en-GB" dirty="0"/>
              <a:t> </a:t>
            </a:r>
            <a:r>
              <a:rPr lang="en-GB" dirty="0" err="1"/>
              <a:t>Vergelijken</a:t>
            </a:r>
            <a:r>
              <a:rPr lang="en-GB" dirty="0"/>
              <a:t> B1</a:t>
            </a:r>
          </a:p>
          <a:p>
            <a:pPr lvl="1"/>
            <a:r>
              <a:rPr lang="en-GB" dirty="0"/>
              <a:t>Make 3 ‘</a:t>
            </a:r>
            <a:r>
              <a:rPr lang="en-GB" dirty="0" err="1"/>
              <a:t>Oefeningen</a:t>
            </a:r>
            <a:r>
              <a:rPr lang="en-GB" dirty="0"/>
              <a:t>’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More practice: watch the YouTube Video</a:t>
            </a:r>
          </a:p>
          <a:p>
            <a:r>
              <a:rPr lang="en-GB" dirty="0"/>
              <a:t>More explaining: read your book B pages 318-319</a:t>
            </a:r>
          </a:p>
          <a:p>
            <a:pPr lvl="3"/>
            <a:endParaRPr lang="en-GB" dirty="0"/>
          </a:p>
          <a:p>
            <a:pPr lvl="3"/>
            <a:endParaRPr lang="en-GB" dirty="0"/>
          </a:p>
          <a:p>
            <a:pPr lvl="3"/>
            <a:endParaRPr lang="en-GB" dirty="0"/>
          </a:p>
          <a:p>
            <a:pPr lvl="3"/>
            <a:endParaRPr lang="en-GB" dirty="0"/>
          </a:p>
          <a:p>
            <a:pPr lvl="3"/>
            <a:endParaRPr lang="en-GB" dirty="0"/>
          </a:p>
          <a:p>
            <a:pPr marL="1371600" lvl="3" indent="0">
              <a:buNone/>
            </a:pPr>
            <a:endParaRPr lang="en-GB" dirty="0"/>
          </a:p>
          <a:p>
            <a:pPr lvl="3"/>
            <a:endParaRPr lang="en-GB" dirty="0"/>
          </a:p>
          <a:p>
            <a:pPr lvl="3"/>
            <a:endParaRPr lang="en-GB" dirty="0"/>
          </a:p>
        </p:txBody>
      </p:sp>
      <p:pic>
        <p:nvPicPr>
          <p:cNvPr id="4" name="Afbeelding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5301208"/>
            <a:ext cx="1280271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24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Writing assignment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Description and comparison</a:t>
            </a:r>
            <a:endParaRPr lang="en-GB" dirty="0"/>
          </a:p>
          <a:p>
            <a:r>
              <a:rPr lang="en-GB" dirty="0"/>
              <a:t>Write a short text describing your internship (5 lines)</a:t>
            </a:r>
          </a:p>
          <a:p>
            <a:r>
              <a:rPr lang="en-GB" dirty="0"/>
              <a:t>Make 5 comparisons about things you encounter at work. For instance:</a:t>
            </a:r>
          </a:p>
          <a:p>
            <a:pPr lvl="1"/>
            <a:r>
              <a:rPr lang="en-GB" dirty="0"/>
              <a:t>Size of animals/ plants</a:t>
            </a:r>
          </a:p>
          <a:p>
            <a:pPr lvl="1"/>
            <a:r>
              <a:rPr lang="en-GB" dirty="0"/>
              <a:t>Colleagues </a:t>
            </a:r>
          </a:p>
          <a:p>
            <a:pPr lvl="1"/>
            <a:r>
              <a:rPr lang="en-GB" dirty="0"/>
              <a:t>Salary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i="1" dirty="0" err="1"/>
              <a:t>Beschrijving</a:t>
            </a:r>
            <a:r>
              <a:rPr lang="en-GB" b="1" i="1" dirty="0"/>
              <a:t> </a:t>
            </a:r>
            <a:r>
              <a:rPr lang="en-GB" b="1" i="1" dirty="0" err="1"/>
              <a:t>en</a:t>
            </a:r>
            <a:r>
              <a:rPr lang="en-GB" b="1" i="1" dirty="0"/>
              <a:t> </a:t>
            </a:r>
            <a:r>
              <a:rPr lang="en-GB" b="1" i="1" dirty="0" err="1"/>
              <a:t>vergelijking</a:t>
            </a:r>
            <a:endParaRPr lang="en-GB" b="1" i="1" dirty="0"/>
          </a:p>
          <a:p>
            <a:r>
              <a:rPr lang="en-GB" i="1" dirty="0" err="1"/>
              <a:t>Schrijf</a:t>
            </a:r>
            <a:r>
              <a:rPr lang="en-GB" i="1" dirty="0"/>
              <a:t> </a:t>
            </a:r>
            <a:r>
              <a:rPr lang="en-GB" i="1" dirty="0" err="1"/>
              <a:t>een</a:t>
            </a:r>
            <a:r>
              <a:rPr lang="en-GB" i="1" dirty="0"/>
              <a:t> </a:t>
            </a:r>
            <a:r>
              <a:rPr lang="en-GB" i="1" dirty="0" err="1"/>
              <a:t>korte</a:t>
            </a:r>
            <a:r>
              <a:rPr lang="en-GB" i="1" dirty="0"/>
              <a:t> </a:t>
            </a:r>
            <a:r>
              <a:rPr lang="en-GB" i="1" dirty="0" err="1"/>
              <a:t>tekst</a:t>
            </a:r>
            <a:r>
              <a:rPr lang="en-GB" i="1" dirty="0"/>
              <a:t> over je </a:t>
            </a:r>
            <a:r>
              <a:rPr lang="en-GB" i="1" dirty="0" err="1"/>
              <a:t>stageplaats</a:t>
            </a:r>
            <a:r>
              <a:rPr lang="en-GB" i="1" dirty="0"/>
              <a:t> (</a:t>
            </a:r>
            <a:r>
              <a:rPr lang="en-GB" i="1"/>
              <a:t>5 regels)</a:t>
            </a:r>
            <a:endParaRPr lang="en-GB" i="1" dirty="0"/>
          </a:p>
          <a:p>
            <a:r>
              <a:rPr lang="en-GB" i="1" dirty="0"/>
              <a:t>Maak 5 </a:t>
            </a:r>
            <a:r>
              <a:rPr lang="en-GB" i="1" dirty="0" err="1"/>
              <a:t>vergelijkingen</a:t>
            </a:r>
            <a:r>
              <a:rPr lang="en-GB" i="1" dirty="0"/>
              <a:t> over </a:t>
            </a:r>
            <a:r>
              <a:rPr lang="en-GB" i="1" dirty="0" err="1"/>
              <a:t>dingen</a:t>
            </a:r>
            <a:r>
              <a:rPr lang="en-GB" i="1" dirty="0"/>
              <a:t> die je </a:t>
            </a:r>
            <a:r>
              <a:rPr lang="en-GB" i="1" dirty="0" err="1"/>
              <a:t>tegenkomt</a:t>
            </a:r>
            <a:r>
              <a:rPr lang="en-GB" i="1" dirty="0"/>
              <a:t> op je </a:t>
            </a:r>
            <a:r>
              <a:rPr lang="en-GB" i="1" dirty="0" err="1"/>
              <a:t>werk</a:t>
            </a:r>
            <a:r>
              <a:rPr lang="en-GB" i="1" dirty="0"/>
              <a:t>. </a:t>
            </a:r>
            <a:r>
              <a:rPr lang="en-GB" i="1" dirty="0" err="1"/>
              <a:t>Bijvoorbeeld</a:t>
            </a:r>
            <a:r>
              <a:rPr lang="en-GB" i="1" dirty="0"/>
              <a:t>:</a:t>
            </a:r>
          </a:p>
          <a:p>
            <a:pPr lvl="1"/>
            <a:r>
              <a:rPr lang="en-GB" i="1" dirty="0" err="1"/>
              <a:t>Afmetingen</a:t>
            </a:r>
            <a:r>
              <a:rPr lang="en-GB" i="1" dirty="0"/>
              <a:t> van </a:t>
            </a:r>
            <a:r>
              <a:rPr lang="en-GB" i="1" dirty="0" err="1"/>
              <a:t>dieren</a:t>
            </a:r>
            <a:r>
              <a:rPr lang="en-GB" i="1" dirty="0"/>
              <a:t>/ </a:t>
            </a:r>
            <a:r>
              <a:rPr lang="en-GB" i="1" dirty="0" err="1"/>
              <a:t>planten</a:t>
            </a:r>
            <a:endParaRPr lang="en-GB" i="1" dirty="0"/>
          </a:p>
          <a:p>
            <a:pPr lvl="1"/>
            <a:r>
              <a:rPr lang="en-GB" i="1" dirty="0" err="1"/>
              <a:t>Collega’s</a:t>
            </a:r>
            <a:endParaRPr lang="en-GB" i="1" dirty="0"/>
          </a:p>
          <a:p>
            <a:pPr lvl="1"/>
            <a:r>
              <a:rPr lang="en-GB" i="1" dirty="0" err="1"/>
              <a:t>Salaris</a:t>
            </a:r>
            <a:endParaRPr lang="en-GB" i="1" dirty="0"/>
          </a:p>
          <a:p>
            <a:pPr lvl="1"/>
            <a:endParaRPr lang="en-GB" dirty="0"/>
          </a:p>
          <a:p>
            <a:pPr lvl="3"/>
            <a:endParaRPr lang="en-GB" dirty="0"/>
          </a:p>
          <a:p>
            <a:pPr lvl="3"/>
            <a:endParaRPr lang="en-GB" dirty="0"/>
          </a:p>
          <a:p>
            <a:pPr lvl="3"/>
            <a:endParaRPr lang="en-GB" dirty="0"/>
          </a:p>
          <a:p>
            <a:pPr lvl="3"/>
            <a:endParaRPr lang="en-GB" dirty="0"/>
          </a:p>
          <a:p>
            <a:pPr lvl="3"/>
            <a:endParaRPr lang="en-GB" dirty="0"/>
          </a:p>
          <a:p>
            <a:pPr marL="1371600" lvl="3" indent="0">
              <a:buNone/>
            </a:pPr>
            <a:endParaRPr lang="en-GB" dirty="0"/>
          </a:p>
          <a:p>
            <a:pPr lvl="3"/>
            <a:endParaRPr lang="en-GB" dirty="0"/>
          </a:p>
          <a:p>
            <a:pPr lvl="3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7240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Writing</a:t>
            </a:r>
          </a:p>
        </p:txBody>
      </p:sp>
      <p:pic>
        <p:nvPicPr>
          <p:cNvPr id="2052" name="Picture 4" descr="I Yell At My Kids | Writing humo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56" y="1340768"/>
            <a:ext cx="8220844" cy="500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784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787557"/>
              </p:ext>
            </p:extLst>
          </p:nvPr>
        </p:nvGraphicFramePr>
        <p:xfrm>
          <a:off x="971600" y="188640"/>
          <a:ext cx="7488832" cy="656250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222188">
                  <a:extLst>
                    <a:ext uri="{9D8B030D-6E8A-4147-A177-3AD203B41FA5}">
                      <a16:colId xmlns:a16="http://schemas.microsoft.com/office/drawing/2014/main" val="1482637650"/>
                    </a:ext>
                  </a:extLst>
                </a:gridCol>
                <a:gridCol w="5266644">
                  <a:extLst>
                    <a:ext uri="{9D8B030D-6E8A-4147-A177-3AD203B41FA5}">
                      <a16:colId xmlns:a16="http://schemas.microsoft.com/office/drawing/2014/main" val="1520356344"/>
                    </a:ext>
                  </a:extLst>
                </a:gridCol>
              </a:tblGrid>
              <a:tr h="2047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l-NL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 b="1" dirty="0">
                          <a:effectLst/>
                        </a:rPr>
                        <a:t>Voorbeeld</a:t>
                      </a:r>
                      <a:r>
                        <a:rPr lang="nl-NL" sz="1200" b="1" baseline="0" dirty="0">
                          <a:effectLst/>
                        </a:rPr>
                        <a:t> </a:t>
                      </a:r>
                      <a:r>
                        <a:rPr lang="nl-NL" sz="1200" b="1" dirty="0">
                          <a:effectLst/>
                        </a:rPr>
                        <a:t>Formele Brief</a:t>
                      </a:r>
                      <a:endParaRPr lang="nl-NL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584862"/>
                  </a:ext>
                </a:extLst>
              </a:tr>
              <a:tr h="8350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dirty="0">
                          <a:effectLst/>
                        </a:rPr>
                        <a:t>1. </a:t>
                      </a:r>
                      <a:r>
                        <a:rPr lang="nl-NL" sz="1200" dirty="0" err="1">
                          <a:effectLst/>
                        </a:rPr>
                        <a:t>Letterhead</a:t>
                      </a:r>
                      <a:r>
                        <a:rPr lang="nl-NL" sz="1200" dirty="0">
                          <a:effectLst/>
                        </a:rPr>
                        <a:t> (Briefhoofd)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nl-NL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000" dirty="0">
                          <a:effectLst/>
                        </a:rPr>
                        <a:t>Ellen Kuindersma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000" dirty="0" err="1">
                          <a:effectLst/>
                        </a:rPr>
                        <a:t>Gagelboschplein</a:t>
                      </a:r>
                      <a:r>
                        <a:rPr lang="nl-NL" sz="1000" dirty="0">
                          <a:effectLst/>
                        </a:rPr>
                        <a:t> 351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000" dirty="0">
                          <a:effectLst/>
                        </a:rPr>
                        <a:t>5654 KX Eindhoven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000" dirty="0">
                          <a:effectLst/>
                        </a:rPr>
                        <a:t>Nederland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000" u="sng" dirty="0">
                          <a:effectLst/>
                          <a:hlinkClick r:id="rId2"/>
                        </a:rPr>
                        <a:t>www.ikhebgeenwebsitemaardiekanjehiervermelden.nl</a:t>
                      </a:r>
                      <a:r>
                        <a:rPr lang="nl-NL" sz="1000" dirty="0">
                          <a:effectLst/>
                        </a:rPr>
                        <a:t> </a:t>
                      </a:r>
                      <a:endParaRPr lang="nl-NL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144188"/>
                  </a:ext>
                </a:extLst>
              </a:tr>
              <a:tr h="167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 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000" dirty="0">
                          <a:effectLst/>
                        </a:rPr>
                        <a:t> </a:t>
                      </a:r>
                      <a:endParaRPr lang="nl-NL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21015"/>
                  </a:ext>
                </a:extLst>
              </a:tr>
              <a:tr h="167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</a:rPr>
                        <a:t>2. Reference (Kenmerk)</a:t>
                      </a:r>
                      <a:endParaRPr lang="nl-NL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000" dirty="0">
                          <a:effectLst/>
                        </a:rPr>
                        <a:t>Bijvoorbeeld een bestelnummer. Als je dat hebt anders niets</a:t>
                      </a:r>
                      <a:endParaRPr lang="nl-NL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749159"/>
                  </a:ext>
                </a:extLst>
              </a:tr>
              <a:tr h="167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</a:rPr>
                        <a:t> </a:t>
                      </a:r>
                      <a:endParaRPr lang="nl-NL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000" dirty="0">
                          <a:effectLst/>
                        </a:rPr>
                        <a:t> </a:t>
                      </a:r>
                      <a:endParaRPr lang="nl-NL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673989"/>
                  </a:ext>
                </a:extLst>
              </a:tr>
              <a:tr h="167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</a:rPr>
                        <a:t>3. Date (Date)</a:t>
                      </a:r>
                      <a:endParaRPr lang="nl-NL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4th May 2020</a:t>
                      </a:r>
                      <a:endParaRPr lang="nl-NL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9025108"/>
                  </a:ext>
                </a:extLst>
              </a:tr>
              <a:tr h="167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nl-NL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nl-NL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583421"/>
                  </a:ext>
                </a:extLst>
              </a:tr>
              <a:tr h="8350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4. Inside address (</a:t>
                      </a:r>
                      <a:r>
                        <a:rPr lang="en-GB" sz="1200" dirty="0" err="1">
                          <a:effectLst/>
                        </a:rPr>
                        <a:t>Adres</a:t>
                      </a:r>
                      <a:r>
                        <a:rPr lang="en-GB" sz="1200" dirty="0">
                          <a:effectLst/>
                        </a:rPr>
                        <a:t> </a:t>
                      </a:r>
                      <a:r>
                        <a:rPr lang="en-GB" sz="1200" dirty="0" err="1">
                          <a:effectLst/>
                        </a:rPr>
                        <a:t>ontvanger</a:t>
                      </a:r>
                      <a:r>
                        <a:rPr lang="en-GB" sz="1200" dirty="0">
                          <a:effectLst/>
                        </a:rPr>
                        <a:t>)</a:t>
                      </a:r>
                      <a:endParaRPr lang="nl-NL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The Manager</a:t>
                      </a:r>
                      <a:endParaRPr lang="nl-NL" sz="1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Modern Restaurant</a:t>
                      </a:r>
                      <a:endParaRPr lang="nl-NL" sz="1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23 Old Street</a:t>
                      </a:r>
                      <a:endParaRPr lang="nl-NL" sz="1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London, W11 4BN</a:t>
                      </a:r>
                      <a:endParaRPr lang="nl-NL" sz="1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United Kingdom</a:t>
                      </a:r>
                      <a:endParaRPr lang="nl-NL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231878"/>
                  </a:ext>
                </a:extLst>
              </a:tr>
              <a:tr h="167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nl-NL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586137"/>
                  </a:ext>
                </a:extLst>
              </a:tr>
              <a:tr h="167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5. Subject (Onderwerp)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Subject: Complaint about the meal</a:t>
                      </a:r>
                      <a:endParaRPr lang="nl-NL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851049"/>
                  </a:ext>
                </a:extLst>
              </a:tr>
              <a:tr h="167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nl-NL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146499"/>
                  </a:ext>
                </a:extLst>
              </a:tr>
              <a:tr h="167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6. Salutation (Aanhef)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Dear Sir / Madam,</a:t>
                      </a:r>
                      <a:endParaRPr lang="nl-NL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117615"/>
                  </a:ext>
                </a:extLst>
              </a:tr>
              <a:tr h="167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 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000">
                          <a:effectLst/>
                        </a:rPr>
                        <a:t> </a:t>
                      </a:r>
                      <a:endParaRPr lang="nl-NL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802723"/>
                  </a:ext>
                </a:extLst>
              </a:tr>
              <a:tr h="18410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7. Body (Tekst)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I am writing to complain about a meal we had in your restaurant yesterday.</a:t>
                      </a:r>
                      <a:endParaRPr lang="nl-NL" sz="1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nl-NL" sz="1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We had booked a table for six but when we arrived there were no free tables and we had to wait for more than 45 minutes to sit down.</a:t>
                      </a:r>
                      <a:endParaRPr lang="nl-NL" sz="1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nl-NL" sz="1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From a menu of 12 dishes, only four were available and their quality was poor. The fish, in particular, tasted awful and the waiter was rude when we told him about this.</a:t>
                      </a:r>
                      <a:endParaRPr lang="nl-NL" sz="1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nl-NL" sz="1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We have eaten in your restaurant several times in the past but this is the </a:t>
                      </a:r>
                      <a:r>
                        <a:rPr lang="en-GB" sz="1000" dirty="0" err="1">
                          <a:effectLst/>
                        </a:rPr>
                        <a:t>forst</a:t>
                      </a:r>
                      <a:r>
                        <a:rPr lang="en-GB" sz="1000" dirty="0">
                          <a:effectLst/>
                        </a:rPr>
                        <a:t> time we have received such bad treatment. I am not asking for a refund but I would like you to improve the quality of your dishes and service.</a:t>
                      </a:r>
                      <a:endParaRPr lang="nl-NL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5227830"/>
                  </a:ext>
                </a:extLst>
              </a:tr>
              <a:tr h="167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nl-NL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495113"/>
                  </a:ext>
                </a:extLst>
              </a:tr>
              <a:tr h="8350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8. Close (Afsluiting)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Yours faithfully,</a:t>
                      </a:r>
                      <a:endParaRPr lang="nl-NL" sz="1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nl-NL" sz="1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i="1" dirty="0" err="1">
                          <a:effectLst/>
                        </a:rPr>
                        <a:t>Handtekening</a:t>
                      </a:r>
                      <a:endParaRPr lang="nl-NL" sz="1000" i="1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nl-NL" sz="1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Ellen Kuindersma</a:t>
                      </a:r>
                      <a:endParaRPr lang="nl-NL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4173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4420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464736"/>
              </p:ext>
            </p:extLst>
          </p:nvPr>
        </p:nvGraphicFramePr>
        <p:xfrm>
          <a:off x="971600" y="188640"/>
          <a:ext cx="7488832" cy="656250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222188">
                  <a:extLst>
                    <a:ext uri="{9D8B030D-6E8A-4147-A177-3AD203B41FA5}">
                      <a16:colId xmlns:a16="http://schemas.microsoft.com/office/drawing/2014/main" val="1482637650"/>
                    </a:ext>
                  </a:extLst>
                </a:gridCol>
                <a:gridCol w="5266644">
                  <a:extLst>
                    <a:ext uri="{9D8B030D-6E8A-4147-A177-3AD203B41FA5}">
                      <a16:colId xmlns:a16="http://schemas.microsoft.com/office/drawing/2014/main" val="1520356344"/>
                    </a:ext>
                  </a:extLst>
                </a:gridCol>
              </a:tblGrid>
              <a:tr h="2047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l-NL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 b="1" dirty="0">
                          <a:effectLst/>
                        </a:rPr>
                        <a:t>Voorbeeld</a:t>
                      </a:r>
                      <a:r>
                        <a:rPr lang="nl-NL" sz="1200" b="1" baseline="0" dirty="0">
                          <a:effectLst/>
                        </a:rPr>
                        <a:t> Inf</a:t>
                      </a:r>
                      <a:r>
                        <a:rPr lang="nl-NL" sz="1200" b="1" dirty="0">
                          <a:effectLst/>
                        </a:rPr>
                        <a:t>ormele Brief</a:t>
                      </a:r>
                      <a:endParaRPr lang="nl-NL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584862"/>
                  </a:ext>
                </a:extLst>
              </a:tr>
              <a:tr h="8350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l-NL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l-NL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144188"/>
                  </a:ext>
                </a:extLst>
              </a:tr>
              <a:tr h="167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l-NL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21015"/>
                  </a:ext>
                </a:extLst>
              </a:tr>
              <a:tr h="167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l-NL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l-NL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749159"/>
                  </a:ext>
                </a:extLst>
              </a:tr>
              <a:tr h="167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l-NL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673989"/>
                  </a:ext>
                </a:extLst>
              </a:tr>
              <a:tr h="167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l-NL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9025108"/>
                  </a:ext>
                </a:extLst>
              </a:tr>
              <a:tr h="167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l-NL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583421"/>
                  </a:ext>
                </a:extLst>
              </a:tr>
              <a:tr h="8350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l-NL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231878"/>
                  </a:ext>
                </a:extLst>
              </a:tr>
              <a:tr h="167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l-NL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586137"/>
                  </a:ext>
                </a:extLst>
              </a:tr>
              <a:tr h="167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l-NL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851049"/>
                  </a:ext>
                </a:extLst>
              </a:tr>
              <a:tr h="167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nl-NL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146499"/>
                  </a:ext>
                </a:extLst>
              </a:tr>
              <a:tr h="167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6. Salutation (Aanhef)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dirty="0">
                          <a:effectLst/>
                        </a:rPr>
                        <a:t>Hi Lucas,</a:t>
                      </a:r>
                      <a:endParaRPr lang="en-GB" sz="1000" noProof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117615"/>
                  </a:ext>
                </a:extLst>
              </a:tr>
              <a:tr h="167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 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dirty="0">
                          <a:effectLst/>
                        </a:rPr>
                        <a:t> </a:t>
                      </a:r>
                      <a:endParaRPr lang="en-GB" sz="1000" noProof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802723"/>
                  </a:ext>
                </a:extLst>
              </a:tr>
              <a:tr h="18410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7. Body (Tekst)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dirty="0">
                          <a:effectLst/>
                          <a:latin typeface="Calibri" panose="020F0502020204030204" pitchFamily="34" charset="0"/>
                        </a:rPr>
                        <a:t>How are you doing? How is the weather in the Netherlands?</a:t>
                      </a:r>
                      <a:r>
                        <a:rPr lang="en-GB" sz="1000" baseline="0" noProof="0" dirty="0">
                          <a:effectLst/>
                          <a:latin typeface="Calibri" panose="020F0502020204030204" pitchFamily="34" charset="0"/>
                        </a:rPr>
                        <a:t> Here it’s </a:t>
                      </a:r>
                      <a:r>
                        <a:rPr lang="en-GB" sz="1000" baseline="0" noProof="0">
                          <a:effectLst/>
                          <a:latin typeface="Calibri" panose="020F0502020204030204" pitchFamily="34" charset="0"/>
                        </a:rPr>
                        <a:t>been raining cats and dogs.</a:t>
                      </a:r>
                      <a:endParaRPr lang="en-GB" sz="1000" noProof="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dirty="0">
                          <a:effectLst/>
                          <a:latin typeface="Calibri" panose="020F0502020204030204" pitchFamily="34" charset="0"/>
                        </a:rPr>
                        <a:t>I am in London right</a:t>
                      </a:r>
                      <a:r>
                        <a:rPr lang="en-GB" sz="1000" baseline="0" noProof="0" dirty="0">
                          <a:effectLst/>
                          <a:latin typeface="Calibri" panose="020F0502020204030204" pitchFamily="34" charset="0"/>
                        </a:rPr>
                        <a:t> now and I’ve had the best time ever! I really want to share with you what I’ve done up till now.</a:t>
                      </a:r>
                      <a:endParaRPr lang="en-GB" sz="1000" baseline="0" noProof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000" baseline="0" noProof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aseline="0" noProof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So far I went to the Tate Modern. A museum of modern art where the have the coolest paintings and sculptures. We went to a musical at the West End. But right now I’m looking forward to next week. We are going to Glastonbury. An awesome music festival.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000" baseline="0" noProof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aseline="0" noProof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I will tell you all about it next week!</a:t>
                      </a:r>
                      <a:endParaRPr lang="en-GB" sz="1000" baseline="0" noProof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5227830"/>
                  </a:ext>
                </a:extLst>
              </a:tr>
              <a:tr h="167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l-NL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495113"/>
                  </a:ext>
                </a:extLst>
              </a:tr>
              <a:tr h="8350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8. Close (Afsluiting)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Lots of love,</a:t>
                      </a:r>
                      <a:endParaRPr lang="nl-NL" sz="1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 </a:t>
                      </a:r>
                      <a:endParaRPr lang="nl-NL" sz="1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Ellen</a:t>
                      </a:r>
                      <a:endParaRPr lang="nl-NL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54" marR="5995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4173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2588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/>
              <a:t>Writing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/>
              <a:t>Rules</a:t>
            </a:r>
          </a:p>
          <a:p>
            <a:r>
              <a:rPr lang="en-GB" sz="1800" dirty="0"/>
              <a:t>Date</a:t>
            </a:r>
          </a:p>
          <a:p>
            <a:endParaRPr lang="en-GB" sz="1800" dirty="0"/>
          </a:p>
          <a:p>
            <a:r>
              <a:rPr lang="en-GB" sz="1800" dirty="0"/>
              <a:t>Subject</a:t>
            </a:r>
          </a:p>
          <a:p>
            <a:endParaRPr lang="en-GB" sz="1800" dirty="0"/>
          </a:p>
          <a:p>
            <a:endParaRPr lang="en-GB" sz="1800" dirty="0"/>
          </a:p>
          <a:p>
            <a:r>
              <a:rPr lang="en-GB" sz="1800" dirty="0"/>
              <a:t>Salutation</a:t>
            </a:r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r>
              <a:rPr lang="en-GB" sz="1800" dirty="0"/>
              <a:t>Close</a:t>
            </a:r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539901"/>
              </p:ext>
            </p:extLst>
          </p:nvPr>
        </p:nvGraphicFramePr>
        <p:xfrm>
          <a:off x="2465726" y="3243139"/>
          <a:ext cx="6096000" cy="16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7600624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4206983972"/>
                    </a:ext>
                  </a:extLst>
                </a:gridCol>
              </a:tblGrid>
              <a:tr h="222002">
                <a:tc>
                  <a:txBody>
                    <a:bodyPr/>
                    <a:lstStyle/>
                    <a:p>
                      <a:r>
                        <a:rPr lang="en-GB" sz="900" dirty="0"/>
                        <a:t>When</a:t>
                      </a:r>
                      <a:r>
                        <a:rPr lang="en-GB" sz="900" baseline="0" dirty="0"/>
                        <a:t> you know the name</a:t>
                      </a:r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When you don’t know the 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610881"/>
                  </a:ext>
                </a:extLst>
              </a:tr>
              <a:tr h="222002">
                <a:tc>
                  <a:txBody>
                    <a:bodyPr/>
                    <a:lstStyle/>
                    <a:p>
                      <a:r>
                        <a:rPr lang="en-GB" sz="900" dirty="0"/>
                        <a:t>Dear Mr </a:t>
                      </a:r>
                      <a:r>
                        <a:rPr lang="en-GB" sz="900" baseline="0" dirty="0"/>
                        <a:t>Jones,</a:t>
                      </a:r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Dear Sir,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9212233"/>
                  </a:ext>
                </a:extLst>
              </a:tr>
              <a:tr h="2220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/>
                        <a:t>Dear Mrs </a:t>
                      </a:r>
                      <a:r>
                        <a:rPr lang="en-GB" sz="900" baseline="0" dirty="0"/>
                        <a:t>Jones,</a:t>
                      </a:r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Dear Madam,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5135936"/>
                  </a:ext>
                </a:extLst>
              </a:tr>
              <a:tr h="2220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/>
                        <a:t>Dear </a:t>
                      </a:r>
                      <a:r>
                        <a:rPr lang="en-GB" sz="900" baseline="0" dirty="0"/>
                        <a:t>Ms Jones,</a:t>
                      </a:r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Dear Sir / Madam,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715677"/>
                  </a:ext>
                </a:extLst>
              </a:tr>
              <a:tr h="2220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/>
                        <a:t>Informal</a:t>
                      </a:r>
                      <a:r>
                        <a:rPr lang="en-GB" sz="900" baseline="0" dirty="0"/>
                        <a:t> (</a:t>
                      </a:r>
                      <a:r>
                        <a:rPr lang="en-GB" sz="900" baseline="0" dirty="0" err="1"/>
                        <a:t>Informeel</a:t>
                      </a:r>
                      <a:r>
                        <a:rPr lang="en-GB" sz="900" baseline="0" dirty="0"/>
                        <a:t>)</a:t>
                      </a:r>
                      <a:endParaRPr lang="en-GB" sz="900" b="1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559630"/>
                  </a:ext>
                </a:extLst>
              </a:tr>
              <a:tr h="2220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/>
                        <a:t>Dear Lucas,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1812080"/>
                  </a:ext>
                </a:extLst>
              </a:tr>
              <a:tr h="2220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/>
                        <a:t>Hi Lucas,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5170897"/>
                  </a:ext>
                </a:extLst>
              </a:tr>
            </a:tbl>
          </a:graphicData>
        </a:graphic>
      </p:graphicFrame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162710"/>
              </p:ext>
            </p:extLst>
          </p:nvPr>
        </p:nvGraphicFramePr>
        <p:xfrm>
          <a:off x="2465726" y="4936623"/>
          <a:ext cx="6096000" cy="16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7600624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4206983972"/>
                    </a:ext>
                  </a:extLst>
                </a:gridCol>
              </a:tblGrid>
              <a:tr h="196709">
                <a:tc>
                  <a:txBody>
                    <a:bodyPr/>
                    <a:lstStyle/>
                    <a:p>
                      <a:r>
                        <a:rPr lang="en-GB" sz="900" dirty="0"/>
                        <a:t>When</a:t>
                      </a:r>
                      <a:r>
                        <a:rPr lang="en-GB" sz="900" baseline="0" dirty="0"/>
                        <a:t> you know the name</a:t>
                      </a:r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When you don’t know the 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610881"/>
                  </a:ext>
                </a:extLst>
              </a:tr>
              <a:tr h="196709">
                <a:tc>
                  <a:txBody>
                    <a:bodyPr/>
                    <a:lstStyle/>
                    <a:p>
                      <a:r>
                        <a:rPr lang="en-GB" sz="900" dirty="0"/>
                        <a:t>Yours sincerely</a:t>
                      </a:r>
                      <a:r>
                        <a:rPr lang="en-GB" sz="900" baseline="0" dirty="0"/>
                        <a:t>,</a:t>
                      </a:r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Yours faithfully,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9212233"/>
                  </a:ext>
                </a:extLst>
              </a:tr>
              <a:tr h="1967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/>
                        <a:t>Kind</a:t>
                      </a:r>
                      <a:r>
                        <a:rPr lang="en-GB" sz="900" baseline="0" dirty="0"/>
                        <a:t> regards,</a:t>
                      </a:r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Kind regards,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5135936"/>
                  </a:ext>
                </a:extLst>
              </a:tr>
              <a:tr h="1967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/>
                        <a:t>Informal</a:t>
                      </a:r>
                      <a:r>
                        <a:rPr lang="en-GB" sz="900" baseline="0" dirty="0"/>
                        <a:t> (</a:t>
                      </a:r>
                      <a:r>
                        <a:rPr lang="en-GB" sz="900" baseline="0" dirty="0" err="1"/>
                        <a:t>Informeel</a:t>
                      </a:r>
                      <a:r>
                        <a:rPr lang="en-GB" sz="900" baseline="0" dirty="0"/>
                        <a:t>)</a:t>
                      </a:r>
                      <a:endParaRPr lang="en-GB" sz="9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715677"/>
                  </a:ext>
                </a:extLst>
              </a:tr>
              <a:tr h="1967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/>
                        <a:t>Love,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11455"/>
                  </a:ext>
                </a:extLst>
              </a:tr>
              <a:tr h="1967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/>
                        <a:t>Hugs and Kisses / XOXO</a:t>
                      </a:r>
                      <a:r>
                        <a:rPr lang="en-GB" sz="900" baseline="0" dirty="0"/>
                        <a:t>,</a:t>
                      </a:r>
                      <a:endParaRPr lang="en-GB" sz="9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163831"/>
                  </a:ext>
                </a:extLst>
              </a:tr>
              <a:tr h="1967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/>
                        <a:t>Bye!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222299"/>
                  </a:ext>
                </a:extLst>
              </a:tr>
            </a:tbl>
          </a:graphicData>
        </a:graphic>
      </p:graphicFrame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821723"/>
              </p:ext>
            </p:extLst>
          </p:nvPr>
        </p:nvGraphicFramePr>
        <p:xfrm>
          <a:off x="2468105" y="1412776"/>
          <a:ext cx="60960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566929406"/>
                    </a:ext>
                  </a:extLst>
                </a:gridCol>
              </a:tblGrid>
              <a:tr h="198022">
                <a:tc>
                  <a:txBody>
                    <a:bodyPr/>
                    <a:lstStyle/>
                    <a:p>
                      <a:r>
                        <a:rPr lang="en-GB" sz="900" dirty="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2343596"/>
                  </a:ext>
                </a:extLst>
              </a:tr>
              <a:tr h="1980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/>
                        <a:t>4</a:t>
                      </a:r>
                      <a:r>
                        <a:rPr lang="en-GB" sz="900" baseline="30000" dirty="0"/>
                        <a:t>th</a:t>
                      </a:r>
                      <a:r>
                        <a:rPr lang="en-GB" sz="900" dirty="0"/>
                        <a:t> May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6880231"/>
                  </a:ext>
                </a:extLst>
              </a:tr>
              <a:tr h="1980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/>
                        <a:t>May 4</a:t>
                      </a:r>
                      <a:r>
                        <a:rPr lang="en-GB" sz="900" baseline="30000" dirty="0"/>
                        <a:t>th</a:t>
                      </a:r>
                      <a:r>
                        <a:rPr lang="en-GB" sz="900" dirty="0"/>
                        <a:t>,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992051"/>
                  </a:ext>
                </a:extLst>
              </a:tr>
              <a:tr h="1980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/>
                        <a:t>May 4,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9045808"/>
                  </a:ext>
                </a:extLst>
              </a:tr>
            </a:tbl>
          </a:graphicData>
        </a:graphic>
      </p:graphicFrame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4696292"/>
              </p:ext>
            </p:extLst>
          </p:nvPr>
        </p:nvGraphicFramePr>
        <p:xfrm>
          <a:off x="2468105" y="2448031"/>
          <a:ext cx="6096000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3922363731"/>
                    </a:ext>
                  </a:extLst>
                </a:gridCol>
              </a:tblGrid>
              <a:tr h="162299">
                <a:tc>
                  <a:txBody>
                    <a:bodyPr/>
                    <a:lstStyle/>
                    <a:p>
                      <a:r>
                        <a:rPr lang="en-GB" sz="900" dirty="0"/>
                        <a:t>Subject (only</a:t>
                      </a:r>
                      <a:r>
                        <a:rPr lang="en-GB" sz="900" baseline="0" dirty="0"/>
                        <a:t> in formal letters)</a:t>
                      </a:r>
                      <a:endParaRPr lang="en-GB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5659394"/>
                  </a:ext>
                </a:extLst>
              </a:tr>
              <a:tr h="162299">
                <a:tc>
                  <a:txBody>
                    <a:bodyPr/>
                    <a:lstStyle/>
                    <a:p>
                      <a:r>
                        <a:rPr lang="en-GB" sz="900" dirty="0"/>
                        <a:t>Subject: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530280"/>
                  </a:ext>
                </a:extLst>
              </a:tr>
              <a:tr h="162299">
                <a:tc>
                  <a:txBody>
                    <a:bodyPr/>
                    <a:lstStyle/>
                    <a:p>
                      <a:r>
                        <a:rPr lang="en-GB" sz="900" dirty="0"/>
                        <a:t>Re: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05928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3558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Planning </a:t>
            </a:r>
            <a:r>
              <a:rPr lang="nl-NL" b="1" dirty="0" err="1"/>
              <a:t>period</a:t>
            </a:r>
            <a:r>
              <a:rPr lang="nl-NL" b="1" dirty="0"/>
              <a:t> 4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dirty="0"/>
          </a:p>
          <a:p>
            <a:r>
              <a:rPr lang="nl-NL" dirty="0"/>
              <a:t>Wikiwijs </a:t>
            </a:r>
            <a:r>
              <a:rPr lang="nl-NL" dirty="0" err="1"/>
              <a:t>Period</a:t>
            </a:r>
            <a:r>
              <a:rPr lang="nl-NL" dirty="0"/>
              <a:t> 4</a:t>
            </a:r>
          </a:p>
          <a:p>
            <a:r>
              <a:rPr lang="nl-NL" dirty="0"/>
              <a:t>Planner on paper?</a:t>
            </a:r>
          </a:p>
          <a:p>
            <a:r>
              <a:rPr lang="nl-NL" dirty="0"/>
              <a:t>Tests</a:t>
            </a:r>
          </a:p>
          <a:p>
            <a:pPr lvl="1"/>
            <a:r>
              <a:rPr lang="nl-NL" dirty="0" err="1"/>
              <a:t>Listening</a:t>
            </a:r>
            <a:r>
              <a:rPr lang="nl-NL" dirty="0"/>
              <a:t> </a:t>
            </a:r>
            <a:r>
              <a:rPr lang="nl-NL" dirty="0" err="1"/>
              <a:t>Period</a:t>
            </a:r>
            <a:r>
              <a:rPr lang="nl-NL" dirty="0"/>
              <a:t> 2 – </a:t>
            </a:r>
            <a:r>
              <a:rPr lang="nl-NL" dirty="0" err="1"/>
              <a:t>When</a:t>
            </a:r>
            <a:r>
              <a:rPr lang="nl-NL" dirty="0"/>
              <a:t>?</a:t>
            </a:r>
          </a:p>
          <a:p>
            <a:pPr lvl="1"/>
            <a:r>
              <a:rPr lang="nl-NL" dirty="0"/>
              <a:t>SO Unit 4 </a:t>
            </a:r>
            <a:r>
              <a:rPr lang="nl-NL" dirty="0" err="1"/>
              <a:t>Vocab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Grammar</a:t>
            </a:r>
            <a:endParaRPr lang="nl-NL" dirty="0"/>
          </a:p>
          <a:p>
            <a:pPr lvl="1"/>
            <a:r>
              <a:rPr lang="nl-NL" dirty="0" err="1"/>
              <a:t>Writing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r>
              <a:rPr lang="nl-NL" i="1" dirty="0"/>
              <a:t>Wikiwijs Periode 4</a:t>
            </a:r>
          </a:p>
          <a:p>
            <a:r>
              <a:rPr lang="nl-NL" i="1" dirty="0"/>
              <a:t>Planner op papier?</a:t>
            </a:r>
          </a:p>
          <a:p>
            <a:r>
              <a:rPr lang="nl-NL" i="1" dirty="0"/>
              <a:t>Toetsen</a:t>
            </a:r>
          </a:p>
          <a:p>
            <a:pPr lvl="1"/>
            <a:r>
              <a:rPr lang="nl-NL" i="1" dirty="0"/>
              <a:t>Luisteren Periode 2 – Wanneer?</a:t>
            </a:r>
          </a:p>
          <a:p>
            <a:pPr lvl="1"/>
            <a:r>
              <a:rPr lang="nl-NL" i="1" dirty="0"/>
              <a:t>SO Hoofdstuk 4 Woorden en Grammatica</a:t>
            </a:r>
          </a:p>
          <a:p>
            <a:pPr lvl="1"/>
            <a:r>
              <a:rPr lang="nl-NL" i="1" dirty="0"/>
              <a:t>Schrijven</a:t>
            </a:r>
          </a:p>
        </p:txBody>
      </p:sp>
    </p:spTree>
    <p:extLst>
      <p:ext uri="{BB962C8B-B14F-4D97-AF65-F5344CB8AC3E}">
        <p14:creationId xmlns:p14="http://schemas.microsoft.com/office/powerpoint/2010/main" val="3467507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Things to mind when writing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Spelling</a:t>
            </a:r>
          </a:p>
          <a:p>
            <a:r>
              <a:rPr lang="en-GB" dirty="0"/>
              <a:t>Capital letters (= </a:t>
            </a:r>
            <a:r>
              <a:rPr lang="en-GB" dirty="0" err="1"/>
              <a:t>Hoofdletters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Names of people and cities		</a:t>
            </a:r>
            <a:r>
              <a:rPr lang="en-GB" dirty="0" err="1"/>
              <a:t>Namen</a:t>
            </a:r>
            <a:r>
              <a:rPr lang="en-GB" dirty="0"/>
              <a:t> van </a:t>
            </a:r>
            <a:r>
              <a:rPr lang="en-GB" dirty="0" err="1"/>
              <a:t>mensen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steden</a:t>
            </a:r>
            <a:endParaRPr lang="en-GB" dirty="0"/>
          </a:p>
          <a:p>
            <a:pPr lvl="1"/>
            <a:r>
              <a:rPr lang="en-GB" dirty="0"/>
              <a:t>Months and days			</a:t>
            </a:r>
            <a:r>
              <a:rPr lang="en-GB" dirty="0" err="1"/>
              <a:t>Maanden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dagen</a:t>
            </a:r>
            <a:endParaRPr lang="en-GB" dirty="0"/>
          </a:p>
          <a:p>
            <a:pPr lvl="1"/>
            <a:r>
              <a:rPr lang="en-GB" dirty="0"/>
              <a:t>Start of a sentence		Begin van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zin</a:t>
            </a:r>
            <a:endParaRPr lang="en-GB" dirty="0"/>
          </a:p>
          <a:p>
            <a:pPr lvl="1"/>
            <a:r>
              <a:rPr lang="en-GB" dirty="0"/>
              <a:t>‘I’ always				‘</a:t>
            </a:r>
            <a:r>
              <a:rPr lang="en-GB" dirty="0" err="1"/>
              <a:t>Ik</a:t>
            </a:r>
            <a:r>
              <a:rPr lang="en-GB" dirty="0"/>
              <a:t>’ </a:t>
            </a:r>
            <a:r>
              <a:rPr lang="en-GB" dirty="0" err="1"/>
              <a:t>altijd</a:t>
            </a:r>
            <a:r>
              <a:rPr lang="en-GB" dirty="0"/>
              <a:t> </a:t>
            </a:r>
            <a:r>
              <a:rPr lang="en-GB" dirty="0" err="1"/>
              <a:t>waar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err="1"/>
              <a:t>ook</a:t>
            </a:r>
            <a:r>
              <a:rPr lang="en-GB" dirty="0"/>
              <a:t> in de zin</a:t>
            </a:r>
          </a:p>
          <a:p>
            <a:endParaRPr lang="en-GB" dirty="0"/>
          </a:p>
          <a:p>
            <a:r>
              <a:rPr lang="en-GB" dirty="0"/>
              <a:t>Homophones = words that are pronounced the same but have a different meaning and often a different spelling</a:t>
            </a:r>
          </a:p>
          <a:p>
            <a:r>
              <a:rPr lang="en-GB" i="1" dirty="0"/>
              <a:t>Homophones = </a:t>
            </a:r>
            <a:r>
              <a:rPr lang="en-GB" i="1" dirty="0" err="1"/>
              <a:t>woorden</a:t>
            </a:r>
            <a:r>
              <a:rPr lang="en-GB" i="1" dirty="0"/>
              <a:t> die </a:t>
            </a:r>
            <a:r>
              <a:rPr lang="en-GB" i="1" dirty="0" err="1"/>
              <a:t>hetzelfde</a:t>
            </a:r>
            <a:r>
              <a:rPr lang="en-GB" i="1" dirty="0"/>
              <a:t> </a:t>
            </a:r>
            <a:r>
              <a:rPr lang="en-GB" i="1" dirty="0" err="1"/>
              <a:t>uitgesproken</a:t>
            </a:r>
            <a:r>
              <a:rPr lang="en-GB" i="1" dirty="0"/>
              <a:t> </a:t>
            </a:r>
            <a:r>
              <a:rPr lang="en-GB" i="1" dirty="0" err="1"/>
              <a:t>worden</a:t>
            </a:r>
            <a:r>
              <a:rPr lang="en-GB" i="1" dirty="0"/>
              <a:t> maar </a:t>
            </a:r>
            <a:r>
              <a:rPr lang="en-GB" i="1" dirty="0" err="1"/>
              <a:t>een</a:t>
            </a:r>
            <a:r>
              <a:rPr lang="en-GB" i="1" dirty="0"/>
              <a:t> </a:t>
            </a:r>
            <a:r>
              <a:rPr lang="en-GB" i="1" dirty="0" err="1"/>
              <a:t>andere</a:t>
            </a:r>
            <a:r>
              <a:rPr lang="en-GB" i="1" dirty="0"/>
              <a:t> </a:t>
            </a:r>
            <a:r>
              <a:rPr lang="en-GB" i="1" dirty="0" err="1"/>
              <a:t>betekenis</a:t>
            </a:r>
            <a:r>
              <a:rPr lang="en-GB" i="1" dirty="0"/>
              <a:t> </a:t>
            </a:r>
            <a:r>
              <a:rPr lang="en-GB" i="1" dirty="0" err="1"/>
              <a:t>hebben</a:t>
            </a:r>
            <a:r>
              <a:rPr lang="en-GB" i="1" dirty="0"/>
              <a:t> </a:t>
            </a:r>
            <a:r>
              <a:rPr lang="en-GB" i="1" dirty="0" err="1"/>
              <a:t>en</a:t>
            </a:r>
            <a:r>
              <a:rPr lang="en-GB" i="1" dirty="0"/>
              <a:t> </a:t>
            </a:r>
            <a:r>
              <a:rPr lang="en-GB" i="1" dirty="0" err="1"/>
              <a:t>vaak</a:t>
            </a:r>
            <a:r>
              <a:rPr lang="en-GB" i="1" dirty="0"/>
              <a:t> </a:t>
            </a:r>
            <a:r>
              <a:rPr lang="en-GB" i="1" dirty="0" err="1"/>
              <a:t>ook</a:t>
            </a:r>
            <a:r>
              <a:rPr lang="en-GB" i="1" dirty="0"/>
              <a:t> </a:t>
            </a:r>
            <a:r>
              <a:rPr lang="en-GB" i="1" dirty="0" err="1"/>
              <a:t>een</a:t>
            </a:r>
            <a:r>
              <a:rPr lang="en-GB" i="1" dirty="0"/>
              <a:t> </a:t>
            </a:r>
            <a:r>
              <a:rPr lang="en-GB" i="1" dirty="0" err="1"/>
              <a:t>andere</a:t>
            </a:r>
            <a:r>
              <a:rPr lang="en-GB" i="1" dirty="0"/>
              <a:t> spelling</a:t>
            </a:r>
          </a:p>
          <a:p>
            <a:r>
              <a:rPr lang="en-GB" dirty="0"/>
              <a:t>Your/ You’re/ You are</a:t>
            </a:r>
          </a:p>
          <a:p>
            <a:pPr lvl="1"/>
            <a:r>
              <a:rPr lang="en-GB" dirty="0"/>
              <a:t>You are 	= </a:t>
            </a:r>
            <a:r>
              <a:rPr lang="en-GB" dirty="0" err="1"/>
              <a:t>Jij</a:t>
            </a:r>
            <a:r>
              <a:rPr lang="en-GB" dirty="0"/>
              <a:t> bent (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tovenaar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You’re	= </a:t>
            </a:r>
            <a:r>
              <a:rPr lang="en-GB" dirty="0" err="1"/>
              <a:t>Jij</a:t>
            </a:r>
            <a:r>
              <a:rPr lang="en-GB" dirty="0"/>
              <a:t> bent [</a:t>
            </a:r>
            <a:r>
              <a:rPr lang="en-GB" dirty="0" err="1"/>
              <a:t>samengetrokken</a:t>
            </a:r>
            <a:r>
              <a:rPr lang="en-GB" dirty="0"/>
              <a:t>]</a:t>
            </a:r>
          </a:p>
          <a:p>
            <a:pPr lvl="1"/>
            <a:r>
              <a:rPr lang="en-GB" dirty="0"/>
              <a:t>Your	= </a:t>
            </a:r>
            <a:r>
              <a:rPr lang="en-GB" dirty="0" err="1"/>
              <a:t>Jou</a:t>
            </a:r>
            <a:r>
              <a:rPr lang="en-GB" b="1" u="sng" dirty="0" err="1"/>
              <a:t>w</a:t>
            </a:r>
            <a:r>
              <a:rPr lang="en-GB" dirty="0"/>
              <a:t> </a:t>
            </a:r>
            <a:r>
              <a:rPr lang="en-GB" dirty="0" err="1"/>
              <a:t>telefoon</a:t>
            </a:r>
            <a:r>
              <a:rPr lang="en-GB" dirty="0"/>
              <a:t> </a:t>
            </a:r>
            <a:endParaRPr lang="en-GB" u="sng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0098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Homophones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00808"/>
            <a:ext cx="8229600" cy="4122350"/>
          </a:xfrm>
        </p:spPr>
      </p:pic>
    </p:spTree>
    <p:extLst>
      <p:ext uri="{BB962C8B-B14F-4D97-AF65-F5344CB8AC3E}">
        <p14:creationId xmlns:p14="http://schemas.microsoft.com/office/powerpoint/2010/main" val="42227849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Homophones</a:t>
            </a:r>
            <a:endParaRPr lang="en-GB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00808"/>
            <a:ext cx="8229600" cy="4122350"/>
          </a:xfrm>
        </p:spPr>
      </p:pic>
    </p:spTree>
    <p:extLst>
      <p:ext uri="{BB962C8B-B14F-4D97-AF65-F5344CB8AC3E}">
        <p14:creationId xmlns:p14="http://schemas.microsoft.com/office/powerpoint/2010/main" val="8705249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Homophones</a:t>
            </a:r>
            <a:endParaRPr lang="en-GB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56792"/>
            <a:ext cx="8229600" cy="4122350"/>
          </a:xfrm>
        </p:spPr>
      </p:pic>
    </p:spTree>
    <p:extLst>
      <p:ext uri="{BB962C8B-B14F-4D97-AF65-F5344CB8AC3E}">
        <p14:creationId xmlns:p14="http://schemas.microsoft.com/office/powerpoint/2010/main" val="3766147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Homophones</a:t>
            </a:r>
            <a:endParaRPr lang="en-GB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8800"/>
            <a:ext cx="8229600" cy="4114800"/>
          </a:xfrm>
        </p:spPr>
      </p:pic>
    </p:spTree>
    <p:extLst>
      <p:ext uri="{BB962C8B-B14F-4D97-AF65-F5344CB8AC3E}">
        <p14:creationId xmlns:p14="http://schemas.microsoft.com/office/powerpoint/2010/main" val="37990571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Homophones</a:t>
            </a:r>
            <a:endParaRPr lang="en-GB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8800"/>
            <a:ext cx="8229600" cy="4122350"/>
          </a:xfrm>
        </p:spPr>
      </p:pic>
    </p:spTree>
    <p:extLst>
      <p:ext uri="{BB962C8B-B14F-4D97-AF65-F5344CB8AC3E}">
        <p14:creationId xmlns:p14="http://schemas.microsoft.com/office/powerpoint/2010/main" val="16539514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Homophones</a:t>
            </a:r>
            <a:endParaRPr lang="en-GB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56792"/>
            <a:ext cx="8229600" cy="4114800"/>
          </a:xfrm>
        </p:spPr>
      </p:pic>
    </p:spTree>
    <p:extLst>
      <p:ext uri="{BB962C8B-B14F-4D97-AF65-F5344CB8AC3E}">
        <p14:creationId xmlns:p14="http://schemas.microsoft.com/office/powerpoint/2010/main" val="34454835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Homophones</a:t>
            </a:r>
            <a:endParaRPr lang="en-GB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8800"/>
            <a:ext cx="8229600" cy="4114800"/>
          </a:xfrm>
        </p:spPr>
      </p:pic>
    </p:spTree>
    <p:extLst>
      <p:ext uri="{BB962C8B-B14F-4D97-AF65-F5344CB8AC3E}">
        <p14:creationId xmlns:p14="http://schemas.microsoft.com/office/powerpoint/2010/main" val="2925402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Homophones</a:t>
            </a:r>
            <a:endParaRPr lang="en-GB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8800"/>
            <a:ext cx="8229600" cy="4122350"/>
          </a:xfrm>
        </p:spPr>
      </p:pic>
    </p:spTree>
    <p:extLst>
      <p:ext uri="{BB962C8B-B14F-4D97-AF65-F5344CB8AC3E}">
        <p14:creationId xmlns:p14="http://schemas.microsoft.com/office/powerpoint/2010/main" val="14359596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Homophones</a:t>
            </a:r>
            <a:endParaRPr lang="en-GB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50" y="1772816"/>
            <a:ext cx="8226549" cy="4120822"/>
          </a:xfrm>
        </p:spPr>
      </p:pic>
    </p:spTree>
    <p:extLst>
      <p:ext uri="{BB962C8B-B14F-4D97-AF65-F5344CB8AC3E}">
        <p14:creationId xmlns:p14="http://schemas.microsoft.com/office/powerpoint/2010/main" val="2252145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					Comparisons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	BIG		             BIGGER			BIGGEST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Comparison = </a:t>
            </a:r>
            <a:r>
              <a:rPr lang="en-GB" b="1" dirty="0" err="1"/>
              <a:t>Vergelijken</a:t>
            </a:r>
            <a:endParaRPr lang="en-GB" b="1" dirty="0"/>
          </a:p>
          <a:p>
            <a:r>
              <a:rPr lang="en-GB" dirty="0"/>
              <a:t>Explanation on the next slides</a:t>
            </a:r>
          </a:p>
          <a:p>
            <a:r>
              <a:rPr lang="en-GB" dirty="0"/>
              <a:t>Practice on </a:t>
            </a:r>
            <a:r>
              <a:rPr lang="en-GB" dirty="0" err="1"/>
              <a:t>Studiemeter</a:t>
            </a:r>
            <a:endParaRPr lang="en-GB" dirty="0"/>
          </a:p>
          <a:p>
            <a:r>
              <a:rPr lang="en-GB" dirty="0"/>
              <a:t>For additional practice: Watch the clip on YouTube 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/>
          <a:srcRect l="7711" r="11338"/>
          <a:stretch/>
        </p:blipFill>
        <p:spPr>
          <a:xfrm>
            <a:off x="395536" y="1762293"/>
            <a:ext cx="2376265" cy="192028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1762293"/>
            <a:ext cx="2880320" cy="192405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4"/>
          <a:srcRect l="3587" r="4166"/>
          <a:stretch/>
        </p:blipFill>
        <p:spPr>
          <a:xfrm>
            <a:off x="5940151" y="1762293"/>
            <a:ext cx="2880321" cy="1920280"/>
          </a:xfrm>
          <a:prstGeom prst="rect">
            <a:avLst/>
          </a:prstGeom>
        </p:spPr>
      </p:pic>
      <p:pic>
        <p:nvPicPr>
          <p:cNvPr id="2" name="Afbeelding 1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4288" y="5301208"/>
            <a:ext cx="1280271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0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Things to mind when writing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Conventions</a:t>
            </a:r>
            <a:endParaRPr lang="en-GB" dirty="0"/>
          </a:p>
          <a:p>
            <a:r>
              <a:rPr lang="en-GB" dirty="0"/>
              <a:t>Mind the examples</a:t>
            </a:r>
          </a:p>
          <a:p>
            <a:r>
              <a:rPr lang="en-GB" dirty="0"/>
              <a:t>Mind your comma’s and full stops</a:t>
            </a:r>
          </a:p>
          <a:p>
            <a:pPr lvl="1"/>
            <a:r>
              <a:rPr lang="en-GB" dirty="0"/>
              <a:t>Comma after the name in the Salutation</a:t>
            </a:r>
          </a:p>
          <a:p>
            <a:pPr lvl="1"/>
            <a:r>
              <a:rPr lang="en-GB" dirty="0"/>
              <a:t>Comma after the farewell </a:t>
            </a:r>
          </a:p>
          <a:p>
            <a:pPr lvl="1"/>
            <a:r>
              <a:rPr lang="en-GB" dirty="0"/>
              <a:t>Full stop at the end of a sentence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i="1" dirty="0"/>
              <a:t>Regels</a:t>
            </a:r>
          </a:p>
          <a:p>
            <a:r>
              <a:rPr lang="en-GB" i="1" dirty="0"/>
              <a:t>Let op de </a:t>
            </a:r>
            <a:r>
              <a:rPr lang="en-GB" i="1" dirty="0" err="1"/>
              <a:t>voorbeelden</a:t>
            </a:r>
            <a:endParaRPr lang="en-GB" i="1" dirty="0"/>
          </a:p>
          <a:p>
            <a:r>
              <a:rPr lang="en-GB" i="1" dirty="0"/>
              <a:t>Let op de </a:t>
            </a:r>
            <a:r>
              <a:rPr lang="en-GB" i="1" dirty="0" err="1"/>
              <a:t>komma’s</a:t>
            </a:r>
            <a:r>
              <a:rPr lang="en-GB" i="1" dirty="0"/>
              <a:t> </a:t>
            </a:r>
            <a:r>
              <a:rPr lang="en-GB" i="1" dirty="0" err="1"/>
              <a:t>en</a:t>
            </a:r>
            <a:r>
              <a:rPr lang="en-GB" i="1" dirty="0"/>
              <a:t> </a:t>
            </a:r>
            <a:r>
              <a:rPr lang="en-GB" i="1" dirty="0" err="1"/>
              <a:t>punten</a:t>
            </a:r>
            <a:endParaRPr lang="en-GB" i="1" dirty="0"/>
          </a:p>
          <a:p>
            <a:pPr lvl="1"/>
            <a:r>
              <a:rPr lang="en-GB" i="1" dirty="0" err="1"/>
              <a:t>Komma</a:t>
            </a:r>
            <a:r>
              <a:rPr lang="en-GB" i="1" dirty="0"/>
              <a:t> </a:t>
            </a:r>
            <a:r>
              <a:rPr lang="en-GB" i="1" dirty="0" err="1"/>
              <a:t>na</a:t>
            </a:r>
            <a:r>
              <a:rPr lang="en-GB" i="1" dirty="0"/>
              <a:t> de </a:t>
            </a:r>
            <a:r>
              <a:rPr lang="en-GB" i="1" dirty="0" err="1"/>
              <a:t>naam</a:t>
            </a:r>
            <a:r>
              <a:rPr lang="en-GB" i="1" dirty="0"/>
              <a:t> in de </a:t>
            </a:r>
            <a:r>
              <a:rPr lang="en-GB" i="1" dirty="0" err="1"/>
              <a:t>Aanhef</a:t>
            </a:r>
            <a:endParaRPr lang="en-GB" i="1" dirty="0"/>
          </a:p>
          <a:p>
            <a:pPr lvl="1"/>
            <a:r>
              <a:rPr lang="en-GB" i="1" dirty="0" err="1"/>
              <a:t>Komma</a:t>
            </a:r>
            <a:r>
              <a:rPr lang="en-GB" i="1" dirty="0"/>
              <a:t> </a:t>
            </a:r>
            <a:r>
              <a:rPr lang="en-GB" i="1" dirty="0" err="1"/>
              <a:t>na</a:t>
            </a:r>
            <a:r>
              <a:rPr lang="en-GB" i="1" dirty="0"/>
              <a:t> de </a:t>
            </a:r>
            <a:r>
              <a:rPr lang="en-GB" i="1" dirty="0" err="1"/>
              <a:t>eindgroet</a:t>
            </a:r>
            <a:endParaRPr lang="en-GB" i="1" dirty="0"/>
          </a:p>
          <a:p>
            <a:pPr lvl="1"/>
            <a:r>
              <a:rPr lang="en-GB" i="1" dirty="0"/>
              <a:t>Punt </a:t>
            </a:r>
            <a:r>
              <a:rPr lang="en-GB" i="1" dirty="0" err="1"/>
              <a:t>aan</a:t>
            </a:r>
            <a:r>
              <a:rPr lang="en-GB" i="1" dirty="0"/>
              <a:t> het </a:t>
            </a:r>
            <a:r>
              <a:rPr lang="en-GB" i="1" dirty="0" err="1"/>
              <a:t>einde</a:t>
            </a:r>
            <a:r>
              <a:rPr lang="en-GB" i="1" dirty="0"/>
              <a:t> van </a:t>
            </a:r>
            <a:r>
              <a:rPr lang="en-GB" i="1" dirty="0" err="1"/>
              <a:t>een</a:t>
            </a:r>
            <a:r>
              <a:rPr lang="en-GB" i="1" dirty="0"/>
              <a:t> </a:t>
            </a:r>
            <a:r>
              <a:rPr lang="en-GB" i="1" dirty="0" err="1"/>
              <a:t>zin</a:t>
            </a:r>
            <a:endParaRPr lang="en-GB" i="1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66866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/>
              <a:t>Writing</a:t>
            </a:r>
            <a:r>
              <a:rPr lang="nl-NL" b="1" dirty="0"/>
              <a:t> </a:t>
            </a:r>
            <a:r>
              <a:rPr lang="nl-NL" b="1" dirty="0" err="1"/>
              <a:t>exercise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68760"/>
            <a:ext cx="4330824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Customer service</a:t>
            </a:r>
            <a:endParaRPr lang="en-GB" dirty="0"/>
          </a:p>
          <a:p>
            <a:r>
              <a:rPr lang="en-GB" dirty="0"/>
              <a:t>Anger Management</a:t>
            </a:r>
          </a:p>
          <a:p>
            <a:r>
              <a:rPr lang="nl-NL" dirty="0">
                <a:hlinkClick r:id="rId2"/>
              </a:rPr>
              <a:t>https://www.youtube.com/watch?v=DzUc3Eqzzos</a:t>
            </a:r>
            <a:endParaRPr lang="nl-NL" dirty="0"/>
          </a:p>
          <a:p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put on </a:t>
            </a:r>
            <a:r>
              <a:rPr lang="nl-NL" dirty="0" err="1"/>
              <a:t>subtitles</a:t>
            </a:r>
            <a:r>
              <a:rPr lang="nl-NL" dirty="0"/>
              <a:t> – </a:t>
            </a:r>
            <a:r>
              <a:rPr lang="nl-NL" dirty="0" err="1"/>
              <a:t>they</a:t>
            </a:r>
            <a:r>
              <a:rPr lang="nl-NL" dirty="0"/>
              <a:t> are </a:t>
            </a:r>
            <a:r>
              <a:rPr lang="nl-NL" dirty="0" err="1"/>
              <a:t>actually</a:t>
            </a:r>
            <a:r>
              <a:rPr lang="nl-NL" dirty="0"/>
              <a:t> </a:t>
            </a:r>
            <a:r>
              <a:rPr lang="nl-NL" dirty="0" err="1"/>
              <a:t>quite</a:t>
            </a:r>
            <a:r>
              <a:rPr lang="nl-NL" dirty="0"/>
              <a:t> </a:t>
            </a:r>
            <a:r>
              <a:rPr lang="nl-NL" dirty="0" err="1"/>
              <a:t>good</a:t>
            </a:r>
            <a:endParaRPr lang="en-GB" dirty="0"/>
          </a:p>
          <a:p>
            <a:endParaRPr lang="en-GB" dirty="0"/>
          </a:p>
        </p:txBody>
      </p:sp>
      <p:pic>
        <p:nvPicPr>
          <p:cNvPr id="1026" name="Picture 2" descr="Anger Management - Kijk nu online bij Pathé Thu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093" y="1268760"/>
            <a:ext cx="3776707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6679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/>
              <a:t>Writing</a:t>
            </a:r>
            <a:r>
              <a:rPr lang="nl-NL" b="1" dirty="0"/>
              <a:t> </a:t>
            </a:r>
            <a:r>
              <a:rPr lang="nl-NL" b="1" dirty="0" err="1"/>
              <a:t>exercise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GB" sz="2100" dirty="0"/>
          </a:p>
          <a:p>
            <a:pPr marL="0" indent="0">
              <a:buNone/>
            </a:pPr>
            <a:r>
              <a:rPr lang="en-GB" sz="2100" b="1" dirty="0"/>
              <a:t>Letter of complaint </a:t>
            </a:r>
          </a:p>
          <a:p>
            <a:pPr marL="0" indent="0">
              <a:buNone/>
            </a:pPr>
            <a:endParaRPr lang="en-GB" sz="2100" b="1" dirty="0"/>
          </a:p>
          <a:p>
            <a:pPr marL="0" indent="0">
              <a:buNone/>
            </a:pPr>
            <a:r>
              <a:rPr lang="en-GB" sz="2100" b="1" dirty="0"/>
              <a:t>Scene</a:t>
            </a:r>
            <a:endParaRPr lang="en-GB" sz="2100" dirty="0"/>
          </a:p>
          <a:p>
            <a:r>
              <a:rPr lang="en-GB" sz="2100" dirty="0"/>
              <a:t>You went on holiday to London. (Ryan Air flight FE 8786) During your trip the flight attendant was quite rude and </a:t>
            </a:r>
            <a:r>
              <a:rPr lang="en-GB" sz="2100" dirty="0" err="1"/>
              <a:t>unhelpfull</a:t>
            </a:r>
            <a:r>
              <a:rPr lang="en-GB" sz="2100" dirty="0"/>
              <a:t>. Because of that you did not get any water. Which you needed to take your medicine. You are writing a letter of complaint to the airline.</a:t>
            </a:r>
          </a:p>
          <a:p>
            <a:pPr marL="0" indent="0">
              <a:buNone/>
            </a:pPr>
            <a:r>
              <a:rPr lang="en-GB" sz="2100" dirty="0"/>
              <a:t> </a:t>
            </a:r>
          </a:p>
          <a:p>
            <a:pPr marL="0" indent="0">
              <a:buNone/>
            </a:pPr>
            <a:r>
              <a:rPr lang="en-GB" sz="2100" b="1" dirty="0"/>
              <a:t>Assignment</a:t>
            </a:r>
            <a:endParaRPr lang="en-GB" sz="2100" dirty="0"/>
          </a:p>
          <a:p>
            <a:pPr lvl="0"/>
            <a:r>
              <a:rPr lang="en-GB" sz="2100" dirty="0"/>
              <a:t>Write the letter. It should be at least be 80 but not more than 150 words.</a:t>
            </a:r>
          </a:p>
          <a:p>
            <a:pPr lvl="0"/>
            <a:r>
              <a:rPr lang="en-GB" sz="2100" dirty="0"/>
              <a:t>Write the text in English</a:t>
            </a:r>
          </a:p>
          <a:p>
            <a:pPr lvl="0"/>
            <a:r>
              <a:rPr lang="en-GB" sz="2100" dirty="0"/>
              <a:t>Don’t forget the writing conventions</a:t>
            </a:r>
          </a:p>
          <a:p>
            <a:pPr lvl="0"/>
            <a:r>
              <a:rPr lang="en-GB" sz="2100" dirty="0"/>
              <a:t>Please include these items in your letter – you can add more if you’d like to</a:t>
            </a:r>
          </a:p>
          <a:p>
            <a:pPr lvl="1"/>
            <a:r>
              <a:rPr lang="en-GB" sz="2100" dirty="0"/>
              <a:t>Describe the behaviour of the flight attendant</a:t>
            </a:r>
          </a:p>
          <a:p>
            <a:pPr lvl="1"/>
            <a:r>
              <a:rPr lang="en-GB" sz="2100" dirty="0"/>
              <a:t>Explain why that was a problem</a:t>
            </a:r>
          </a:p>
          <a:p>
            <a:pPr lvl="1"/>
            <a:r>
              <a:rPr lang="en-GB" sz="2100" dirty="0"/>
              <a:t>Ask for compensation – you can decide what is fair</a:t>
            </a:r>
          </a:p>
          <a:p>
            <a:pPr lvl="1"/>
            <a:endParaRPr lang="en-GB" sz="2100" dirty="0"/>
          </a:p>
          <a:p>
            <a:pPr marL="0" indent="0">
              <a:buNone/>
            </a:pPr>
            <a:r>
              <a:rPr lang="en-GB" sz="2100" dirty="0"/>
              <a:t> </a:t>
            </a:r>
          </a:p>
          <a:p>
            <a:pPr marL="0" indent="0">
              <a:buNone/>
            </a:pPr>
            <a:r>
              <a:rPr lang="en-GB" sz="2100" b="1" dirty="0"/>
              <a:t>Completion</a:t>
            </a:r>
            <a:endParaRPr lang="en-GB" sz="2100" dirty="0"/>
          </a:p>
          <a:p>
            <a:pPr lvl="0"/>
            <a:r>
              <a:rPr lang="en-GB" sz="2100" dirty="0"/>
              <a:t>Send your text in an email to </a:t>
            </a:r>
            <a:r>
              <a:rPr lang="en-GB" sz="2100" dirty="0">
                <a:hlinkClick r:id="rId2"/>
              </a:rPr>
              <a:t>e.kuindersma@helicon.nl</a:t>
            </a:r>
            <a:endParaRPr lang="en-GB" sz="2100" dirty="0"/>
          </a:p>
          <a:p>
            <a:pPr lvl="0"/>
            <a:r>
              <a:rPr lang="en-GB" sz="2100" dirty="0"/>
              <a:t>Hand it in on Friday before the </a:t>
            </a:r>
            <a:r>
              <a:rPr lang="en-GB" sz="2100"/>
              <a:t>next class</a:t>
            </a:r>
            <a:endParaRPr lang="en-GB" sz="21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kstvak 3"/>
          <p:cNvSpPr txBox="1"/>
          <p:nvPr/>
        </p:nvSpPr>
        <p:spPr>
          <a:xfrm>
            <a:off x="5868144" y="5373216"/>
            <a:ext cx="2736304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Ryanair Customer Service Department PO Box 11451 </a:t>
            </a:r>
          </a:p>
          <a:p>
            <a:r>
              <a:rPr lang="en-GB" sz="1200" dirty="0"/>
              <a:t>Swords</a:t>
            </a:r>
          </a:p>
          <a:p>
            <a:r>
              <a:rPr lang="en-GB" sz="1200" dirty="0"/>
              <a:t>Co Dublin</a:t>
            </a:r>
          </a:p>
          <a:p>
            <a:r>
              <a:rPr lang="en-GB" sz="1200" dirty="0"/>
              <a:t>Ireland</a:t>
            </a:r>
          </a:p>
        </p:txBody>
      </p:sp>
    </p:spTree>
    <p:extLst>
      <p:ext uri="{BB962C8B-B14F-4D97-AF65-F5344CB8AC3E}">
        <p14:creationId xmlns:p14="http://schemas.microsoft.com/office/powerpoint/2010/main" val="9962364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/>
              <a:t>Writing</a:t>
            </a:r>
            <a:r>
              <a:rPr lang="nl-NL" b="1" dirty="0"/>
              <a:t> </a:t>
            </a:r>
            <a:r>
              <a:rPr lang="nl-NL" b="1" dirty="0" err="1"/>
              <a:t>exercise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nl-NL" sz="2100" dirty="0"/>
          </a:p>
          <a:p>
            <a:pPr marL="0" indent="0">
              <a:buNone/>
            </a:pPr>
            <a:r>
              <a:rPr lang="nl-NL" sz="2100" b="1" dirty="0"/>
              <a:t>Klachtenbrief  </a:t>
            </a:r>
          </a:p>
          <a:p>
            <a:pPr marL="0" indent="0">
              <a:buNone/>
            </a:pPr>
            <a:endParaRPr lang="nl-NL" sz="2100" b="1" dirty="0"/>
          </a:p>
          <a:p>
            <a:pPr marL="0" indent="0">
              <a:buNone/>
            </a:pPr>
            <a:r>
              <a:rPr lang="nl-NL" sz="2100" b="1" dirty="0"/>
              <a:t>Scene</a:t>
            </a:r>
            <a:endParaRPr lang="nl-NL" sz="2100" dirty="0"/>
          </a:p>
          <a:p>
            <a:r>
              <a:rPr lang="nl-NL" sz="2100" dirty="0"/>
              <a:t>Je bent op vakantie naar Londen geweest. (Ryan Air flight FE 8786) Tijdens de reis was de </a:t>
            </a:r>
            <a:r>
              <a:rPr lang="nl-NL" sz="2100" dirty="0" err="1"/>
              <a:t>stewardes</a:t>
            </a:r>
            <a:r>
              <a:rPr lang="nl-NL" sz="2100" dirty="0"/>
              <a:t> behoorlijk onbeleefd en onbehulpzaam. Daardoor kreeg je geen water. Die had je nodig om je medicijnen in te kunnen nemen. Je schrijft een klachtenbrief naar de vliegtuigmaatschappij.</a:t>
            </a:r>
          </a:p>
          <a:p>
            <a:pPr marL="0" indent="0">
              <a:buNone/>
            </a:pPr>
            <a:r>
              <a:rPr lang="nl-NL" sz="2100" dirty="0"/>
              <a:t> </a:t>
            </a:r>
          </a:p>
          <a:p>
            <a:pPr marL="0" indent="0">
              <a:buNone/>
            </a:pPr>
            <a:r>
              <a:rPr lang="nl-NL" sz="2100" b="1" dirty="0"/>
              <a:t>Opdracht</a:t>
            </a:r>
            <a:endParaRPr lang="nl-NL" sz="2100" dirty="0"/>
          </a:p>
          <a:p>
            <a:pPr lvl="0"/>
            <a:r>
              <a:rPr lang="nl-NL" sz="2100" dirty="0"/>
              <a:t>Schrijf de brief. Hij moet minstens 80 maar niet meer dan 150 woorden lang zijn.</a:t>
            </a:r>
          </a:p>
          <a:p>
            <a:pPr lvl="0"/>
            <a:r>
              <a:rPr lang="nl-NL" sz="2100" dirty="0"/>
              <a:t>Schrijf de brief in het Engels</a:t>
            </a:r>
          </a:p>
          <a:p>
            <a:pPr lvl="0"/>
            <a:r>
              <a:rPr lang="nl-NL" sz="2100" dirty="0"/>
              <a:t>Vergeet de schrijfregels niet</a:t>
            </a:r>
          </a:p>
          <a:p>
            <a:pPr lvl="0"/>
            <a:r>
              <a:rPr lang="nl-NL" sz="2100" dirty="0"/>
              <a:t>Neem in ieder geval de onderstaande zaken over – je mag er meer aan toevoegen</a:t>
            </a:r>
          </a:p>
          <a:p>
            <a:pPr lvl="1"/>
            <a:r>
              <a:rPr lang="nl-NL" sz="2100" dirty="0"/>
              <a:t>Beschrijf het gedrag van de stewardess</a:t>
            </a:r>
          </a:p>
          <a:p>
            <a:pPr lvl="1"/>
            <a:r>
              <a:rPr lang="nl-NL" sz="2100" dirty="0"/>
              <a:t>Leg uit wat het probleem was</a:t>
            </a:r>
          </a:p>
          <a:p>
            <a:pPr lvl="1"/>
            <a:r>
              <a:rPr lang="nl-NL" sz="2100" dirty="0"/>
              <a:t>Vraag om compensatie – jij mag bepalen wat eerlijk is</a:t>
            </a:r>
          </a:p>
          <a:p>
            <a:pPr marL="0" indent="0">
              <a:buNone/>
            </a:pPr>
            <a:r>
              <a:rPr lang="nl-NL" sz="2100" dirty="0"/>
              <a:t> </a:t>
            </a:r>
          </a:p>
          <a:p>
            <a:pPr marL="0" indent="0">
              <a:buNone/>
            </a:pPr>
            <a:r>
              <a:rPr lang="nl-NL" sz="2100" b="1" dirty="0"/>
              <a:t>Voltooiing </a:t>
            </a:r>
            <a:endParaRPr lang="nl-NL" sz="2100" dirty="0"/>
          </a:p>
          <a:p>
            <a:pPr lvl="0"/>
            <a:r>
              <a:rPr lang="nl-NL" sz="2100" dirty="0"/>
              <a:t>Stuur je brief in een e-mail naar </a:t>
            </a:r>
            <a:r>
              <a:rPr lang="nl-NL" sz="2100" dirty="0">
                <a:hlinkClick r:id="rId2"/>
              </a:rPr>
              <a:t>e.kuindersma@helicon.nl</a:t>
            </a:r>
            <a:endParaRPr lang="nl-NL" sz="2100" dirty="0"/>
          </a:p>
          <a:p>
            <a:pPr lvl="0"/>
            <a:r>
              <a:rPr lang="nl-NL" sz="2100" dirty="0"/>
              <a:t>Lever het in voor de volgende les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5868144" y="5373216"/>
            <a:ext cx="2736304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Ryanair Customer Service Department PO Box 11451 </a:t>
            </a:r>
          </a:p>
          <a:p>
            <a:r>
              <a:rPr lang="en-GB" sz="1200" dirty="0"/>
              <a:t>Swords</a:t>
            </a:r>
          </a:p>
          <a:p>
            <a:r>
              <a:rPr lang="en-GB" sz="1200" dirty="0"/>
              <a:t>Co Dublin</a:t>
            </a:r>
          </a:p>
          <a:p>
            <a:r>
              <a:rPr lang="en-GB" sz="1200" dirty="0"/>
              <a:t>Ireland</a:t>
            </a:r>
          </a:p>
        </p:txBody>
      </p:sp>
    </p:spTree>
    <p:extLst>
      <p:ext uri="{BB962C8B-B14F-4D97-AF65-F5344CB8AC3E}">
        <p14:creationId xmlns:p14="http://schemas.microsoft.com/office/powerpoint/2010/main" val="3719080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					Comparisons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	BIG		             BIGGER			BIGGEST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i="1" dirty="0"/>
              <a:t>Comparison = </a:t>
            </a:r>
            <a:r>
              <a:rPr lang="en-GB" b="1" i="1" dirty="0" err="1"/>
              <a:t>Vergelijken</a:t>
            </a:r>
            <a:endParaRPr lang="en-GB" b="1" i="1" dirty="0"/>
          </a:p>
          <a:p>
            <a:r>
              <a:rPr lang="en-GB" i="1" dirty="0" err="1"/>
              <a:t>Uitleg</a:t>
            </a:r>
            <a:r>
              <a:rPr lang="en-GB" i="1" dirty="0"/>
              <a:t> op de </a:t>
            </a:r>
            <a:r>
              <a:rPr lang="en-GB" i="1" dirty="0" err="1"/>
              <a:t>volgende</a:t>
            </a:r>
            <a:r>
              <a:rPr lang="en-GB" i="1" dirty="0"/>
              <a:t> slides</a:t>
            </a:r>
          </a:p>
          <a:p>
            <a:r>
              <a:rPr lang="en-GB" i="1" dirty="0" err="1"/>
              <a:t>Oefenen</a:t>
            </a:r>
            <a:r>
              <a:rPr lang="en-GB" i="1" dirty="0"/>
              <a:t> op </a:t>
            </a:r>
            <a:r>
              <a:rPr lang="en-GB" i="1" dirty="0" err="1"/>
              <a:t>Studiemeter</a:t>
            </a:r>
            <a:endParaRPr lang="en-GB" i="1" dirty="0"/>
          </a:p>
          <a:p>
            <a:r>
              <a:rPr lang="en-GB" i="1" dirty="0" err="1"/>
              <a:t>Voor</a:t>
            </a:r>
            <a:r>
              <a:rPr lang="en-GB" i="1" dirty="0"/>
              <a:t> extra </a:t>
            </a:r>
            <a:r>
              <a:rPr lang="en-GB" i="1" dirty="0" err="1"/>
              <a:t>oefening</a:t>
            </a:r>
            <a:r>
              <a:rPr lang="en-GB" i="1" dirty="0"/>
              <a:t>: </a:t>
            </a:r>
            <a:r>
              <a:rPr lang="en-GB" i="1" dirty="0" err="1"/>
              <a:t>kijk</a:t>
            </a:r>
            <a:r>
              <a:rPr lang="en-GB" i="1" dirty="0"/>
              <a:t> de clip op YouTube 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/>
          <a:srcRect l="7711" r="11338"/>
          <a:stretch/>
        </p:blipFill>
        <p:spPr>
          <a:xfrm>
            <a:off x="395536" y="1762293"/>
            <a:ext cx="2376265" cy="192028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1762293"/>
            <a:ext cx="2880320" cy="192405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4"/>
          <a:srcRect l="3587" r="4166"/>
          <a:stretch/>
        </p:blipFill>
        <p:spPr>
          <a:xfrm>
            <a:off x="5940151" y="1762293"/>
            <a:ext cx="2880321" cy="1920280"/>
          </a:xfrm>
          <a:prstGeom prst="rect">
            <a:avLst/>
          </a:prstGeom>
        </p:spPr>
      </p:pic>
      <p:pic>
        <p:nvPicPr>
          <p:cNvPr id="2" name="Afbeelding 1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4288" y="5301208"/>
            <a:ext cx="1280271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0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					Comparisons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i="1" dirty="0"/>
              <a:t>						            </a:t>
            </a:r>
            <a:r>
              <a:rPr lang="en-GB" dirty="0" err="1"/>
              <a:t>Mooist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						</a:t>
            </a:r>
            <a:r>
              <a:rPr lang="en-GB" i="1" dirty="0" err="1"/>
              <a:t>Overtreffende</a:t>
            </a:r>
            <a:r>
              <a:rPr lang="en-GB" i="1" dirty="0"/>
              <a:t> trap</a:t>
            </a:r>
          </a:p>
          <a:p>
            <a:pPr marL="0" indent="0">
              <a:buNone/>
            </a:pPr>
            <a:r>
              <a:rPr lang="en-GB" i="1" dirty="0"/>
              <a:t>			          </a:t>
            </a:r>
            <a:r>
              <a:rPr lang="en-GB" dirty="0" err="1"/>
              <a:t>Mooier</a:t>
            </a:r>
            <a:r>
              <a:rPr lang="en-GB" dirty="0"/>
              <a:t>		</a:t>
            </a:r>
            <a:r>
              <a:rPr lang="en-GB" i="1" dirty="0"/>
              <a:t>Superlative degree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 </a:t>
            </a:r>
            <a:r>
              <a:rPr lang="en-GB" i="1" dirty="0" err="1"/>
              <a:t>Vergrotende</a:t>
            </a:r>
            <a:r>
              <a:rPr lang="en-GB" i="1" dirty="0"/>
              <a:t> trap </a:t>
            </a:r>
            <a:r>
              <a:rPr lang="en-GB" dirty="0"/>
              <a:t>	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err="1"/>
              <a:t>Mooi</a:t>
            </a:r>
            <a:r>
              <a:rPr lang="en-GB" dirty="0"/>
              <a:t>		</a:t>
            </a:r>
            <a:r>
              <a:rPr lang="en-GB" i="1" dirty="0"/>
              <a:t>Comparative degree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Basis (</a:t>
            </a:r>
            <a:r>
              <a:rPr lang="en-GB" i="1" dirty="0" err="1"/>
              <a:t>stellende</a:t>
            </a:r>
            <a:r>
              <a:rPr lang="en-GB" i="1" dirty="0"/>
              <a:t>) trap</a:t>
            </a:r>
          </a:p>
          <a:p>
            <a:pPr marL="0" indent="0">
              <a:buNone/>
            </a:pPr>
            <a:r>
              <a:rPr lang="en-GB" i="1" dirty="0"/>
              <a:t>Positive degree</a:t>
            </a:r>
          </a:p>
        </p:txBody>
      </p:sp>
      <p:cxnSp>
        <p:nvCxnSpPr>
          <p:cNvPr id="5" name="Rechte verbindingslijn 4"/>
          <p:cNvCxnSpPr/>
          <p:nvPr/>
        </p:nvCxnSpPr>
        <p:spPr>
          <a:xfrm>
            <a:off x="539552" y="5229200"/>
            <a:ext cx="2160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 flipV="1">
            <a:off x="2699792" y="4581128"/>
            <a:ext cx="0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2699792" y="4543563"/>
            <a:ext cx="28803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5580112" y="3789040"/>
            <a:ext cx="26642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 flipV="1">
            <a:off x="5568080" y="3789040"/>
            <a:ext cx="12032" cy="7545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487" y="3578234"/>
            <a:ext cx="1782019" cy="1176133"/>
          </a:xfrm>
          <a:prstGeom prst="rect">
            <a:avLst/>
          </a:prstGeom>
        </p:spPr>
      </p:pic>
      <p:pic>
        <p:nvPicPr>
          <p:cNvPr id="2050" name="Picture 2" descr="Dit zijn de vijf mooiste stranden van Frankrij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053" y="2276872"/>
            <a:ext cx="2687786" cy="179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uba: op naar de mooiste stranden ter wereld | Bespaar tot 70% op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38288"/>
            <a:ext cx="2664296" cy="185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850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					Comparisons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FFFF00"/>
                </a:solidFill>
              </a:rPr>
              <a:t>Slow</a:t>
            </a:r>
          </a:p>
          <a:p>
            <a:pPr marL="0" indent="0">
              <a:buNone/>
            </a:pPr>
            <a:r>
              <a:rPr lang="en-GB" i="1" dirty="0"/>
              <a:t>						Sloth (o.003 m/h)</a:t>
            </a:r>
          </a:p>
          <a:p>
            <a:pPr marL="0" indent="0">
              <a:buNone/>
            </a:pPr>
            <a:r>
              <a:rPr lang="en-GB" i="1" dirty="0"/>
              <a:t>		           Garden snail (0,03 m/h)</a:t>
            </a:r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i="1" dirty="0"/>
              <a:t>     Starfish (o,o6)</a:t>
            </a:r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i="1" dirty="0"/>
              <a:t>						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						</a:t>
            </a:r>
            <a:r>
              <a:rPr lang="en-GB" i="1" dirty="0" err="1"/>
              <a:t>Overtreffende</a:t>
            </a:r>
            <a:r>
              <a:rPr lang="en-GB" i="1" dirty="0"/>
              <a:t> trap</a:t>
            </a:r>
          </a:p>
          <a:p>
            <a:pPr marL="0" indent="0">
              <a:buNone/>
            </a:pPr>
            <a:r>
              <a:rPr lang="en-GB" i="1" dirty="0"/>
              <a:t>			          	</a:t>
            </a:r>
            <a:r>
              <a:rPr lang="en-GB" dirty="0"/>
              <a:t>		</a:t>
            </a:r>
            <a:r>
              <a:rPr lang="en-GB" i="1" dirty="0"/>
              <a:t>Superlative degree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 </a:t>
            </a:r>
            <a:r>
              <a:rPr lang="en-GB" i="1" dirty="0" err="1"/>
              <a:t>Vergrotende</a:t>
            </a:r>
            <a:r>
              <a:rPr lang="en-GB" i="1" dirty="0"/>
              <a:t> trap </a:t>
            </a:r>
            <a:r>
              <a:rPr lang="en-GB" dirty="0"/>
              <a:t>	</a:t>
            </a:r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Comparative degree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Basis (</a:t>
            </a:r>
            <a:r>
              <a:rPr lang="en-GB" i="1" dirty="0" err="1"/>
              <a:t>stellende</a:t>
            </a:r>
            <a:r>
              <a:rPr lang="en-GB" i="1" dirty="0"/>
              <a:t>) trap</a:t>
            </a:r>
          </a:p>
          <a:p>
            <a:pPr marL="0" indent="0">
              <a:buNone/>
            </a:pPr>
            <a:r>
              <a:rPr lang="en-GB" i="1" dirty="0"/>
              <a:t>Positive degree</a:t>
            </a:r>
          </a:p>
          <a:p>
            <a:pPr marL="0" indent="0">
              <a:buNone/>
            </a:pPr>
            <a:r>
              <a:rPr lang="en-GB" i="1" dirty="0">
                <a:solidFill>
                  <a:srgbClr val="FFFF00"/>
                </a:solidFill>
              </a:rPr>
              <a:t>   </a:t>
            </a:r>
            <a:r>
              <a:rPr lang="en-GB" b="1" dirty="0">
                <a:solidFill>
                  <a:srgbClr val="FFFF00"/>
                </a:solidFill>
              </a:rPr>
              <a:t>Slow				Slower			Slowest</a:t>
            </a:r>
          </a:p>
        </p:txBody>
      </p:sp>
      <p:cxnSp>
        <p:nvCxnSpPr>
          <p:cNvPr id="5" name="Rechte verbindingslijn 4"/>
          <p:cNvCxnSpPr/>
          <p:nvPr/>
        </p:nvCxnSpPr>
        <p:spPr>
          <a:xfrm>
            <a:off x="539552" y="5229200"/>
            <a:ext cx="2160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 flipV="1">
            <a:off x="2699792" y="4581128"/>
            <a:ext cx="0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2699792" y="4543563"/>
            <a:ext cx="28803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5580112" y="3789040"/>
            <a:ext cx="26642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 flipV="1">
            <a:off x="5568080" y="3789040"/>
            <a:ext cx="12032" cy="7545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944" y="1916832"/>
            <a:ext cx="2590463" cy="1731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3" r="12422"/>
          <a:stretch/>
        </p:blipFill>
        <p:spPr bwMode="auto">
          <a:xfrm>
            <a:off x="638037" y="3239312"/>
            <a:ext cx="1963270" cy="185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" t="-1" r="8405" b="5206"/>
          <a:stretch/>
        </p:blipFill>
        <p:spPr bwMode="auto">
          <a:xfrm>
            <a:off x="2987824" y="2281422"/>
            <a:ext cx="2437571" cy="208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Rechte verbindingslijn 5"/>
          <p:cNvCxnSpPr/>
          <p:nvPr/>
        </p:nvCxnSpPr>
        <p:spPr>
          <a:xfrm>
            <a:off x="4716016" y="6309320"/>
            <a:ext cx="216024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/>
          <p:nvPr/>
        </p:nvCxnSpPr>
        <p:spPr>
          <a:xfrm>
            <a:off x="7452320" y="6309320"/>
            <a:ext cx="360040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23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					Comparisons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FFFF00"/>
                </a:solidFill>
              </a:rPr>
              <a:t>Old</a:t>
            </a:r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i="1" dirty="0"/>
              <a:t>						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i="1" dirty="0"/>
              <a:t>						</a:t>
            </a:r>
            <a:r>
              <a:rPr lang="en-GB" i="1" dirty="0" err="1"/>
              <a:t>Overtreffende</a:t>
            </a:r>
            <a:r>
              <a:rPr lang="en-GB" i="1" dirty="0"/>
              <a:t> trap</a:t>
            </a:r>
          </a:p>
          <a:p>
            <a:pPr marL="0" indent="0">
              <a:buNone/>
            </a:pPr>
            <a:r>
              <a:rPr lang="en-GB" i="1" dirty="0"/>
              <a:t>			          	</a:t>
            </a:r>
            <a:r>
              <a:rPr lang="en-GB" dirty="0"/>
              <a:t>		</a:t>
            </a:r>
            <a:r>
              <a:rPr lang="en-GB" i="1" dirty="0"/>
              <a:t>Superlative degree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 </a:t>
            </a:r>
            <a:r>
              <a:rPr lang="en-GB" i="1" dirty="0" err="1"/>
              <a:t>Vergrotende</a:t>
            </a:r>
            <a:r>
              <a:rPr lang="en-GB" i="1" dirty="0"/>
              <a:t> trap </a:t>
            </a:r>
            <a:r>
              <a:rPr lang="en-GB" dirty="0"/>
              <a:t>	</a:t>
            </a:r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Comparative degree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Basis (</a:t>
            </a:r>
            <a:r>
              <a:rPr lang="en-GB" i="1" dirty="0" err="1"/>
              <a:t>stellende</a:t>
            </a:r>
            <a:r>
              <a:rPr lang="en-GB" i="1" dirty="0"/>
              <a:t>) trap</a:t>
            </a:r>
          </a:p>
          <a:p>
            <a:pPr marL="0" indent="0">
              <a:buNone/>
            </a:pPr>
            <a:r>
              <a:rPr lang="en-GB" i="1" dirty="0"/>
              <a:t>Positive degree</a:t>
            </a:r>
          </a:p>
          <a:p>
            <a:pPr marL="0" indent="0">
              <a:buNone/>
            </a:pPr>
            <a:r>
              <a:rPr lang="en-GB" b="1" dirty="0">
                <a:solidFill>
                  <a:srgbClr val="FFFF00"/>
                </a:solidFill>
              </a:rPr>
              <a:t>Old				Older			Oldest</a:t>
            </a:r>
          </a:p>
        </p:txBody>
      </p:sp>
      <p:cxnSp>
        <p:nvCxnSpPr>
          <p:cNvPr id="5" name="Rechte verbindingslijn 4"/>
          <p:cNvCxnSpPr/>
          <p:nvPr/>
        </p:nvCxnSpPr>
        <p:spPr>
          <a:xfrm>
            <a:off x="539552" y="5229200"/>
            <a:ext cx="2160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 flipV="1">
            <a:off x="2699792" y="4581128"/>
            <a:ext cx="0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2699792" y="4543563"/>
            <a:ext cx="28803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5580112" y="3789040"/>
            <a:ext cx="26642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 flipV="1">
            <a:off x="5568080" y="3789040"/>
            <a:ext cx="12032" cy="7545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82" y="1988840"/>
            <a:ext cx="172974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6" r="28647"/>
          <a:stretch/>
        </p:blipFill>
        <p:spPr bwMode="auto">
          <a:xfrm>
            <a:off x="711995" y="2522215"/>
            <a:ext cx="1815353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698517"/>
            <a:ext cx="2664296" cy="1776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Rechte verbindingslijn 11"/>
          <p:cNvCxnSpPr/>
          <p:nvPr/>
        </p:nvCxnSpPr>
        <p:spPr>
          <a:xfrm>
            <a:off x="4572000" y="6309320"/>
            <a:ext cx="216024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/>
        </p:nvCxnSpPr>
        <p:spPr>
          <a:xfrm>
            <a:off x="7308304" y="6309280"/>
            <a:ext cx="360040" cy="4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44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					Comparisons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FFFF00"/>
                </a:solidFill>
              </a:rPr>
              <a:t>Pretty</a:t>
            </a:r>
          </a:p>
          <a:p>
            <a:pPr marL="0" indent="0">
              <a:buNone/>
            </a:pPr>
            <a:r>
              <a:rPr lang="en-GB" i="1" dirty="0"/>
              <a:t>(according to 50 Cent)</a:t>
            </a:r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i="1" dirty="0"/>
              <a:t>						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						</a:t>
            </a:r>
            <a:r>
              <a:rPr lang="en-GB" i="1" dirty="0" err="1"/>
              <a:t>Overtreffende</a:t>
            </a:r>
            <a:r>
              <a:rPr lang="en-GB" i="1" dirty="0"/>
              <a:t> trap</a:t>
            </a:r>
          </a:p>
          <a:p>
            <a:pPr marL="0" indent="0">
              <a:buNone/>
            </a:pPr>
            <a:r>
              <a:rPr lang="en-GB" i="1" dirty="0"/>
              <a:t>			          	</a:t>
            </a:r>
            <a:r>
              <a:rPr lang="en-GB" dirty="0"/>
              <a:t>		</a:t>
            </a:r>
            <a:r>
              <a:rPr lang="en-GB" i="1" dirty="0"/>
              <a:t>Superlative degree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 </a:t>
            </a:r>
            <a:r>
              <a:rPr lang="en-GB" i="1" dirty="0" err="1"/>
              <a:t>Vergrotende</a:t>
            </a:r>
            <a:r>
              <a:rPr lang="en-GB" i="1" dirty="0"/>
              <a:t> trap </a:t>
            </a:r>
            <a:r>
              <a:rPr lang="en-GB" dirty="0"/>
              <a:t>	</a:t>
            </a:r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Comparative degree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Basis (</a:t>
            </a:r>
            <a:r>
              <a:rPr lang="en-GB" i="1" dirty="0" err="1"/>
              <a:t>stellende</a:t>
            </a:r>
            <a:r>
              <a:rPr lang="en-GB" i="1" dirty="0"/>
              <a:t>) trap</a:t>
            </a:r>
          </a:p>
          <a:p>
            <a:pPr marL="0" indent="0">
              <a:buNone/>
            </a:pPr>
            <a:r>
              <a:rPr lang="en-GB" i="1" dirty="0"/>
              <a:t>Positive degree</a:t>
            </a:r>
          </a:p>
          <a:p>
            <a:pPr marL="0" indent="0">
              <a:buNone/>
            </a:pPr>
            <a:r>
              <a:rPr lang="en-GB" i="1" dirty="0"/>
              <a:t>	</a:t>
            </a:r>
            <a:r>
              <a:rPr lang="en-GB" b="1" dirty="0">
                <a:solidFill>
                  <a:srgbClr val="FFFF00"/>
                </a:solidFill>
              </a:rPr>
              <a:t>Pretty			Prettier			Prettiest</a:t>
            </a:r>
          </a:p>
        </p:txBody>
      </p:sp>
      <p:cxnSp>
        <p:nvCxnSpPr>
          <p:cNvPr id="5" name="Rechte verbindingslijn 4"/>
          <p:cNvCxnSpPr/>
          <p:nvPr/>
        </p:nvCxnSpPr>
        <p:spPr>
          <a:xfrm>
            <a:off x="539552" y="5229200"/>
            <a:ext cx="2160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 flipV="1">
            <a:off x="2699792" y="4581128"/>
            <a:ext cx="0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2699792" y="4543563"/>
            <a:ext cx="28803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5580112" y="3789040"/>
            <a:ext cx="26642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 flipV="1">
            <a:off x="5568080" y="3789040"/>
            <a:ext cx="12032" cy="7545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083" y="1412776"/>
            <a:ext cx="1930354" cy="21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12" y="3586669"/>
            <a:ext cx="1950720" cy="146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3" r="15958"/>
          <a:stretch/>
        </p:blipFill>
        <p:spPr bwMode="auto">
          <a:xfrm>
            <a:off x="3059832" y="2194217"/>
            <a:ext cx="2351313" cy="219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Rechte verbindingslijn 11"/>
          <p:cNvCxnSpPr/>
          <p:nvPr/>
        </p:nvCxnSpPr>
        <p:spPr>
          <a:xfrm>
            <a:off x="7517397" y="6317593"/>
            <a:ext cx="360040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/>
        </p:nvCxnSpPr>
        <p:spPr>
          <a:xfrm>
            <a:off x="4716016" y="6309320"/>
            <a:ext cx="288032" cy="8273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66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					Comparisons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FFFF00"/>
                </a:solidFill>
              </a:rPr>
              <a:t>Quiet</a:t>
            </a:r>
          </a:p>
          <a:p>
            <a:pPr marL="0" indent="0">
              <a:buNone/>
            </a:pPr>
            <a:r>
              <a:rPr lang="en-GB" i="1" dirty="0"/>
              <a:t>(according to 50 Cent)</a:t>
            </a:r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i="1" dirty="0"/>
              <a:t>						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						</a:t>
            </a:r>
            <a:r>
              <a:rPr lang="en-GB" i="1" dirty="0" err="1"/>
              <a:t>Overtreffende</a:t>
            </a:r>
            <a:r>
              <a:rPr lang="en-GB" i="1" dirty="0"/>
              <a:t> trap</a:t>
            </a:r>
          </a:p>
          <a:p>
            <a:pPr marL="0" indent="0">
              <a:buNone/>
            </a:pPr>
            <a:r>
              <a:rPr lang="en-GB" i="1" dirty="0"/>
              <a:t>			          	</a:t>
            </a:r>
            <a:r>
              <a:rPr lang="en-GB" dirty="0"/>
              <a:t>		</a:t>
            </a:r>
            <a:r>
              <a:rPr lang="en-GB" i="1" dirty="0"/>
              <a:t>Superlative degree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 </a:t>
            </a:r>
            <a:r>
              <a:rPr lang="en-GB" i="1" dirty="0" err="1"/>
              <a:t>Vergrotende</a:t>
            </a:r>
            <a:r>
              <a:rPr lang="en-GB" i="1" dirty="0"/>
              <a:t> trap </a:t>
            </a:r>
            <a:r>
              <a:rPr lang="en-GB" dirty="0"/>
              <a:t>	</a:t>
            </a:r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Comparative degree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Basis (</a:t>
            </a:r>
            <a:r>
              <a:rPr lang="en-GB" i="1" dirty="0" err="1"/>
              <a:t>stellende</a:t>
            </a:r>
            <a:r>
              <a:rPr lang="en-GB" i="1" dirty="0"/>
              <a:t>) trap</a:t>
            </a:r>
          </a:p>
          <a:p>
            <a:pPr marL="0" indent="0">
              <a:buNone/>
            </a:pPr>
            <a:r>
              <a:rPr lang="en-GB" i="1" dirty="0"/>
              <a:t>Positive degree</a:t>
            </a:r>
          </a:p>
          <a:p>
            <a:pPr marL="0" indent="0">
              <a:buNone/>
            </a:pPr>
            <a:r>
              <a:rPr lang="en-GB" i="1" dirty="0"/>
              <a:t>	</a:t>
            </a:r>
            <a:r>
              <a:rPr lang="en-GB" b="1" dirty="0">
                <a:solidFill>
                  <a:srgbClr val="FFFF00"/>
                </a:solidFill>
              </a:rPr>
              <a:t>Quiet		Quieter / More Quiet	Quietest / Most Quiet</a:t>
            </a:r>
          </a:p>
        </p:txBody>
      </p:sp>
      <p:cxnSp>
        <p:nvCxnSpPr>
          <p:cNvPr id="5" name="Rechte verbindingslijn 4"/>
          <p:cNvCxnSpPr/>
          <p:nvPr/>
        </p:nvCxnSpPr>
        <p:spPr>
          <a:xfrm>
            <a:off x="539552" y="5229200"/>
            <a:ext cx="2160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 flipV="1">
            <a:off x="2699792" y="4581128"/>
            <a:ext cx="0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2699792" y="4543563"/>
            <a:ext cx="28803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5580112" y="3789040"/>
            <a:ext cx="26642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 flipV="1">
            <a:off x="5568080" y="3789040"/>
            <a:ext cx="12032" cy="7545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Sometimes it's just better to be quiet | Very Funny Pic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 t="3226" r="6000" b="22370"/>
          <a:stretch/>
        </p:blipFill>
        <p:spPr bwMode="auto">
          <a:xfrm>
            <a:off x="674668" y="2826629"/>
            <a:ext cx="1707934" cy="233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Be very, very quiet... : funn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4" t="9540" r="13442" b="26889"/>
          <a:stretch/>
        </p:blipFill>
        <p:spPr bwMode="auto">
          <a:xfrm>
            <a:off x="2838355" y="2420888"/>
            <a:ext cx="2566908" cy="197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he Deserted Desert – INCIT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9" r="7765"/>
          <a:stretch/>
        </p:blipFill>
        <p:spPr bwMode="auto">
          <a:xfrm>
            <a:off x="5724128" y="1628800"/>
            <a:ext cx="247567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Rechte verbindingslijn 14"/>
          <p:cNvCxnSpPr/>
          <p:nvPr/>
        </p:nvCxnSpPr>
        <p:spPr>
          <a:xfrm>
            <a:off x="3851920" y="6309320"/>
            <a:ext cx="216024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/>
          <p:cNvCxnSpPr/>
          <p:nvPr/>
        </p:nvCxnSpPr>
        <p:spPr>
          <a:xfrm>
            <a:off x="4283968" y="6309320"/>
            <a:ext cx="576064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/>
          <p:cNvCxnSpPr/>
          <p:nvPr/>
        </p:nvCxnSpPr>
        <p:spPr>
          <a:xfrm>
            <a:off x="6660232" y="6309320"/>
            <a:ext cx="288032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/>
          <p:cNvCxnSpPr/>
          <p:nvPr/>
        </p:nvCxnSpPr>
        <p:spPr>
          <a:xfrm>
            <a:off x="7164288" y="6309320"/>
            <a:ext cx="504056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56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4374</TotalTime>
  <Words>1933</Words>
  <Application>Microsoft Office PowerPoint</Application>
  <PresentationFormat>Diavoorstelling (4:3)</PresentationFormat>
  <Paragraphs>432</Paragraphs>
  <Slides>33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Candara</vt:lpstr>
      <vt:lpstr>Kantoorthema</vt:lpstr>
      <vt:lpstr>Timeline</vt:lpstr>
      <vt:lpstr>Planning period 4</vt:lpstr>
      <vt:lpstr>Grammar     Comparisons</vt:lpstr>
      <vt:lpstr>Grammar     Comparisons</vt:lpstr>
      <vt:lpstr>Grammar     Comparisons</vt:lpstr>
      <vt:lpstr>Grammar     Comparisons</vt:lpstr>
      <vt:lpstr>Grammar     Comparisons</vt:lpstr>
      <vt:lpstr>Grammar     Comparisons</vt:lpstr>
      <vt:lpstr>Grammar     Comparisons</vt:lpstr>
      <vt:lpstr>Grammar     Comparisons</vt:lpstr>
      <vt:lpstr>Grammar     Comparisons</vt:lpstr>
      <vt:lpstr>Grammar     Comparisons</vt:lpstr>
      <vt:lpstr>Grammar     Comparisons</vt:lpstr>
      <vt:lpstr>Grammar     Comparisons</vt:lpstr>
      <vt:lpstr>Writing assignment</vt:lpstr>
      <vt:lpstr>Writing</vt:lpstr>
      <vt:lpstr>PowerPoint-presentatie</vt:lpstr>
      <vt:lpstr>PowerPoint-presentatie</vt:lpstr>
      <vt:lpstr>Writing</vt:lpstr>
      <vt:lpstr>Things to mind when writing</vt:lpstr>
      <vt:lpstr>Homophones</vt:lpstr>
      <vt:lpstr>Homophones</vt:lpstr>
      <vt:lpstr>Homophones</vt:lpstr>
      <vt:lpstr>Homophones</vt:lpstr>
      <vt:lpstr>Homophones</vt:lpstr>
      <vt:lpstr>Homophones</vt:lpstr>
      <vt:lpstr>Homophones</vt:lpstr>
      <vt:lpstr>Homophones</vt:lpstr>
      <vt:lpstr>Homophones</vt:lpstr>
      <vt:lpstr>Things to mind when writing</vt:lpstr>
      <vt:lpstr>Writing exercise</vt:lpstr>
      <vt:lpstr>Writing exercise</vt:lpstr>
      <vt:lpstr>Writing exercise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E.A.M. Kuindersma</dc:creator>
  <cp:lastModifiedBy>Ellen Kuindersma</cp:lastModifiedBy>
  <cp:revision>187</cp:revision>
  <dcterms:created xsi:type="dcterms:W3CDTF">2014-08-28T16:41:32Z</dcterms:created>
  <dcterms:modified xsi:type="dcterms:W3CDTF">2021-04-16T00:11:13Z</dcterms:modified>
</cp:coreProperties>
</file>