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  <p:sldMasterId id="2147483696" r:id="rId5"/>
    <p:sldMasterId id="2147483708" r:id="rId6"/>
    <p:sldMasterId id="2147483738" r:id="rId7"/>
  </p:sldMasterIdLst>
  <p:notesMasterIdLst>
    <p:notesMasterId r:id="rId25"/>
  </p:notesMasterIdLst>
  <p:sldIdLst>
    <p:sldId id="290" r:id="rId8"/>
    <p:sldId id="299" r:id="rId9"/>
    <p:sldId id="291" r:id="rId10"/>
    <p:sldId id="296" r:id="rId11"/>
    <p:sldId id="294" r:id="rId12"/>
    <p:sldId id="286" r:id="rId13"/>
    <p:sldId id="303" r:id="rId14"/>
    <p:sldId id="302" r:id="rId15"/>
    <p:sldId id="301" r:id="rId16"/>
    <p:sldId id="304" r:id="rId17"/>
    <p:sldId id="261" r:id="rId18"/>
    <p:sldId id="260" r:id="rId19"/>
    <p:sldId id="289" r:id="rId20"/>
    <p:sldId id="262" r:id="rId21"/>
    <p:sldId id="257" r:id="rId22"/>
    <p:sldId id="300" r:id="rId23"/>
    <p:sldId id="285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40" autoAdjust="0"/>
  </p:normalViewPr>
  <p:slideViewPr>
    <p:cSldViewPr snapToGrid="0">
      <p:cViewPr varScale="1">
        <p:scale>
          <a:sx n="72" d="100"/>
          <a:sy n="72" d="100"/>
        </p:scale>
        <p:origin x="176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2B9299-CFBF-4857-BBA1-9500EF889505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60EC77-E84C-4943-BAE2-17DA1D6D10CB}">
      <dgm:prSet phldr="0" custT="1"/>
      <dgm:spPr/>
      <dgm:t>
        <a:bodyPr/>
        <a:lstStyle/>
        <a:p>
          <a:pPr rtl="0"/>
          <a:r>
            <a:rPr lang="nl-NL" sz="1400" b="1" dirty="0">
              <a:latin typeface="+mn-lt"/>
            </a:rPr>
            <a:t>Potentiele problemen</a:t>
          </a:r>
        </a:p>
        <a:p>
          <a:pPr rtl="0"/>
          <a:r>
            <a:rPr lang="nl-NL" sz="1400" dirty="0">
              <a:latin typeface="+mn-lt"/>
            </a:rPr>
            <a:t>gezondheidsproblemen die er nog niet zijn maar mogelijk wel kunnen komen</a:t>
          </a:r>
          <a:br>
            <a:rPr lang="nl-NL" sz="1400" dirty="0">
              <a:latin typeface="+mn-lt"/>
            </a:rPr>
          </a:br>
          <a:r>
            <a:rPr lang="nl-NL" sz="1400" dirty="0">
              <a:latin typeface="+mn-lt"/>
            </a:rPr>
            <a:t>bijv.  Mw. krijgt chemo en wordt misselijk of mw. kan op den duur ADL niet geheel zelfstandig verrichten  </a:t>
          </a:r>
          <a:endParaRPr lang="en-US" sz="1400" dirty="0">
            <a:latin typeface="+mn-lt"/>
          </a:endParaRPr>
        </a:p>
      </dgm:t>
    </dgm:pt>
    <dgm:pt modelId="{2C2EDD6F-332A-4D77-AF68-9B5A91FF3340}" type="parTrans" cxnId="{7E78DFDF-14BA-4C28-9EA0-14B99E1311FB}">
      <dgm:prSet/>
      <dgm:spPr/>
      <dgm:t>
        <a:bodyPr/>
        <a:lstStyle/>
        <a:p>
          <a:endParaRPr lang="en-US"/>
        </a:p>
      </dgm:t>
    </dgm:pt>
    <dgm:pt modelId="{B747B768-510F-4038-A9BA-4D4BE600659D}" type="sibTrans" cxnId="{7E78DFDF-14BA-4C28-9EA0-14B99E1311FB}">
      <dgm:prSet/>
      <dgm:spPr/>
      <dgm:t>
        <a:bodyPr/>
        <a:lstStyle/>
        <a:p>
          <a:endParaRPr lang="en-US"/>
        </a:p>
      </dgm:t>
    </dgm:pt>
    <dgm:pt modelId="{6A032B18-FA8B-4368-881C-D4D462B4FAFD}">
      <dgm:prSet phldr="0" custT="1"/>
      <dgm:spPr/>
      <dgm:t>
        <a:bodyPr/>
        <a:lstStyle/>
        <a:p>
          <a:pPr rtl="0"/>
          <a:r>
            <a:rPr lang="nl-NL" sz="1400" b="1" dirty="0">
              <a:latin typeface="+mn-lt"/>
            </a:rPr>
            <a:t>Actuele</a:t>
          </a:r>
          <a:r>
            <a:rPr lang="nl-NL" sz="1400" b="1" i="0" u="none" strike="noStrike" cap="none" baseline="0" noProof="0" dirty="0">
              <a:latin typeface="+mn-lt"/>
              <a:cs typeface="Calibri Light"/>
            </a:rPr>
            <a:t> problemen</a:t>
          </a:r>
          <a:r>
            <a:rPr lang="nl-NL" sz="1400" b="1" dirty="0">
              <a:latin typeface="+mn-lt"/>
            </a:rPr>
            <a:t> </a:t>
          </a:r>
          <a:r>
            <a:rPr lang="nl-NL" sz="1400" dirty="0">
              <a:latin typeface="+mn-lt"/>
            </a:rPr>
            <a:t>gezondheidsproblemen die </a:t>
          </a:r>
          <a:r>
            <a:rPr lang="nl-NL" sz="1400" b="0" i="0" u="none" strike="noStrike" cap="none" baseline="0" noProof="0" dirty="0">
              <a:latin typeface="+mn-lt"/>
              <a:cs typeface="Calibri Light"/>
            </a:rPr>
            <a:t>al aanwezig </a:t>
          </a:r>
          <a:r>
            <a:rPr lang="nl-NL" sz="1400" dirty="0">
              <a:latin typeface="+mn-lt"/>
            </a:rPr>
            <a:t>zijn</a:t>
          </a:r>
          <a:br>
            <a:rPr lang="nl-NL" sz="1400" dirty="0"/>
          </a:br>
          <a:br>
            <a:rPr lang="nl-NL" sz="1400" dirty="0"/>
          </a:br>
          <a:br>
            <a:rPr lang="nl-NL" sz="1400" dirty="0">
              <a:latin typeface="+mn-lt"/>
            </a:rPr>
          </a:br>
          <a:r>
            <a:rPr lang="nl-NL" sz="1400" b="0" i="0" u="none" strike="noStrike" cap="none" baseline="0" noProof="0" dirty="0">
              <a:solidFill>
                <a:srgbClr val="010000"/>
              </a:solidFill>
              <a:latin typeface="+mn-lt"/>
              <a:cs typeface="Calibri Light" panose="020F0302020204030204"/>
            </a:rPr>
            <a:t> bijv. mw. is misselijk of</a:t>
          </a:r>
          <a:br>
            <a:rPr lang="nl-NL" sz="1400" b="0" i="0" u="none" strike="noStrike" cap="none" baseline="0" noProof="0" dirty="0">
              <a:solidFill>
                <a:srgbClr val="010000"/>
              </a:solidFill>
              <a:latin typeface="+mn-lt"/>
              <a:cs typeface="Calibri Light" panose="020F0302020204030204"/>
            </a:rPr>
          </a:br>
          <a:r>
            <a:rPr lang="nl-NL" sz="1400" b="0" i="0" u="none" strike="noStrike" cap="none" baseline="0" noProof="0" dirty="0">
              <a:solidFill>
                <a:srgbClr val="010000"/>
              </a:solidFill>
              <a:latin typeface="+mn-lt"/>
              <a:cs typeface="Calibri Light" panose="020F0302020204030204"/>
            </a:rPr>
            <a:t> mw. kan niet zelf ADL verrichten</a:t>
          </a:r>
        </a:p>
      </dgm:t>
    </dgm:pt>
    <dgm:pt modelId="{3C6D0085-0E08-4F00-96F2-F419E94DF6E5}" type="parTrans" cxnId="{AB0531F2-D430-444B-8782-6B6845AEDEE7}">
      <dgm:prSet/>
      <dgm:spPr/>
      <dgm:t>
        <a:bodyPr/>
        <a:lstStyle/>
        <a:p>
          <a:endParaRPr lang="nl-NL"/>
        </a:p>
      </dgm:t>
    </dgm:pt>
    <dgm:pt modelId="{E34304EB-A177-4CBF-8174-6E3229F6C82E}" type="sibTrans" cxnId="{AB0531F2-D430-444B-8782-6B6845AEDEE7}">
      <dgm:prSet/>
      <dgm:spPr/>
      <dgm:t>
        <a:bodyPr/>
        <a:lstStyle/>
        <a:p>
          <a:endParaRPr lang="nl-NL"/>
        </a:p>
      </dgm:t>
    </dgm:pt>
    <dgm:pt modelId="{0C07E980-9C64-48A6-92D6-E1ED2E48D0E4}" type="pres">
      <dgm:prSet presAssocID="{E72B9299-CFBF-4857-BBA1-9500EF88950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1F77457-711D-47A3-9B8A-EA0A9FE59549}" type="pres">
      <dgm:prSet presAssocID="{6A032B18-FA8B-4368-881C-D4D462B4FAFD}" presName="hierRoot1" presStyleCnt="0"/>
      <dgm:spPr/>
    </dgm:pt>
    <dgm:pt modelId="{D5BD14A3-E7B5-46E8-AD1C-A9A255E414BF}" type="pres">
      <dgm:prSet presAssocID="{6A032B18-FA8B-4368-881C-D4D462B4FAFD}" presName="composite" presStyleCnt="0"/>
      <dgm:spPr/>
    </dgm:pt>
    <dgm:pt modelId="{73BA0562-85F6-4E8B-AC2C-798DD5331591}" type="pres">
      <dgm:prSet presAssocID="{6A032B18-FA8B-4368-881C-D4D462B4FAFD}" presName="background" presStyleLbl="node0" presStyleIdx="0" presStyleCnt="2"/>
      <dgm:spPr/>
    </dgm:pt>
    <dgm:pt modelId="{D32708D2-4AB3-4F76-AC65-E87D75BCC5A6}" type="pres">
      <dgm:prSet presAssocID="{6A032B18-FA8B-4368-881C-D4D462B4FAFD}" presName="text" presStyleLbl="fgAcc0" presStyleIdx="0" presStyleCnt="2">
        <dgm:presLayoutVars>
          <dgm:chPref val="3"/>
        </dgm:presLayoutVars>
      </dgm:prSet>
      <dgm:spPr/>
    </dgm:pt>
    <dgm:pt modelId="{DB55E8A8-A6AC-437B-BCF0-51C685A564A4}" type="pres">
      <dgm:prSet presAssocID="{6A032B18-FA8B-4368-881C-D4D462B4FAFD}" presName="hierChild2" presStyleCnt="0"/>
      <dgm:spPr/>
    </dgm:pt>
    <dgm:pt modelId="{3BB2444B-0821-4978-A836-422CF326C672}" type="pres">
      <dgm:prSet presAssocID="{AB60EC77-E84C-4943-BAE2-17DA1D6D10CB}" presName="hierRoot1" presStyleCnt="0"/>
      <dgm:spPr/>
    </dgm:pt>
    <dgm:pt modelId="{0E2A3D55-2A93-45CC-A879-C242E82578F1}" type="pres">
      <dgm:prSet presAssocID="{AB60EC77-E84C-4943-BAE2-17DA1D6D10CB}" presName="composite" presStyleCnt="0"/>
      <dgm:spPr/>
    </dgm:pt>
    <dgm:pt modelId="{B8F6DB20-E641-45AE-BCAC-7CB6A6ABF346}" type="pres">
      <dgm:prSet presAssocID="{AB60EC77-E84C-4943-BAE2-17DA1D6D10CB}" presName="background" presStyleLbl="node0" presStyleIdx="1" presStyleCnt="2"/>
      <dgm:spPr/>
    </dgm:pt>
    <dgm:pt modelId="{447099B9-8EAE-4B45-A0F6-1FE9EA7E05C0}" type="pres">
      <dgm:prSet presAssocID="{AB60EC77-E84C-4943-BAE2-17DA1D6D10CB}" presName="text" presStyleLbl="fgAcc0" presStyleIdx="1" presStyleCnt="2" custLinFactNeighborX="92" custLinFactNeighborY="-774">
        <dgm:presLayoutVars>
          <dgm:chPref val="3"/>
        </dgm:presLayoutVars>
      </dgm:prSet>
      <dgm:spPr/>
    </dgm:pt>
    <dgm:pt modelId="{85004B1A-D60A-452F-9006-E968094AC3EA}" type="pres">
      <dgm:prSet presAssocID="{AB60EC77-E84C-4943-BAE2-17DA1D6D10CB}" presName="hierChild2" presStyleCnt="0"/>
      <dgm:spPr/>
    </dgm:pt>
  </dgm:ptLst>
  <dgm:cxnLst>
    <dgm:cxn modelId="{CC7F7C31-EE74-4067-BB7F-16492BD7B27E}" type="presOf" srcId="{E72B9299-CFBF-4857-BBA1-9500EF889505}" destId="{0C07E980-9C64-48A6-92D6-E1ED2E48D0E4}" srcOrd="0" destOrd="0" presId="urn:microsoft.com/office/officeart/2005/8/layout/hierarchy1"/>
    <dgm:cxn modelId="{C4BD5C33-A2CD-438A-B317-19FE4CD268C7}" type="presOf" srcId="{AB60EC77-E84C-4943-BAE2-17DA1D6D10CB}" destId="{447099B9-8EAE-4B45-A0F6-1FE9EA7E05C0}" srcOrd="0" destOrd="0" presId="urn:microsoft.com/office/officeart/2005/8/layout/hierarchy1"/>
    <dgm:cxn modelId="{4FB17E36-E2F1-4080-AC44-8F7DB47093AF}" type="presOf" srcId="{6A032B18-FA8B-4368-881C-D4D462B4FAFD}" destId="{D32708D2-4AB3-4F76-AC65-E87D75BCC5A6}" srcOrd="0" destOrd="0" presId="urn:microsoft.com/office/officeart/2005/8/layout/hierarchy1"/>
    <dgm:cxn modelId="{7E78DFDF-14BA-4C28-9EA0-14B99E1311FB}" srcId="{E72B9299-CFBF-4857-BBA1-9500EF889505}" destId="{AB60EC77-E84C-4943-BAE2-17DA1D6D10CB}" srcOrd="1" destOrd="0" parTransId="{2C2EDD6F-332A-4D77-AF68-9B5A91FF3340}" sibTransId="{B747B768-510F-4038-A9BA-4D4BE600659D}"/>
    <dgm:cxn modelId="{AB0531F2-D430-444B-8782-6B6845AEDEE7}" srcId="{E72B9299-CFBF-4857-BBA1-9500EF889505}" destId="{6A032B18-FA8B-4368-881C-D4D462B4FAFD}" srcOrd="0" destOrd="0" parTransId="{3C6D0085-0E08-4F00-96F2-F419E94DF6E5}" sibTransId="{E34304EB-A177-4CBF-8174-6E3229F6C82E}"/>
    <dgm:cxn modelId="{687DFDA2-1355-40B7-8EF7-899D7F8A276E}" type="presParOf" srcId="{0C07E980-9C64-48A6-92D6-E1ED2E48D0E4}" destId="{A1F77457-711D-47A3-9B8A-EA0A9FE59549}" srcOrd="0" destOrd="0" presId="urn:microsoft.com/office/officeart/2005/8/layout/hierarchy1"/>
    <dgm:cxn modelId="{6BD06715-CBD0-4988-8A33-4F0CEC9D9DBB}" type="presParOf" srcId="{A1F77457-711D-47A3-9B8A-EA0A9FE59549}" destId="{D5BD14A3-E7B5-46E8-AD1C-A9A255E414BF}" srcOrd="0" destOrd="0" presId="urn:microsoft.com/office/officeart/2005/8/layout/hierarchy1"/>
    <dgm:cxn modelId="{9988446E-5175-4215-906D-4E44201AD7C7}" type="presParOf" srcId="{D5BD14A3-E7B5-46E8-AD1C-A9A255E414BF}" destId="{73BA0562-85F6-4E8B-AC2C-798DD5331591}" srcOrd="0" destOrd="0" presId="urn:microsoft.com/office/officeart/2005/8/layout/hierarchy1"/>
    <dgm:cxn modelId="{0AE5EC0B-8E49-4307-BC4D-6C68EBB975F0}" type="presParOf" srcId="{D5BD14A3-E7B5-46E8-AD1C-A9A255E414BF}" destId="{D32708D2-4AB3-4F76-AC65-E87D75BCC5A6}" srcOrd="1" destOrd="0" presId="urn:microsoft.com/office/officeart/2005/8/layout/hierarchy1"/>
    <dgm:cxn modelId="{7D58492D-76D3-435B-A868-694EE16CF221}" type="presParOf" srcId="{A1F77457-711D-47A3-9B8A-EA0A9FE59549}" destId="{DB55E8A8-A6AC-437B-BCF0-51C685A564A4}" srcOrd="1" destOrd="0" presId="urn:microsoft.com/office/officeart/2005/8/layout/hierarchy1"/>
    <dgm:cxn modelId="{2AF42F65-0E77-492E-970A-59E08A5205EE}" type="presParOf" srcId="{0C07E980-9C64-48A6-92D6-E1ED2E48D0E4}" destId="{3BB2444B-0821-4978-A836-422CF326C672}" srcOrd="1" destOrd="0" presId="urn:microsoft.com/office/officeart/2005/8/layout/hierarchy1"/>
    <dgm:cxn modelId="{CA2428DF-381A-4FEA-A4F1-85231A18599F}" type="presParOf" srcId="{3BB2444B-0821-4978-A836-422CF326C672}" destId="{0E2A3D55-2A93-45CC-A879-C242E82578F1}" srcOrd="0" destOrd="0" presId="urn:microsoft.com/office/officeart/2005/8/layout/hierarchy1"/>
    <dgm:cxn modelId="{69B4445C-5D6B-407A-AF3C-5BC1C09C18BE}" type="presParOf" srcId="{0E2A3D55-2A93-45CC-A879-C242E82578F1}" destId="{B8F6DB20-E641-45AE-BCAC-7CB6A6ABF346}" srcOrd="0" destOrd="0" presId="urn:microsoft.com/office/officeart/2005/8/layout/hierarchy1"/>
    <dgm:cxn modelId="{B9B30B42-4489-498B-935A-A06B40FAF4C2}" type="presParOf" srcId="{0E2A3D55-2A93-45CC-A879-C242E82578F1}" destId="{447099B9-8EAE-4B45-A0F6-1FE9EA7E05C0}" srcOrd="1" destOrd="0" presId="urn:microsoft.com/office/officeart/2005/8/layout/hierarchy1"/>
    <dgm:cxn modelId="{ED64AB31-D5B6-47F2-BE9E-52913C29E96B}" type="presParOf" srcId="{3BB2444B-0821-4978-A836-422CF326C672}" destId="{85004B1A-D60A-452F-9006-E968094AC3E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A0562-85F6-4E8B-AC2C-798DD5331591}">
      <dsp:nvSpPr>
        <dsp:cNvPr id="0" name=""/>
        <dsp:cNvSpPr/>
      </dsp:nvSpPr>
      <dsp:spPr>
        <a:xfrm>
          <a:off x="968" y="829241"/>
          <a:ext cx="3398778" cy="2158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32708D2-4AB3-4F76-AC65-E87D75BCC5A6}">
      <dsp:nvSpPr>
        <dsp:cNvPr id="0" name=""/>
        <dsp:cNvSpPr/>
      </dsp:nvSpPr>
      <dsp:spPr>
        <a:xfrm>
          <a:off x="378610" y="1188001"/>
          <a:ext cx="3398778" cy="2158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>
              <a:latin typeface="+mn-lt"/>
            </a:rPr>
            <a:t>Actuele</a:t>
          </a:r>
          <a:r>
            <a:rPr lang="nl-NL" sz="1400" b="1" i="0" u="none" strike="noStrike" kern="1200" cap="none" baseline="0" noProof="0" dirty="0">
              <a:latin typeface="+mn-lt"/>
              <a:cs typeface="Calibri Light"/>
            </a:rPr>
            <a:t> problemen</a:t>
          </a:r>
          <a:r>
            <a:rPr lang="nl-NL" sz="1400" b="1" kern="1200" dirty="0">
              <a:latin typeface="+mn-lt"/>
            </a:rPr>
            <a:t> </a:t>
          </a:r>
          <a:r>
            <a:rPr lang="nl-NL" sz="1400" kern="1200" dirty="0">
              <a:latin typeface="+mn-lt"/>
            </a:rPr>
            <a:t>gezondheidsproblemen die </a:t>
          </a:r>
          <a:r>
            <a:rPr lang="nl-NL" sz="1400" b="0" i="0" u="none" strike="noStrike" kern="1200" cap="none" baseline="0" noProof="0" dirty="0">
              <a:latin typeface="+mn-lt"/>
              <a:cs typeface="Calibri Light"/>
            </a:rPr>
            <a:t>al aanwezig </a:t>
          </a:r>
          <a:r>
            <a:rPr lang="nl-NL" sz="1400" kern="1200" dirty="0">
              <a:latin typeface="+mn-lt"/>
            </a:rPr>
            <a:t>zijn</a:t>
          </a:r>
          <a:br>
            <a:rPr lang="nl-NL" sz="1400" kern="1200" dirty="0"/>
          </a:br>
          <a:br>
            <a:rPr lang="nl-NL" sz="1400" kern="1200" dirty="0"/>
          </a:br>
          <a:br>
            <a:rPr lang="nl-NL" sz="1400" kern="1200" dirty="0">
              <a:latin typeface="+mn-lt"/>
            </a:rPr>
          </a:br>
          <a:r>
            <a:rPr lang="nl-NL" sz="1400" b="0" i="0" u="none" strike="noStrike" kern="1200" cap="none" baseline="0" noProof="0" dirty="0">
              <a:solidFill>
                <a:srgbClr val="010000"/>
              </a:solidFill>
              <a:latin typeface="+mn-lt"/>
              <a:cs typeface="Calibri Light" panose="020F0302020204030204"/>
            </a:rPr>
            <a:t> bijv. mw. is misselijk of</a:t>
          </a:r>
          <a:br>
            <a:rPr lang="nl-NL" sz="1400" b="0" i="0" u="none" strike="noStrike" kern="1200" cap="none" baseline="0" noProof="0" dirty="0">
              <a:solidFill>
                <a:srgbClr val="010000"/>
              </a:solidFill>
              <a:latin typeface="+mn-lt"/>
              <a:cs typeface="Calibri Light" panose="020F0302020204030204"/>
            </a:rPr>
          </a:br>
          <a:r>
            <a:rPr lang="nl-NL" sz="1400" b="0" i="0" u="none" strike="noStrike" kern="1200" cap="none" baseline="0" noProof="0" dirty="0">
              <a:solidFill>
                <a:srgbClr val="010000"/>
              </a:solidFill>
              <a:latin typeface="+mn-lt"/>
              <a:cs typeface="Calibri Light" panose="020F0302020204030204"/>
            </a:rPr>
            <a:t> mw. kan niet zelf ADL verrichten</a:t>
          </a:r>
        </a:p>
      </dsp:txBody>
      <dsp:txXfrm>
        <a:off x="441822" y="1251213"/>
        <a:ext cx="3272354" cy="2031800"/>
      </dsp:txXfrm>
    </dsp:sp>
    <dsp:sp modelId="{B8F6DB20-E641-45AE-BCAC-7CB6A6ABF346}">
      <dsp:nvSpPr>
        <dsp:cNvPr id="0" name=""/>
        <dsp:cNvSpPr/>
      </dsp:nvSpPr>
      <dsp:spPr>
        <a:xfrm>
          <a:off x="4155998" y="812537"/>
          <a:ext cx="3398778" cy="2158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47099B9-8EAE-4B45-A0F6-1FE9EA7E05C0}">
      <dsp:nvSpPr>
        <dsp:cNvPr id="0" name=""/>
        <dsp:cNvSpPr/>
      </dsp:nvSpPr>
      <dsp:spPr>
        <a:xfrm>
          <a:off x="4533640" y="1171297"/>
          <a:ext cx="3398778" cy="2158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>
              <a:latin typeface="+mn-lt"/>
            </a:rPr>
            <a:t>Potentiele problemen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latin typeface="+mn-lt"/>
            </a:rPr>
            <a:t>gezondheidsproblemen die er nog niet zijn maar mogelijk wel kunnen komen</a:t>
          </a:r>
          <a:br>
            <a:rPr lang="nl-NL" sz="1400" kern="1200" dirty="0">
              <a:latin typeface="+mn-lt"/>
            </a:rPr>
          </a:br>
          <a:r>
            <a:rPr lang="nl-NL" sz="1400" kern="1200" dirty="0">
              <a:latin typeface="+mn-lt"/>
            </a:rPr>
            <a:t>bijv.  Mw. krijgt chemo en wordt misselijk of mw. kan op den duur ADL niet geheel zelfstandig verrichten  </a:t>
          </a:r>
          <a:endParaRPr lang="en-US" sz="1400" kern="1200" dirty="0">
            <a:latin typeface="+mn-lt"/>
          </a:endParaRPr>
        </a:p>
      </dsp:txBody>
      <dsp:txXfrm>
        <a:off x="4596852" y="1234509"/>
        <a:ext cx="3272354" cy="203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94C2D-3E4B-4273-AC01-68B45B1C707A}" type="datetimeFigureOut">
              <a:rPr lang="nl-NL" smtClean="0"/>
              <a:t>11-4-2021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C0DDD-9C3F-4200-88BC-3CECC5A921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03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0DDD-9C3F-4200-88BC-3CECC5A92113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72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0DDD-9C3F-4200-88BC-3CECC5A9211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744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0DDD-9C3F-4200-88BC-3CECC5A9211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8902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0DDD-9C3F-4200-88BC-3CECC5A9211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4782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0DDD-9C3F-4200-88BC-3CECC5A9211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7908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0DDD-9C3F-4200-88BC-3CECC5A92113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4174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0DDD-9C3F-4200-88BC-3CECC5A9211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9102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0DDD-9C3F-4200-88BC-3CECC5A92113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1278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0DDD-9C3F-4200-88BC-3CECC5A92113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2236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DC2BAA25-0D32-4E07-9D04-A545EE852B39}" type="datetime1">
              <a:rPr lang="nl-NL" smtClean="0"/>
              <a:t>11-4-2021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VP2 het verpleegplan, 2020-2021, docent Els Gerds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83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47F7-AE1E-4C0A-939C-5A57CE7BD174}" type="datetime1">
              <a:rPr lang="nl-NL" smtClean="0"/>
              <a:t>11-4-2021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VP2 het verpleegplan, 2020-2021, docent Els Gerds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011002CA-CC5E-4B48-B712-3CC01E8C8352}" type="datetime1">
              <a:rPr lang="nl-NL" smtClean="0"/>
              <a:t>11-4-2021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r>
              <a:rPr lang="nl-NL"/>
              <a:t>VP2 het verpleegplan, 2020-2021, docent Els Gerds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75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247255" y="-59376"/>
            <a:ext cx="9386888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251970" y="1186484"/>
            <a:ext cx="6636259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428" y="2075505"/>
            <a:ext cx="6509936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050" spc="-113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9428" y="3906267"/>
            <a:ext cx="6505070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35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CFF06E25-F022-4BFA-90B4-6EB836208324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11-4-2021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24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49925"/>
            <a:ext cx="2624234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8836" y="803186"/>
            <a:ext cx="4711405" cy="5248622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C857-D10F-4F60-8D33-0334C8B01DA6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11-4-2021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60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247255" y="-59376"/>
            <a:ext cx="9386888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2444659" y="1186484"/>
            <a:ext cx="4249609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162" y="2074730"/>
            <a:ext cx="4117668" cy="1689390"/>
          </a:xfrm>
        </p:spPr>
        <p:txBody>
          <a:bodyPr bIns="0" anchor="b">
            <a:normAutofit/>
          </a:bodyPr>
          <a:lstStyle>
            <a:lvl1pPr algn="ctr">
              <a:defRPr sz="33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162" y="3846851"/>
            <a:ext cx="4117667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350">
                <a:solidFill>
                  <a:srgbClr val="FFFE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3E453697-C6F3-437A-AD84-9E06D46885B4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11-4-2021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31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2339670"/>
            <a:ext cx="2625621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659" y="803188"/>
            <a:ext cx="4702193" cy="23826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8835" y="3672162"/>
            <a:ext cx="4704017" cy="238358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B6D34089-1DB5-4550-BB85-36337A761460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11-4-2021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70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1" y="2363916"/>
            <a:ext cx="2625621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3853" y="803185"/>
            <a:ext cx="4698816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3979" y="1488986"/>
            <a:ext cx="4698263" cy="169685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8989" y="3665887"/>
            <a:ext cx="4698311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8835" y="4351687"/>
            <a:ext cx="4699191" cy="17040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8C6D7298-C8A3-4901-B19F-8B8D670AF4A4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11-4-2021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28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49925"/>
            <a:ext cx="2625897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C543-9D7C-479C-A846-95EFF8E0D9EF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11-4-2021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22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3C57F047-4655-4BDC-974C-52212FD80309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11-4-2021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82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52026"/>
            <a:ext cx="2625898" cy="1223298"/>
          </a:xfrm>
        </p:spPr>
        <p:txBody>
          <a:bodyPr bIns="0" anchor="b">
            <a:noAutofit/>
          </a:bodyPr>
          <a:lstStyle>
            <a:lvl1pPr algn="ctr">
              <a:defRPr sz="24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488" y="802809"/>
            <a:ext cx="4706276" cy="5249940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474" y="3580186"/>
            <a:ext cx="2625898" cy="1221164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7DDB-8A30-4003-8A48-17411DB0D11B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11-4-2021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060A-C800-4738-A3C1-1917892AF086}" type="datetime1">
              <a:rPr lang="nl-NL" smtClean="0"/>
              <a:t>11-4-2021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VP2 het verpleegplan, 2020-2021, docent Els Gerds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70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247255" y="-59376"/>
            <a:ext cx="9386888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604002" y="1698332"/>
            <a:ext cx="4456155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7632" y="0"/>
            <a:ext cx="3486368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82" y="2360255"/>
            <a:ext cx="4332485" cy="1178032"/>
          </a:xfrm>
        </p:spPr>
        <p:txBody>
          <a:bodyPr bIns="0" anchor="b">
            <a:normAutofit/>
          </a:bodyPr>
          <a:lstStyle>
            <a:lvl1pPr>
              <a:defRPr sz="27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082" y="3545012"/>
            <a:ext cx="4332485" cy="1274198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BA88E713-ECC3-443D-A36D-47467F2B6F2F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11-4-2021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5" y="6227064"/>
            <a:ext cx="4456652" cy="320040"/>
          </a:xfrm>
        </p:spPr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71283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37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49926"/>
            <a:ext cx="2625897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32488" y="794719"/>
            <a:ext cx="4706276" cy="525709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CDB3-32C8-4EB0-B610-936BCE920A38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11-4-2021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93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9438086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5789211" y="1699589"/>
            <a:ext cx="2755857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55578" y="2349925"/>
            <a:ext cx="2625896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2060" y="798445"/>
            <a:ext cx="4701467" cy="5257303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2C953CDE-1641-4186-9855-CA18F38D996F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11-4-2021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725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247255" y="-59376"/>
            <a:ext cx="9386888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251970" y="1186484"/>
            <a:ext cx="6636259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428" y="2075505"/>
            <a:ext cx="6509936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050" spc="-113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9428" y="3906267"/>
            <a:ext cx="6505070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35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F1E54CCA-3303-467D-ADBE-7A0654243B8A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11-4-2021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25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49925"/>
            <a:ext cx="2624234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8836" y="803186"/>
            <a:ext cx="4711405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7101-6C16-42C3-A9FE-A24FD2A622CD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11-4-2021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57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247255" y="-59376"/>
            <a:ext cx="9386888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2444659" y="1186484"/>
            <a:ext cx="4249609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162" y="2074730"/>
            <a:ext cx="4117668" cy="1689390"/>
          </a:xfrm>
        </p:spPr>
        <p:txBody>
          <a:bodyPr bIns="0" anchor="b">
            <a:normAutofit/>
          </a:bodyPr>
          <a:lstStyle>
            <a:lvl1pPr algn="ctr">
              <a:defRPr sz="33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162" y="3846851"/>
            <a:ext cx="4117667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350">
                <a:solidFill>
                  <a:srgbClr val="FFFE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0CCB9191-99AB-474D-BA78-BC643C01A79F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11-4-2021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468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2339670"/>
            <a:ext cx="2625621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659" y="803188"/>
            <a:ext cx="4702193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8835" y="3672162"/>
            <a:ext cx="4704017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E4CB4FE4-F306-4890-9ECA-6A8E26CE9D61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11-4-2021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78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1" y="2363916"/>
            <a:ext cx="2625621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3853" y="803185"/>
            <a:ext cx="4698816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3979" y="1488986"/>
            <a:ext cx="4698263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8989" y="3665887"/>
            <a:ext cx="4698311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8835" y="4351687"/>
            <a:ext cx="4699191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C27C840B-75D6-43F8-AE62-4F7D83880FE9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11-4-2021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78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49925"/>
            <a:ext cx="2625897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5CA2-EC09-45C2-A463-762EBC2A6FD9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11-4-2021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6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AFDA645F-2C39-49C1-94EB-BE9B02E2B4CA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11-4-2021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987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61B9CF7D-FF1A-408F-AFA7-2BA41A3223ED}" type="datetime1">
              <a:rPr lang="nl-NL" smtClean="0"/>
              <a:t>11-4-2021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VP2 het verpleegplan, 2020-2021, docent Els Gerds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89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52026"/>
            <a:ext cx="2625898" cy="1223298"/>
          </a:xfrm>
        </p:spPr>
        <p:txBody>
          <a:bodyPr bIns="0" anchor="b">
            <a:noAutofit/>
          </a:bodyPr>
          <a:lstStyle>
            <a:lvl1pPr algn="ctr">
              <a:defRPr sz="2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488" y="802809"/>
            <a:ext cx="4706276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474" y="3580186"/>
            <a:ext cx="2625898" cy="1221164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9418-993A-4144-A237-76C9E0A394DE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11-4-2021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100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247255" y="-59376"/>
            <a:ext cx="9386888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604002" y="1698332"/>
            <a:ext cx="4456155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7632" y="0"/>
            <a:ext cx="3486368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82" y="2360255"/>
            <a:ext cx="4332485" cy="1178032"/>
          </a:xfrm>
        </p:spPr>
        <p:txBody>
          <a:bodyPr bIns="0" anchor="b">
            <a:normAutofit/>
          </a:bodyPr>
          <a:lstStyle>
            <a:lvl1pPr>
              <a:defRPr sz="27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082" y="3545012"/>
            <a:ext cx="4332485" cy="1274198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1DC27DBB-943A-47B1-A4D8-5DA5DEEAEBFB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11-4-2021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5" y="6227064"/>
            <a:ext cx="4456652" cy="320040"/>
          </a:xfrm>
        </p:spPr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71283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28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49926"/>
            <a:ext cx="2625897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32488" y="794719"/>
            <a:ext cx="4706276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7ABC-EBDC-4C25-922E-3C8218F0264C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11-4-2021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190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9438086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5789211" y="1699589"/>
            <a:ext cx="2755857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55578" y="2349925"/>
            <a:ext cx="2625896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2060" y="798445"/>
            <a:ext cx="4701467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2CE9BB2E-B841-4CCE-8077-43F956373098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11-4-2021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784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11CE9FBC-D80E-40EA-BA37-C3E80FD8DD57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11-4-2021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45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1D6F8-06D2-46D9-AD79-4E4522D4C2A1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11-4-2021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142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EFFD52E5-9D86-4B22-B757-38D2D0BBD9B6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11-4-2021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9555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26F025B5-A9CE-40F5-ADA2-434EBBA78308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11-4-2021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027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EAC6E74E-3E51-4A23-82F9-CC3F0858AAF9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11-4-2021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0861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4D1B-DF53-4159-B08E-145B7834435B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11-4-2021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91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5EDFC959-E221-4807-936C-5E8898DBFFF9}" type="datetime1">
              <a:rPr lang="nl-NL" smtClean="0"/>
              <a:t>11-4-2021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r>
              <a:rPr lang="nl-NL"/>
              <a:t>VP2 het verpleegplan, 2020-2021, docent Els Gerds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622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4B097102-83A1-4345-9027-63A68135AAC8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11-4-2021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948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B5E4-CED9-49EE-A8D4-489DD0D8DEB2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11-4-2021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186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7FB6F0AF-4F89-42A5-B1CA-644024213EDA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11-4-2021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63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CF92-371A-4553-BC3A-308F5B214122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11-4-2021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822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E175214-82E3-465D-A36E-A9FFE1A9C239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11-4-2021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5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6D458CFD-30CC-4F47-AD5C-1D593F372A72}" type="datetime1">
              <a:rPr lang="nl-NL" smtClean="0"/>
              <a:t>11-4-2021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r>
              <a:rPr lang="nl-NL"/>
              <a:t>VP2 het verpleegplan, 2020-2021, docent Els Gerds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1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39D4-F764-4340-A69D-59D59EC87BE0}" type="datetime1">
              <a:rPr lang="nl-NL" smtClean="0"/>
              <a:t>11-4-2021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r>
              <a:rPr lang="nl-NL"/>
              <a:t>VP2 het verpleegplan, 2020-2021, docent Els Gerds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6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0AAA0588-680F-49B9-A254-48D61935987F}" type="datetime1">
              <a:rPr lang="nl-NL" smtClean="0"/>
              <a:t>11-4-2021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r>
              <a:rPr lang="nl-NL"/>
              <a:t>VP2 het verpleegplan, 2020-2021, docent Els Gerds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9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5B7C-FA73-4C2C-BABC-AA26EA51ACAB}" type="datetime1">
              <a:rPr lang="nl-NL" smtClean="0"/>
              <a:t>11-4-2021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VP2 het verpleegplan, 2020-2021, docent Els Gerds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9969B851-9EAE-41EF-9189-5C3508CFD5A1}" type="datetime1">
              <a:rPr lang="nl-NL" smtClean="0"/>
              <a:t>11-4-2021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r>
              <a:rPr lang="nl-NL"/>
              <a:t>VP2 het verpleegplan, 2020-2021, docent Els Gerds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7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28B7F-424E-4A8F-AC0B-DBA2E1DE1077}" type="datetime1">
              <a:rPr lang="nl-NL" smtClean="0"/>
              <a:t>11-4-2021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VP2 het verpleegplan, 2020-2021, docent Els Gerds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9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371" y="2358392"/>
            <a:ext cx="2624000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6237" y="794719"/>
            <a:ext cx="4462527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3504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672FE-986B-4E03-B660-DB18A285107F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11-4-2021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3504" y="6227064"/>
            <a:ext cx="79415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57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0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35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371" y="2358392"/>
            <a:ext cx="2624000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6237" y="794719"/>
            <a:ext cx="4462527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3504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8B0E8-4F52-43B8-8D49-AC953CE09C5B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11-4-2021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3504" y="6227064"/>
            <a:ext cx="79415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42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0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35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9DAF0-B115-4902-B6C8-5D8C09B82D21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11-4-2021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5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/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812718"/>
            <a:ext cx="9386888" cy="5192849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1630437" y="2693709"/>
            <a:ext cx="3314068" cy="3194707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5935" y="1376233"/>
            <a:ext cx="5821442" cy="400729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62208" y="2403629"/>
            <a:ext cx="5219585" cy="1246856"/>
          </a:xfrm>
        </p:spPr>
        <p:txBody>
          <a:bodyPr>
            <a:normAutofit/>
          </a:bodyPr>
          <a:lstStyle/>
          <a:p>
            <a:r>
              <a:rPr lang="de-DE" sz="3600" dirty="0" err="1">
                <a:latin typeface="+mn-lt"/>
                <a:cs typeface="Calibri" panose="020F0502020204030204" pitchFamily="34" charset="0"/>
              </a:rPr>
              <a:t>Doelen</a:t>
            </a:r>
            <a:r>
              <a:rPr lang="de-DE" sz="36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3600" dirty="0" err="1">
                <a:latin typeface="+mn-lt"/>
                <a:cs typeface="Calibri" panose="020F0502020204030204" pitchFamily="34" charset="0"/>
              </a:rPr>
              <a:t>formuleren</a:t>
            </a:r>
            <a:endParaRPr lang="de-DE" sz="36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41704" y="3695018"/>
            <a:ext cx="4060594" cy="897538"/>
          </a:xfrm>
        </p:spPr>
        <p:txBody>
          <a:bodyPr vert="horz" lIns="68580" tIns="0" rIns="68580" bIns="34290" rtlCol="0" anchor="t">
            <a:normAutofit/>
          </a:bodyPr>
          <a:lstStyle/>
          <a:p>
            <a:r>
              <a:rPr lang="de-DE" sz="1500" dirty="0">
                <a:cs typeface="Calibri" panose="020F0502020204030204" pitchFamily="34" charset="0"/>
              </a:rPr>
              <a:t>PES &amp; CARPENITO</a:t>
            </a:r>
          </a:p>
          <a:p>
            <a:endParaRPr lang="de-DE" sz="1500" dirty="0">
              <a:cs typeface="Calibri" panose="020F0502020204030204" pitchFamily="34" charset="0"/>
            </a:endParaRPr>
          </a:p>
        </p:txBody>
      </p:sp>
      <p:pic>
        <p:nvPicPr>
          <p:cNvPr id="4" name="Afbeelding 4" descr="Afbeelding met tekst&#10;&#10;Beschrijving is gegenereerd met hoge betrouwbaarheid">
            <a:extLst>
              <a:ext uri="{FF2B5EF4-FFF2-40B4-BE49-F238E27FC236}">
                <a16:creationId xmlns:a16="http://schemas.microsoft.com/office/drawing/2014/main" id="{3BD4EC74-13D0-4B5B-8F99-51095FF7C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460" y="2096675"/>
            <a:ext cx="2715164" cy="86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E151EE-5CDB-4D32-BDF9-37D25D399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AE6957-9DDA-4185-9C44-80BB85DBE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Beantwoord de volgende vragen;</a:t>
            </a:r>
          </a:p>
          <a:p>
            <a:r>
              <a:rPr lang="nl-NL" dirty="0"/>
              <a:t>Wat is het verschil tussen </a:t>
            </a:r>
            <a:r>
              <a:rPr lang="nl-NL" dirty="0" err="1"/>
              <a:t>Carpenito</a:t>
            </a:r>
            <a:r>
              <a:rPr lang="nl-NL" dirty="0"/>
              <a:t>, Gordon en het OMAHA systeem? </a:t>
            </a:r>
          </a:p>
          <a:p>
            <a:r>
              <a:rPr lang="nl-NL" dirty="0"/>
              <a:t>Welke herken je van de afdeling? </a:t>
            </a:r>
          </a:p>
          <a:p>
            <a:r>
              <a:rPr lang="nl-NL" dirty="0"/>
              <a:t>Met welke classificatie systemen heb je wel/geen ervaring? </a:t>
            </a:r>
          </a:p>
          <a:p>
            <a:r>
              <a:rPr lang="nl-NL" dirty="0"/>
              <a:t>Hoe pas je de classificatiesystemen toe op de afdeling?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6191D3A-97BB-4CE1-AD19-1C555805A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6117B4D-4D6C-4087-A07B-C02D45D5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5B7C-FA73-4C2C-BABC-AA26EA51ACAB}" type="datetime1">
              <a:rPr lang="nl-NL" smtClean="0"/>
              <a:t>11-4-2021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6681F9C-BA8B-43F9-93C0-BA166A1FB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8BB33BA-4B80-4A6E-BACB-D3EBC8AC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93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46D7320D-AB25-4689-9709-D27FF2353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6D17DA0-CF9F-4758-9F4D-025230277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42" name="Freeform 5">
              <a:extLst>
                <a:ext uri="{FF2B5EF4-FFF2-40B4-BE49-F238E27FC236}">
                  <a16:creationId xmlns:a16="http://schemas.microsoft.com/office/drawing/2014/main" id="{CC7C189A-45D9-43D9-9451-6F5E1B374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6">
              <a:extLst>
                <a:ext uri="{FF2B5EF4-FFF2-40B4-BE49-F238E27FC236}">
                  <a16:creationId xmlns:a16="http://schemas.microsoft.com/office/drawing/2014/main" id="{2D90DE79-5688-4E2A-9B68-53A61FEEC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7">
              <a:extLst>
                <a:ext uri="{FF2B5EF4-FFF2-40B4-BE49-F238E27FC236}">
                  <a16:creationId xmlns:a16="http://schemas.microsoft.com/office/drawing/2014/main" id="{24144CF6-104B-4093-B17B-39E5191B1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8">
              <a:extLst>
                <a:ext uri="{FF2B5EF4-FFF2-40B4-BE49-F238E27FC236}">
                  <a16:creationId xmlns:a16="http://schemas.microsoft.com/office/drawing/2014/main" id="{CAA699A8-9F0B-4956-9854-F0AD8D5BB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9">
              <a:extLst>
                <a:ext uri="{FF2B5EF4-FFF2-40B4-BE49-F238E27FC236}">
                  <a16:creationId xmlns:a16="http://schemas.microsoft.com/office/drawing/2014/main" id="{D513484D-23AB-4349-A1BB-6086674F0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0">
              <a:extLst>
                <a:ext uri="{FF2B5EF4-FFF2-40B4-BE49-F238E27FC236}">
                  <a16:creationId xmlns:a16="http://schemas.microsoft.com/office/drawing/2014/main" id="{296AAF2D-E513-4551-9ED8-ECCE3EAC6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1">
              <a:extLst>
                <a:ext uri="{FF2B5EF4-FFF2-40B4-BE49-F238E27FC236}">
                  <a16:creationId xmlns:a16="http://schemas.microsoft.com/office/drawing/2014/main" id="{CE0B9976-C4E0-49C2-9594-4A7010EC4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2">
              <a:extLst>
                <a:ext uri="{FF2B5EF4-FFF2-40B4-BE49-F238E27FC236}">
                  <a16:creationId xmlns:a16="http://schemas.microsoft.com/office/drawing/2014/main" id="{0BEFB183-5CD4-4FE8-A1CC-8DFCFE2B0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3">
              <a:extLst>
                <a:ext uri="{FF2B5EF4-FFF2-40B4-BE49-F238E27FC236}">
                  <a16:creationId xmlns:a16="http://schemas.microsoft.com/office/drawing/2014/main" id="{D07AB8ED-FF23-4C85-A50F-0D88CF5C4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4">
              <a:extLst>
                <a:ext uri="{FF2B5EF4-FFF2-40B4-BE49-F238E27FC236}">
                  <a16:creationId xmlns:a16="http://schemas.microsoft.com/office/drawing/2014/main" id="{C5CD4F5F-1066-4BB5-8385-1B613E498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5">
              <a:extLst>
                <a:ext uri="{FF2B5EF4-FFF2-40B4-BE49-F238E27FC236}">
                  <a16:creationId xmlns:a16="http://schemas.microsoft.com/office/drawing/2014/main" id="{F048AAD4-E1F1-449E-8624-F1B036F43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6">
              <a:extLst>
                <a:ext uri="{FF2B5EF4-FFF2-40B4-BE49-F238E27FC236}">
                  <a16:creationId xmlns:a16="http://schemas.microsoft.com/office/drawing/2014/main" id="{7B6D79C2-3F7A-422A-AB38-A13EAA83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7">
              <a:extLst>
                <a:ext uri="{FF2B5EF4-FFF2-40B4-BE49-F238E27FC236}">
                  <a16:creationId xmlns:a16="http://schemas.microsoft.com/office/drawing/2014/main" id="{916F9D96-AC91-443B-99AB-1C52AB34D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8">
              <a:extLst>
                <a:ext uri="{FF2B5EF4-FFF2-40B4-BE49-F238E27FC236}">
                  <a16:creationId xmlns:a16="http://schemas.microsoft.com/office/drawing/2014/main" id="{72895406-4BE3-479E-816C-58193275D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9">
              <a:extLst>
                <a:ext uri="{FF2B5EF4-FFF2-40B4-BE49-F238E27FC236}">
                  <a16:creationId xmlns:a16="http://schemas.microsoft.com/office/drawing/2014/main" id="{66986B8D-CAD0-4CD1-B428-FD13EDE07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20">
              <a:extLst>
                <a:ext uri="{FF2B5EF4-FFF2-40B4-BE49-F238E27FC236}">
                  <a16:creationId xmlns:a16="http://schemas.microsoft.com/office/drawing/2014/main" id="{388939BC-8E36-4DAB-AC5C-6DC79E172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21">
              <a:extLst>
                <a:ext uri="{FF2B5EF4-FFF2-40B4-BE49-F238E27FC236}">
                  <a16:creationId xmlns:a16="http://schemas.microsoft.com/office/drawing/2014/main" id="{CBF6497C-4F40-434A-8478-7B508A0EC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22">
              <a:extLst>
                <a:ext uri="{FF2B5EF4-FFF2-40B4-BE49-F238E27FC236}">
                  <a16:creationId xmlns:a16="http://schemas.microsoft.com/office/drawing/2014/main" id="{E10B9D74-AA32-4A91-A5B9-E3E9B76C7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23">
              <a:extLst>
                <a:ext uri="{FF2B5EF4-FFF2-40B4-BE49-F238E27FC236}">
                  <a16:creationId xmlns:a16="http://schemas.microsoft.com/office/drawing/2014/main" id="{848835CF-B1B8-4E09-A58D-60C5AAE03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24">
              <a:extLst>
                <a:ext uri="{FF2B5EF4-FFF2-40B4-BE49-F238E27FC236}">
                  <a16:creationId xmlns:a16="http://schemas.microsoft.com/office/drawing/2014/main" id="{C86A11D8-D0A7-453A-8361-3D853F33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25">
              <a:extLst>
                <a:ext uri="{FF2B5EF4-FFF2-40B4-BE49-F238E27FC236}">
                  <a16:creationId xmlns:a16="http://schemas.microsoft.com/office/drawing/2014/main" id="{37DC5C30-D89F-4942-A62C-3E9117B3D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E06DFFB4-0D87-4E4B-AC91-ABB404B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355CB393-C3BB-450A-9044-FE9053AEB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Isosceles Triangle 22">
              <a:extLst>
                <a:ext uri="{FF2B5EF4-FFF2-40B4-BE49-F238E27FC236}">
                  <a16:creationId xmlns:a16="http://schemas.microsoft.com/office/drawing/2014/main" id="{DCDF84FC-9D48-42E3-ABF4-5C9D61E13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37B7EFFA-55A2-43B4-ACB2-EC626EEEDE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6473" y="2358391"/>
            <a:ext cx="2624234" cy="2453676"/>
          </a:xfrm>
        </p:spPr>
        <p:txBody>
          <a:bodyPr>
            <a:normAutofit/>
          </a:bodyPr>
          <a:lstStyle/>
          <a:p>
            <a:r>
              <a:rPr lang="nl-NL" b="1" dirty="0">
                <a:latin typeface="+mn-lt"/>
                <a:cs typeface="Calibri Light"/>
              </a:rPr>
              <a:t>PES methodiek</a:t>
            </a:r>
            <a:r>
              <a:rPr lang="nl-NL" b="1" dirty="0">
                <a:cs typeface="Calibri Light"/>
              </a:rPr>
              <a:t> 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665CD6-0BC6-4E8D-AEC4-E89567842919}" type="datetime1">
              <a:rPr lang="nl-NL" smtClean="0"/>
              <a:t>11-4-2021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3A22877-B8AE-4F6B-8D4C-F58D5D5370A7}" type="slidenum">
              <a:rPr lang="nl-NL" smtClean="0"/>
              <a:pPr>
                <a:spcAft>
                  <a:spcPts val="600"/>
                </a:spcAft>
              </a:pPr>
              <a:t>11</a:t>
            </a:fld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37375" y="2275662"/>
            <a:ext cx="4812866" cy="377614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nl-NL" sz="1400" b="1" dirty="0">
                <a:solidFill>
                  <a:srgbClr val="FF0000"/>
                </a:solidFill>
              </a:rPr>
              <a:t>P</a:t>
            </a:r>
            <a:r>
              <a:rPr lang="nl-NL" sz="1400" dirty="0">
                <a:solidFill>
                  <a:srgbClr val="FF0000"/>
                </a:solidFill>
              </a:rPr>
              <a:t>robleem&gt; verpleegkundige diagnose</a:t>
            </a:r>
          </a:p>
          <a:p>
            <a:pPr>
              <a:lnSpc>
                <a:spcPct val="110000"/>
              </a:lnSpc>
            </a:pPr>
            <a:r>
              <a:rPr lang="nl-NL" sz="1400" b="1" dirty="0" err="1">
                <a:solidFill>
                  <a:srgbClr val="FF0000"/>
                </a:solidFill>
              </a:rPr>
              <a:t>E</a:t>
            </a:r>
            <a:r>
              <a:rPr lang="nl-NL" sz="1400" dirty="0" err="1">
                <a:solidFill>
                  <a:srgbClr val="FF0000"/>
                </a:solidFill>
              </a:rPr>
              <a:t>thiologie</a:t>
            </a:r>
            <a:r>
              <a:rPr lang="nl-NL" sz="1400" dirty="0">
                <a:solidFill>
                  <a:srgbClr val="FF0000"/>
                </a:solidFill>
              </a:rPr>
              <a:t>&gt; oorzaak van het probleem of wat het probleem beïnvloedt</a:t>
            </a:r>
          </a:p>
          <a:p>
            <a:pPr>
              <a:lnSpc>
                <a:spcPct val="110000"/>
              </a:lnSpc>
            </a:pPr>
            <a:r>
              <a:rPr lang="nl-NL" sz="1400" b="1" dirty="0">
                <a:solidFill>
                  <a:srgbClr val="FF0000"/>
                </a:solidFill>
              </a:rPr>
              <a:t>S</a:t>
            </a:r>
            <a:r>
              <a:rPr lang="nl-NL" sz="1400" dirty="0">
                <a:solidFill>
                  <a:srgbClr val="FF0000"/>
                </a:solidFill>
              </a:rPr>
              <a:t>ymptomen&gt; verschijnselen die het gevolg zijn van het probleem. Objectief en subjectief</a:t>
            </a:r>
          </a:p>
          <a:p>
            <a:pPr>
              <a:lnSpc>
                <a:spcPct val="110000"/>
              </a:lnSpc>
            </a:pPr>
            <a:r>
              <a:rPr lang="nl-NL" sz="1400" b="1" dirty="0"/>
              <a:t>D</a:t>
            </a:r>
            <a:r>
              <a:rPr lang="nl-NL" sz="1400" dirty="0"/>
              <a:t>oel&gt; wat is het gewenste resultaat? </a:t>
            </a:r>
          </a:p>
          <a:p>
            <a:pPr>
              <a:lnSpc>
                <a:spcPct val="110000"/>
              </a:lnSpc>
            </a:pPr>
            <a:r>
              <a:rPr lang="nl-NL" sz="1400" b="1" dirty="0"/>
              <a:t>I</a:t>
            </a:r>
            <a:r>
              <a:rPr lang="nl-NL" sz="1400" dirty="0"/>
              <a:t>nterventie&gt; plannen en uitvoeren van de verpleegkundige interventies</a:t>
            </a:r>
          </a:p>
          <a:p>
            <a:pPr>
              <a:lnSpc>
                <a:spcPct val="110000"/>
              </a:lnSpc>
            </a:pPr>
            <a:r>
              <a:rPr lang="nl-NL" sz="1400" b="1" dirty="0"/>
              <a:t>E</a:t>
            </a:r>
            <a:r>
              <a:rPr lang="nl-NL" sz="1400" dirty="0"/>
              <a:t>valuatie&gt; samen terugkijken, feedback en bijstellen</a:t>
            </a:r>
          </a:p>
          <a:p>
            <a:pPr marL="0" indent="0">
              <a:lnSpc>
                <a:spcPct val="110000"/>
              </a:lnSpc>
              <a:buNone/>
            </a:pPr>
            <a:endParaRPr lang="nl-NL" sz="140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8188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54FA7551-62F4-4FD6-98F0-F440C2EFB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04D1569-A1A7-470B-8546-EE5D81F2D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86" name="Freeform 5">
              <a:extLst>
                <a:ext uri="{FF2B5EF4-FFF2-40B4-BE49-F238E27FC236}">
                  <a16:creationId xmlns:a16="http://schemas.microsoft.com/office/drawing/2014/main" id="{DFC50A30-B248-4B63-B219-1E489DF87F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">
              <a:extLst>
                <a:ext uri="{FF2B5EF4-FFF2-40B4-BE49-F238E27FC236}">
                  <a16:creationId xmlns:a16="http://schemas.microsoft.com/office/drawing/2014/main" id="{EA7CF3E3-CE8B-4E82-948C-36A0D4AAD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">
              <a:extLst>
                <a:ext uri="{FF2B5EF4-FFF2-40B4-BE49-F238E27FC236}">
                  <a16:creationId xmlns:a16="http://schemas.microsoft.com/office/drawing/2014/main" id="{6C9604FC-0B58-4CC7-A999-630665069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">
              <a:extLst>
                <a:ext uri="{FF2B5EF4-FFF2-40B4-BE49-F238E27FC236}">
                  <a16:creationId xmlns:a16="http://schemas.microsoft.com/office/drawing/2014/main" id="{A909FCEE-12A5-454F-821A-3C86EF47B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">
              <a:extLst>
                <a:ext uri="{FF2B5EF4-FFF2-40B4-BE49-F238E27FC236}">
                  <a16:creationId xmlns:a16="http://schemas.microsoft.com/office/drawing/2014/main" id="{C9540466-9FAF-4B37-8EB1-62AC47860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0">
              <a:extLst>
                <a:ext uri="{FF2B5EF4-FFF2-40B4-BE49-F238E27FC236}">
                  <a16:creationId xmlns:a16="http://schemas.microsoft.com/office/drawing/2014/main" id="{278B340E-B0D9-4451-806E-E104AC1F2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1">
              <a:extLst>
                <a:ext uri="{FF2B5EF4-FFF2-40B4-BE49-F238E27FC236}">
                  <a16:creationId xmlns:a16="http://schemas.microsoft.com/office/drawing/2014/main" id="{5A0C7D08-9828-4793-9A58-57BECAE80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2">
              <a:extLst>
                <a:ext uri="{FF2B5EF4-FFF2-40B4-BE49-F238E27FC236}">
                  <a16:creationId xmlns:a16="http://schemas.microsoft.com/office/drawing/2014/main" id="{13A24A47-FA45-4531-81D9-6148DD9ED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3">
              <a:extLst>
                <a:ext uri="{FF2B5EF4-FFF2-40B4-BE49-F238E27FC236}">
                  <a16:creationId xmlns:a16="http://schemas.microsoft.com/office/drawing/2014/main" id="{1AB52FA6-6D25-4EA3-B11E-BE46788A8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4">
              <a:extLst>
                <a:ext uri="{FF2B5EF4-FFF2-40B4-BE49-F238E27FC236}">
                  <a16:creationId xmlns:a16="http://schemas.microsoft.com/office/drawing/2014/main" id="{8AEDF898-DA89-465A-95CF-94369C7D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5">
              <a:extLst>
                <a:ext uri="{FF2B5EF4-FFF2-40B4-BE49-F238E27FC236}">
                  <a16:creationId xmlns:a16="http://schemas.microsoft.com/office/drawing/2014/main" id="{4C46D32B-BD05-42DF-88EA-6188993AA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6">
              <a:extLst>
                <a:ext uri="{FF2B5EF4-FFF2-40B4-BE49-F238E27FC236}">
                  <a16:creationId xmlns:a16="http://schemas.microsoft.com/office/drawing/2014/main" id="{22CFB529-CCDE-4C6B-AED9-D7EE06E2E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7">
              <a:extLst>
                <a:ext uri="{FF2B5EF4-FFF2-40B4-BE49-F238E27FC236}">
                  <a16:creationId xmlns:a16="http://schemas.microsoft.com/office/drawing/2014/main" id="{46DF7DA7-6308-408D-802B-97AC4C38E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8">
              <a:extLst>
                <a:ext uri="{FF2B5EF4-FFF2-40B4-BE49-F238E27FC236}">
                  <a16:creationId xmlns:a16="http://schemas.microsoft.com/office/drawing/2014/main" id="{C1051496-180E-4C8D-B12C-B44A473C4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9">
              <a:extLst>
                <a:ext uri="{FF2B5EF4-FFF2-40B4-BE49-F238E27FC236}">
                  <a16:creationId xmlns:a16="http://schemas.microsoft.com/office/drawing/2014/main" id="{EFD92D55-216C-4F38-B4F8-DBD23E0BE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0">
              <a:extLst>
                <a:ext uri="{FF2B5EF4-FFF2-40B4-BE49-F238E27FC236}">
                  <a16:creationId xmlns:a16="http://schemas.microsoft.com/office/drawing/2014/main" id="{04783097-1310-45AC-A2A9-28B886E45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1">
              <a:extLst>
                <a:ext uri="{FF2B5EF4-FFF2-40B4-BE49-F238E27FC236}">
                  <a16:creationId xmlns:a16="http://schemas.microsoft.com/office/drawing/2014/main" id="{451863B8-9514-4697-ACE7-28DE35AF0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2">
              <a:extLst>
                <a:ext uri="{FF2B5EF4-FFF2-40B4-BE49-F238E27FC236}">
                  <a16:creationId xmlns:a16="http://schemas.microsoft.com/office/drawing/2014/main" id="{DE27BC31-4B0D-43DA-A50D-620C4F0E0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3">
              <a:extLst>
                <a:ext uri="{FF2B5EF4-FFF2-40B4-BE49-F238E27FC236}">
                  <a16:creationId xmlns:a16="http://schemas.microsoft.com/office/drawing/2014/main" id="{F02B9293-6045-48F7-BA66-C6CEE079A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4">
              <a:extLst>
                <a:ext uri="{FF2B5EF4-FFF2-40B4-BE49-F238E27FC236}">
                  <a16:creationId xmlns:a16="http://schemas.microsoft.com/office/drawing/2014/main" id="{1B057154-9E55-4F46-8F52-2C2340C2C4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5">
              <a:extLst>
                <a:ext uri="{FF2B5EF4-FFF2-40B4-BE49-F238E27FC236}">
                  <a16:creationId xmlns:a16="http://schemas.microsoft.com/office/drawing/2014/main" id="{F0D99776-B00A-463D-B3CC-63B7A186B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85769A7-372A-438A-9AA5-96DC5E66F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8EA495A-1769-4B8F-A33B-BDAE3027B4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Isosceles Triangle 22">
              <a:extLst>
                <a:ext uri="{FF2B5EF4-FFF2-40B4-BE49-F238E27FC236}">
                  <a16:creationId xmlns:a16="http://schemas.microsoft.com/office/drawing/2014/main" id="{56F53DA0-076C-4B0B-99BF-10C069910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E97A8E7D-1D13-4A15-B53E-B5FEC4DFB0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6473" y="2358391"/>
            <a:ext cx="2624234" cy="2453676"/>
          </a:xfrm>
        </p:spPr>
        <p:txBody>
          <a:bodyPr>
            <a:normAutofit/>
          </a:bodyPr>
          <a:lstStyle/>
          <a:p>
            <a:r>
              <a:rPr lang="nl-NL" sz="2400" dirty="0">
                <a:latin typeface="+mn-lt"/>
              </a:rPr>
              <a:t>P: (</a:t>
            </a:r>
            <a:r>
              <a:rPr lang="nl-NL" sz="2400" dirty="0" err="1">
                <a:latin typeface="+mn-lt"/>
              </a:rPr>
              <a:t>gezondheids</a:t>
            </a:r>
            <a:r>
              <a:rPr lang="nl-NL" sz="2400" dirty="0">
                <a:latin typeface="+mn-lt"/>
              </a:rPr>
              <a:t>)</a:t>
            </a:r>
            <a:br>
              <a:rPr lang="nl-NL" sz="2400" dirty="0">
                <a:latin typeface="+mn-lt"/>
              </a:rPr>
            </a:br>
            <a:r>
              <a:rPr lang="nl-NL" sz="2400" dirty="0">
                <a:latin typeface="+mn-lt"/>
              </a:rPr>
              <a:t>probleem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FB9D8E-1BDB-4C76-81CA-B16027C3E8BD}" type="datetime1">
              <a:rPr lang="nl-NL" smtClean="0"/>
              <a:t>11-4-2021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95FEBB3-0925-491B-9120-27B8BB1C1FE5}" type="slidenum">
              <a:rPr lang="nl-NL" smtClean="0"/>
              <a:pPr>
                <a:spcAft>
                  <a:spcPts val="600"/>
                </a:spcAft>
              </a:pPr>
              <a:t>12</a:t>
            </a:fld>
            <a:endParaRPr lang="nl-NL"/>
          </a:p>
        </p:txBody>
      </p:sp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1A2438B2-9912-419F-9C39-448B5CB18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6448" y="803186"/>
            <a:ext cx="4701761" cy="1807285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93779" y="1912939"/>
            <a:ext cx="5473404" cy="49439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nl-NL" dirty="0"/>
          </a:p>
          <a:p>
            <a:pPr marL="0" indent="0">
              <a:lnSpc>
                <a:spcPct val="110000"/>
              </a:lnSpc>
              <a:buNone/>
            </a:pPr>
            <a:endParaRPr lang="nl-NL" sz="1400" dirty="0"/>
          </a:p>
          <a:p>
            <a:pPr>
              <a:lnSpc>
                <a:spcPct val="110000"/>
              </a:lnSpc>
            </a:pPr>
            <a:r>
              <a:rPr lang="nl-NL" sz="1400" dirty="0"/>
              <a:t>Tijdelijke (genezen of verhelpen)</a:t>
            </a:r>
          </a:p>
          <a:p>
            <a:pPr>
              <a:lnSpc>
                <a:spcPct val="110000"/>
              </a:lnSpc>
            </a:pPr>
            <a:r>
              <a:rPr lang="nl-NL" sz="1400" dirty="0"/>
              <a:t>Blijvende (chronisch)</a:t>
            </a:r>
          </a:p>
          <a:p>
            <a:pPr>
              <a:lnSpc>
                <a:spcPct val="110000"/>
              </a:lnSpc>
            </a:pPr>
            <a:r>
              <a:rPr lang="nl-NL" sz="1400" dirty="0"/>
              <a:t>Actueel/potentieel (wat je aan ziet komen) </a:t>
            </a:r>
          </a:p>
          <a:p>
            <a:pPr>
              <a:lnSpc>
                <a:spcPct val="110000"/>
              </a:lnSpc>
            </a:pPr>
            <a:r>
              <a:rPr lang="nl-NL" sz="1400" dirty="0"/>
              <a:t>Je werkt altijd één diagnose tegelijk uit in de PES</a:t>
            </a:r>
          </a:p>
          <a:p>
            <a:pPr>
              <a:lnSpc>
                <a:spcPct val="110000"/>
              </a:lnSpc>
            </a:pPr>
            <a:r>
              <a:rPr lang="nl-NL" sz="1400" dirty="0"/>
              <a:t>Vraag: wat is het verpleegkundige probleem= diagnose? </a:t>
            </a:r>
          </a:p>
          <a:p>
            <a:pPr>
              <a:lnSpc>
                <a:spcPct val="110000"/>
              </a:lnSpc>
            </a:pPr>
            <a:endParaRPr lang="nl-NL" sz="1400" dirty="0"/>
          </a:p>
          <a:p>
            <a:pPr>
              <a:lnSpc>
                <a:spcPct val="110000"/>
              </a:lnSpc>
            </a:pPr>
            <a:endParaRPr lang="nl-NL" sz="1200" b="1" dirty="0"/>
          </a:p>
          <a:p>
            <a:pPr>
              <a:lnSpc>
                <a:spcPct val="110000"/>
              </a:lnSpc>
            </a:pPr>
            <a:endParaRPr lang="nl-NL" sz="120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1792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F339972-4E0B-4301-8C27-1D6F4E55E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465" y="798881"/>
            <a:ext cx="6505070" cy="1048945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tx1"/>
                </a:solidFill>
                <a:latin typeface="+mn-lt"/>
                <a:cs typeface="Calibri Light"/>
              </a:rPr>
              <a:t>Actuele en potentiele zorgproblemen </a:t>
            </a:r>
            <a:endParaRPr lang="nl-NL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77F80F4D-D49D-4E24-81C1-17B48AE36E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984184"/>
              </p:ext>
            </p:extLst>
          </p:nvPr>
        </p:nvGraphicFramePr>
        <p:xfrm>
          <a:off x="605791" y="1990976"/>
          <a:ext cx="7932419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E0E3-ECF1-4CB8-A351-D43DBB30663B}" type="datetime1">
              <a:rPr lang="nl-NL" smtClean="0"/>
              <a:t>11-4-2021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840582" y="6238728"/>
            <a:ext cx="7854696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38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46D7320D-AB25-4689-9709-D27FF2353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6D17DA0-CF9F-4758-9F4D-025230277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CC7C189A-45D9-43D9-9451-6F5E1B374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2D90DE79-5688-4E2A-9B68-53A61FEEC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24144CF6-104B-4093-B17B-39E5191B1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CAA699A8-9F0B-4956-9854-F0AD8D5BB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D513484D-23AB-4349-A1BB-6086674F0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296AAF2D-E513-4551-9ED8-ECCE3EAC6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CE0B9976-C4E0-49C2-9594-4A7010EC4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id="{0BEFB183-5CD4-4FE8-A1CC-8DFCFE2B0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D07AB8ED-FF23-4C85-A50F-0D88CF5C4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C5CD4F5F-1066-4BB5-8385-1B613E498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F048AAD4-E1F1-449E-8624-F1B036F43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7B6D79C2-3F7A-422A-AB38-A13EAA83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916F9D96-AC91-443B-99AB-1C52AB34D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72895406-4BE3-479E-816C-58193275D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66986B8D-CAD0-4CD1-B428-FD13EDE07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388939BC-8E36-4DAB-AC5C-6DC79E172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CBF6497C-4F40-434A-8478-7B508A0EC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E10B9D74-AA32-4A91-A5B9-E3E9B76C7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848835CF-B1B8-4E09-A58D-60C5AAE03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id="{C86A11D8-D0A7-453A-8361-3D853F33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id="{37DC5C30-D89F-4942-A62C-3E9117B3D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06DFFB4-0D87-4E4B-AC91-ABB404B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55CB393-C3BB-450A-9044-FE9053AEB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Isosceles Triangle 22">
              <a:extLst>
                <a:ext uri="{FF2B5EF4-FFF2-40B4-BE49-F238E27FC236}">
                  <a16:creationId xmlns:a16="http://schemas.microsoft.com/office/drawing/2014/main" id="{DCDF84FC-9D48-42E3-ABF4-5C9D61E13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7B7EFFA-55A2-43B4-ACB2-EC626EEEDE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6473" y="2358391"/>
            <a:ext cx="2624234" cy="2453676"/>
          </a:xfrm>
        </p:spPr>
        <p:txBody>
          <a:bodyPr>
            <a:normAutofit/>
          </a:bodyPr>
          <a:lstStyle/>
          <a:p>
            <a:r>
              <a:rPr lang="nl-NL" dirty="0">
                <a:latin typeface="+mn-lt"/>
              </a:rPr>
              <a:t>E: etiologie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6BAE49-C543-4B14-8B06-E8ECF9AC6E1D}" type="datetime1">
              <a:rPr lang="nl-NL" smtClean="0"/>
              <a:t>11-4-2021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3A22877-B8AE-4F6B-8D4C-F58D5D5370A7}" type="slidenum">
              <a:rPr lang="nl-NL" smtClean="0"/>
              <a:pPr>
                <a:spcAft>
                  <a:spcPts val="600"/>
                </a:spcAft>
              </a:pPr>
              <a:t>14</a:t>
            </a:fld>
            <a:endParaRPr lang="nl-N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8" r="-3" b="20103"/>
          <a:stretch/>
        </p:blipFill>
        <p:spPr bwMode="auto">
          <a:xfrm>
            <a:off x="3759426" y="2106030"/>
            <a:ext cx="4705920" cy="1806434"/>
          </a:xfrm>
          <a:prstGeom prst="rect">
            <a:avLst/>
          </a:prstGeom>
          <a:noFill/>
          <a:ln w="9525">
            <a:solidFill>
              <a:schemeClr val="tx1">
                <a:alpha val="2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21892" y="3091882"/>
            <a:ext cx="5602801" cy="365003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nl-NL" sz="1700" dirty="0"/>
          </a:p>
          <a:p>
            <a:pPr marL="114300" indent="0">
              <a:buNone/>
            </a:pPr>
            <a:r>
              <a:rPr lang="nl-NL" dirty="0"/>
              <a:t>Je stelt de vraag: </a:t>
            </a:r>
          </a:p>
          <a:p>
            <a:pPr marL="114300" indent="0">
              <a:buNone/>
            </a:pPr>
            <a:r>
              <a:rPr lang="nl-NL" dirty="0"/>
              <a:t>Wat is de oorzaak? </a:t>
            </a:r>
          </a:p>
          <a:p>
            <a:pPr marL="114300" indent="0">
              <a:buNone/>
            </a:pPr>
            <a:r>
              <a:rPr lang="nl-NL" dirty="0"/>
              <a:t>Wat heeft invloed? </a:t>
            </a:r>
          </a:p>
          <a:p>
            <a:pPr marL="114300" indent="0">
              <a:buNone/>
            </a:pPr>
            <a:r>
              <a:rPr lang="nl-NL" dirty="0"/>
              <a:t>Risicofactoren?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0587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9B804006-101D-4F64-B355-23096AAA7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3F2C4BC-2412-4B5C-B484-720B59818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04" name="Freeform 5">
              <a:extLst>
                <a:ext uri="{FF2B5EF4-FFF2-40B4-BE49-F238E27FC236}">
                  <a16:creationId xmlns:a16="http://schemas.microsoft.com/office/drawing/2014/main" id="{0FD6677A-DA06-4AE8-BB1A-F5D8DAEA7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6">
              <a:extLst>
                <a:ext uri="{FF2B5EF4-FFF2-40B4-BE49-F238E27FC236}">
                  <a16:creationId xmlns:a16="http://schemas.microsoft.com/office/drawing/2014/main" id="{C95A3004-D2D9-428D-A694-8B00AAA52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7">
              <a:extLst>
                <a:ext uri="{FF2B5EF4-FFF2-40B4-BE49-F238E27FC236}">
                  <a16:creationId xmlns:a16="http://schemas.microsoft.com/office/drawing/2014/main" id="{DA39D583-C5D7-4848-8DA9-B241540D2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">
              <a:extLst>
                <a:ext uri="{FF2B5EF4-FFF2-40B4-BE49-F238E27FC236}">
                  <a16:creationId xmlns:a16="http://schemas.microsoft.com/office/drawing/2014/main" id="{B2EBD675-802F-4CF7-BD90-19F74557B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">
              <a:extLst>
                <a:ext uri="{FF2B5EF4-FFF2-40B4-BE49-F238E27FC236}">
                  <a16:creationId xmlns:a16="http://schemas.microsoft.com/office/drawing/2014/main" id="{F6EC98CD-B318-4626-A663-8A60DCEE8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">
              <a:extLst>
                <a:ext uri="{FF2B5EF4-FFF2-40B4-BE49-F238E27FC236}">
                  <a16:creationId xmlns:a16="http://schemas.microsoft.com/office/drawing/2014/main" id="{02310F35-7B86-428D-AE44-A20C68B50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">
              <a:extLst>
                <a:ext uri="{FF2B5EF4-FFF2-40B4-BE49-F238E27FC236}">
                  <a16:creationId xmlns:a16="http://schemas.microsoft.com/office/drawing/2014/main" id="{9F3B32EC-F7CB-4A1C-9E97-8BBD5A1AF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2">
              <a:extLst>
                <a:ext uri="{FF2B5EF4-FFF2-40B4-BE49-F238E27FC236}">
                  <a16:creationId xmlns:a16="http://schemas.microsoft.com/office/drawing/2014/main" id="{EAAE0FEF-EB48-4703-BA62-75B77929A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3">
              <a:extLst>
                <a:ext uri="{FF2B5EF4-FFF2-40B4-BE49-F238E27FC236}">
                  <a16:creationId xmlns:a16="http://schemas.microsoft.com/office/drawing/2014/main" id="{1A9BD6B8-CCA8-49A3-B87B-AE9C91CDE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4">
              <a:extLst>
                <a:ext uri="{FF2B5EF4-FFF2-40B4-BE49-F238E27FC236}">
                  <a16:creationId xmlns:a16="http://schemas.microsoft.com/office/drawing/2014/main" id="{CA83C38E-8767-4A44-99CA-8C29F30EE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5">
              <a:extLst>
                <a:ext uri="{FF2B5EF4-FFF2-40B4-BE49-F238E27FC236}">
                  <a16:creationId xmlns:a16="http://schemas.microsoft.com/office/drawing/2014/main" id="{02EF4BA0-DD24-4017-BC83-80C7539FD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6">
              <a:extLst>
                <a:ext uri="{FF2B5EF4-FFF2-40B4-BE49-F238E27FC236}">
                  <a16:creationId xmlns:a16="http://schemas.microsoft.com/office/drawing/2014/main" id="{5BC7DD6C-DD8A-4248-9DFD-86B7D20AF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7">
              <a:extLst>
                <a:ext uri="{FF2B5EF4-FFF2-40B4-BE49-F238E27FC236}">
                  <a16:creationId xmlns:a16="http://schemas.microsoft.com/office/drawing/2014/main" id="{B6CEECEA-280C-4164-90FF-3513DB5B4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8">
              <a:extLst>
                <a:ext uri="{FF2B5EF4-FFF2-40B4-BE49-F238E27FC236}">
                  <a16:creationId xmlns:a16="http://schemas.microsoft.com/office/drawing/2014/main" id="{E450BBA4-C6C4-4254-9E26-82EA8EFB2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9">
              <a:extLst>
                <a:ext uri="{FF2B5EF4-FFF2-40B4-BE49-F238E27FC236}">
                  <a16:creationId xmlns:a16="http://schemas.microsoft.com/office/drawing/2014/main" id="{9F5AF05D-ADE5-40B5-9BEA-DBA47987F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0">
              <a:extLst>
                <a:ext uri="{FF2B5EF4-FFF2-40B4-BE49-F238E27FC236}">
                  <a16:creationId xmlns:a16="http://schemas.microsoft.com/office/drawing/2014/main" id="{E33D2228-29F5-40AC-A2A9-554D1A17D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1">
              <a:extLst>
                <a:ext uri="{FF2B5EF4-FFF2-40B4-BE49-F238E27FC236}">
                  <a16:creationId xmlns:a16="http://schemas.microsoft.com/office/drawing/2014/main" id="{5964607D-A248-46AB-8BD7-8F54F8FAA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2">
              <a:extLst>
                <a:ext uri="{FF2B5EF4-FFF2-40B4-BE49-F238E27FC236}">
                  <a16:creationId xmlns:a16="http://schemas.microsoft.com/office/drawing/2014/main" id="{B316575A-7DD2-4E9A-8DD8-6F3FD7C2C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3">
              <a:extLst>
                <a:ext uri="{FF2B5EF4-FFF2-40B4-BE49-F238E27FC236}">
                  <a16:creationId xmlns:a16="http://schemas.microsoft.com/office/drawing/2014/main" id="{0FADEB75-5A76-45E6-A771-FD313172BF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4">
              <a:extLst>
                <a:ext uri="{FF2B5EF4-FFF2-40B4-BE49-F238E27FC236}">
                  <a16:creationId xmlns:a16="http://schemas.microsoft.com/office/drawing/2014/main" id="{28EEBD9F-7254-4078-83DA-35B26F29A4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5">
              <a:extLst>
                <a:ext uri="{FF2B5EF4-FFF2-40B4-BE49-F238E27FC236}">
                  <a16:creationId xmlns:a16="http://schemas.microsoft.com/office/drawing/2014/main" id="{77069F13-F943-48F9-9D12-7A0FDEE09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ADA2559-D208-4654-A8D6-0EAB57A6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8DCC9694-A5B4-4C87-B30C-10315BA95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Isosceles Triangle 22">
              <a:extLst>
                <a:ext uri="{FF2B5EF4-FFF2-40B4-BE49-F238E27FC236}">
                  <a16:creationId xmlns:a16="http://schemas.microsoft.com/office/drawing/2014/main" id="{A235B99A-CFD8-4244-8588-63B2E3A74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2C576FEE-B34E-4CD2-8D8E-48BBDB738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6473" y="2358391"/>
            <a:ext cx="2624234" cy="2453676"/>
          </a:xfrm>
        </p:spPr>
        <p:txBody>
          <a:bodyPr>
            <a:normAutofit/>
          </a:bodyPr>
          <a:lstStyle/>
          <a:p>
            <a:r>
              <a:rPr lang="nl-NL" sz="2800" dirty="0">
                <a:latin typeface="+mn-lt"/>
              </a:rPr>
              <a:t>S: symptoom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AD242B4-70A0-427C-92C1-8C8E968ED53F}" type="datetime1">
              <a:rPr lang="nl-NL" smtClean="0"/>
              <a:t>11-4-2021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3A22877-B8AE-4F6B-8D4C-F58D5D5370A7}" type="slidenum">
              <a:rPr lang="nl-NL" smtClean="0"/>
              <a:pPr>
                <a:spcAft>
                  <a:spcPts val="600"/>
                </a:spcAft>
              </a:pPr>
              <a:t>15</a:t>
            </a:fld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93779" y="2249045"/>
            <a:ext cx="5336951" cy="434910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NL" sz="1400" dirty="0"/>
              <a:t>verschijnselen die het gevolg zijn van het probleem</a:t>
            </a:r>
          </a:p>
          <a:p>
            <a:pPr>
              <a:lnSpc>
                <a:spcPct val="110000"/>
              </a:lnSpc>
            </a:pPr>
            <a:r>
              <a:rPr lang="nl-NL" sz="1400" dirty="0"/>
              <a:t>onderverdeling in objectief (is meetbaar) en subjectief (wat zorgvrager zegt/aangeeft, bijv. pijn)</a:t>
            </a:r>
          </a:p>
          <a:p>
            <a:pPr>
              <a:lnSpc>
                <a:spcPct val="110000"/>
              </a:lnSpc>
            </a:pPr>
            <a:endParaRPr lang="nl-NL" sz="180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nl-NL" dirty="0"/>
          </a:p>
        </p:txBody>
      </p:sp>
      <p:pic>
        <p:nvPicPr>
          <p:cNvPr id="7" name="Afbeelding 7">
            <a:extLst>
              <a:ext uri="{FF2B5EF4-FFF2-40B4-BE49-F238E27FC236}">
                <a16:creationId xmlns:a16="http://schemas.microsoft.com/office/drawing/2014/main" id="{20B97848-1AD5-4C6E-87C3-5EEC098EB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263" y="338497"/>
            <a:ext cx="2657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82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P: slapeloosheid </a:t>
            </a:r>
            <a:br>
              <a:rPr lang="nl-NL" dirty="0"/>
            </a:br>
            <a:r>
              <a:rPr lang="nl-NL" sz="1200" dirty="0"/>
              <a:t>(slaap-rustpatroon, blz. 358, verstoring van de hoeveelheid en kwaliteit van de slaap die het functioneren beperkt)</a:t>
            </a:r>
          </a:p>
          <a:p>
            <a:r>
              <a:rPr lang="nl-NL" dirty="0"/>
              <a:t>E: mw. is bang om de diagnose kanker te krijgen en mw. kan niet wennen aan de onrust op de patiëntenkamer</a:t>
            </a:r>
          </a:p>
          <a:p>
            <a:r>
              <a:rPr lang="nl-NL" dirty="0"/>
              <a:t>S: mw. zegt dat ze niet in slaap kan komen; ligt ‘s nachts veel wakker, doet alleen wat hazenslaapjes, voelt zich duf en niet uitgerust. Mw. valt overdag steeds is slaap en is lusteloos.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060A-C800-4738-A3C1-1917892AF086}" type="datetime1">
              <a:rPr lang="nl-NL" smtClean="0"/>
              <a:t>11-4-2021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38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6473" y="2358391"/>
            <a:ext cx="2624234" cy="2453676"/>
          </a:xfrm>
        </p:spPr>
        <p:txBody>
          <a:bodyPr>
            <a:normAutofit/>
          </a:bodyPr>
          <a:lstStyle/>
          <a:p>
            <a:r>
              <a:rPr lang="nl-NL" dirty="0">
                <a:cs typeface="Calibri Light"/>
              </a:rPr>
              <a:t>Evalueren voor jezelf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BD71F04-9B82-4315-AA60-1570AA4812BF}" type="datetime1">
              <a:rPr lang="nl-NL" smtClean="0"/>
              <a:t>11-4-2021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3A22877-B8AE-4F6B-8D4C-F58D5D5370A7}" type="slidenum">
              <a:rPr lang="nl-NL" smtClean="0"/>
              <a:pPr>
                <a:spcAft>
                  <a:spcPts val="600"/>
                </a:spcAft>
              </a:pPr>
              <a:t>17</a:t>
            </a:fld>
            <a:endParaRPr lang="nl-NL"/>
          </a:p>
        </p:txBody>
      </p:sp>
      <p:pic>
        <p:nvPicPr>
          <p:cNvPr id="7" name="Afbeelding 7">
            <a:extLst>
              <a:ext uri="{FF2B5EF4-FFF2-40B4-BE49-F238E27FC236}">
                <a16:creationId xmlns:a16="http://schemas.microsoft.com/office/drawing/2014/main" id="{3244D09B-3F65-4DE6-B5D8-A85F84A9D5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06" r="-1" b="3999"/>
          <a:stretch/>
        </p:blipFill>
        <p:spPr>
          <a:xfrm>
            <a:off x="4297006" y="430226"/>
            <a:ext cx="4705920" cy="1806434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84533" y="3091882"/>
            <a:ext cx="4783291" cy="2959925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r>
              <a:rPr lang="nl-NL" sz="2000" dirty="0">
                <a:ea typeface="+mn-lt"/>
                <a:cs typeface="+mn-lt"/>
              </a:rPr>
              <a:t>Heb  jij de lesdoelen behaald?</a:t>
            </a:r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Zijn er nog vragen? Schrijf ze op en stel ze in de SLB les! </a:t>
            </a:r>
          </a:p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8806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Je kunt benoemen welke verschillende classificatiesystemen er zijn.</a:t>
            </a:r>
          </a:p>
          <a:p>
            <a:r>
              <a:rPr lang="nl-NL" dirty="0"/>
              <a:t>Je kent de verschillende hulpmiddelen bij de  verpleegkundige diagnostiek.</a:t>
            </a:r>
          </a:p>
          <a:p>
            <a:r>
              <a:rPr lang="nl-NL" dirty="0"/>
              <a:t>Je kunt uitleggen wat er onder de PES structuur verstaan wordt.</a:t>
            </a:r>
          </a:p>
          <a:p>
            <a:r>
              <a:rPr lang="nl-NL" dirty="0"/>
              <a:t>Je weet hoe je </a:t>
            </a:r>
            <a:r>
              <a:rPr lang="nl-NL" dirty="0" err="1"/>
              <a:t>Carpenito</a:t>
            </a:r>
            <a:r>
              <a:rPr lang="nl-NL" dirty="0"/>
              <a:t> kunt inzetten.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B5E4-CED9-49EE-A8D4-489DD0D8DEB2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11-4-2021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876" y="1022346"/>
            <a:ext cx="3434000" cy="132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18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latin typeface="+mn-lt"/>
              </a:rPr>
              <a:t>Het verpleegkundig proces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400" dirty="0">
                <a:cs typeface="Calibri" panose="020F0502020204030204" pitchFamily="34" charset="0"/>
              </a:rPr>
              <a:t>Stap 1 verzamelen van gegevens</a:t>
            </a:r>
          </a:p>
          <a:p>
            <a:r>
              <a:rPr lang="nl-NL" sz="1400" dirty="0">
                <a:solidFill>
                  <a:srgbClr val="FF0000"/>
                </a:solidFill>
                <a:cs typeface="Calibri" panose="020F0502020204030204" pitchFamily="34" charset="0"/>
              </a:rPr>
              <a:t>Stap 2 vaststellen van de verpleegkundige diagnose</a:t>
            </a:r>
          </a:p>
          <a:p>
            <a:r>
              <a:rPr lang="nl-NL" sz="1400" dirty="0">
                <a:cs typeface="Calibri" panose="020F0502020204030204" pitchFamily="34" charset="0"/>
              </a:rPr>
              <a:t>Stap 3 formuleren van het verpleegkundig doel</a:t>
            </a:r>
          </a:p>
          <a:p>
            <a:r>
              <a:rPr lang="nl-NL" sz="1400" dirty="0">
                <a:cs typeface="Calibri" panose="020F0502020204030204" pitchFamily="34" charset="0"/>
              </a:rPr>
              <a:t>Stap 4 plannen van de verpleegkundige zorg</a:t>
            </a:r>
          </a:p>
          <a:p>
            <a:r>
              <a:rPr lang="nl-NL" sz="1400" dirty="0">
                <a:cs typeface="Calibri" panose="020F0502020204030204" pitchFamily="34" charset="0"/>
              </a:rPr>
              <a:t>Stap 5 uitvoeren van de verpleegkundige zorg</a:t>
            </a:r>
          </a:p>
          <a:p>
            <a:r>
              <a:rPr lang="nl-NL" sz="1400" dirty="0">
                <a:cs typeface="Calibri" panose="020F0502020204030204" pitchFamily="34" charset="0"/>
              </a:rPr>
              <a:t>Stap 6 evalueren van de verpleegkundige zorg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7A6D-5247-49F5-AEE1-682674DA89A6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11-4-2021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752" y="4527369"/>
            <a:ext cx="2590940" cy="16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92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Schrijf in je eigen woorden antwoord op:</a:t>
            </a:r>
          </a:p>
          <a:p>
            <a:r>
              <a:rPr lang="nl-NL" dirty="0"/>
              <a:t>Wat er volgens de WHO wordt verstaan onder gezondheid.</a:t>
            </a:r>
          </a:p>
          <a:p>
            <a:r>
              <a:rPr lang="nl-NL" dirty="0"/>
              <a:t>Wat een gezondheidsprobleem is.</a:t>
            </a:r>
          </a:p>
          <a:p>
            <a:r>
              <a:rPr lang="nl-NL" dirty="0"/>
              <a:t>Wat wordt bedoeld met : zelfzorgbehoefte, zelfzorgvermogen en zelfzorgtekort.</a:t>
            </a:r>
          </a:p>
          <a:p>
            <a:r>
              <a:rPr lang="nl-NL" dirty="0"/>
              <a:t>Wat wordt verstaan onder het verpleegkundig beroepsdomein.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9157-1774-4393-8C16-82C2B37B911B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11-4-2021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348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000" dirty="0">
                <a:latin typeface="+mn-lt"/>
              </a:rPr>
              <a:t>De verpleegkundige diagnose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Wordt opgesteld door de verpleegkundige en beschrijft  welke gezondheidsproblemen een zorgvrager heeft vanuit het </a:t>
            </a:r>
            <a:r>
              <a:rPr lang="nl-NL" b="1" dirty="0"/>
              <a:t>verpleegkundig beroepsdomein</a:t>
            </a:r>
            <a:r>
              <a:rPr lang="nl-NL" dirty="0"/>
              <a:t> (dus niet medisch!) </a:t>
            </a:r>
            <a:br>
              <a:rPr lang="nl-NL" dirty="0"/>
            </a:br>
            <a:endParaRPr lang="nl-NL" b="1" dirty="0"/>
          </a:p>
          <a:p>
            <a:r>
              <a:rPr lang="nl-NL" dirty="0"/>
              <a:t>D.m.v. van het analyseren en interpreteren van gegevens (stap 1) trekt de verpleegkundige conclusies en formuleert een diagnose/gezondheidsprobleem.</a:t>
            </a:r>
          </a:p>
          <a:p>
            <a:r>
              <a:rPr lang="nl-NL" dirty="0"/>
              <a:t>Het  gezondheidsprobleem dat het belangrijkste is komt bovenaan in het verpleegplan.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DBDA9-54EA-4344-92A6-BBDD008C94FA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11-4-2021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73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26A2E-7247-4E7F-8E38-E9AB06216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latin typeface="+mn-lt"/>
                <a:cs typeface="Calibri Light"/>
              </a:rPr>
              <a:t>Om over na te denken</a:t>
            </a:r>
            <a:endParaRPr lang="nl-NL" sz="2400" dirty="0"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309FBE-475C-47EB-869F-0C37F400E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400" dirty="0"/>
              <a:t>Zorgproblemen kies je samen met de zorgvrager en/ of mantelzorg</a:t>
            </a:r>
          </a:p>
          <a:p>
            <a:endParaRPr lang="nl-NL" sz="1400" dirty="0"/>
          </a:p>
          <a:p>
            <a:pPr marL="0" indent="0">
              <a:buNone/>
            </a:pPr>
            <a:r>
              <a:rPr lang="nl-NL" sz="1400" dirty="0"/>
              <a:t> </a:t>
            </a:r>
          </a:p>
          <a:p>
            <a:r>
              <a:rPr lang="nl-NL" sz="1400" b="1" dirty="0"/>
              <a:t>Stelling</a:t>
            </a:r>
            <a:r>
              <a:rPr lang="nl-NL" sz="1400" dirty="0"/>
              <a:t>: het voorstellen van verpleegdoelen gebeurt door de beroepsbeoefenaars, het vaststellen van verpleegdoelen kan alleen maar door de zorgvrager gebeuren….</a:t>
            </a:r>
          </a:p>
          <a:p>
            <a:pPr marL="0" indent="0">
              <a:buNone/>
            </a:pPr>
            <a:endParaRPr lang="nl-NL" sz="1400" dirty="0"/>
          </a:p>
        </p:txBody>
      </p:sp>
      <p:pic>
        <p:nvPicPr>
          <p:cNvPr id="4" name="Afbeelding 4" descr="Afbeelding met persoon, zitten, binnen, vrouw&#10;&#10;Beschrijving is gegenereerd met zeer hoge betrouwbaarheid">
            <a:extLst>
              <a:ext uri="{FF2B5EF4-FFF2-40B4-BE49-F238E27FC236}">
                <a16:creationId xmlns:a16="http://schemas.microsoft.com/office/drawing/2014/main" id="{7A7E839F-FB50-412F-990C-602396B597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11" r="523" b="11111"/>
          <a:stretch/>
        </p:blipFill>
        <p:spPr>
          <a:xfrm>
            <a:off x="634310" y="4484961"/>
            <a:ext cx="3203292" cy="1902123"/>
          </a:xfrm>
          <a:prstGeom prst="rect">
            <a:avLst/>
          </a:prstGeo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D0F2-5E9D-4F91-839F-B05CEC8BEAAB}" type="datetime1">
              <a:rPr lang="nl-NL" smtClean="0"/>
              <a:t>11-4-2021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1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741FF5-089F-41BD-80A2-269734220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classificeren?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CB13C5-DE6E-4B31-9649-04E9617B1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615344"/>
                </a:solidFill>
                <a:effectLst/>
                <a:latin typeface="Verdana" panose="020B0604030504040204" pitchFamily="34" charset="0"/>
              </a:rPr>
              <a:t>Classificeren is het ordenen van begrippen en het in rubrieken onderbrengen van zaken op grond van indelingscriteria en bepaalde kenmerken . Een classificatiesysteem is een referentiekader dat de verpleegkundige gebruikt om, als resultaat van de klinische besluitvorming, verpleegkundige zorg weer te geven (zie model </a:t>
            </a:r>
            <a:r>
              <a:rPr lang="nl-NL" b="0" i="0" dirty="0" err="1">
                <a:solidFill>
                  <a:srgbClr val="615344"/>
                </a:solidFill>
                <a:effectLst/>
                <a:latin typeface="Verdana" panose="020B0604030504040204" pitchFamily="34" charset="0"/>
              </a:rPr>
              <a:t>Bulechek</a:t>
            </a:r>
            <a:r>
              <a:rPr lang="nl-NL" b="0" i="0" dirty="0">
                <a:solidFill>
                  <a:srgbClr val="615344"/>
                </a:solidFill>
                <a:effectLst/>
                <a:latin typeface="Verdana" panose="020B0604030504040204" pitchFamily="34" charset="0"/>
              </a:rPr>
              <a:t> en </a:t>
            </a:r>
            <a:r>
              <a:rPr lang="nl-NL" b="0" i="0" dirty="0" err="1">
                <a:solidFill>
                  <a:srgbClr val="615344"/>
                </a:solidFill>
                <a:effectLst/>
                <a:latin typeface="Verdana" panose="020B0604030504040204" pitchFamily="34" charset="0"/>
              </a:rPr>
              <a:t>McCloskey</a:t>
            </a:r>
            <a:r>
              <a:rPr lang="nl-NL" b="0" i="0" dirty="0">
                <a:solidFill>
                  <a:srgbClr val="615344"/>
                </a:solidFill>
                <a:effectLst/>
                <a:latin typeface="Verdana" panose="020B0604030504040204" pitchFamily="34" charset="0"/>
              </a:rPr>
              <a:t>).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E762713-44E6-470E-ABEC-8309F2C73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472A354-355B-4F60-A104-62ED87A43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5B7C-FA73-4C2C-BABC-AA26EA51ACAB}" type="datetime1">
              <a:rPr lang="nl-NL" smtClean="0"/>
              <a:t>11-4-2021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834CF0-9637-4E25-A4AD-5632CCCD5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978D527-3498-44BF-8E99-34EB791CD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31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CC1DF-3F96-4700-B4D9-C19B1A5FB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Ontstaan classificatie systemen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D8CD0F-A378-4DC5-A27D-FEAFC2627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Samenvoeging van onderstaande classificatie systemen. </a:t>
            </a:r>
          </a:p>
          <a:p>
            <a:r>
              <a:rPr lang="nl-NL" dirty="0"/>
              <a:t>NIC: verpleegkundige interventies</a:t>
            </a:r>
          </a:p>
          <a:p>
            <a:r>
              <a:rPr lang="nl-NL" dirty="0"/>
              <a:t>NOC: verpleegkundige zorgresultaten</a:t>
            </a:r>
          </a:p>
          <a:p>
            <a:r>
              <a:rPr lang="nl-NL" dirty="0"/>
              <a:t>NANDA: verpleegkundige diagnosen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F7D1F9-C367-4AD1-B274-82E4EB3A4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060A-C800-4738-A3C1-1917892AF086}" type="datetime1">
              <a:rPr lang="nl-NL" smtClean="0"/>
              <a:t>11-4-2021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B64C6F-BB74-44A6-9A77-033960659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F6654D-F569-47DE-B3B4-D6C5EB14F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87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Classificatiesystemen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Doel: eenduidige beschrijving van problemen, je spreekt dezelfde taal</a:t>
            </a:r>
          </a:p>
          <a:p>
            <a:r>
              <a:rPr lang="nl-NL" dirty="0"/>
              <a:t>Gordon</a:t>
            </a:r>
          </a:p>
          <a:p>
            <a:r>
              <a:rPr lang="nl-NL" dirty="0" err="1"/>
              <a:t>Carpenito</a:t>
            </a:r>
            <a:endParaRPr lang="nl-NL" dirty="0"/>
          </a:p>
          <a:p>
            <a:r>
              <a:rPr lang="nl-NL" dirty="0"/>
              <a:t> Omaha system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060A-C800-4738-A3C1-1917892AF086}" type="datetime1">
              <a:rPr lang="nl-NL" smtClean="0"/>
              <a:t>11-4-2021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81282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1_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3.xml><?xml version="1.0" encoding="utf-8"?>
<a:theme xmlns:a="http://schemas.openxmlformats.org/drawingml/2006/main" name="2_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4.xml><?xml version="1.0" encoding="utf-8"?>
<a:theme xmlns:a="http://schemas.openxmlformats.org/drawingml/2006/main" name="3_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75B45D947B1A46B7537DDD4351FC76" ma:contentTypeVersion="13" ma:contentTypeDescription="Een nieuw document maken." ma:contentTypeScope="" ma:versionID="c3e20c04a48bdcc0dba7c75e009b5cfc">
  <xsd:schema xmlns:xsd="http://www.w3.org/2001/XMLSchema" xmlns:xs="http://www.w3.org/2001/XMLSchema" xmlns:p="http://schemas.microsoft.com/office/2006/metadata/properties" xmlns:ns3="5bf86457-a5ee-4b57-b6dc-29cd12a2b6d3" xmlns:ns4="0dd0bd30-6f9a-4213-96a8-2d723c8eeef5" targetNamespace="http://schemas.microsoft.com/office/2006/metadata/properties" ma:root="true" ma:fieldsID="29fba384dec01cba5b3ac4683d9ceb33" ns3:_="" ns4:_="">
    <xsd:import namespace="5bf86457-a5ee-4b57-b6dc-29cd12a2b6d3"/>
    <xsd:import namespace="0dd0bd30-6f9a-4213-96a8-2d723c8eeef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86457-a5ee-4b57-b6dc-29cd12a2b6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0bd30-6f9a-4213-96a8-2d723c8eeef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BCDA1F-4513-4DE0-842F-42478F9FFC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5437B0-A847-4C95-8225-97DB9EC63A2D}">
  <ds:schemaRefs>
    <ds:schemaRef ds:uri="http://purl.org/dc/elements/1.1/"/>
    <ds:schemaRef ds:uri="http://schemas.microsoft.com/office/2006/metadata/properties"/>
    <ds:schemaRef ds:uri="5bf86457-a5ee-4b57-b6dc-29cd12a2b6d3"/>
    <ds:schemaRef ds:uri="http://purl.org/dc/terms/"/>
    <ds:schemaRef ds:uri="http://schemas.openxmlformats.org/package/2006/metadata/core-properties"/>
    <ds:schemaRef ds:uri="0dd0bd30-6f9a-4213-96a8-2d723c8eeef5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7CFEFD6-9E3A-4B3C-8A49-1A0513FD37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f86457-a5ee-4b57-b6dc-29cd12a2b6d3"/>
    <ds:schemaRef ds:uri="0dd0bd30-6f9a-4213-96a8-2d723c8eee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649</TotalTime>
  <Words>754</Words>
  <Application>Microsoft Office PowerPoint</Application>
  <PresentationFormat>Diavoorstelling (4:3)</PresentationFormat>
  <Paragraphs>136</Paragraphs>
  <Slides>17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17</vt:i4>
      </vt:variant>
    </vt:vector>
  </HeadingPairs>
  <TitlesOfParts>
    <vt:vector size="26" baseType="lpstr">
      <vt:lpstr>Calibri</vt:lpstr>
      <vt:lpstr>Calibri Light</vt:lpstr>
      <vt:lpstr>Rockwell</vt:lpstr>
      <vt:lpstr>Verdana</vt:lpstr>
      <vt:lpstr>Wingdings</vt:lpstr>
      <vt:lpstr>Atlas</vt:lpstr>
      <vt:lpstr>1_Atlas</vt:lpstr>
      <vt:lpstr>2_Atlas</vt:lpstr>
      <vt:lpstr>3_Atlas</vt:lpstr>
      <vt:lpstr>Doelen formuleren</vt:lpstr>
      <vt:lpstr>Lesdoelen</vt:lpstr>
      <vt:lpstr>Het verpleegkundig proces</vt:lpstr>
      <vt:lpstr>Opdracht</vt:lpstr>
      <vt:lpstr>De verpleegkundige diagnose</vt:lpstr>
      <vt:lpstr>Om over na te denken</vt:lpstr>
      <vt:lpstr>Wat is classificeren?  </vt:lpstr>
      <vt:lpstr>Ontstaan classificatie systemen</vt:lpstr>
      <vt:lpstr>Classificatiesystemen</vt:lpstr>
      <vt:lpstr>Opdracht</vt:lpstr>
      <vt:lpstr>PES methodiek </vt:lpstr>
      <vt:lpstr>P: (gezondheids) probleem</vt:lpstr>
      <vt:lpstr>Actuele en potentiele zorgproblemen </vt:lpstr>
      <vt:lpstr>E: etiologie</vt:lpstr>
      <vt:lpstr>S: symptoom</vt:lpstr>
      <vt:lpstr>Voorbeeld</vt:lpstr>
      <vt:lpstr>Evalueren voor jezelf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PESDIE</dc:title>
  <dc:creator>kolbeeks</dc:creator>
  <cp:lastModifiedBy>Ester Varwijk</cp:lastModifiedBy>
  <cp:revision>66</cp:revision>
  <dcterms:created xsi:type="dcterms:W3CDTF">2015-07-11T06:31:42Z</dcterms:created>
  <dcterms:modified xsi:type="dcterms:W3CDTF">2021-04-11T12:51:31Z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0x0101007475B45D947B1A46B7537DDD4351FC76</vt:lpwstr>
  </property>
</Properties>
</file>