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59" r:id="rId5"/>
    <p:sldId id="279" r:id="rId6"/>
    <p:sldId id="260" r:id="rId7"/>
    <p:sldId id="280" r:id="rId8"/>
    <p:sldId id="281" r:id="rId9"/>
    <p:sldId id="261" r:id="rId10"/>
    <p:sldId id="282" r:id="rId11"/>
    <p:sldId id="262" r:id="rId12"/>
    <p:sldId id="283" r:id="rId13"/>
    <p:sldId id="263" r:id="rId14"/>
    <p:sldId id="284" r:id="rId15"/>
    <p:sldId id="285" r:id="rId16"/>
    <p:sldId id="264" r:id="rId17"/>
    <p:sldId id="265" r:id="rId18"/>
    <p:sldId id="286" r:id="rId19"/>
    <p:sldId id="287" r:id="rId20"/>
    <p:sldId id="266" r:id="rId21"/>
    <p:sldId id="267" r:id="rId22"/>
    <p:sldId id="288" r:id="rId23"/>
    <p:sldId id="289" r:id="rId24"/>
    <p:sldId id="268" r:id="rId25"/>
    <p:sldId id="290" r:id="rId26"/>
    <p:sldId id="269" r:id="rId27"/>
    <p:sldId id="291" r:id="rId28"/>
    <p:sldId id="270" r:id="rId29"/>
    <p:sldId id="292" r:id="rId30"/>
    <p:sldId id="293" r:id="rId31"/>
    <p:sldId id="271" r:id="rId32"/>
    <p:sldId id="294" r:id="rId33"/>
    <p:sldId id="272" r:id="rId34"/>
    <p:sldId id="295" r:id="rId35"/>
    <p:sldId id="273" r:id="rId36"/>
    <p:sldId id="296" r:id="rId37"/>
    <p:sldId id="297" r:id="rId38"/>
    <p:sldId id="274" r:id="rId39"/>
    <p:sldId id="275" r:id="rId40"/>
    <p:sldId id="298" r:id="rId41"/>
    <p:sldId id="299" r:id="rId42"/>
    <p:sldId id="276" r:id="rId43"/>
    <p:sldId id="300" r:id="rId44"/>
    <p:sldId id="277" r:id="rId45"/>
    <p:sldId id="301" r:id="rId46"/>
    <p:sldId id="302" r:id="rId4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B39-7D13-4F14-B40F-3E538164C733}" type="datetimeFigureOut">
              <a:rPr lang="nl-NL" smtClean="0"/>
              <a:pPr/>
              <a:t>25-4-2020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CCAE-4438-4151-A3B1-9EABB6CAC9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B39-7D13-4F14-B40F-3E538164C733}" type="datetimeFigureOut">
              <a:rPr lang="nl-NL" smtClean="0"/>
              <a:pPr/>
              <a:t>25-4-2020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CCAE-4438-4151-A3B1-9EABB6CAC9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B39-7D13-4F14-B40F-3E538164C733}" type="datetimeFigureOut">
              <a:rPr lang="nl-NL" smtClean="0"/>
              <a:pPr/>
              <a:t>25-4-2020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CCAE-4438-4151-A3B1-9EABB6CAC9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B39-7D13-4F14-B40F-3E538164C733}" type="datetimeFigureOut">
              <a:rPr lang="nl-NL" smtClean="0"/>
              <a:pPr/>
              <a:t>25-4-2020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CCAE-4438-4151-A3B1-9EABB6CAC9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B39-7D13-4F14-B40F-3E538164C733}" type="datetimeFigureOut">
              <a:rPr lang="nl-NL" smtClean="0"/>
              <a:pPr/>
              <a:t>25-4-2020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CCAE-4438-4151-A3B1-9EABB6CAC9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B39-7D13-4F14-B40F-3E538164C733}" type="datetimeFigureOut">
              <a:rPr lang="nl-NL" smtClean="0"/>
              <a:pPr/>
              <a:t>25-4-2020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CCAE-4438-4151-A3B1-9EABB6CAC9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B39-7D13-4F14-B40F-3E538164C733}" type="datetimeFigureOut">
              <a:rPr lang="nl-NL" smtClean="0"/>
              <a:pPr/>
              <a:t>25-4-2020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CCAE-4438-4151-A3B1-9EABB6CAC9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B39-7D13-4F14-B40F-3E538164C733}" type="datetimeFigureOut">
              <a:rPr lang="nl-NL" smtClean="0"/>
              <a:pPr/>
              <a:t>25-4-2020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CCAE-4438-4151-A3B1-9EABB6CAC9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B39-7D13-4F14-B40F-3E538164C733}" type="datetimeFigureOut">
              <a:rPr lang="nl-NL" smtClean="0"/>
              <a:pPr/>
              <a:t>25-4-2020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CCAE-4438-4151-A3B1-9EABB6CAC9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B39-7D13-4F14-B40F-3E538164C733}" type="datetimeFigureOut">
              <a:rPr lang="nl-NL" smtClean="0"/>
              <a:pPr/>
              <a:t>25-4-2020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CCAE-4438-4151-A3B1-9EABB6CAC9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7B39-7D13-4F14-B40F-3E538164C733}" type="datetimeFigureOut">
              <a:rPr lang="nl-NL" smtClean="0"/>
              <a:pPr/>
              <a:t>25-4-2020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CCAE-4438-4151-A3B1-9EABB6CAC9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7B39-7D13-4F14-B40F-3E538164C733}" type="datetimeFigureOut">
              <a:rPr lang="nl-NL" smtClean="0"/>
              <a:pPr/>
              <a:t>25-4-2020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CCAE-4438-4151-A3B1-9EABB6CAC9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9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slide" Target="slide38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gif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slide" Target="slide2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slide" Target="slide2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2.jpeg"/><Relationship Id="rId7" Type="http://schemas.openxmlformats.org/officeDocument/2006/relationships/slide" Target="slide2.xm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slide" Target="slide2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3.jpeg"/><Relationship Id="rId7" Type="http://schemas.openxmlformats.org/officeDocument/2006/relationships/image" Target="../media/image96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slide" Target="slide2.xml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slide" Target="slide16.xml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nl-NL" dirty="0" smtClean="0"/>
              <a:t>Determineertabel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1008112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Het ordenen van organismen.</a:t>
            </a:r>
          </a:p>
        </p:txBody>
      </p:sp>
      <p:sp>
        <p:nvSpPr>
          <p:cNvPr id="5" name="Afgeronde rechthoek 4">
            <a:hlinkClick r:id="rId2" action="ppaction://hlinksldjump"/>
          </p:cNvPr>
          <p:cNvSpPr/>
          <p:nvPr/>
        </p:nvSpPr>
        <p:spPr>
          <a:xfrm>
            <a:off x="5580112" y="4725144"/>
            <a:ext cx="237626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sz="3200" dirty="0" smtClean="0"/>
              <a:t>Om te starten.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2852936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 Kijk goed naar het organisme.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Kies de keuze die past bij het organisme. Klik daar op.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Als je alle vragen gehad hebt, ken je het rijk en de afdeling waar het organisme bij hoort.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Klik dan op de knop om het volgende organisme te determineren.</a:t>
            </a:r>
          </a:p>
          <a:p>
            <a:endParaRPr lang="nl-NL" dirty="0" smtClean="0"/>
          </a:p>
          <a:p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Wieren (algen)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Dit organisme is een wier. Ook wel </a:t>
            </a:r>
            <a:r>
              <a:rPr lang="nl-NL" dirty="0" err="1" smtClean="0"/>
              <a:t>Alg</a:t>
            </a:r>
            <a:r>
              <a:rPr lang="nl-NL" dirty="0" smtClean="0"/>
              <a:t> genoemd.</a:t>
            </a:r>
          </a:p>
          <a:p>
            <a:pPr>
              <a:buNone/>
            </a:pPr>
            <a:r>
              <a:rPr lang="nl-NL" sz="2400" dirty="0" smtClean="0"/>
              <a:t>Wieren (algen) onderscheiden zich van andere planten doordat ze geen wortels, stengels en bladeren hebben. Ze hebben ook geen bloemen.</a:t>
            </a:r>
          </a:p>
          <a:p>
            <a:pPr>
              <a:buNone/>
            </a:pPr>
            <a:endParaRPr lang="nl-NL" sz="2400" dirty="0"/>
          </a:p>
        </p:txBody>
      </p:sp>
      <p:pic>
        <p:nvPicPr>
          <p:cNvPr id="39938" name="Picture 2" descr="http://www.plantadvies.com/uploads/pics/groene_aanslag_copyright_plantadvie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2736304" cy="1824203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95536" y="4725144"/>
            <a:ext cx="1943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Ééncellig</a:t>
            </a:r>
            <a:r>
              <a:rPr lang="nl-NL" dirty="0" smtClean="0"/>
              <a:t> wier(</a:t>
            </a:r>
            <a:r>
              <a:rPr lang="nl-NL" dirty="0" err="1" smtClean="0"/>
              <a:t>alg</a:t>
            </a:r>
            <a:r>
              <a:rPr lang="nl-NL" dirty="0" smtClean="0"/>
              <a:t>) </a:t>
            </a:r>
          </a:p>
          <a:p>
            <a:r>
              <a:rPr lang="nl-NL" dirty="0" smtClean="0"/>
              <a:t>op stoeptegels</a:t>
            </a:r>
            <a:endParaRPr lang="nl-NL" dirty="0"/>
          </a:p>
        </p:txBody>
      </p:sp>
      <p:pic>
        <p:nvPicPr>
          <p:cNvPr id="39940" name="Picture 4" descr="http://www.mimia.nl/imagenesis/w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36913"/>
            <a:ext cx="3078203" cy="230425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491880" y="5013176"/>
            <a:ext cx="202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Een meercellig wier</a:t>
            </a:r>
            <a:endParaRPr lang="nl-NL" dirty="0"/>
          </a:p>
        </p:txBody>
      </p:sp>
      <p:sp>
        <p:nvSpPr>
          <p:cNvPr id="8" name="Afgeronde rechthoek 7">
            <a:hlinkClick r:id="rId4" action="ppaction://hlinksldjump"/>
          </p:cNvPr>
          <p:cNvSpPr/>
          <p:nvPr/>
        </p:nvSpPr>
        <p:spPr>
          <a:xfrm>
            <a:off x="6588224" y="5157192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De plant draagt geen bloemen, voortplanting vindt plaats door sporen.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39552" y="3933056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De plant draagt bloemen, voortplanting vindt plaats door zaden.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Sporenplanten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036712"/>
          </a:xfrm>
        </p:spPr>
        <p:txBody>
          <a:bodyPr/>
          <a:lstStyle/>
          <a:p>
            <a:r>
              <a:rPr lang="nl-NL" dirty="0" smtClean="0"/>
              <a:t>Dit organisme is een sporenplant.</a:t>
            </a:r>
            <a:endParaRPr lang="nl-NL" dirty="0"/>
          </a:p>
        </p:txBody>
      </p:sp>
      <p:pic>
        <p:nvPicPr>
          <p:cNvPr id="40962" name="Picture 2" descr="http://t0.gstatic.com/images?q=tbn:ANd9GcTuT3Qgx7KFRY2ViKDBUmwZ-dJ5Z4dWtZSqihMxkMHyHdJwaEyYDLuA26Vi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921634" cy="1944216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611560" y="3933056"/>
            <a:ext cx="196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Mossen op stenen.</a:t>
            </a:r>
            <a:endParaRPr lang="nl-NL" dirty="0"/>
          </a:p>
        </p:txBody>
      </p:sp>
      <p:pic>
        <p:nvPicPr>
          <p:cNvPr id="40964" name="Picture 4" descr="http://www.indianisme.be/informatie/kruiden/foto's/paardensta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2857500" cy="24098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4067944" y="4509120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Paardenstaarten.</a:t>
            </a:r>
            <a:endParaRPr lang="nl-NL" dirty="0"/>
          </a:p>
        </p:txBody>
      </p:sp>
      <p:pic>
        <p:nvPicPr>
          <p:cNvPr id="40966" name="Picture 6" descr="http://www.gieteling.nl/varen%20polystichum_aculeat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2880320" cy="2160240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3347864" y="5949280"/>
            <a:ext cx="87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Varens.</a:t>
            </a:r>
            <a:endParaRPr lang="nl-NL" dirty="0"/>
          </a:p>
        </p:txBody>
      </p:sp>
      <p:sp>
        <p:nvSpPr>
          <p:cNvPr id="10" name="Afgeronde rechthoek 9">
            <a:hlinkClick r:id="rId5" action="ppaction://hlinksldjump"/>
          </p:cNvPr>
          <p:cNvSpPr/>
          <p:nvPr/>
        </p:nvSpPr>
        <p:spPr>
          <a:xfrm>
            <a:off x="6588224" y="5157192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12776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De zaden zitten tussen de schubben van kegels; de bladeren zijn </a:t>
            </a:r>
            <a:r>
              <a:rPr lang="nl-NL" dirty="0" err="1" smtClean="0">
                <a:hlinkClick r:id="rId2" action="ppaction://hlinksldjump"/>
              </a:rPr>
              <a:t>naaldvormig</a:t>
            </a:r>
            <a:r>
              <a:rPr lang="nl-NL" dirty="0" smtClean="0">
                <a:hlinkClick r:id="rId2" action="ppaction://hlinksldjump"/>
              </a:rPr>
              <a:t>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39552" y="4509120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De zaden zitten in vruchten; de bladeren zijn niet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naaldvormig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339752" y="1484784"/>
            <a:ext cx="4727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Deze plant hoort bij de </a:t>
            </a:r>
            <a:r>
              <a:rPr lang="nl-NL" sz="3600" b="1" dirty="0" smtClean="0"/>
              <a:t>zaadplanten</a:t>
            </a:r>
            <a:endParaRPr lang="nl-NL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Naakzadigen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r>
              <a:rPr lang="nl-NL" dirty="0" smtClean="0"/>
              <a:t>Dit organisme is een naaktzadige. De zaden zitten tussen de schubben van kegels.</a:t>
            </a:r>
            <a:endParaRPr lang="nl-NL" dirty="0"/>
          </a:p>
        </p:txBody>
      </p:sp>
      <p:pic>
        <p:nvPicPr>
          <p:cNvPr id="41986" name="Picture 2" descr="http://upload.wikimedia.org/wikipedia/commons/thumb/3/3b/Cycas_inflorescence.jpg/270px-Cycas_infloresc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2571750" cy="3429001"/>
          </a:xfrm>
          <a:prstGeom prst="rect">
            <a:avLst/>
          </a:prstGeom>
          <a:noFill/>
        </p:spPr>
      </p:pic>
      <p:pic>
        <p:nvPicPr>
          <p:cNvPr id="41988" name="Picture 4" descr="http://www.anthemis.nl/beeldaromaethol/sp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2333625" cy="2857500"/>
          </a:xfrm>
          <a:prstGeom prst="rect">
            <a:avLst/>
          </a:prstGeom>
          <a:noFill/>
        </p:spPr>
      </p:pic>
      <p:pic>
        <p:nvPicPr>
          <p:cNvPr id="41990" name="Picture 6" descr="https://stock-foto.nationalebeeldbank.nl/nationalebeeldbank_2009-8-336624-2_spar-met-dennenappel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708920"/>
            <a:ext cx="3048000" cy="2028826"/>
          </a:xfrm>
          <a:prstGeom prst="rect">
            <a:avLst/>
          </a:prstGeom>
          <a:noFill/>
        </p:spPr>
      </p:pic>
      <p:sp>
        <p:nvSpPr>
          <p:cNvPr id="7" name="Afgeronde rechthoek 6">
            <a:hlinkClick r:id="rId5" action="ppaction://hlinksldjump"/>
          </p:cNvPr>
          <p:cNvSpPr/>
          <p:nvPr/>
        </p:nvSpPr>
        <p:spPr>
          <a:xfrm>
            <a:off x="6588224" y="5157192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Bedektzadigen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nl-NL" dirty="0" smtClean="0"/>
              <a:t>Dit organisme behoort tot de </a:t>
            </a:r>
            <a:r>
              <a:rPr lang="nl-NL" dirty="0" err="1" smtClean="0"/>
              <a:t>bedektzadigen</a:t>
            </a:r>
            <a:r>
              <a:rPr lang="nl-NL" dirty="0" smtClean="0"/>
              <a:t>. De zaden zitten bedekt in vruchten.</a:t>
            </a:r>
          </a:p>
        </p:txBody>
      </p:sp>
      <p:pic>
        <p:nvPicPr>
          <p:cNvPr id="43010" name="Picture 2" descr="http://www.hoogstamfruitnh.com/contentFiles/CuisseMadame_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2304256" cy="1728192"/>
          </a:xfrm>
          <a:prstGeom prst="rect">
            <a:avLst/>
          </a:prstGeom>
          <a:noFill/>
        </p:spPr>
      </p:pic>
      <p:pic>
        <p:nvPicPr>
          <p:cNvPr id="43012" name="Picture 4" descr="http://eigenwijzetuin.be/wp-content/2009/06/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2708920"/>
            <a:ext cx="1486836" cy="2232248"/>
          </a:xfrm>
          <a:prstGeom prst="rect">
            <a:avLst/>
          </a:prstGeom>
          <a:noFill/>
        </p:spPr>
      </p:pic>
      <p:pic>
        <p:nvPicPr>
          <p:cNvPr id="43014" name="Picture 6" descr="http://static.zoom.nl/420BFAB48B117308F60B5667D92486AC-paardenblo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2304256" cy="1736306"/>
          </a:xfrm>
          <a:prstGeom prst="rect">
            <a:avLst/>
          </a:prstGeom>
          <a:noFill/>
        </p:spPr>
      </p:pic>
      <p:pic>
        <p:nvPicPr>
          <p:cNvPr id="43016" name="Picture 8" descr="http://www.dewassendemaan.be/graphics/_groentenwijzer/snijb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708920"/>
            <a:ext cx="2088232" cy="1534851"/>
          </a:xfrm>
          <a:prstGeom prst="rect">
            <a:avLst/>
          </a:prstGeom>
          <a:noFill/>
        </p:spPr>
      </p:pic>
      <p:pic>
        <p:nvPicPr>
          <p:cNvPr id="43018" name="Picture 10" descr="http://www.travelmessage.nl/roos_indonesie/uploads/200810021222962076f105688d2da996b5256170d76555ab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797152"/>
            <a:ext cx="2400267" cy="1800200"/>
          </a:xfrm>
          <a:prstGeom prst="rect">
            <a:avLst/>
          </a:prstGeom>
          <a:noFill/>
        </p:spPr>
      </p:pic>
      <p:pic>
        <p:nvPicPr>
          <p:cNvPr id="43020" name="Picture 12" descr="http://www.fuchsloch.nl/attachments/Image/hazelnoo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636912"/>
            <a:ext cx="2304256" cy="1728192"/>
          </a:xfrm>
          <a:prstGeom prst="rect">
            <a:avLst/>
          </a:prstGeom>
          <a:noFill/>
        </p:spPr>
      </p:pic>
      <p:sp>
        <p:nvSpPr>
          <p:cNvPr id="10" name="Afgeronde rechthoek 9">
            <a:hlinkClick r:id="rId8" action="ppaction://hlinksldjump"/>
          </p:cNvPr>
          <p:cNvSpPr/>
          <p:nvPr/>
        </p:nvSpPr>
        <p:spPr>
          <a:xfrm>
            <a:off x="6588224" y="5157192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dier is niet-symmetrisch.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3933056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Het dier is symmetrisch.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dier is </a:t>
            </a:r>
            <a:r>
              <a:rPr lang="nl-NL" dirty="0" err="1" smtClean="0">
                <a:hlinkClick r:id="rId2" action="ppaction://hlinksldjump"/>
              </a:rPr>
              <a:t>ééncellig</a:t>
            </a:r>
            <a:r>
              <a:rPr lang="nl-NL" dirty="0" smtClean="0">
                <a:hlinkClick r:id="rId2" action="ppaction://hlinksldjump"/>
              </a:rPr>
              <a:t>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3356992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Het dier is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veelcellig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Eencellige dieren.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080120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 smtClean="0"/>
              <a:t>Het organisme is een eencellig dier.</a:t>
            </a:r>
          </a:p>
          <a:p>
            <a:r>
              <a:rPr lang="nl-NL" sz="2400" dirty="0" smtClean="0"/>
              <a:t>Bij eencellige dieren vertoont één cel alle levensverschijnselen, zoals voeden en bewegen.</a:t>
            </a:r>
            <a:endParaRPr lang="nl-NL" sz="2400" dirty="0"/>
          </a:p>
        </p:txBody>
      </p:sp>
      <p:pic>
        <p:nvPicPr>
          <p:cNvPr id="44034" name="Picture 2" descr="http://www.biologiesite.nl/determinatiena/Eencellig_bestanden/etendeamoe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312368" cy="2414349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95536" y="4869160"/>
            <a:ext cx="2564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Etende amoebe</a:t>
            </a:r>
          </a:p>
          <a:p>
            <a:r>
              <a:rPr lang="nl-NL" dirty="0" smtClean="0"/>
              <a:t>a= zonder; </a:t>
            </a:r>
            <a:r>
              <a:rPr lang="nl-NL" dirty="0" err="1" smtClean="0"/>
              <a:t>moebe</a:t>
            </a:r>
            <a:r>
              <a:rPr lang="nl-NL" dirty="0" smtClean="0"/>
              <a:t>= vorm</a:t>
            </a:r>
            <a:endParaRPr lang="nl-NL" dirty="0"/>
          </a:p>
        </p:txBody>
      </p:sp>
      <p:pic>
        <p:nvPicPr>
          <p:cNvPr id="44036" name="Picture 4" descr="http://images.uncyc.org/nl/thumb/d/d1/Pantoffeldiertje.jpg/300px-Pantoffeldiert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2857500" cy="280987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220072" y="5013176"/>
            <a:ext cx="2512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Pantoffeldiertje. Met de</a:t>
            </a:r>
          </a:p>
          <a:p>
            <a:r>
              <a:rPr lang="nl-NL" dirty="0" smtClean="0"/>
              <a:t>trilhaartjes beweegt het </a:t>
            </a:r>
          </a:p>
          <a:p>
            <a:r>
              <a:rPr lang="nl-NL" dirty="0" smtClean="0"/>
              <a:t>zich voort.</a:t>
            </a:r>
            <a:endParaRPr lang="nl-NL" dirty="0"/>
          </a:p>
        </p:txBody>
      </p:sp>
      <p:sp>
        <p:nvSpPr>
          <p:cNvPr id="8" name="Afgeronde rechthoek 7">
            <a:hlinkClick r:id="rId4" action="ppaction://hlinksldjump"/>
          </p:cNvPr>
          <p:cNvSpPr/>
          <p:nvPr/>
        </p:nvSpPr>
        <p:spPr>
          <a:xfrm>
            <a:off x="2915816" y="5229200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Sponzen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468760"/>
          </a:xfrm>
        </p:spPr>
        <p:txBody>
          <a:bodyPr>
            <a:normAutofit fontScale="92500"/>
          </a:bodyPr>
          <a:lstStyle/>
          <a:p>
            <a:r>
              <a:rPr lang="nl-NL" sz="2400" dirty="0" smtClean="0"/>
              <a:t>Het organisme is een spons.</a:t>
            </a:r>
          </a:p>
          <a:p>
            <a:r>
              <a:rPr lang="nl-NL" sz="2400" dirty="0" smtClean="0"/>
              <a:t>Zijn niet symmetrisch en hebben een skelet van hoornvezels tussen de cellen. Ze zitten meestal vast op de bodem van de zee.</a:t>
            </a:r>
            <a:endParaRPr lang="nl-NL" sz="2400" dirty="0"/>
          </a:p>
        </p:txBody>
      </p:sp>
      <p:pic>
        <p:nvPicPr>
          <p:cNvPr id="45058" name="Picture 2" descr="http://educatie.ntr.nl/mmbase/images/19696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2562225" cy="1857376"/>
          </a:xfrm>
          <a:prstGeom prst="rect">
            <a:avLst/>
          </a:prstGeom>
          <a:noFill/>
        </p:spPr>
      </p:pic>
      <p:pic>
        <p:nvPicPr>
          <p:cNvPr id="45060" name="Picture 4" descr="http://www.tu-pc.com/fondos/media/4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229200"/>
            <a:ext cx="1728191" cy="1296143"/>
          </a:xfrm>
          <a:prstGeom prst="rect">
            <a:avLst/>
          </a:prstGeom>
          <a:noFill/>
        </p:spPr>
      </p:pic>
      <p:pic>
        <p:nvPicPr>
          <p:cNvPr id="45062" name="Picture 6" descr="http://www.ketter.be/definitieve%20foto's/105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80928"/>
            <a:ext cx="3187080" cy="2390311"/>
          </a:xfrm>
          <a:prstGeom prst="rect">
            <a:avLst/>
          </a:prstGeom>
          <a:noFill/>
        </p:spPr>
      </p:pic>
      <p:pic>
        <p:nvPicPr>
          <p:cNvPr id="45064" name="Picture 8" descr="http://t1.gstatic.com/images?q=tbn:ANd9GcTYPsbaht-Ks9BM6OrwHFARGFncLy3_Rc9IyCcmU4y5OPxMzl0N6vYlYO9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97152"/>
            <a:ext cx="1766596" cy="1656184"/>
          </a:xfrm>
          <a:prstGeom prst="rect">
            <a:avLst/>
          </a:prstGeom>
          <a:noFill/>
        </p:spPr>
      </p:pic>
      <p:sp>
        <p:nvSpPr>
          <p:cNvPr id="8" name="Afgeronde rechthoek 7">
            <a:hlinkClick r:id="rId6" action="ppaction://hlinksldjump"/>
          </p:cNvPr>
          <p:cNvSpPr/>
          <p:nvPr/>
        </p:nvSpPr>
        <p:spPr>
          <a:xfrm>
            <a:off x="3131840" y="5445224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organisme heeft bladgroenkorrels.</a:t>
            </a:r>
          </a:p>
          <a:p>
            <a:pPr algn="ctr">
              <a:buNone/>
            </a:pPr>
            <a:endParaRPr lang="nl-NL" b="1" dirty="0">
              <a:hlinkClick r:id="rId2" action="ppaction://hlinksldjump"/>
            </a:endParaRPr>
          </a:p>
        </p:txBody>
      </p:sp>
      <p:sp>
        <p:nvSpPr>
          <p:cNvPr id="6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3933056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B. Het organisme heeft 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geen 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bladgroenkorrels.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dier is veelzijdig symmetrisch.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3933056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Het dier is tweezijdig symmetrisch.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dier heeft geen skelet; het dier heeft tentakels. (vangarmen)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3861048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Het dier heeft een inwendig skelet; de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 huid is bedekt met stekels of knobbels.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Neteldieren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r>
              <a:rPr lang="nl-NL" sz="2400" dirty="0" smtClean="0"/>
              <a:t>Het organisme is een </a:t>
            </a:r>
            <a:r>
              <a:rPr lang="nl-NL" sz="2400" dirty="0" smtClean="0"/>
              <a:t>Neteldier</a:t>
            </a:r>
            <a:r>
              <a:rPr lang="nl-NL" sz="2400" dirty="0" smtClean="0"/>
              <a:t>. </a:t>
            </a:r>
          </a:p>
          <a:p>
            <a:r>
              <a:rPr lang="nl-NL" sz="2400" dirty="0" smtClean="0"/>
              <a:t>Een </a:t>
            </a:r>
            <a:r>
              <a:rPr lang="nl-NL" sz="2400" dirty="0" smtClean="0"/>
              <a:t>Netel</a:t>
            </a:r>
            <a:r>
              <a:rPr lang="nl-NL" sz="2400" dirty="0" smtClean="0"/>
              <a:t>dier </a:t>
            </a:r>
            <a:r>
              <a:rPr lang="nl-NL" sz="2400" dirty="0" smtClean="0"/>
              <a:t>heeft meestal geen skelet, leven in water en vangen hun prooi met tentakels.</a:t>
            </a:r>
            <a:endParaRPr lang="nl-NL" sz="2400" dirty="0"/>
          </a:p>
        </p:txBody>
      </p:sp>
      <p:pic>
        <p:nvPicPr>
          <p:cNvPr id="46082" name="Picture 2" descr="http://www.duiken.nl/files/images/kw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3810000" cy="3028950"/>
          </a:xfrm>
          <a:prstGeom prst="rect">
            <a:avLst/>
          </a:prstGeom>
          <a:noFill/>
        </p:spPr>
      </p:pic>
      <p:pic>
        <p:nvPicPr>
          <p:cNvPr id="46084" name="Picture 4" descr="http://www.schooltv.nl/beeldbank/mmbase/images/19638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2184448" cy="1656184"/>
          </a:xfrm>
          <a:prstGeom prst="rect">
            <a:avLst/>
          </a:prstGeom>
          <a:noFill/>
        </p:spPr>
      </p:pic>
      <p:pic>
        <p:nvPicPr>
          <p:cNvPr id="46086" name="Picture 6" descr="http://www.digischool.nl/bi/onderwaterbiologie/foto/zeeland/holtedieren/paardeanemo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0432" y="2852937"/>
            <a:ext cx="1990039" cy="1368152"/>
          </a:xfrm>
          <a:prstGeom prst="rect">
            <a:avLst/>
          </a:prstGeom>
          <a:noFill/>
        </p:spPr>
      </p:pic>
      <p:sp>
        <p:nvSpPr>
          <p:cNvPr id="7" name="Afgeronde rechthoek 6">
            <a:hlinkClick r:id="rId5" action="ppaction://hlinksldjump"/>
          </p:cNvPr>
          <p:cNvSpPr/>
          <p:nvPr/>
        </p:nvSpPr>
        <p:spPr>
          <a:xfrm>
            <a:off x="6228184" y="4941168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determineren..</a:t>
            </a:r>
            <a:endParaRPr lang="nl-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Stekelhuidigen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90080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Het organisme is een stekelhuidige. </a:t>
            </a:r>
          </a:p>
          <a:p>
            <a:r>
              <a:rPr lang="nl-NL" sz="2400" dirty="0" err="1" smtClean="0"/>
              <a:t>Stekelhuidigen</a:t>
            </a:r>
            <a:r>
              <a:rPr lang="nl-NL" sz="2400" dirty="0" smtClean="0"/>
              <a:t> zijn veelzijdig symmetrisch, hebben een inwendig kalkskelet en de huid is bedekt met stekels of knobbels. Ze leven op de bodem van de zee.</a:t>
            </a:r>
            <a:endParaRPr lang="nl-NL" sz="2400" dirty="0"/>
          </a:p>
        </p:txBody>
      </p:sp>
      <p:pic>
        <p:nvPicPr>
          <p:cNvPr id="47106" name="Picture 2" descr="http://www.frans-van-erp.nl/uploads/images/269%20%20Ze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3024336" cy="2062047"/>
          </a:xfrm>
          <a:prstGeom prst="rect">
            <a:avLst/>
          </a:prstGeom>
          <a:noFill/>
        </p:spPr>
      </p:pic>
      <p:pic>
        <p:nvPicPr>
          <p:cNvPr id="47108" name="Picture 4" descr="http://www.anemoon.org/anemoon/spuisluis/images-spuisluis-2008/Foto37ze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941168"/>
            <a:ext cx="2232248" cy="1495512"/>
          </a:xfrm>
          <a:prstGeom prst="rect">
            <a:avLst/>
          </a:prstGeom>
          <a:noFill/>
        </p:spPr>
      </p:pic>
      <p:pic>
        <p:nvPicPr>
          <p:cNvPr id="47110" name="Picture 6" descr="http://www.kennislink.nl/upload/207734_962_1214466907054-Zeeeg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80928"/>
            <a:ext cx="2088232" cy="1388675"/>
          </a:xfrm>
          <a:prstGeom prst="rect">
            <a:avLst/>
          </a:prstGeom>
          <a:noFill/>
        </p:spPr>
      </p:pic>
      <p:pic>
        <p:nvPicPr>
          <p:cNvPr id="47112" name="Picture 8" descr="http://www.allesoveregels.nl/images/zee-egel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924944"/>
            <a:ext cx="2857500" cy="1905000"/>
          </a:xfrm>
          <a:prstGeom prst="rect">
            <a:avLst/>
          </a:prstGeom>
          <a:noFill/>
        </p:spPr>
      </p:pic>
      <p:sp>
        <p:nvSpPr>
          <p:cNvPr id="8" name="Afgeronde rechthoek 7">
            <a:hlinkClick r:id="rId6" action="ppaction://hlinksldjump"/>
          </p:cNvPr>
          <p:cNvSpPr/>
          <p:nvPr/>
        </p:nvSpPr>
        <p:spPr>
          <a:xfrm>
            <a:off x="4067944" y="4941168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dier heeft geen skelet; het lichaam is lang en dun.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611560" y="3933056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Het dier heeft een skelet.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756792"/>
          </a:xfrm>
        </p:spPr>
        <p:txBody>
          <a:bodyPr>
            <a:normAutofit/>
          </a:bodyPr>
          <a:lstStyle/>
          <a:p>
            <a:r>
              <a:rPr lang="nl-NL" sz="2400" dirty="0" smtClean="0"/>
              <a:t>Het organisme is een worm.</a:t>
            </a:r>
          </a:p>
          <a:p>
            <a:r>
              <a:rPr lang="nl-NL" sz="2400" dirty="0" smtClean="0"/>
              <a:t>Wormen zijn tweezijdig symmetrisch, hebben geen skelet en zijn lang en dun.</a:t>
            </a:r>
            <a:endParaRPr lang="nl-NL" sz="2400" dirty="0"/>
          </a:p>
        </p:txBody>
      </p:sp>
      <p:pic>
        <p:nvPicPr>
          <p:cNvPr id="48130" name="Picture 2" descr="http://www.xead.nl/upload/dfb9fea9e7400ded670faa6f3c9ce308aW1hZ2UuanBlZw=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2952328" cy="2184723"/>
          </a:xfrm>
          <a:prstGeom prst="rect">
            <a:avLst/>
          </a:prstGeom>
          <a:noFill/>
        </p:spPr>
      </p:pic>
      <p:pic>
        <p:nvPicPr>
          <p:cNvPr id="48132" name="Picture 4" descr="http://www.dcaweb.nl/Portals/0/DCA%20Images/lintw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32856"/>
            <a:ext cx="3103612" cy="2256769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3635896" y="4437112"/>
            <a:ext cx="108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Lintworm</a:t>
            </a:r>
            <a:endParaRPr lang="nl-NL" dirty="0"/>
          </a:p>
        </p:txBody>
      </p:sp>
      <p:pic>
        <p:nvPicPr>
          <p:cNvPr id="48134" name="Picture 6" descr="http://www.wetenschap24.nl/.imaging/stk/wetenschap/zoom/media/wetenschap/noorderlicht/artikelen/2007/January/32777303/original/3277730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060848"/>
            <a:ext cx="2664296" cy="2326896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6444208" y="4437112"/>
            <a:ext cx="147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spoelwormen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71600" y="4725144"/>
            <a:ext cx="126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regenworm</a:t>
            </a:r>
            <a:endParaRPr lang="nl-NL" dirty="0"/>
          </a:p>
        </p:txBody>
      </p:sp>
      <p:sp>
        <p:nvSpPr>
          <p:cNvPr id="10" name="Afgeronde rechthoek 9">
            <a:hlinkClick r:id="rId5" action="ppaction://hlinksldjump"/>
          </p:cNvPr>
          <p:cNvSpPr/>
          <p:nvPr/>
        </p:nvSpPr>
        <p:spPr>
          <a:xfrm>
            <a:off x="4067944" y="4941168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skelet van het dier is een huisje of schelp.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611560" y="4005064"/>
            <a:ext cx="82296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Het skelet van het dier is geen huisje of schelp.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Weekdieren.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820688"/>
          </a:xfrm>
        </p:spPr>
        <p:txBody>
          <a:bodyPr/>
          <a:lstStyle/>
          <a:p>
            <a:r>
              <a:rPr lang="nl-NL" dirty="0" smtClean="0"/>
              <a:t>Het organisme is een weekdier. </a:t>
            </a:r>
            <a:endParaRPr lang="nl-NL" dirty="0"/>
          </a:p>
        </p:txBody>
      </p:sp>
      <p:pic>
        <p:nvPicPr>
          <p:cNvPr id="49154" name="Picture 2" descr="http://www.allergenenconsultancy.nl/images/producten/normal/moss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247900" cy="1524001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539552" y="35010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mossel met</a:t>
            </a:r>
          </a:p>
          <a:p>
            <a:r>
              <a:rPr lang="nl-NL" dirty="0" smtClean="0"/>
              <a:t>Een schelp als skelet.</a:t>
            </a:r>
            <a:endParaRPr lang="nl-NL" dirty="0"/>
          </a:p>
        </p:txBody>
      </p:sp>
      <p:pic>
        <p:nvPicPr>
          <p:cNvPr id="49156" name="Picture 4" descr="http://diertjevandedag.classy.be/weekdieren/weekdieren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16832"/>
            <a:ext cx="3096344" cy="2322258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779912" y="4293096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Inktvisje.</a:t>
            </a:r>
            <a:endParaRPr lang="nl-NL" dirty="0"/>
          </a:p>
        </p:txBody>
      </p:sp>
      <p:pic>
        <p:nvPicPr>
          <p:cNvPr id="49158" name="Picture 6" descr="http://www.knnv.nl/31-fotogalerij/natuur/fauna/weekdieren/images_weekdieren/weekdier_0015_slak.jpg"/>
          <p:cNvPicPr>
            <a:picLocks noChangeAspect="1" noChangeArrowheads="1"/>
          </p:cNvPicPr>
          <p:nvPr/>
        </p:nvPicPr>
        <p:blipFill>
          <a:blip r:embed="rId4" cstate="print"/>
          <a:srcRect l="11853" t="17622" r="17026" b="15414"/>
          <a:stretch>
            <a:fillRect/>
          </a:stretch>
        </p:blipFill>
        <p:spPr bwMode="auto">
          <a:xfrm>
            <a:off x="467544" y="4149080"/>
            <a:ext cx="2808312" cy="1976220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683568" y="60932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Huisjesslak</a:t>
            </a:r>
            <a:endParaRPr lang="nl-NL" dirty="0"/>
          </a:p>
        </p:txBody>
      </p:sp>
      <p:sp>
        <p:nvSpPr>
          <p:cNvPr id="10" name="Afgeronde rechthoek 9">
            <a:hlinkClick r:id="rId5" action="ppaction://hlinksldjump"/>
          </p:cNvPr>
          <p:cNvSpPr/>
          <p:nvPr/>
        </p:nvSpPr>
        <p:spPr>
          <a:xfrm>
            <a:off x="5724128" y="4869160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dier heeft een uitwendig skelet. </a:t>
            </a:r>
          </a:p>
          <a:p>
            <a:pPr>
              <a:buNone/>
            </a:pPr>
            <a:r>
              <a:rPr lang="nl-NL" dirty="0">
                <a:hlinkClick r:id="rId2" action="ppaction://hlinksldjump"/>
              </a:rPr>
              <a:t>	</a:t>
            </a:r>
            <a:r>
              <a:rPr lang="nl-NL" dirty="0" smtClean="0">
                <a:hlinkClick r:id="rId2" action="ppaction://hlinksldjump"/>
              </a:rPr>
              <a:t>(een pantser)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467544" y="3573016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Het dier heeft een inwendig skelet met een wervelkolom. 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Geleedpotigen.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224136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Het organisme behoort tot de geleedpotigen.</a:t>
            </a:r>
          </a:p>
          <a:p>
            <a:r>
              <a:rPr lang="nl-NL" dirty="0" smtClean="0"/>
              <a:t>De poten van geleedpotigen zijn geleed, dat wil zeggen dat ze zijn opgebouwd uit kleine stukjes.</a:t>
            </a:r>
          </a:p>
        </p:txBody>
      </p:sp>
      <p:pic>
        <p:nvPicPr>
          <p:cNvPr id="50178" name="Picture 2" descr="http://www.gardensafari.net/pics/spinnen/amaurobius_similis_hs4_4384.jpg"/>
          <p:cNvPicPr>
            <a:picLocks noChangeAspect="1" noChangeArrowheads="1"/>
          </p:cNvPicPr>
          <p:nvPr/>
        </p:nvPicPr>
        <p:blipFill>
          <a:blip r:embed="rId2" cstate="print"/>
          <a:srcRect t="49218" r="57555" b="14361"/>
          <a:stretch>
            <a:fillRect/>
          </a:stretch>
        </p:blipFill>
        <p:spPr bwMode="auto">
          <a:xfrm>
            <a:off x="611560" y="2708920"/>
            <a:ext cx="5594529" cy="3600400"/>
          </a:xfrm>
          <a:prstGeom prst="rect">
            <a:avLst/>
          </a:prstGeom>
          <a:noFill/>
        </p:spPr>
      </p:pic>
      <p:sp>
        <p:nvSpPr>
          <p:cNvPr id="5" name="Afgeronde rechthoek 4">
            <a:hlinkClick r:id="rId3" action="ppaction://hlinksldjump"/>
          </p:cNvPr>
          <p:cNvSpPr/>
          <p:nvPr/>
        </p:nvSpPr>
        <p:spPr>
          <a:xfrm>
            <a:off x="6588224" y="4221088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>
                <a:hlinkClick r:id="rId3" action="ppaction://hlinksldjump"/>
              </a:rPr>
              <a:t>Klik hier</a:t>
            </a:r>
          </a:p>
          <a:p>
            <a:pPr algn="ctr"/>
            <a:r>
              <a:rPr lang="nl-NL" dirty="0" smtClean="0">
                <a:hlinkClick r:id="rId3" action="ppaction://hlinksldjump"/>
              </a:rPr>
              <a:t>Om verder te determineren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440160"/>
          </a:xfrm>
        </p:spPr>
        <p:txBody>
          <a:bodyPr/>
          <a:lstStyle/>
          <a:p>
            <a:r>
              <a:rPr lang="nl-NL" dirty="0" smtClean="0"/>
              <a:t>Dit organisme hoort bij het rijk van planten.</a:t>
            </a:r>
            <a:endParaRPr lang="nl-NL" dirty="0"/>
          </a:p>
        </p:txBody>
      </p:sp>
      <p:pic>
        <p:nvPicPr>
          <p:cNvPr id="1026" name="Picture 2" descr="http://liedewij.files.wordpress.com/2010/07/1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2575155" cy="1872208"/>
          </a:xfrm>
          <a:prstGeom prst="rect">
            <a:avLst/>
          </a:prstGeom>
          <a:noFill/>
        </p:spPr>
      </p:pic>
      <p:pic>
        <p:nvPicPr>
          <p:cNvPr id="1028" name="Picture 4" descr="http://www.soortenbank.nl/BIS/duikgids/pictures/a_w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76872"/>
            <a:ext cx="2000250" cy="1619251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MSERUUExQVFBUVFRUWFRQUFBQVFhYYFRQVFRQUFBUXHCYeFxkjGRQUHy8gIycpLCwsFR4xNTAqNSYrLCkBCQoKDgwOGg8PGikcHyQsLCwpLCwsLCkpLCksKSkpKSksLCksLCksKSksLCwpLCkpLCwpKSwpKSwpKSkpKSwsLP/AABEIALcBEwMBIgACEQEDEQH/xAAbAAACAwEBAQAAAAAAAAAAAAADBAIFBgABB//EAD8QAAEDAgQDBgQCCQMEAwAAAAEAAhEDIQQFEjFBUWETInGBkaEGMrHBQvAUI2JygpLR4fEzUqIVJFOyB3PC/8QAGQEAAwEBAQAAAAAAAAAAAAAAAQIDAAQF/8QAJxEAAgICAwABAwQDAAAAAAAAAAECESExAxJBUQQiMhNhcZFCUvD/2gAMAwEAAhEDEQA/AMg2qoOqoTnWSlatC5UqOJRGnPUdaUZXlFKzHaCl6kxCYitclQqDsK9JUaQlTe1GgME9yiKqg5BqOhMMkOdoua9JUaslONEpXEz4whcFDtF45qCWlI0I1QanWumgJCSZSTdErAoWrUrpjDNRezlTayE0UA5yXdURa1RLOEpZUaiWtSaUMhTCBgmlcXBeB69qU5RMJ1al0PtEerhkoUtALTBYhWNRmoKgwz4KvMJUkKiMVWLw8FBoq3xtFVYpXQoI5RK5z7qVNllzqKDQSTHINZ6OykUHEUilqgUKErkXsVyYIsXJatRlT4o7GqhRyoQZThMsYiPAXtN6LQWyBpoZcU051kMgIJAQbDORKzkvTqQvKlayLyZ5BvcgVaq6o5e0hKKwNoBSfBVthHSlHYYJrC00smwuWBl7UM01NzSEu+qitE7wMMAXQlada6aDwgwBqQXtU2Q6VVe132SWKKvqqVMkoRCZwxgyhsBI0SLlCe5N4iuIVbWemaCTmU3TuElTKap1ICFGOqtMJGoE/UqiFVVa6NGoMGxdPYOvdLYH9Y0t48FYYHBablFZMxmo6QlH04KlicSJslqkoSAN0qgUyQq0VEftrLJmoepVoQqj5N0ucQSFGi4lyL1RTygkLlPszyXJerEplYKai90JpgQK7EzYRZz0LUUZQcELGSD0Xc0V1MJdhhE7RMmYg4IYaiuaptYsgpij6anRo3RnwpUt1m8gboOcLZD16SrGlsk8Yy6EmifawlKtqsmv+nSJVdhnAFXFPEWWTAVNfD6Shwm8WZKHSA4rN4DYGk6F7UeiVgl2i6GwkqaZY1RaxFabIVRgdV4hIVTJTGIQWi6Z0xidJyYqCyVlF1krIU6k2UtWw3eTtMEQi16crM2jzLYaVcOILSqECNk62qY3QugMVIAcUZrJS1Yw5N0nWjol2EA+nCAG3R8QCCo0W3Cy2GsheyhFoFocCvK74cUEN1WVlopFUXDn0yd1yon4ZwMLxGzUjg+6K6nKTc9N0qshRi7FjkrcRIKHTcmcaySgU6aLwM8BWonaBR0LnALRzgVMco0pXVWALzDvJZI4GD4G4K9dTcbpkbAoWIuGp3USCi03wUj+QSoNWqxZI1sTKfLNSs8s+BatcyRoZxcd/ILVgEYOTpFHl9F1Rwaxpc47ALcZf8Cv0g1Xaf2Rc+q0WR5DRwrYptl3Fx3Ksa1TVZRlOj0eL6RbmY7E/B9IbPdPkqjH5A9jLHVpNuccQfqtriReALhL1wHN8kq5Gy8/pYVhHzSoUu7daT4hwAB1tG+4+6zgdJXVF2ebOHR0ED7KBrFE0Bd2SWSIM8JleNavCxS0G0eiCYAtPDgpinQCJh8trlpijU/lI+q8dg6zAddN7epaY9dk6aG/Tl8AKrgCR4Lqb5S1YkwfH6ryhVuli7QtBq4hAq1imq90lVai0MsjdHvtPMAoJrQfBdhCQ4eKPj8Js4bHdTumL6ScZYDxU8PQkjxUaF6ZHK6Zy50kdCEYurZrFcS2XuK9y2k974Y2YTL6Jc8tbuStFh6DMLS4Tx5kp7H7Gertqhx/Vn0XJl+Y1HEuBN1yHdG7mZeF7RfCr6VZxdA4rQUMoMSUYqwtpCdQyvadJGfhwFJpACNGbFKzoQ6TC82XuIqhAGJI2U01eAJF5haTWWmS78hBrYzVI2CrqVUyCn8TSl0jZwDvXf3lO391L0NZBGoFd/Dnwv8ApBDqjxTYSdNxqfAk6QeAXnwzkAr1QHfK27uvRaPO8cWwGQGAHsxpHd0kQQd7wjVjqMV9z0O5blOGw57o1OH4nfZXAx2oW257BZbKa/a3gudfUTs2+309VrMNl5gTt9fAKcm7PTh0SXX0hRbx4fUqT6Ty4EbjZW+HwQFzv9OgRKwAG3GFKaLxZQVcA6ZJM8T/AIVfUpFpgcd568Vp6vIqtxFESTb+ynbGdGSzbDS3y9VicZhdLzy4L6Vj6Ejx/MrH5tg10cbOL6iFrBRUiZTDhZEGEW9+E/gQECriGzN2UiPd4/8Az68g8sI86HFLklSM98NfBdTEgPfNOl/uI7zv3By67eK32D+HaNAfq2tbzPzOPi43V8KO3LkPZArVGtcNRu6zREkkdBwXK5Nnr8PBDjWNlUaZJsxx5E90HoAbyvamCBHt4XVuWEkqJo/RI7OizD598HMqSWjQ+9wLE9Rx+q+fY/BPov0vEH2I5g8QvuOJw8g+0dFnfiLImV6cOFxseIPMFX45+M4fqPp1LMcM+YgyF62nLTzFx9wjVsIaLix2448xzChS+ZvU/VXZ5egFC9Ro5uH1VjhHW0uuDMeqVwrIq3/DqP8AKCU+5o/RGvHzB0n1j7hQk80IxalShzhFuf0CPlFGHn87I7qcsaOJ7x+yNgWw8Eiwjz5/Za/A+FnleADAajh3jsqrOsWXu0i6t8xzAQdOw2+6oqWHd2ribw7SDwvxEppyWgstMPTptaAZkDguSdbEgOK5A1mVyfDS8Hkr/E15EKowj9DbIv6bZdKaiF5YPFVIF0kahcbIVXEF7jyTeVYVz36WiSVz5kzbEqlF0wLytDlfwPXrQflbzO/otvkHwiymNThqeeJ4K6wFVlw0W1PAPPRpBI6SSPJWSUUdcOL5M/lv/wAd0GAGoS8+y9qZbSpYgs0DQ9ktngW2cB5QVqnG0LNfEdg14/A8T+67uu+ylOXwdP6cYq/g7DVG09YYA0uhvrafIT6KuzlsPawEOgPu3YwCLTwKK3f8/mEEUy6rf5QD7iFa+sbZwc0k5VHQf4Kwha5wc7SKhkNPHRJkep9F9Ew1Pb8x/dfIq+dlmMpv/DScO6ORs7ziV9LZm4NJpbs4FwjfT+GepCmk2/3On6dpRHszqaGipwY5pP7pOl3s4nyR3myG/Ddrhyw/jplp/ibCVybE9rhqbj82nS/nqZ3H+4KjLZ2xeSb39EjWII478U1UfePzdV2IqA1GtHAFx84aPqfRKh26FcTTVHm2DBatFVASbsGahdHytbrd/DeBymE2tCyVoj8G/DEgVqrdv9Np8fnP29eS3TKdrqNBogRtAj7I7UZuxYQUFSINi4HD7hBq4cAl0CTF/YeCZS+HczW8NJJsXbkA8hy5wp0UsQqvqs/CHNE31EHzt+ZQm5mfxMcwETJg2HONlb1W8AFUVKuusWN3AAJ6bu+oCBmwra7XN1NcNJi82M2seqBXpiCfzyQs3y0BjnMlro4cY2keMJbA415a3U0EEfM0+HzN8OvBUS9A2Z34myLtG6hGsXHDxHssdRaIuCHB1/z4r6a9ktgi4JHvM+ax2f5TpLnNBniOfX2Vdo876ji9RU4qiBVqDh2RPq2F7lTgaDmcP7A/ZMYqmOyNSwPZvafWf6pL4edIdPEN+pH3UZPJ54DBYtz6pAvsB9lqcww4p02DYh1/MJf4XyhrS6obmbeW6lnTi8PPBjifHvAfT6qjWLGrAtmY7MaZmWk+djHuh1K1mtFjr1O8NIA9yhYsGp2LQbnX7N/sm6eGa+u5pcGh9Np1XOkFzC4wNzupbYPQ9XDAG4kw0nbi0H7rkzWx7QYtawlt4AtPWFya0az51QqH1UqjkvTpyQnMLhy6YBMclXlt0kVaFA2633wLlg+ci52WQo0O8BC3uT4kU2NkhtwJPPkE0VSK8NXk0+NxOgNa356h0t+58lBsMrUaY/8AFVjxBp3PukqLS9r6z7ED9UDw0mQfEke6HicWDjsG5ptUp1I/iE/ZZ5OhS9/j+rLPB43WXtNnNc4EdJ4cwqvOKw24HfwHLzXtWs1oruPzMru0kb3a0lvgdvfgqrHYzX3jYmO7wA3gLQjbticvNUevoJmI+boAPX/CizEd/QOUuPK4ge6Fh2GHO4cuoQspJfUe6dtMjncn7eyP5u/DgKnNBFU9CD6FajK80h5bs1/eYODZPepjoJJVFmzNVV5FrH6tSdPFmR+yJHkEZ4ydHE8H3vAMmmw82hUWVfq62Ko8BU7Vv7tYSf8AkD6pL4T+Kg6gAT8sD7/19FLF5q1uOp1NhUoupu8WO1tn3UJNHo3plnWIBib3PpH9VTYeHVazuRaxv8Ik+7vZM4rHgVmngKVR1/3mkH/ik8pcOwDjcu1Pcf3jqS1kbvcqJ1N+h+yvMjwADDqiXSXedvpZUbiDUpg7E+PX7LTYeoAOpj04BBbKX4eZI8mi0cWE0z40yWfYHzTzbmOW/wBgqihjOyq4gCI7tYTb5hpdH8TPdFxuaHD4Y1HAF7hYBxu92wFuZARWsiXSJ4rGFzzTp/NsT/t5ko4w4pUnAE2a4k8SY3RckynsqYLjqqPGp7uZNyB0Rszpfqan/wBb/wD1Kbo6B+ohanX/AFQedtAcf5ZVH8P0y7tKx3cYH1PufZTx2NDcBTAPeqsptH8oJ9h7qxwFAU6LWzDoHqd7eaSsiqXaX8HmJZLXeBt5KvwGH/VtkX0jx6T5QrCsS5jucEQOexQ6VHS2JnSCPGLiPKE6RaytxNIbGAqrG4L5puCDHMcR48VdYh4MAg98DukXH9DdIVsNoYQNhOnjbgCSnRGej598QUXCm5o+UmfMbj0KqslqxI5AE+ZWxzbCBzeYIvzWRoYR1LUTGokN8QTY+FpScq1R5nLCso0mHxQZTBHFpNuJLo+yFXrEU3tO5kFI4KpqEC7acSeBM/1leZhi9VV2niZ8vyEE8EloEwHUx0wG3/mEQPdFxWKIe0ixNMstwOkG3WyNiqbQMOAdyZO4O4Bj19V5jMoLAx2ppE6rGbAb9L2hTj6anVhcOdTQSDtHpb7LlYtzXCwJe1hgd0U6hAsOMrkLZ0Li4/8Ab/v7MHhK1J9QSYg34B3OPPl1V9hW6nEUwBMC23+FlBhZbp0mY5HfmLc1q/h2oyjS0udJiXWO9rCeAXodvSDVlnXy0ggA6pEuM/XkLqrzWv3QG2DCHbz3gSLdNl5VzQgOIN3DjuGjYD3VJXquLgbwGmREkknpttupN2go+qZS9j2Ne4yCAWjffhCy+a5hFekWug0SWtHHVrPdva4j1VXlOeVGsFGnAc90CofwNO8ctzdBzHDt1ljSXAO3PGJknlsT4JW70WlyXFUXuGrOe8vcTFQ64iIMCZE9EPF1r+arsJjXl5d+FogDnY3+6IahA1ze5bbbqh2v7Uc8nZYvLm4eTaS/6wPYLz4bpS1x4l8ejeH8yXrVnDDM1QZud5PeJk9U9lM9nqYNLe9Ei/CYE9N+irFGK3HXrO6NP/sFnMc9zHSNocD9vur5oPaVLzAHuSfsqnM8LIfHIwfAItWhoOmQyP4sdRNxaHGPATAVxU+Mm1arTt2Z1nwgTHksPRaSYOxDvZpKd/Qyw0bbscDbi5u59GjyUZQR1fqtLqb+pngrNLmOkFoZM8z3vYqzGeAMLQRGnSL7zAsOd181yiqWYGsWi4c4DxIa2f8Al7IWV1nM0km5dYX2G5g/nZTUerf8hXLTk2fQ6udEFvHsxcniR/ZP0/jyizTNZhB2uQd9nAwR9FjjiD29RpEWmPFqyGLcXlrZmAA0eJiB5poxuTsbj5nk+05pmmo06gILXP7NzhcOaS1zYI3Hd+q9z/NjVxFCmD3WuDiOvBfKKOc1WVn0mPIplwaW2LdVMaGOAOxkcN1oaXxS5p7Wqxj3M0lwbNO+0CNt5SuLRnyp4Z9qfnwaAXGBIkk8NkfMs0acPUIIM03R5tK+Oj497Sg9/ZupgFrWDVrkmRxjmJTuQZ4auHAJgkabnf8ApZM5SVplJcsC6/6k59XD0hAZQY3U47ai0OIjnaPJazKMxo1GzILuZ+3JfMcXiSKxAPAzfjHLwKLgmup3aSOiRT6o54c3XJ9OoVgdW3eE+pKXxNdtKXE24mVkqGelukSbANPPfcD1VZ8T5u5zDcgH5Rz4SqdlVl5cyUbRqMNmHaa6242YBvA3tzXmJxzXCNiW6uR8COBWIw2ftZTAaTLReOpRK2buc6mQYLmA25PJ38ismkhXy0sjmMrbiefHlt91msezU4XMHczAsLQOZn2TePzEB7RNy4t3tPCf6Kpbrc95mezJEcjsIHqljO4o5pSuITLK5YHAOJkwZsDudk2aziXSBEEyGibAN0zvG1koKLRogQXOk34aYFvJP4bFBt9x04x1Q9IW7HM9qltLDzZ9jG3Q7bRKXqYsiiQDxJjgbWJHH+5Qs4e51Ok4ga9JkDh3g4NC7BiA3WJ7oIB5naeim8GlYem4ESaVNuqXaSdtRkATeL26LlWVcvdUcXuMkkyfbyC5P1iYFUrz+I+SYJpkd22kGRF4PG3HiqKvUIFrKDKr9wSurklS+SjivC0xLYcLy036gDYFJ1KAeSZIGwA4lLjFvmJN+MIzKzoKj3SehaoO06XACbRPC/ED2Vng6bqk3JbwERA/Ees/ZVdANcWiL9N/BaXF6adMMFifmjfwTJqX4o2dIi6GMMce63z3KWxLu6eVwPZVVSu8WBJAMgEkhT/6nLNBF5JnxVHxSWTPjZfYsj9EYeTQP7+5VhRfowzJ/wDG0+t/uqvMsWDhQ0f7WifIWTmJxLRRaJ2a0R4NSiCeCE6yOL9zyDf7pSvRn/l9ITmCeBTEmCZPjJ/ovXRpniZgDck7f5TXSMZzJMsGrVVc1jJIGrckhwiOUFEzzL8Q0isHB9IEf6ZsAOBCTxlE9sKZcJ/FOwJvpHsJTfw5mjqddtLdlQljmO2mTf0IUlnLK52OnBRh3Mt3jrkci8GfMAKpZh4InhZavPcIGH9WbafpaPSFnGt1XSLCbMnRc4jDf9wXC+po+izeVUiyuXAA6G1H3/Z/utCyr3ZO4agYvDdm2q4fiAA/iuQhCSbbQYywzN5DS7So9zjAA1k9QZVnXwxdReG3dWqN09QYIASFFhp0axbs7QG+cyFbsJp4enUO7KcNH7dSGtPk3UfJVl+VoDeSDquvFCifkDOz7sQDpGl384bdXPwwYpcoJ9lm6tAsxeqYHd9wP7LV4anDNQ2qAu8JJso8r+BZMpaT5qVHuN3P0jzJJ+gWwy5stCxOZ0yDTY0GS4v9XAD2BX0PKKEUxI4JUrVhZCrheIF1lMe6oazWvcSA0kie7Je4gx4EL6Cyis78Q5VfUBy9ENAejE0KZ11QCZLwB0sSrStjYrta1vysh7z+y2A1o4cDPFLkCnUMGXOf3uQFob7LsBhGmrWq1SQHGAB47+ya7TsW7GKuXB+GLqhu5xcwcYGx8VL9GNSqzSO68TUdzIAv7I+KoNrlhpVP9P8AARuNk1QcWsMi4dDRxiL+6C7PYCmBBe5psZ7rhwIIsR6ouWUbaakWdPMEcI6L3E4cNdrHEyR4pHKqb2MOqQCSB16hHQUh6pUGoh1wZ25f4VjXra2SBEANEdFV0sMd9+KtmNApDqZ+6Ru0UlQo3971XJoPb/sC8RsmY1rua9eC4248uA6JoYQEq2y3sad3R5rpi/kdGedgKvzNaSJ2PJeOqOEiNPTgtdiPiClpIaOCp6OD7ZzHRDSS5x6A2aPFGVBZ7l1LsKYqO+Z3yt5TxUH5m0XcZKL8QsqCCBIiyoqmU6qOrUTUBOpnLlCfj+1WX46S/csKma0iUtWqU3GxVU7J3gAkEIDaDh4q/dlGarC5jqYKTr94QfPZabNGt7OzSOABEdJXzbB1X6hG4v6LVUPi8uLe0DTpNxe8KE0tnNyw9Ro6dBpsCIaOkwBulqmJDWuqEbDuDoNoSYzRjpcG3NmzuJ3TWD/W95wmDtwsoOVsjRSYD4UdUc6pWdpBJIHE3mTyVhVwrQ4OY0d2e/F5AhWGKrueQxu59gpYxwp0y1o+Vpk9UJMdsFWqzTa87R/Yqnfl+gEtOpk78Wng13lseI8wGMqx3a4csiIJ/IRX0YGoEwWaXDmRtKEcWmCO2V/aQPG3urLOHA0WDpJ9AFWZe3W8tPryjZXVbBAsaDtG6nGLigPDM3Sw3/aVAeNaB5bK1zHL3OZSaJa1ml7ztM9wN9B7qzy/LWadJGpuqb81a1zT7Mh1ht6K3tjpWzF5vDsQ0N2ls+Nlp3YYBjQNmiPRZpzQa3abCZaPDifRabD1C5mp3FRdUkK90dhMAzV2jgCQPotNlbNQ9wOnBZJ7Q6QXFotMcVpMkzBn4Z800GNXpdHDkKsz5nclX06mKqxlLU0haaM0fK8RhyKhP7ZKfGIDB3hqB38v8qwzLLnEkAbqrOFLXBriDESeCRSbJMdwmHaSH07c27JarmQbW0GS3nvBhO136HSHAkgNt9AgvGtpIEOKYb3JKuQ9sdF5h8I6pSi0AkDnI5qFGk6IO6E9rgZaYM8EE7Cqux3DYJwBBsvatLuwiYKq6L3RgxD0WTAUqMALl7Ww5JJXqNGM3iGCmzqqF9Yl0kq6zA66hHAKudgjNgr9aLRG6IBAV7gq/dDZAHBZgUSFY4fEad0rlTBJWWWPAlsfitN7JfG4Xtj3bHVA02sNzZMuc1zQTskcJmbWVyG3bEHoSqxzobh3knVy5zB3r23WcriNXVfRMNSbVMOs2FR4rIGtrPtLY7qa6WTp5molDl+AEkF0FzfQbqNXAiXFpjTHd52uU+7LnNeXQYAUsJlTy0OLTcn3TUqs5HNs7LBJGrbitXDaVO3kqrL8mdImwlWdSj2lQUx8o34qEq8EGMqwZ0mod3Cw5Dgg5xS0MDeL5k+UrQU6UaWnYLKZzmYq4pzR8lJhnkTxQkqjYWVuRtaG6SdyVYVKZa02sQSlMny3WBVJLQ06vU7JvO8y19xnhZTe7AkI5QA2rfirnEP1gxtCpcFU7OoQ/lbzVhlNTUHDxhNyYQJaHaZLKYPBIYmq2p85OmZt90xi8ZppgFVmEriYdtOyWzWdUogNpAD/AFC833hpDR9072xDmtUOyJfOwFo6bolZsO1cQEjA94CVadkxleLg7RdDaw6bqNE6dkqGeDdZZi5bCP2YlZPKMzI3WhoYkm6q3gKYLM8G0CVg8Thu+SLhbrO68sPgsK1xBPVKwTAueZtbrCK11iQb8vuEOo0tPQo2m30QEGKHzNJtHLrZJ06BDiDcSYPmmGt7vgisQujB6TBphMMo91VmJrluyNh8UdO6aNBHguS4rLk4CmoZeBLuJKjXw9pC5cuhlxZtPUiswFr+a5cuaWxbJ06fcI5Kly3CTXcDxMrlyvxbHWzb0W90dFFxuuXKj0RlsZpUwRcBdUjaNly5MnmhSDnWtvsnsrwgYJ3O7iV6uXJ/kMin+K/iA02d35nnS3p1VF8H0HOa8vcQCec7xPuFy5NL8SnhYYnHgTTbYEpelhIc3qVy5Rf5Co9zKhqqT6JrKaOl0dF6uRkLIWzlpBSmHaSJXLkFoCLTDVxCcw7QZK5clYUGeQlG3K5cnksFprBIHSVf4PMZbC5ckiQQPM8dLFk3G8r1csBhn94BEZTsFy5ZAJPECFKjTsvVyV7CwVdgKHSpxbgvVycIwFy5ci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http://www.psyan.eu/wp-content/uploads/2011/01/appelboom-e1295206897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149080"/>
            <a:ext cx="3609975" cy="2419351"/>
          </a:xfrm>
          <a:prstGeom prst="rect">
            <a:avLst/>
          </a:prstGeom>
          <a:noFill/>
        </p:spPr>
      </p:pic>
      <p:sp>
        <p:nvSpPr>
          <p:cNvPr id="9" name="Afgeronde rechthoek 8">
            <a:hlinkClick r:id="rId5" action="ppaction://hlinksldjump"/>
          </p:cNvPr>
          <p:cNvSpPr/>
          <p:nvPr/>
        </p:nvSpPr>
        <p:spPr>
          <a:xfrm>
            <a:off x="5724128" y="4725144"/>
            <a:ext cx="259228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hlinkClick r:id="rId5" action="ppaction://hlinksldjump"/>
          </p:cNvPr>
          <p:cNvSpPr txBox="1"/>
          <p:nvPr/>
        </p:nvSpPr>
        <p:spPr>
          <a:xfrm>
            <a:off x="5868144" y="494116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/>
              <a:t>Klik hier </a:t>
            </a:r>
          </a:p>
          <a:p>
            <a:pPr algn="ctr"/>
            <a:r>
              <a:rPr lang="nl-NL" dirty="0" smtClean="0"/>
              <a:t>Om verder te gaan.</a:t>
            </a:r>
            <a:endParaRPr lang="nl-NL" dirty="0"/>
          </a:p>
        </p:txBody>
      </p:sp>
      <p:pic>
        <p:nvPicPr>
          <p:cNvPr id="45060" name="Picture 4" descr="http://www.tuincentrumstouts.nl/Uploaded_files/Afbeeldingen/TUINTIP_CENT-shutterstock-42623989-klimplanten-12809952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132856"/>
            <a:ext cx="2498385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Gewervelden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nl-NL" dirty="0" smtClean="0"/>
              <a:t>Het organisme behoort tot de </a:t>
            </a:r>
            <a:r>
              <a:rPr lang="nl-NL" dirty="0" err="1" smtClean="0"/>
              <a:t>gewervelden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51202" name="Picture 2" descr="http://www.spreekbeurten.info/skele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2876550" cy="3810000"/>
          </a:xfrm>
          <a:prstGeom prst="rect">
            <a:avLst/>
          </a:prstGeom>
          <a:noFill/>
        </p:spPr>
      </p:pic>
      <p:pic>
        <p:nvPicPr>
          <p:cNvPr id="51204" name="Picture 4" descr="http://t1.gstatic.com/images?q=tbn:ANd9GcRNgxXU3F8mrxEY-ZExOJMpMxo5n5cpoEITMSG_bnkLF4-_WV3k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20888"/>
            <a:ext cx="1924050" cy="1381126"/>
          </a:xfrm>
          <a:prstGeom prst="rect">
            <a:avLst/>
          </a:prstGeom>
          <a:noFill/>
        </p:spPr>
      </p:pic>
      <p:pic>
        <p:nvPicPr>
          <p:cNvPr id="51206" name="Picture 6" descr="http://www.natuurinformatie.nl/sites/nnm.dossiers/contents/i001772/coyo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348880"/>
            <a:ext cx="2448272" cy="1766047"/>
          </a:xfrm>
          <a:prstGeom prst="rect">
            <a:avLst/>
          </a:prstGeom>
          <a:noFill/>
        </p:spPr>
      </p:pic>
      <p:pic>
        <p:nvPicPr>
          <p:cNvPr id="51208" name="Picture 8" descr="http://rosmarus.com/Info_img/skelet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933056"/>
            <a:ext cx="2354917" cy="1008112"/>
          </a:xfrm>
          <a:prstGeom prst="rect">
            <a:avLst/>
          </a:prstGeom>
          <a:noFill/>
        </p:spPr>
      </p:pic>
      <p:pic>
        <p:nvPicPr>
          <p:cNvPr id="51210" name="Picture 10" descr="http://www.spreekbeurten.info/skelet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869160"/>
            <a:ext cx="2409825" cy="1733551"/>
          </a:xfrm>
          <a:prstGeom prst="rect">
            <a:avLst/>
          </a:prstGeom>
          <a:noFill/>
        </p:spPr>
      </p:pic>
      <p:sp>
        <p:nvSpPr>
          <p:cNvPr id="9" name="Afgeronde rechthoek 8">
            <a:hlinkClick r:id="rId7" action="ppaction://hlinksldjump"/>
          </p:cNvPr>
          <p:cNvSpPr/>
          <p:nvPr/>
        </p:nvSpPr>
        <p:spPr>
          <a:xfrm>
            <a:off x="6588224" y="4725144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>
                <a:hlinkClick r:id="rId7" action="ppaction://hlinksldjump"/>
              </a:rPr>
              <a:t>Klik hier</a:t>
            </a:r>
          </a:p>
          <a:p>
            <a:pPr algn="ctr"/>
            <a:r>
              <a:rPr lang="nl-NL" dirty="0" smtClean="0">
                <a:hlinkClick r:id="rId7" action="ppaction://hlinksldjump"/>
              </a:rPr>
              <a:t>Om verder te determineren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lichaam is geheel opgebouwd uit segmenten.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3789040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Het lichaam is niet geheel opgebouwd uit segmenten.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uizendpoten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nl-NL" dirty="0" smtClean="0"/>
              <a:t>Het organisme behoort tot de duizendpoten.</a:t>
            </a:r>
          </a:p>
          <a:p>
            <a:r>
              <a:rPr lang="nl-NL" dirty="0" smtClean="0"/>
              <a:t>Het gehele lichaam is opgebouwd uit segmenten, aan elk segment zitten poten.</a:t>
            </a:r>
            <a:endParaRPr lang="nl-NL" dirty="0"/>
          </a:p>
        </p:txBody>
      </p:sp>
      <p:pic>
        <p:nvPicPr>
          <p:cNvPr id="52226" name="Picture 2" descr="http://www.beesies.nl/images/Duizendp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1752600" cy="2838450"/>
          </a:xfrm>
          <a:prstGeom prst="rect">
            <a:avLst/>
          </a:prstGeom>
          <a:noFill/>
        </p:spPr>
      </p:pic>
      <p:pic>
        <p:nvPicPr>
          <p:cNvPr id="52230" name="Picture 6" descr="http://zoology.fns.uniba.sk/poznavacka/images/28_Archispirostreptus_gig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84984"/>
            <a:ext cx="3888432" cy="2916324"/>
          </a:xfrm>
          <a:prstGeom prst="rect">
            <a:avLst/>
          </a:prstGeom>
          <a:noFill/>
        </p:spPr>
      </p:pic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6732240" y="4581128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55576" y="6309320"/>
            <a:ext cx="13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duizendpoot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843808" y="6237312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miljoenpoot</a:t>
            </a:r>
            <a:endParaRPr lang="nl-N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dier heeft 10 of meer poten.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3933056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Het dier heeft minder dan 10 poten.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Kreeftachtigen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nl-NL" dirty="0" smtClean="0"/>
              <a:t>Het organisme behoort tot de </a:t>
            </a:r>
            <a:r>
              <a:rPr lang="nl-NL" dirty="0" err="1" smtClean="0"/>
              <a:t>kreeftachtigen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53250" name="Picture 2" descr="http://www.natuurinformatie.nl/sites/ecomare.devleet/contents/i001062/noorse-kree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204864"/>
            <a:ext cx="4032448" cy="2286359"/>
          </a:xfrm>
          <a:prstGeom prst="rect">
            <a:avLst/>
          </a:prstGeom>
          <a:noFill/>
        </p:spPr>
      </p:pic>
      <p:pic>
        <p:nvPicPr>
          <p:cNvPr id="53252" name="Picture 4" descr="http://www.ingredienten.nl/images/ingredienten/krab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600400" cy="2700300"/>
          </a:xfrm>
          <a:prstGeom prst="rect">
            <a:avLst/>
          </a:prstGeom>
          <a:noFill/>
        </p:spPr>
      </p:pic>
      <p:pic>
        <p:nvPicPr>
          <p:cNvPr id="53254" name="Picture 6" descr="http://www.hobbykwekers.nl/images/stories/artikelen/ongewervelden/Sulawesi-Garnalen/Harlekijn_garnaa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9120"/>
            <a:ext cx="3132348" cy="2088232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635896" y="4509120"/>
            <a:ext cx="75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Kreeft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419872" y="6165304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</a:t>
            </a:r>
            <a:r>
              <a:rPr lang="nl-NL" dirty="0" smtClean="0"/>
              <a:t>arnaal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932040" y="4869160"/>
            <a:ext cx="60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Krab</a:t>
            </a:r>
            <a:endParaRPr lang="nl-NL" dirty="0"/>
          </a:p>
        </p:txBody>
      </p:sp>
      <p:sp>
        <p:nvSpPr>
          <p:cNvPr id="10" name="Afgeronde rechthoek 9">
            <a:hlinkClick r:id="rId5" action="ppaction://hlinksldjump"/>
          </p:cNvPr>
          <p:cNvSpPr/>
          <p:nvPr/>
        </p:nvSpPr>
        <p:spPr>
          <a:xfrm>
            <a:off x="6300192" y="5229200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</a:t>
            </a:r>
            <a:endParaRPr lang="nl-N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dier heeft 8 poten.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3933056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Het dier heeft 6 poten.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Spinachtigen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036712"/>
          </a:xfrm>
        </p:spPr>
        <p:txBody>
          <a:bodyPr/>
          <a:lstStyle/>
          <a:p>
            <a:r>
              <a:rPr lang="nl-NL" dirty="0" smtClean="0"/>
              <a:t>Het organisme behoort tot de </a:t>
            </a:r>
            <a:r>
              <a:rPr lang="nl-NL" dirty="0" err="1" smtClean="0"/>
              <a:t>spinachtigen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54274" name="Picture 2" descr="http://www.natuurfragmenten.nl/images/hooiwa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810000" cy="25527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23528" y="3933056"/>
            <a:ext cx="124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Hooiwagen</a:t>
            </a:r>
            <a:endParaRPr lang="nl-NL" dirty="0"/>
          </a:p>
        </p:txBody>
      </p:sp>
      <p:pic>
        <p:nvPicPr>
          <p:cNvPr id="54276" name="Picture 4" descr="http://www.animaatjes.nl/dieren/dieren-plaatjes/vogelspin/animaatjes-vogelspin-07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72816"/>
            <a:ext cx="2304256" cy="2420794"/>
          </a:xfrm>
          <a:prstGeom prst="rect">
            <a:avLst/>
          </a:prstGeom>
          <a:noFill/>
        </p:spPr>
      </p:pic>
      <p:pic>
        <p:nvPicPr>
          <p:cNvPr id="54278" name="Picture 6" descr="http://www.waterwereld.nu/images/kruisspin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700808"/>
            <a:ext cx="1921141" cy="2808312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4211960" y="4149080"/>
            <a:ext cx="107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vogelspin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732240" y="458112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kruisspin</a:t>
            </a:r>
            <a:endParaRPr lang="nl-NL" dirty="0"/>
          </a:p>
        </p:txBody>
      </p:sp>
      <p:pic>
        <p:nvPicPr>
          <p:cNvPr id="54280" name="Picture 8" descr="http://www.dierplaagcontrol.nl/fileupload/7bafd1ea295a0b8598bd52c597a10dae403252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2396819" cy="2160240"/>
          </a:xfrm>
          <a:prstGeom prst="rect">
            <a:avLst/>
          </a:prstGeom>
          <a:noFill/>
        </p:spPr>
      </p:pic>
      <p:pic>
        <p:nvPicPr>
          <p:cNvPr id="54284" name="Picture 12" descr="http://www.nostraverus.com/images/article/article_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509120"/>
            <a:ext cx="2736304" cy="1826483"/>
          </a:xfrm>
          <a:prstGeom prst="rect">
            <a:avLst/>
          </a:prstGeom>
          <a:noFill/>
        </p:spPr>
      </p:pic>
      <p:sp>
        <p:nvSpPr>
          <p:cNvPr id="13" name="Tekstvak 12"/>
          <p:cNvSpPr txBox="1"/>
          <p:nvPr/>
        </p:nvSpPr>
        <p:spPr>
          <a:xfrm>
            <a:off x="971600" y="6093296"/>
            <a:ext cx="61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Teek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987824" y="630932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schorpioen</a:t>
            </a:r>
            <a:endParaRPr lang="nl-NL" dirty="0"/>
          </a:p>
        </p:txBody>
      </p:sp>
      <p:sp>
        <p:nvSpPr>
          <p:cNvPr id="15" name="Afgeronde rechthoek 14">
            <a:hlinkClick r:id="rId7" action="ppaction://hlinksldjump"/>
          </p:cNvPr>
          <p:cNvSpPr/>
          <p:nvPr/>
        </p:nvSpPr>
        <p:spPr>
          <a:xfrm>
            <a:off x="6300192" y="5229200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</a:t>
            </a:r>
            <a:endParaRPr lang="nl-N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172819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Het organisme behoort tot de insecten.</a:t>
            </a:r>
          </a:p>
          <a:p>
            <a:r>
              <a:rPr lang="nl-NL" sz="2800" dirty="0" smtClean="0"/>
              <a:t>Insecten beslaan ongeveer 80 % van de soorten in het dierenrijk.</a:t>
            </a:r>
            <a:endParaRPr lang="nl-NL" sz="2800" dirty="0"/>
          </a:p>
        </p:txBody>
      </p:sp>
      <p:pic>
        <p:nvPicPr>
          <p:cNvPr id="55298" name="Picture 2" descr="http://t1.gstatic.com/images?q=tbn:ANd9GcT8EuXC7PZFlka2I6SbZenyLNW34TjNdNmOsGlImjpi1VV6vCANeyt--bvt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2466975" cy="1847851"/>
          </a:xfrm>
          <a:prstGeom prst="rect">
            <a:avLst/>
          </a:prstGeom>
          <a:noFill/>
        </p:spPr>
      </p:pic>
      <p:pic>
        <p:nvPicPr>
          <p:cNvPr id="55300" name="Picture 4" descr="http://members.home.nl/henk.roerink/we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2520280" cy="1784358"/>
          </a:xfrm>
          <a:prstGeom prst="rect">
            <a:avLst/>
          </a:prstGeom>
          <a:noFill/>
        </p:spPr>
      </p:pic>
      <p:pic>
        <p:nvPicPr>
          <p:cNvPr id="55302" name="Picture 6" descr="http://www.ongediertegids.nl/plaagdieren-afbeeldingen/Wespen_bijen_mieren/mieren-bij-elka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92896"/>
            <a:ext cx="3240360" cy="2702229"/>
          </a:xfrm>
          <a:prstGeom prst="rect">
            <a:avLst/>
          </a:prstGeom>
          <a:noFill/>
        </p:spPr>
      </p:pic>
      <p:pic>
        <p:nvPicPr>
          <p:cNvPr id="55308" name="Picture 12" descr="http://www.megades.nl/upload/11158777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869160"/>
            <a:ext cx="2561954" cy="1800200"/>
          </a:xfrm>
          <a:prstGeom prst="rect">
            <a:avLst/>
          </a:prstGeom>
          <a:noFill/>
        </p:spPr>
      </p:pic>
      <p:pic>
        <p:nvPicPr>
          <p:cNvPr id="55310" name="Picture 14" descr="http://www.vanin.be/denieuwewereld/images/dagpauwoo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437112"/>
            <a:ext cx="3240359" cy="2160240"/>
          </a:xfrm>
          <a:prstGeom prst="rect">
            <a:avLst/>
          </a:prstGeom>
          <a:noFill/>
        </p:spPr>
      </p:pic>
      <p:pic>
        <p:nvPicPr>
          <p:cNvPr id="55312" name="Picture 16" descr="http://www.willembikker.nl/wp-content/uploads/de-sprinkhaan-die-aan-me-ging-knag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60648"/>
            <a:ext cx="1800200" cy="1195848"/>
          </a:xfrm>
          <a:prstGeom prst="rect">
            <a:avLst/>
          </a:prstGeom>
          <a:noFill/>
        </p:spPr>
      </p:pic>
      <p:pic>
        <p:nvPicPr>
          <p:cNvPr id="55314" name="Picture 18" descr="http://www.beesies.nl/images/lieveheersbeestj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88640"/>
            <a:ext cx="1669311" cy="1700808"/>
          </a:xfrm>
          <a:prstGeom prst="rect">
            <a:avLst/>
          </a:prstGeom>
          <a:noFill/>
        </p:spPr>
      </p:pic>
      <p:sp>
        <p:nvSpPr>
          <p:cNvPr id="13" name="Afgeronde rechthoek 12">
            <a:hlinkClick r:id="rId9" action="ppaction://hlinksldjump"/>
          </p:cNvPr>
          <p:cNvSpPr/>
          <p:nvPr/>
        </p:nvSpPr>
        <p:spPr>
          <a:xfrm>
            <a:off x="6732240" y="5301208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De huid van het dier is bedekt met schubben.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4149080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De huid van het dier is niet bedekt met schubben.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De schubben zijn bedekt met slijm; het dier haalt adem met kieuwen.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4149080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De schubben zijn droog (niet bedekt met slijm); het dier haalt adem met longen.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organisme heeft om elke cel een celwand.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611560" y="3789040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B. Het organisme heeft 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geen</a:t>
            </a:r>
            <a:r>
              <a:rPr kumimoji="0" lang="nl-NL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 celwand(en).</a:t>
            </a:r>
            <a:endParaRPr kumimoji="0" lang="nl-NL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Het organisme behoort tot de vissen. </a:t>
            </a:r>
          </a:p>
          <a:p>
            <a:r>
              <a:rPr lang="nl-NL" dirty="0" smtClean="0"/>
              <a:t>Vissen leven onder water en halen adem door kieuwen.</a:t>
            </a:r>
            <a:endParaRPr lang="nl-NL" dirty="0"/>
          </a:p>
        </p:txBody>
      </p:sp>
      <p:pic>
        <p:nvPicPr>
          <p:cNvPr id="56322" name="Picture 2" descr="http://www.aquatreffer.mabibo.nl/poecilia_reticul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2088232" cy="1452482"/>
          </a:xfrm>
          <a:prstGeom prst="rect">
            <a:avLst/>
          </a:prstGeom>
          <a:noFill/>
        </p:spPr>
      </p:pic>
      <p:pic>
        <p:nvPicPr>
          <p:cNvPr id="56324" name="Picture 4" descr="http://www.nieuwslog.nl/wp-content/plugins/wp-o-matic/cache/b30d0_20081010175457_haai_voork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2492896"/>
            <a:ext cx="3934297" cy="2520280"/>
          </a:xfrm>
          <a:prstGeom prst="rect">
            <a:avLst/>
          </a:prstGeom>
          <a:noFill/>
        </p:spPr>
      </p:pic>
      <p:pic>
        <p:nvPicPr>
          <p:cNvPr id="56326" name="Picture 6" descr="http://www.animaatjes.nl/plaatjes/v/vissen/animaatjes-vissen-17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2564904"/>
            <a:ext cx="4416491" cy="3744416"/>
          </a:xfrm>
          <a:prstGeom prst="rect">
            <a:avLst/>
          </a:prstGeom>
          <a:noFill/>
        </p:spPr>
      </p:pic>
      <p:pic>
        <p:nvPicPr>
          <p:cNvPr id="56328" name="Picture 8" descr="http://www.kennislink.nl/upload/197610_962_1206033013727-96387_962_1053520411926-Smulders1af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188641"/>
            <a:ext cx="2196853" cy="1728192"/>
          </a:xfrm>
          <a:prstGeom prst="rect">
            <a:avLst/>
          </a:prstGeom>
          <a:noFill/>
        </p:spPr>
      </p:pic>
      <p:pic>
        <p:nvPicPr>
          <p:cNvPr id="56330" name="Picture 10" descr="http://vissen.huisdiereninformatiepunt.nl/afbeeldingen/bijzondere%20vis%20-%20huisdieren-gezond-gezondheid-aanbiedingen-voordeel-korting-vis-aquarium-vissen-aquarium-zoetwater-zoutwater-waterplant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013176"/>
            <a:ext cx="1824203" cy="1368152"/>
          </a:xfrm>
          <a:prstGeom prst="rect">
            <a:avLst/>
          </a:prstGeom>
          <a:noFill/>
        </p:spPr>
      </p:pic>
      <p:sp>
        <p:nvSpPr>
          <p:cNvPr id="9" name="Afgeronde rechthoek 8">
            <a:hlinkClick r:id="rId7" action="ppaction://hlinksldjump"/>
          </p:cNvPr>
          <p:cNvSpPr/>
          <p:nvPr/>
        </p:nvSpPr>
        <p:spPr>
          <a:xfrm>
            <a:off x="6876256" y="5157192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</a:t>
            </a:r>
            <a:endParaRPr lang="nl-N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Reptielen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080121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Het organisme behoort tot de reptielen.</a:t>
            </a:r>
          </a:p>
          <a:p>
            <a:r>
              <a:rPr lang="nl-NL" dirty="0" smtClean="0"/>
              <a:t>Reptielen leven voornamelijk op het land en halen adem met longen.</a:t>
            </a:r>
            <a:endParaRPr lang="nl-NL" dirty="0"/>
          </a:p>
        </p:txBody>
      </p:sp>
      <p:pic>
        <p:nvPicPr>
          <p:cNvPr id="57346" name="Picture 2" descr="http://www.freewebs.com/robin_reptiles/pardalis%20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787691" cy="1340768"/>
          </a:xfrm>
          <a:prstGeom prst="rect">
            <a:avLst/>
          </a:prstGeom>
          <a:noFill/>
        </p:spPr>
      </p:pic>
      <p:pic>
        <p:nvPicPr>
          <p:cNvPr id="57348" name="Picture 4" descr="http://www.amstelveenweb.com/afbeeldingen/2007-Reptielfamilie-emergoh.jpg"/>
          <p:cNvPicPr>
            <a:picLocks noChangeAspect="1" noChangeArrowheads="1"/>
          </p:cNvPicPr>
          <p:nvPr/>
        </p:nvPicPr>
        <p:blipFill>
          <a:blip r:embed="rId3" cstate="print"/>
          <a:srcRect r="11801" b="8535"/>
          <a:stretch>
            <a:fillRect/>
          </a:stretch>
        </p:blipFill>
        <p:spPr bwMode="auto">
          <a:xfrm>
            <a:off x="3635897" y="2420888"/>
            <a:ext cx="2983188" cy="2088232"/>
          </a:xfrm>
          <a:prstGeom prst="rect">
            <a:avLst/>
          </a:prstGeom>
          <a:noFill/>
        </p:spPr>
      </p:pic>
      <p:pic>
        <p:nvPicPr>
          <p:cNvPr id="57350" name="Picture 6" descr="http://www.biol.lu.se/zoofysiol/Svar/Bilder/Krokod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3248025" cy="1790701"/>
          </a:xfrm>
          <a:prstGeom prst="rect">
            <a:avLst/>
          </a:prstGeom>
          <a:noFill/>
        </p:spPr>
      </p:pic>
      <p:pic>
        <p:nvPicPr>
          <p:cNvPr id="57352" name="Picture 8" descr="http://www.onuitstaanbaar.nl/wp-content/uploads/sla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393384"/>
            <a:ext cx="2602632" cy="2307427"/>
          </a:xfrm>
          <a:prstGeom prst="rect">
            <a:avLst/>
          </a:prstGeom>
          <a:noFill/>
        </p:spPr>
      </p:pic>
      <p:pic>
        <p:nvPicPr>
          <p:cNvPr id="57354" name="Picture 10" descr="http://kinderenwebhotel.be.previewmysite.com/dierentuin/schildpad/images/schil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653136"/>
            <a:ext cx="2762250" cy="1905000"/>
          </a:xfrm>
          <a:prstGeom prst="rect">
            <a:avLst/>
          </a:prstGeom>
          <a:noFill/>
        </p:spPr>
      </p:pic>
      <p:sp>
        <p:nvSpPr>
          <p:cNvPr id="9" name="Afgeronde rechthoek 8">
            <a:hlinkClick r:id="rId7" action="ppaction://hlinksldjump"/>
          </p:cNvPr>
          <p:cNvSpPr/>
          <p:nvPr/>
        </p:nvSpPr>
        <p:spPr>
          <a:xfrm>
            <a:off x="6732240" y="5301208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</a:t>
            </a:r>
            <a:endParaRPr lang="nl-NL" dirty="0"/>
          </a:p>
        </p:txBody>
      </p:sp>
      <p:pic>
        <p:nvPicPr>
          <p:cNvPr id="57356" name="Picture 12" descr="http://farm3.static.flickr.com/2462/3632261621_668d46ac60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7004" y="2420888"/>
            <a:ext cx="2406996" cy="1604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De huid van het dier is bedekt met slijm.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611560" y="4005064"/>
            <a:ext cx="82296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De huid van het dier is niet bedekt met slijm.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Amfibieën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820688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Het organisme behoort tot de amfibieën.</a:t>
            </a:r>
          </a:p>
          <a:p>
            <a:r>
              <a:rPr lang="nl-NL" dirty="0" smtClean="0"/>
              <a:t>Amfibieën kunnen zowel op het land als in het water leven.</a:t>
            </a:r>
          </a:p>
        </p:txBody>
      </p:sp>
      <p:pic>
        <p:nvPicPr>
          <p:cNvPr id="58370" name="Picture 2" descr="http://upload.wikimedia.org/wikipedia/commons/thumb/6/6e/Schrecklicherpfeilgiftfrosch-01.jpg/270px-Schrecklicherpfeilgiftfrosch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571750" cy="1962150"/>
          </a:xfrm>
          <a:prstGeom prst="rect">
            <a:avLst/>
          </a:prstGeom>
          <a:noFill/>
        </p:spPr>
      </p:pic>
      <p:pic>
        <p:nvPicPr>
          <p:cNvPr id="58372" name="Picture 4" descr="Bestand:Red eyed tree frog edi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3312368" cy="2483240"/>
          </a:xfrm>
          <a:prstGeom prst="rect">
            <a:avLst/>
          </a:prstGeom>
          <a:noFill/>
        </p:spPr>
      </p:pic>
      <p:pic>
        <p:nvPicPr>
          <p:cNvPr id="58374" name="Picture 6" descr="http://static.ddmcdn.com/gif/salamander-regrow-body-part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16832"/>
            <a:ext cx="3096344" cy="2322258"/>
          </a:xfrm>
          <a:prstGeom prst="rect">
            <a:avLst/>
          </a:prstGeom>
          <a:noFill/>
        </p:spPr>
      </p:pic>
      <p:pic>
        <p:nvPicPr>
          <p:cNvPr id="58376" name="Picture 8" descr="http://students.weebly.com/uploads/6/3/7/6/6376738/custom_themes/795576149461625833/files/bernardezi.jpg?26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653136"/>
            <a:ext cx="3384376" cy="2014761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1115616" y="3861048"/>
            <a:ext cx="84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Kikkers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995936" y="4293096"/>
            <a:ext cx="136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salamanders</a:t>
            </a:r>
            <a:endParaRPr lang="nl-NL" dirty="0"/>
          </a:p>
        </p:txBody>
      </p:sp>
      <p:pic>
        <p:nvPicPr>
          <p:cNvPr id="58378" name="Picture 10" descr="http://www.nme-achtkarspelen.nl/upload/175a9a9f-413a-49b6-b59a-173ec716ed70.jpg"/>
          <p:cNvPicPr>
            <a:picLocks noChangeAspect="1" noChangeArrowheads="1"/>
          </p:cNvPicPr>
          <p:nvPr/>
        </p:nvPicPr>
        <p:blipFill>
          <a:blip r:embed="rId6" cstate="print"/>
          <a:srcRect r="20755"/>
          <a:stretch>
            <a:fillRect/>
          </a:stretch>
        </p:blipFill>
        <p:spPr bwMode="auto">
          <a:xfrm>
            <a:off x="6516217" y="1988840"/>
            <a:ext cx="2160240" cy="1677772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7020272" y="3717032"/>
            <a:ext cx="53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Pad</a:t>
            </a:r>
            <a:endParaRPr lang="nl-NL" dirty="0"/>
          </a:p>
        </p:txBody>
      </p:sp>
      <p:sp>
        <p:nvSpPr>
          <p:cNvPr id="12" name="Afgeronde rechthoek 11">
            <a:hlinkClick r:id="rId7" action="ppaction://hlinksldjump"/>
          </p:cNvPr>
          <p:cNvSpPr/>
          <p:nvPr/>
        </p:nvSpPr>
        <p:spPr>
          <a:xfrm>
            <a:off x="7092280" y="4509120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De huid van het dier is bedekt met veren.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4005064"/>
            <a:ext cx="82296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De huid van het dier is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 niet bedekt met veren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396752"/>
          </a:xfrm>
        </p:spPr>
        <p:txBody>
          <a:bodyPr/>
          <a:lstStyle/>
          <a:p>
            <a:r>
              <a:rPr lang="nl-NL" dirty="0" smtClean="0"/>
              <a:t>Het organisme behoort tot de vogels.</a:t>
            </a:r>
          </a:p>
          <a:p>
            <a:r>
              <a:rPr lang="nl-NL" dirty="0" smtClean="0"/>
              <a:t>Niet elke vogel kan vliegen!</a:t>
            </a:r>
            <a:endParaRPr lang="nl-NL" dirty="0"/>
          </a:p>
        </p:txBody>
      </p:sp>
      <p:pic>
        <p:nvPicPr>
          <p:cNvPr id="59394" name="Picture 2" descr="http://2.bp.blogspot.com/_0HwERQkKAxY/SG4qpO61SqI/AAAAAAAAAWE/RamheDM6naA/s400/kip+roza.JPG"/>
          <p:cNvPicPr>
            <a:picLocks noChangeAspect="1" noChangeArrowheads="1"/>
          </p:cNvPicPr>
          <p:nvPr/>
        </p:nvPicPr>
        <p:blipFill>
          <a:blip r:embed="rId2" cstate="print"/>
          <a:srcRect r="26291" b="14321"/>
          <a:stretch>
            <a:fillRect/>
          </a:stretch>
        </p:blipFill>
        <p:spPr bwMode="auto">
          <a:xfrm>
            <a:off x="467544" y="2420888"/>
            <a:ext cx="2160240" cy="1883286"/>
          </a:xfrm>
          <a:prstGeom prst="rect">
            <a:avLst/>
          </a:prstGeom>
          <a:noFill/>
        </p:spPr>
      </p:pic>
      <p:pic>
        <p:nvPicPr>
          <p:cNvPr id="59396" name="Picture 4" descr="http://dakzoekje.nl/images/struisvog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3000375" cy="4286250"/>
          </a:xfrm>
          <a:prstGeom prst="rect">
            <a:avLst/>
          </a:prstGeom>
          <a:noFill/>
        </p:spPr>
      </p:pic>
      <p:pic>
        <p:nvPicPr>
          <p:cNvPr id="59398" name="Picture 6" descr="http://www.xead.nl/upload/8ce4b16ba4ef86b45bd41241c142f284QnVpemVyZC5qcGc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20888"/>
            <a:ext cx="3025681" cy="2304256"/>
          </a:xfrm>
          <a:prstGeom prst="rect">
            <a:avLst/>
          </a:prstGeom>
          <a:noFill/>
        </p:spPr>
      </p:pic>
      <p:sp>
        <p:nvSpPr>
          <p:cNvPr id="59400" name="AutoShape 8" descr="data:image/jpeg;base64,/9j/4AAQSkZJRgABAQAAAQABAAD/2wCEAAkGBhAQEBQUDxQQEBQUFhUQFBAUFBAQFBUXFBUWFBQUFBQXHCYeFxkjGRQUHy8gJCcqLCwsFR4xNTAqNSYrLCkBCQoKDgwOGg8PGiwlHyUtMCwtLCksLiwsLCwsKSwpLCwsKSw0LCwqLCwsLC8sLCwsLCwsLCksLCwsLCwsLCwsLP/AABEIALkBEAMBIgACEQEDEQH/xAAbAAABBQEBAAAAAAAAAAAAAAAGAQIDBAUHAP/EAEUQAAEDAQQFBgoIBgIDAQAAAAEAAhEDBBIhMQUGQVFhIlJxgZGSEzI0QoKhsbLR0hYXI2JyweHwFCQzU5OzFaMHwvGi/8QAGgEAAwEBAQEAAAAAAAAAAAAAAAECAwQFBv/EAC0RAAICAQQBAwIFBQEAAAAAAAABAhEDEiExQQRRYXEFgRNCkbHRFDJiocEi/9oADAMBAAIRAxEAPwDjNCgXmGxOJxIGWKsf8VU+73mr2iv6nou90rYCpKwboyP+Iq/d7zfinDQtbc3vt+K2WqekFWn3J1GCNAV9ze+z4pw1dtHNb32fFFFJqtMYlpHYHfRq081vfZ8Uv0ZtPNb36fxRs2mnXEafcdgP9GbTzW9+n8V76M2nmt79P4o4uL1xFe4WA/0ZtPNb36fxSfRq081vfZ8Uc3U0sSoLAj6NWnmt77PivfRq081vfZ8Ua3F66nQWBf0ZtPNb36fxXvoxaeY3v0/ijQBStCVBYEfRW1cxvfp/Fe+itq5je/T+KPWheIS3HsAY1TtfMb36fxSjVG18wd+n8UetUrEbj2OfDU62f2x/kpfMnfQy2/2x/kpfMujMUoCW4bHLa2rNpYCXMAAwPLYY6gVTqaPe0wbg9Jq6dpKkA8Fw5L+Q7d19UoE1i0UaFXNxa7FpOO2IlckM8vxXjn9vc3lijoU4nmal20gEU2kESD4SliDl5yX6EW7+2P8AJS+ZbuqGs4F2hWym6x85Tk08NxRtC69zFUzln0Jt39sf5KXzJDqXbf7Y/wAlL5l1MhRvCNwpHLjqdbP7Y/yUvimnVO18xvfp/FdLqNVao1PcWxzs6r2rmN79P4qvV0NVYYdcB3X2betdDqNQ9p6k2WuHjX2twwxnbvyWc5OLS9WaQgpJv0Rh/Rq081vfZ8VQtVmdTcWvEOESJBzAIxHAroRCCtY/KX+h7jVorszaVEOif6nou90rYCyNE/1fRd7pWyFS5IkPYFbosUFJqvUGKrJJ6NNWmMTaTFYa1IsQNToTrqUBADLq9CekSAbcTS1SBI5AEV1IWqRJCYEYangJYXoSAe0pyjBTpUjHBSsKiBTmlAFtimaFXpFWGlIYlooB7C07RnuOwoN01XaWllVpcRIHA5FGwKxNM6JvPv0xi7x4AOMYOj1HoXJ5GNOp+h04ZflfZz0WOoCLodvyIhdM1Z0v/EUeXHhGcl49jusfmsFllc3E57Sc8Mx+io2a2uslfwjcWuwcwecPiMwjB5KyPSycmHQrR0EqN6jstsbVY17DLXCR+vFOcV1mJE9QPCncoXpiK1QLF0zajdZThoHhAZOZN4fotx6G9YLTg5opglpBD90iQTuWGbmL9zXG9pL2NhzUDayeUv8AQ9xqN6T7zQd4B7QgjWTyl/oe41b9mXRDoj+qPwu90rca1Ymhv6o/C73SiFgTXJDJKLFfosVai1XaYTBFmmFM1QMKsMQMdCQpya5ADCvBeXggByRyUFNcUAMK8CkKY94aJP7+CQE0Jj3AZprqjw282majQJLqVSz14/E2k9xb1hEGj9HU30b4hwJwJjcJBHT7F53m+fDxoaluzv8AE8N5509kDJe5/i4Dhn2pj7IfvE7MT+x0hals0nYrNUuVy8OgOJaxzmsDjALruzLt4rStGhWtgl7TeAc0ggyCAWkcCDK8p+VkyVJppPi+/g9N+PjxNwTTa9ALe1wyLmcATv4J9m0tUpkiry2zgcb369a3bTo8Y4iQsV9igknE7DnhiMF14fJaOXL48WbNjtzKglp6QcCOkK816BKlCo118EsPmwTI4HYtnRutDSQ2v9m7n+Yenm+xerjyKaPNnBxYTNcngqBhUoWhBnW+ytDgXuIpnBzs3Nn8liW2wyDd5TRtGGGwose0EQcisGtYnNNS+QQSXMgZ8I2ALyc+B45a48HdimprS+TH0PpR1jfdfJpOOI5p5zR7QjJtYOALSCCJBGRCErfYBE44jb6+kL2hdMGi7wVT+mTyXHzCf/Uld+DMsi9zmy4tD9grcVE8pS5RuK6DEa5DesFqhtRogExiJmMPG/JETig/WGrFR43w32Qscsbr5NsX5vgIqLLrGjcAPUgnWTyl/oe41Gzch0BBOsnlL/Q9xq2fJh0R6FH2w6He6URsYh3QI+3HQ/3SiprE1yJj6LVaaoabVOExEjCrVNVGlWKZQMmKQhLK8gYyE0qUqNyBDS5NLkjimygYpKQFIlaEgENlYTeutvc4CHd4YrZs1ZzWNOJvYGTjgYxccTsiTsWa0K/UpfYM2TLuxx+ELxfq8Y/hJv1r/TPb+jNvPp6oxtO6LoWqu2o+8S1t1wBEPDThMieEjMALSFqLnY3nHoyAgThAAH5BZ4byhMmN27cvNtYYcIHTs7V5cXKkuUuD6DN42GCb2TfZqPnbnxjKcP3wVG00zG0cP1TKmlC3EtBOOMxGXDFV7XbjUAOR2iPb+9vBdsE3vR4WRJNpOyvVpAQfzmFnWykDic+EfuFPUrlo3jf++gqOuwGDMtznMfuF0wuL3OaVNEVl0pWsZABv0ziaZOA/CfNPRgjHRulKdoZfpmRkQcC07iEGWygHMvAMIORBN6RsiVm6O0jUs1S8ycMHMOAcNx+OxejhyalucGWGl7HT7yhtFMPaQe3cd4UNht7K1MPYZB7QdoPEKYuWrVqmZp1ujLtFnusM43RJiJMbp3rA0nUbWDYADRiGiJ3G9xRFpmxmtSc1pLTmDxGQPBc8dTIOOEGCuGHiuEm7+Dpn5GqNNBnoHSENFKoeU3xccxu6QtcuXOqFtcx4cDi0yEdWW1ioxrhkRP6LvXByWTuchzT9GCHSYLhgbp3YjbC33OWDpm0SGNF1wLhjMzjMBYZm9UEvU2x/2yfsa5KCtY/KX+h7jUZkoL1i8pf6HuNW/Zj0e1e8ob0P90ota1BNgqlryQYIa4g9S27FrERhVEjnDPrCL3EwhY1SQoLJa2VBLHA8NvWFZKoQjVMwqBpUzCgCw1PCjYVIgYhUbk5yY5AETk1PckAQAkJ7Wr0J7QkMWFpW7ksDMTdAbHHM+uVBoujfrN3CXn0RPthXW0hUqAcTieA2r576vluccS+f4/6fQ/RoKClmfwUrNYA4TGOwnI/skT0oeqQHOkDAkEbS7aBO2Z7EcNsZu3cRGMQOSd7f3isPSWiw43hMnzgCDhhJBJB2dizio44rc0y5pZ5u/sYpaTEAgA5bZ2BMrOiIw37sf1CvPptogGoBHPGWOyMx+mxXDY6T23gQAc4gjLdv/eKrXXwZ6LByo04jMGD0TM/l2qvZC5jrm/EDYSCfXh60RO0cXgS002umHnlNMGIkH2ws61aPJF1uJBwO3PAreGZPYwnhfJk1bVDpIiTLhhid4O9RaRsYcL7II4YE9W9W6llL2kvF0gmcMM9m7Ge1JTszg2GuHQfjs/fSumMkt0cri3syrqxpbwNW448h5jgHZB35H9EcF65pbmQ48ksO5GWgdKeGpAk8pvJdx3HrHrlelF2jgap0aznIT1q0cA4VW5Hku6djkTF6r22gKjHNO0R8Cm0I57CIdWdIRNMnMy38wsG0Nc0lrs2kiEtktJpvDhsP/wBUpiDyq/knoPsQZoiXV2D7xMdElFFS0B1MuGRaT6kLaFqBtdvGR2hN8gF1WqGglxgDElBWma4fWc4ZENI7oC19P6Rn7NvS74LBtWY/C33Ql2Pol0ZQNSpdGZa6J4NJ/JS2iwvYYe0t9h68k/VzyhvQ/wBwowNMEQQCNxxRVsLAlktIIJEY3hmOK2bDrK4ACryxzh43XvV61aBY6SzknjJb+ix7Vop9PxmwOcMsOOxK3HkKT4Cex22nVHIcDwyI6QrbUAQ5pls4cYI61q2PWWoyA/7QbnYOHQ7arUkTQYsUqx7DrBQfmfBnKHZd7JbDSCJEEbxiqAamuapQ1KWoGVjTS3FOwA5EHoxTnU0AVrqcGqXwaW6igLehJFR0cx3tatmw2UXsRAnHrEYLO1ac3+JY1/i1Psj6cR6wEY1dEBrhlmZG8TgvmvqWCf8AUqa4r+T2/C8iKwPG+bMevZOROJumHdeWG5ZFos1QOyLjlmxpjGBjEogqsexrpiBdjiCf/iZXDX3SBL2mZGEgYD1LHJIuJgaV0YK1INcyHRnzTxz9pQxZLLUoX2OwLSCCIIxxGPV+80e22q57rzHC9uy8U7QsvS1gdVO0EAjwjYBaTjEbWnmnDoU45tLT0a3vb5Al+mK1Os289xbIBacRBO7YiRxaRJEfe2dZ2DPPDeUO6R0Ob92sS3MAtu3TuuOJEH7jiJ2OyB3bDN0Qb2YBG0gSW4gQ4c0hpEYta0SenLGLinEmEmm0z1psoDbxiM5yMbxvHETuAKwLdTonI+Ccczm3DIkHLPOTnnsRPZ3wTBi9gWkX2OJxEt37ZEHaDCHNM2Eh2AA2hoJPWzaRGzxhugyqwS3pmeZbWget9N4HLHhGjC+3Z0/rCi0JpEUaufIdyXYQQNhI4H81PUvAG4erC6Qd271jPDCVmVmiZaLpEcMejYfUdhXsYnR5OTc6A105Y8UpKH9W9KAt8G44jxejct6V1GAKaz2S7UDh5w9Y/YWGUb6ZsHhaR5wxb07kEFZtUwL9m0u9lMswIOAJ2Sq1CsWODhGGI7FXKeIPwSAms1B1V8b8z7Sl0xTDaxAyAYB3GrZ0RYSxsnN0RwCyNOf13dDPcaq7H0S6tD+Zb0P9wo0DEG6reVM6H+45HNxNciZGGp13finhqeGqiTJtWgab8Wyw54YjsOSxrVoSpTkuZebji3EAccMOxF91StaoeNMvUc7dRx2GP3mrdmtz2vmmTTy5MuAJAx4IxtOhqNXxmwec2Aevf1rPtOrTx/S8G4bGm83tOM+pZShNPYpOPZWsmsVWIddc4HGQG4cYI9i1advdUwuwQL3OYRh4xjjEIcq6GtdJxPgi4GcWcsYiNknDilsmkDTbDjcIBF0yNmHEGYzXPnWSUasvG0nZasel/wCHtJFQxSfyZGIBGTuqSD1bkVUa7KjQ6m4PacnAyFzuzUg53LwLiM8BGcq9ZaxaWmkXMLiGkjphsgZ7MIW0MiglFkyi27QchqQtWLT08+m8tqDwjRJvtAaYmGkDJwIg7M1s2O2U6zb1Mhw9Y4EbF0wnGXBnJNcnmyCCMCDIO4jIrptntAtVOnVbAJmR94Ykdt5c4uLb1Z0yaLrjz9m4z+F2QPXkepY+Tj1w26NMM9MjZtJxcW3c7rgeV4syOEyq1ShceSwBoBDrxkgYQR2kK6yrSqzc8WpmcjMQOuMOoJrg4NDXfhLssQcD7F87ktOmetBlO1sa1hIABdAmYM5yCMslkOY55cxrru0OPKG/E/vNbNZjiHzyhJLeE+b1GVVsVigREsIu3oJLSd/CVEY2aaqMW16Olt2ri45m6C1w345jEIbtVCpZ3EsJukXT5wIGTSD4wGwHEeaWro1uqFjbmBAGeZ6DOSFtJPpvxynPxT1EZK8cpJ01sDqrMmz6wMd/VEzhemSdsEkcvHHlC9vFXBVdMPFWdozAzJ3Fpk4zvJO4uPJENpsrabj4MNIdg5jpunonLLaoKNme4/ZCJnkkgjdGPZxyywXSopO0Z3a3MesTOM/i2yMOUNvTnvmCqNoE5wDsIxBB9oP7xWtbaTg6KjTTfuIJB7cT0ZxlIwWVamSDvz/UH8+0TgPSxs4Miop0qha6RIIOc5daM9BaXFYXXQKgHeG8fmEJ0rAXMvNxO0dCZZ3Pa8XZDgeSRgZ4LqUqOWjoppoD09Y/BVnAZHlDoKMNEaW8KLtSG1QMRhDvvN/MbOhYWulL7Rh3tI7D+qb3VobVA2rdgshqvDRG89AzVYgbFtas0warjubh2gEpIk3fAwhLTw/mHdDPcajUhBmsXlL/AEPcan2V0S6qeVM6H+45HoCAtVfKmdD/AHHI+aqXJLPBqWE8BehUSNAUgTQnJ0A5pUoKhAUrE6ETtTK1mZUEVGteDhDgHe1OapGBKhmPX1VoOktvsJnI3gJ2gOlZNt1VqsbDB4Xe4GHRuDN/QTKMgE8NWUsMZFqTRzmjZSXwbwcTGOUgeKQcoA9SmcQHfYuMiSHtN0iIHZntxko2t+jGVQQ6Wki7fbAdBzE7uCF9IatVKMuH2rAPNBDxAwJG3pHYuOWGcN0dCnGSonsGsTmm7W5bcjUDbpBwmW7Rjnw2rfp1WvaHMIcDkRigxhaKXmyZa0zOJPqEfHYorFperSM04McktgkPDQADA9IyOctcOfVaZnPHT2OjWDSJpZzE3p2g5/kEVt0rSq3YIioI2eMMfWuc6J05StA5JDX+dTJxEZxzhxCkttkfF6kS1zTeEbxuU5vFjl3RWPM4B9WozBBIjMbJxz3bEtEim4ObhiZGEE7ZCHNBa0iqLloinUwBd5tTDAkbHDPjilNuqsreDIDml1zO7jjdIdsOzDgcbxnz/wCncXpZ1/iqSs2dKWyi8g3SJnEbD0Heh7SVGkQY3Tuno4pdKNmWVCaBOLKhENnZeIyMjbgelYVP+KIeX3KlNuRaHtLjEgtcYjsTWJfcu39jK0lWF4gEfnjvG47CFm2a3vbVu0xenbMQVpmlSrx4dtahB5TRB/8A1u27FuU/+PoUgym2/eyBEk8LxEr0I4K3aON5ekyhaXeEpxXa1/rPUc0PW7QbiLzA5wz3vb2eP7elFbbOwiGtgdanp2YDJdDxR6MlOXYBaJLGlzajmtDsWvPiyNk7P3lkrFbRlOq0lpBI88Yj0oyRLpbVinXkj7N584DB34ht6c+nJBlJtXR1qxkNmHYEtc08Nv5cdsqO+4mW7LRLhdfIe0zekg/dcHD2+3JVNPVqr7oqY3eSHxF6RIkZB0bsDmEdusdGoA5oaQQHB7YEg45jMHisvSOjWHkTekTdMkxOJInftB2jI4rnlqxP/H9jpSjljXf7nPzxW9qo3lv/AAj2rP0po11J22Nh/eeRxwyyBBA1dU2f1D+Ee0rpi090crTTphAUFaxeUv8AQ9xqNrqCtZB/Mv8AQ9xqfY3wP1W8qZ0P9xyPWlAWq/lTOh/uOR0HKo8kMnDk4lQtcnkqyB4TmqMFSNVICQBK1InBMCVpUzFXCma5SBMFIFE0qQFIYqSEsryQzL0toClXBkBr9jxv2Xhk4dKDrfot9AxVBAORaTcdtxdHqwOC6K4KCtSa4FrgHA5giQVjPGpcGkZ0cpeHNcXMJwMB4JGIO8ZHBEGjNe30xdrs8LEcsENdHERBPYtHSuqGN+zYQb3gsJJxxa923HI9qDLRRc0uDpBGBkHrDhsKhNx2YNXugz+k1jqxhUpuODpbgMZxcDgZxBHWtA6VaMb4qNwBzjDxXB0cQIzXOLK+oyozwZdfJaAAS2ZcIaY2Ex2o50fpOk+1PY97Q5nJY3IOcCZIPnEZDbBUynJzUV+vobY4w0uUv09Qgs1pfVLP4ovfTbN2nN1wkRPA9OPEZL3hatNvgqbjUozeaHwXN9KBj1JwStaVcMMYu0KeWU9mRWo1HkEuw3RwjaSsSzWbwlrefMpAMHF+bj1THoogrODWkmMN+A4etRWKwNpAhuN4lxMzJOZniZPWtE//AEor5I07ahW0lK2kpGtUrWrQkiFNUdL6Ip2imWVBO521p3j4LUIUbwlQwS0Ho60WR5ovHhaJlzKojkHaHNOIB9vSVn661yx1ItJDgHEEYEYjIo2qNXPdeQRaBOVwR2lRLgT2IrJptlZvg7SBJwv4AHjwdgOGGxWtEBtneab8A8zTqea6PN4O4IUKLtFaHNaxiTiSYByMYDHYRjBHRksow0O48ehWvXs+fU3G00C6zj+aqeh7jUV6GtdRp8DaAQ4cllQ+fAm6fvgY8RvzItrWP5up6H+tq07JfA3VnylnQ/3CjUOQTq35S3of7hRjeVrkzkWWOUl5VWvUgerJLDSpmFVGvUzHpgWQU4FQhycHJgShyka5QSntckBaY5SByrscpA5IZLeTg5RApQUiiSUiZeXg5IBxWXbdEsrMN9gvgm65t0OOM4HLLYcMFqJYUuKfJadAM7QYsxdWcHm5dLCB4NwJPntgxsxkDdJgITtF68Sdpmc/WuxuQtpnUplUl1GKbs7kQwn/ANfYsli0uypT1LSYegtcqtAhta9Vp7zi9vQTmOBXQLBbqVdl+i4PbvGYO4jMHgVyq16MdSddqBzHDfAz/LjkmWS2VrO69Se6m7IkZEcRkVakRug/1ltofVo2VpxqPaag3NBkA9OfUERZLmOqls/nBUrS/wAYueZN0u5IqOO6THC8umuVxaY9xQVI1QhTMVAPhNc1SgLxagCo9q5nrvVvWtw5oa31T+a6k9i5BrM5zrVWLpHLIGByGCiYmZshdK1ZoRZaXFs9pJXMnFdc0JQu2akIjkN9YlERI9XsTX+MJy7QZaZzBByPFc41vH87V9D/AFtXUyxct1yH87V9D/WxKqZT4INXPKG9D/cKLC5CervlDeh/uFFRVR5IZIHJ4qKuXJWuVkFsPU1N6ptKnYUAW2uUgKrsKlBTAlDk9pUAKlaUhllhUgKgYVKCkMlCeo2lSBIYkJQ1OSgoGNhOKQlNLkhniUoCanByYEGkNFUrQy7VbO45ObxadiAdMaE8FULQQWght5od4xmA4bHYHLBdHDlmNsFM1qnhYIeQQxwGJm81zTvBLhhj6llli3VGkKp2BVhp/wAMTVc2SQWNbkS50RAHR0K1oDXR1N1y03nMyBiXMI9reGzZuWjpHQtamDyfDUxLr1OA8RN3kRJIbh1oGr1JcTlJJhY4FKLbktysrVJJ7HZKFVr2hzCHNcA4OGRByKs01y3VnWl9mddfL6RzZPi4+MwZTw2rp1jtTKjA+mQ5rhIIXYnZimW2hKQmtcnEpjInoJ0vZGukkAyTx2o0rmAegoMt7hdy9a8vzpbxSOvxltKzBt+hqLWMc2QTnJzk7ti6PZqV1jRuaB2Bcwrl7qtNuJJeIHS5dWa1dmC9G5zTrU6GXFyjXUfz1bpZ/rYuuELkeu3l9bpZ/rYtHyS+DLsNsNJ4e0AkSIMxiCNhG9aJ1oqcyl/2fMsZeRRNmwdZanMp/wDZ8y8NZqnMp/8AZ8yx15AjaGtVXmUv+z5k8a3VeZS7KnzLCXkUOzfGuVbmUeyp8yd9Na/Mo9lT5kPLyKCwh+m1fmUeyp8ycNeK/Mo9lT50OLyKCwlGvlo5lDsqfOnfT+08yh2VPnQwvIoLCgf+QbTzKHdqfOl+sS08yh3anzoWXkUFhV9Ytq5ln7tT5176xrVzKHdqfOhVeRQWFX1i2rmUO7U+dJ9Ylp5lDu1PnQsvJUGphT9Ydp5lDu1PnXvrDtPMod2p86Fl5OgthV9Ytq5lDu1PnSj/AMkWrmWfu1fnQovICws+si1cyz92p86xtJacNd5e+lRa453A9sneQXHFZi8hqx6mTfxA5o7X/FamiNa61lnwQZBzY6+5s74vYFYq8lQrC76zbXzLP3avzp31n2vmWfu1fnQevJ0PUwtq/wDkq1OBBZZ8cPFqfOs+trdWfmyljuFT5lhLyzlihN3JFLJKOyZos0y4Pa8MZLSHAcuJHC8t36y7XzLP3avzoRXlailsidTDaza+22oCWssgAc1pvX2YumM35ckrD0zRq13PtFR1nBcGuLWVBODQIDCSZgZbwehYhSBOhNt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9402" name="AutoShape 10" descr="data:image/jpeg;base64,/9j/4AAQSkZJRgABAQAAAQABAAD/2wCEAAkGBhAQEBQUDxQQEBQUFhUQFBAUFBAQFBUXFBUWFBQUFBQXHCYeFxkjGRQUHy8gJCcqLCwsFR4xNTAqNSYrLCkBCQoKDgwOGg8PGiwlHyUtMCwtLCksLiwsLCwsKSwpLCwsKSw0LCwqLCwsLC8sLCwsLCwsLCksLCwsLCwsLCwsLP/AABEIALkBEAMBIgACEQEDEQH/xAAbAAABBQEBAAAAAAAAAAAAAAAGAQIDBAUHAP/EAEUQAAEDAQQFBgoIBgIDAQAAAAEAAhEDBBIhMQUGQVFhIlJxgZGSEzI0QoKhsbLR0hYXI2JyweHwFCQzU5OzFaMHwvGi/8QAGgEAAwEBAQEAAAAAAAAAAAAAAAECAwQFBv/EAC0RAAICAQQBAwIFBQEAAAAAAAABAhEDEiExQQRRYXEFgRNCkbHRFDJiocEi/9oADAMBAAIRAxEAPwDjNCgXmGxOJxIGWKsf8VU+73mr2iv6nou90rYCpKwboyP+Iq/d7zfinDQtbc3vt+K2WqekFWn3J1GCNAV9ze+z4pw1dtHNb32fFFFJqtMYlpHYHfRq081vfZ8Uv0ZtPNb36fxRs2mnXEafcdgP9GbTzW9+n8V76M2nmt79P4o4uL1xFe4WA/0ZtPNb36fxSfRq081vfZ8Uc3U0sSoLAj6NWnmt77PivfRq081vfZ8Ua3F66nQWBf0ZtPNb36fxXvoxaeY3v0/ijQBStCVBYEfRW1cxvfp/Fe+itq5je/T+KPWheIS3HsAY1TtfMb36fxSjVG18wd+n8UetUrEbj2OfDU62f2x/kpfMnfQy2/2x/kpfMujMUoCW4bHLa2rNpYCXMAAwPLYY6gVTqaPe0wbg9Jq6dpKkA8Fw5L+Q7d19UoE1i0UaFXNxa7FpOO2IlckM8vxXjn9vc3lijoU4nmal20gEU2kESD4SliDl5yX6EW7+2P8AJS+ZbuqGs4F2hWym6x85Tk08NxRtC69zFUzln0Jt39sf5KXzJDqXbf7Y/wAlL5l1MhRvCNwpHLjqdbP7Y/yUvimnVO18xvfp/FdLqNVao1PcWxzs6r2rmN79P4qvV0NVYYdcB3X2betdDqNQ9p6k2WuHjX2twwxnbvyWc5OLS9WaQgpJv0Rh/Rq081vfZ8VQtVmdTcWvEOESJBzAIxHAroRCCtY/KX+h7jVorszaVEOif6nou90rYCyNE/1fRd7pWyFS5IkPYFbosUFJqvUGKrJJ6NNWmMTaTFYa1IsQNToTrqUBADLq9CekSAbcTS1SBI5AEV1IWqRJCYEYangJYXoSAe0pyjBTpUjHBSsKiBTmlAFtimaFXpFWGlIYlooB7C07RnuOwoN01XaWllVpcRIHA5FGwKxNM6JvPv0xi7x4AOMYOj1HoXJ5GNOp+h04ZflfZz0WOoCLodvyIhdM1Z0v/EUeXHhGcl49jusfmsFllc3E57Sc8Mx+io2a2uslfwjcWuwcwecPiMwjB5KyPSycmHQrR0EqN6jstsbVY17DLXCR+vFOcV1mJE9QPCncoXpiK1QLF0zajdZThoHhAZOZN4fotx6G9YLTg5opglpBD90iQTuWGbmL9zXG9pL2NhzUDayeUv8AQ9xqN6T7zQd4B7QgjWTyl/oe41b9mXRDoj+qPwu90rca1Ymhv6o/C73SiFgTXJDJKLFfosVai1XaYTBFmmFM1QMKsMQMdCQpya5ADCvBeXggByRyUFNcUAMK8CkKY94aJP7+CQE0Jj3AZprqjw282majQJLqVSz14/E2k9xb1hEGj9HU30b4hwJwJjcJBHT7F53m+fDxoaluzv8AE8N5509kDJe5/i4Dhn2pj7IfvE7MT+x0hals0nYrNUuVy8OgOJaxzmsDjALruzLt4rStGhWtgl7TeAc0ggyCAWkcCDK8p+VkyVJppPi+/g9N+PjxNwTTa9ALe1wyLmcATv4J9m0tUpkiry2zgcb369a3bTo8Y4iQsV9igknE7DnhiMF14fJaOXL48WbNjtzKglp6QcCOkK816BKlCo118EsPmwTI4HYtnRutDSQ2v9m7n+Yenm+xerjyKaPNnBxYTNcngqBhUoWhBnW+ytDgXuIpnBzs3Nn8liW2wyDd5TRtGGGwose0EQcisGtYnNNS+QQSXMgZ8I2ALyc+B45a48HdimprS+TH0PpR1jfdfJpOOI5p5zR7QjJtYOALSCCJBGRCErfYBE44jb6+kL2hdMGi7wVT+mTyXHzCf/Uld+DMsi9zmy4tD9grcVE8pS5RuK6DEa5DesFqhtRogExiJmMPG/JETig/WGrFR43w32Qscsbr5NsX5vgIqLLrGjcAPUgnWTyl/oe41Gzch0BBOsnlL/Q9xq2fJh0R6FH2w6He6URsYh3QI+3HQ/3SiprE1yJj6LVaaoabVOExEjCrVNVGlWKZQMmKQhLK8gYyE0qUqNyBDS5NLkjimygYpKQFIlaEgENlYTeutvc4CHd4YrZs1ZzWNOJvYGTjgYxccTsiTsWa0K/UpfYM2TLuxx+ELxfq8Y/hJv1r/TPb+jNvPp6oxtO6LoWqu2o+8S1t1wBEPDThMieEjMALSFqLnY3nHoyAgThAAH5BZ4byhMmN27cvNtYYcIHTs7V5cXKkuUuD6DN42GCb2TfZqPnbnxjKcP3wVG00zG0cP1TKmlC3EtBOOMxGXDFV7XbjUAOR2iPb+9vBdsE3vR4WRJNpOyvVpAQfzmFnWykDic+EfuFPUrlo3jf++gqOuwGDMtznMfuF0wuL3OaVNEVl0pWsZABv0ziaZOA/CfNPRgjHRulKdoZfpmRkQcC07iEGWygHMvAMIORBN6RsiVm6O0jUs1S8ycMHMOAcNx+OxejhyalucGWGl7HT7yhtFMPaQe3cd4UNht7K1MPYZB7QdoPEKYuWrVqmZp1ujLtFnusM43RJiJMbp3rA0nUbWDYADRiGiJ3G9xRFpmxmtSc1pLTmDxGQPBc8dTIOOEGCuGHiuEm7+Dpn5GqNNBnoHSENFKoeU3xccxu6QtcuXOqFtcx4cDi0yEdWW1ioxrhkRP6LvXByWTuchzT9GCHSYLhgbp3YjbC33OWDpm0SGNF1wLhjMzjMBYZm9UEvU2x/2yfsa5KCtY/KX+h7jUZkoL1i8pf6HuNW/Zj0e1e8ob0P90ota1BNgqlryQYIa4g9S27FrERhVEjnDPrCL3EwhY1SQoLJa2VBLHA8NvWFZKoQjVMwqBpUzCgCw1PCjYVIgYhUbk5yY5AETk1PckAQAkJ7Wr0J7QkMWFpW7ksDMTdAbHHM+uVBoujfrN3CXn0RPthXW0hUqAcTieA2r576vluccS+f4/6fQ/RoKClmfwUrNYA4TGOwnI/skT0oeqQHOkDAkEbS7aBO2Z7EcNsZu3cRGMQOSd7f3isPSWiw43hMnzgCDhhJBJB2dizio44rc0y5pZ5u/sYpaTEAgA5bZ2BMrOiIw37sf1CvPptogGoBHPGWOyMx+mxXDY6T23gQAc4gjLdv/eKrXXwZ6LByo04jMGD0TM/l2qvZC5jrm/EDYSCfXh60RO0cXgS002umHnlNMGIkH2ws61aPJF1uJBwO3PAreGZPYwnhfJk1bVDpIiTLhhid4O9RaRsYcL7II4YE9W9W6llL2kvF0gmcMM9m7Ge1JTszg2GuHQfjs/fSumMkt0cri3syrqxpbwNW448h5jgHZB35H9EcF65pbmQ48ksO5GWgdKeGpAk8pvJdx3HrHrlelF2jgap0aznIT1q0cA4VW5Hku6djkTF6r22gKjHNO0R8Cm0I57CIdWdIRNMnMy38wsG0Nc0lrs2kiEtktJpvDhsP/wBUpiDyq/knoPsQZoiXV2D7xMdElFFS0B1MuGRaT6kLaFqBtdvGR2hN8gF1WqGglxgDElBWma4fWc4ZENI7oC19P6Rn7NvS74LBtWY/C33Ql2Pol0ZQNSpdGZa6J4NJ/JS2iwvYYe0t9h68k/VzyhvQ/wBwowNMEQQCNxxRVsLAlktIIJEY3hmOK2bDrK4ACryxzh43XvV61aBY6SzknjJb+ix7Vop9PxmwOcMsOOxK3HkKT4Cex22nVHIcDwyI6QrbUAQ5pls4cYI61q2PWWoyA/7QbnYOHQ7arUkTQYsUqx7DrBQfmfBnKHZd7JbDSCJEEbxiqAamuapQ1KWoGVjTS3FOwA5EHoxTnU0AVrqcGqXwaW6igLehJFR0cx3tatmw2UXsRAnHrEYLO1ac3+JY1/i1Psj6cR6wEY1dEBrhlmZG8TgvmvqWCf8AUqa4r+T2/C8iKwPG+bMevZOROJumHdeWG5ZFos1QOyLjlmxpjGBjEogqsexrpiBdjiCf/iZXDX3SBL2mZGEgYD1LHJIuJgaV0YK1INcyHRnzTxz9pQxZLLUoX2OwLSCCIIxxGPV+80e22q57rzHC9uy8U7QsvS1gdVO0EAjwjYBaTjEbWnmnDoU45tLT0a3vb5Al+mK1Os289xbIBacRBO7YiRxaRJEfe2dZ2DPPDeUO6R0Ob92sS3MAtu3TuuOJEH7jiJ2OyB3bDN0Qb2YBG0gSW4gQ4c0hpEYta0SenLGLinEmEmm0z1psoDbxiM5yMbxvHETuAKwLdTonI+Ccczm3DIkHLPOTnnsRPZ3wTBi9gWkX2OJxEt37ZEHaDCHNM2Eh2AA2hoJPWzaRGzxhugyqwS3pmeZbWget9N4HLHhGjC+3Z0/rCi0JpEUaufIdyXYQQNhI4H81PUvAG4erC6Qd271jPDCVmVmiZaLpEcMejYfUdhXsYnR5OTc6A105Y8UpKH9W9KAt8G44jxejct6V1GAKaz2S7UDh5w9Y/YWGUb6ZsHhaR5wxb07kEFZtUwL9m0u9lMswIOAJ2Sq1CsWODhGGI7FXKeIPwSAms1B1V8b8z7Sl0xTDaxAyAYB3GrZ0RYSxsnN0RwCyNOf13dDPcaq7H0S6tD+Zb0P9wo0DEG6reVM6H+45HNxNciZGGp13finhqeGqiTJtWgab8Wyw54YjsOSxrVoSpTkuZebji3EAccMOxF91StaoeNMvUc7dRx2GP3mrdmtz2vmmTTy5MuAJAx4IxtOhqNXxmwec2Aevf1rPtOrTx/S8G4bGm83tOM+pZShNPYpOPZWsmsVWIddc4HGQG4cYI9i1advdUwuwQL3OYRh4xjjEIcq6GtdJxPgi4GcWcsYiNknDilsmkDTbDjcIBF0yNmHEGYzXPnWSUasvG0nZasel/wCHtJFQxSfyZGIBGTuqSD1bkVUa7KjQ6m4PacnAyFzuzUg53LwLiM8BGcq9ZaxaWmkXMLiGkjphsgZ7MIW0MiglFkyi27QchqQtWLT08+m8tqDwjRJvtAaYmGkDJwIg7M1s2O2U6zb1Mhw9Y4EbF0wnGXBnJNcnmyCCMCDIO4jIrptntAtVOnVbAJmR94Ykdt5c4uLb1Z0yaLrjz9m4z+F2QPXkepY+Tj1w26NMM9MjZtJxcW3c7rgeV4syOEyq1ShceSwBoBDrxkgYQR2kK6yrSqzc8WpmcjMQOuMOoJrg4NDXfhLssQcD7F87ktOmetBlO1sa1hIABdAmYM5yCMslkOY55cxrru0OPKG/E/vNbNZjiHzyhJLeE+b1GVVsVigREsIu3oJLSd/CVEY2aaqMW16Olt2ri45m6C1w345jEIbtVCpZ3EsJukXT5wIGTSD4wGwHEeaWro1uqFjbmBAGeZ6DOSFtJPpvxynPxT1EZK8cpJ01sDqrMmz6wMd/VEzhemSdsEkcvHHlC9vFXBVdMPFWdozAzJ3Fpk4zvJO4uPJENpsrabj4MNIdg5jpunonLLaoKNme4/ZCJnkkgjdGPZxyywXSopO0Z3a3MesTOM/i2yMOUNvTnvmCqNoE5wDsIxBB9oP7xWtbaTg6KjTTfuIJB7cT0ZxlIwWVamSDvz/UH8+0TgPSxs4Miop0qha6RIIOc5daM9BaXFYXXQKgHeG8fmEJ0rAXMvNxO0dCZZ3Pa8XZDgeSRgZ4LqUqOWjoppoD09Y/BVnAZHlDoKMNEaW8KLtSG1QMRhDvvN/MbOhYWulL7Rh3tI7D+qb3VobVA2rdgshqvDRG89AzVYgbFtas0warjubh2gEpIk3fAwhLTw/mHdDPcajUhBmsXlL/AEPcan2V0S6qeVM6H+45HoCAtVfKmdD/AHHI+aqXJLPBqWE8BehUSNAUgTQnJ0A5pUoKhAUrE6ETtTK1mZUEVGteDhDgHe1OapGBKhmPX1VoOktvsJnI3gJ2gOlZNt1VqsbDB4Xe4GHRuDN/QTKMgE8NWUsMZFqTRzmjZSXwbwcTGOUgeKQcoA9SmcQHfYuMiSHtN0iIHZntxko2t+jGVQQ6Wki7fbAdBzE7uCF9IatVKMuH2rAPNBDxAwJG3pHYuOWGcN0dCnGSonsGsTmm7W5bcjUDbpBwmW7Rjnw2rfp1WvaHMIcDkRigxhaKXmyZa0zOJPqEfHYorFperSM04McktgkPDQADA9IyOctcOfVaZnPHT2OjWDSJpZzE3p2g5/kEVt0rSq3YIioI2eMMfWuc6J05StA5JDX+dTJxEZxzhxCkttkfF6kS1zTeEbxuU5vFjl3RWPM4B9WozBBIjMbJxz3bEtEim4ObhiZGEE7ZCHNBa0iqLloinUwBd5tTDAkbHDPjilNuqsreDIDml1zO7jjdIdsOzDgcbxnz/wCncXpZ1/iqSs2dKWyi8g3SJnEbD0Heh7SVGkQY3Tuno4pdKNmWVCaBOLKhENnZeIyMjbgelYVP+KIeX3KlNuRaHtLjEgtcYjsTWJfcu39jK0lWF4gEfnjvG47CFm2a3vbVu0xenbMQVpmlSrx4dtahB5TRB/8A1u27FuU/+PoUgym2/eyBEk8LxEr0I4K3aON5ekyhaXeEpxXa1/rPUc0PW7QbiLzA5wz3vb2eP7elFbbOwiGtgdanp2YDJdDxR6MlOXYBaJLGlzajmtDsWvPiyNk7P3lkrFbRlOq0lpBI88Yj0oyRLpbVinXkj7N584DB34ht6c+nJBlJtXR1qxkNmHYEtc08Nv5cdsqO+4mW7LRLhdfIe0zekg/dcHD2+3JVNPVqr7oqY3eSHxF6RIkZB0bsDmEdusdGoA5oaQQHB7YEg45jMHisvSOjWHkTekTdMkxOJInftB2jI4rnlqxP/H9jpSjljXf7nPzxW9qo3lv/AAj2rP0po11J22Nh/eeRxwyyBBA1dU2f1D+Ee0rpi090crTTphAUFaxeUv8AQ9xqNrqCtZB/Mv8AQ9xqfY3wP1W8qZ0P9xyPWlAWq/lTOh/uOR0HKo8kMnDk4lQtcnkqyB4TmqMFSNVICQBK1InBMCVpUzFXCma5SBMFIFE0qQFIYqSEsryQzL0toClXBkBr9jxv2Xhk4dKDrfot9AxVBAORaTcdtxdHqwOC6K4KCtSa4FrgHA5giQVjPGpcGkZ0cpeHNcXMJwMB4JGIO8ZHBEGjNe30xdrs8LEcsENdHERBPYtHSuqGN+zYQb3gsJJxxa923HI9qDLRRc0uDpBGBkHrDhsKhNx2YNXugz+k1jqxhUpuODpbgMZxcDgZxBHWtA6VaMb4qNwBzjDxXB0cQIzXOLK+oyozwZdfJaAAS2ZcIaY2Ex2o50fpOk+1PY97Q5nJY3IOcCZIPnEZDbBUynJzUV+vobY4w0uUv09Qgs1pfVLP4ovfTbN2nN1wkRPA9OPEZL3hatNvgqbjUozeaHwXN9KBj1JwStaVcMMYu0KeWU9mRWo1HkEuw3RwjaSsSzWbwlrefMpAMHF+bj1THoogrODWkmMN+A4etRWKwNpAhuN4lxMzJOZniZPWtE//AEor5I07ahW0lK2kpGtUrWrQkiFNUdL6Ip2imWVBO521p3j4LUIUbwlQwS0Ho60WR5ovHhaJlzKojkHaHNOIB9vSVn661yx1ItJDgHEEYEYjIo2qNXPdeQRaBOVwR2lRLgT2IrJptlZvg7SBJwv4AHjwdgOGGxWtEBtneab8A8zTqea6PN4O4IUKLtFaHNaxiTiSYByMYDHYRjBHRksow0O48ehWvXs+fU3G00C6zj+aqeh7jUV6GtdRp8DaAQ4cllQ+fAm6fvgY8RvzItrWP5up6H+tq07JfA3VnylnQ/3CjUOQTq35S3of7hRjeVrkzkWWOUl5VWvUgerJLDSpmFVGvUzHpgWQU4FQhycHJgShyka5QSntckBaY5SByrscpA5IZLeTg5RApQUiiSUiZeXg5IBxWXbdEsrMN9gvgm65t0OOM4HLLYcMFqJYUuKfJadAM7QYsxdWcHm5dLCB4NwJPntgxsxkDdJgITtF68Sdpmc/WuxuQtpnUplUl1GKbs7kQwn/ANfYsli0uypT1LSYegtcqtAhta9Vp7zi9vQTmOBXQLBbqVdl+i4PbvGYO4jMHgVyq16MdSddqBzHDfAz/LjkmWS2VrO69Se6m7IkZEcRkVakRug/1ltofVo2VpxqPaag3NBkA9OfUERZLmOqls/nBUrS/wAYueZN0u5IqOO6THC8umuVxaY9xQVI1QhTMVAPhNc1SgLxagCo9q5nrvVvWtw5oa31T+a6k9i5BrM5zrVWLpHLIGByGCiYmZshdK1ZoRZaXFs9pJXMnFdc0JQu2akIjkN9YlERI9XsTX+MJy7QZaZzBByPFc41vH87V9D/AFtXUyxct1yH87V9D/WxKqZT4INXPKG9D/cKLC5CervlDeh/uFFRVR5IZIHJ4qKuXJWuVkFsPU1N6ptKnYUAW2uUgKrsKlBTAlDk9pUAKlaUhllhUgKgYVKCkMlCeo2lSBIYkJQ1OSgoGNhOKQlNLkhniUoCanByYEGkNFUrQy7VbO45ObxadiAdMaE8FULQQWght5od4xmA4bHYHLBdHDlmNsFM1qnhYIeQQxwGJm81zTvBLhhj6llli3VGkKp2BVhp/wAMTVc2SQWNbkS50RAHR0K1oDXR1N1y03nMyBiXMI9reGzZuWjpHQtamDyfDUxLr1OA8RN3kRJIbh1oGr1JcTlJJhY4FKLbktysrVJJ7HZKFVr2hzCHNcA4OGRByKs01y3VnWl9mddfL6RzZPi4+MwZTw2rp1jtTKjA+mQ5rhIIXYnZimW2hKQmtcnEpjInoJ0vZGukkAyTx2o0rmAegoMt7hdy9a8vzpbxSOvxltKzBt+hqLWMc2QTnJzk7ti6PZqV1jRuaB2Bcwrl7qtNuJJeIHS5dWa1dmC9G5zTrU6GXFyjXUfz1bpZ/rYuuELkeu3l9bpZ/rYtHyS+DLsNsNJ4e0AkSIMxiCNhG9aJ1oqcyl/2fMsZeRRNmwdZanMp/wDZ8y8NZqnMp/8AZ8yx15AjaGtVXmUv+z5k8a3VeZS7KnzLCXkUOzfGuVbmUeyp8yd9Na/Mo9lT5kPLyKCwh+m1fmUeyp8ycNeK/Mo9lT50OLyKCwlGvlo5lDsqfOnfT+08yh2VPnQwvIoLCgf+QbTzKHdqfOl+sS08yh3anzoWXkUFhV9Ytq5ln7tT5176xrVzKHdqfOhVeRQWFX1i2rmUO7U+dJ9Ylp5lDu1PnQsvJUGphT9Ydp5lDu1PnXvrDtPMod2p86Fl5OgthV9Ytq5lDu1PnSj/AMkWrmWfu1fnQovICws+si1cyz92p86xtJacNd5e+lRa453A9sneQXHFZi8hqx6mTfxA5o7X/FamiNa61lnwQZBzY6+5s74vYFYq8lQrC76zbXzLP3avzp31n2vmWfu1fnQevJ0PUwtq/wDkq1OBBZZ8cPFqfOs+trdWfmyljuFT5lhLyzlihN3JFLJKOyZos0y4Pa8MZLSHAcuJHC8t36y7XzLP3avzoRXlailsidTDaza+22oCWssgAc1pvX2YumM35ckrD0zRq13PtFR1nBcGuLWVBODQIDCSZgZbwehYhSBOhNt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9404" name="Picture 12" descr="http://static.zoom.nl/f11eb12460b2010c4e4bd5a7e548b816-roodborst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977802" cy="1348736"/>
          </a:xfrm>
          <a:prstGeom prst="rect">
            <a:avLst/>
          </a:prstGeom>
          <a:noFill/>
        </p:spPr>
      </p:pic>
      <p:sp>
        <p:nvSpPr>
          <p:cNvPr id="10" name="Afgeronde rechthoek 9">
            <a:hlinkClick r:id="rId6" action="ppaction://hlinksldjump"/>
          </p:cNvPr>
          <p:cNvSpPr/>
          <p:nvPr/>
        </p:nvSpPr>
        <p:spPr>
          <a:xfrm>
            <a:off x="3995936" y="5157192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</a:t>
            </a:r>
            <a:endParaRPr lang="nl-NL" dirty="0"/>
          </a:p>
        </p:txBody>
      </p:sp>
      <p:pic>
        <p:nvPicPr>
          <p:cNvPr id="59406" name="Picture 14" descr="http://www.kabalthengelsport.nl/images/parkiet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221088"/>
            <a:ext cx="1968153" cy="2406838"/>
          </a:xfrm>
          <a:prstGeom prst="rect">
            <a:avLst/>
          </a:prstGeom>
          <a:noFill/>
        </p:spPr>
      </p:pic>
      <p:pic>
        <p:nvPicPr>
          <p:cNvPr id="59408" name="Picture 16" descr="http://bin.ilsemedia.nl/m/m1cyk4jwfp6w.jpg"/>
          <p:cNvPicPr>
            <a:picLocks noChangeAspect="1" noChangeArrowheads="1"/>
          </p:cNvPicPr>
          <p:nvPr/>
        </p:nvPicPr>
        <p:blipFill>
          <a:blip r:embed="rId8" cstate="print"/>
          <a:srcRect l="3364" t="7635" r="34058" b="7499"/>
          <a:stretch>
            <a:fillRect/>
          </a:stretch>
        </p:blipFill>
        <p:spPr bwMode="auto">
          <a:xfrm>
            <a:off x="2699792" y="4797152"/>
            <a:ext cx="1224136" cy="1717739"/>
          </a:xfrm>
          <a:prstGeom prst="rect">
            <a:avLst/>
          </a:prstGeom>
          <a:noFill/>
        </p:spPr>
      </p:pic>
      <p:pic>
        <p:nvPicPr>
          <p:cNvPr id="59410" name="Picture 18" descr="http://4.bp.blogspot.com/_ujk9GTedwW8/SRiL4KMNl8I/AAAAAAAAOM4/LG-kH6sm9eE/s400/400Kiw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188640"/>
            <a:ext cx="1732523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Zoogdieren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75679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Het organisme hoort tot de zoogdieren. </a:t>
            </a:r>
          </a:p>
          <a:p>
            <a:r>
              <a:rPr lang="nl-NL" sz="2800" dirty="0" smtClean="0"/>
              <a:t>Zoogdieren krijgen levende jongen. De jongen drinken melk bij de moeder.</a:t>
            </a:r>
            <a:endParaRPr lang="nl-NL" sz="2800" dirty="0"/>
          </a:p>
        </p:txBody>
      </p:sp>
      <p:pic>
        <p:nvPicPr>
          <p:cNvPr id="60418" name="Picture 2" descr="http://senzar.nl/orka%20met%20j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429000" cy="2238376"/>
          </a:xfrm>
          <a:prstGeom prst="rect">
            <a:avLst/>
          </a:prstGeom>
          <a:noFill/>
        </p:spPr>
      </p:pic>
      <p:pic>
        <p:nvPicPr>
          <p:cNvPr id="60420" name="Picture 4" descr="http://nl.dreamstime.com/veulen-dat-zijn-moeder-zoogt-thumb7639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84176" cy="1101003"/>
          </a:xfrm>
          <a:prstGeom prst="rect">
            <a:avLst/>
          </a:prstGeom>
          <a:noFill/>
        </p:spPr>
      </p:pic>
      <p:pic>
        <p:nvPicPr>
          <p:cNvPr id="60422" name="Picture 6" descr="http://www.hondenenpuppies.nl/wp-content/uploads/ELO-hond-met-pupp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3397" y="260648"/>
            <a:ext cx="2183977" cy="1656183"/>
          </a:xfrm>
          <a:prstGeom prst="rect">
            <a:avLst/>
          </a:prstGeom>
          <a:noFill/>
        </p:spPr>
      </p:pic>
      <p:pic>
        <p:nvPicPr>
          <p:cNvPr id="60424" name="Picture 8" descr="http://www.travelnauts.nl/images/content/web/fdzui01%20lalibela%20mark%20s%20camp%20olifant%20met%20kal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708920"/>
            <a:ext cx="2592288" cy="3456384"/>
          </a:xfrm>
          <a:prstGeom prst="rect">
            <a:avLst/>
          </a:prstGeom>
          <a:noFill/>
        </p:spPr>
      </p:pic>
      <p:pic>
        <p:nvPicPr>
          <p:cNvPr id="60426" name="Picture 10" descr="http://www.sante.nl/images/large/borstvoed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2420888"/>
            <a:ext cx="2857500" cy="3810000"/>
          </a:xfrm>
          <a:prstGeom prst="rect">
            <a:avLst/>
          </a:prstGeom>
          <a:noFill/>
        </p:spPr>
      </p:pic>
      <p:sp>
        <p:nvSpPr>
          <p:cNvPr id="9" name="Afgeronde rechthoek 8">
            <a:hlinkClick r:id="rId7" action="ppaction://hlinksldjump"/>
          </p:cNvPr>
          <p:cNvSpPr/>
          <p:nvPr/>
        </p:nvSpPr>
        <p:spPr>
          <a:xfrm>
            <a:off x="899592" y="5229200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Dieren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nl-NL" dirty="0" smtClean="0"/>
              <a:t>Dit organisme behoort tot het rijk van de dieren</a:t>
            </a:r>
            <a:endParaRPr lang="nl-NL" dirty="0"/>
          </a:p>
        </p:txBody>
      </p:sp>
      <p:pic>
        <p:nvPicPr>
          <p:cNvPr id="36866" name="Picture 2" descr="http://upload.wikimedia.org/wikipedia/commons/thumb/c/cb/Paramecium.jpg/220px-Paramec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1728192" cy="1696771"/>
          </a:xfrm>
          <a:prstGeom prst="rect">
            <a:avLst/>
          </a:prstGeom>
          <a:noFill/>
        </p:spPr>
      </p:pic>
      <p:pic>
        <p:nvPicPr>
          <p:cNvPr id="36868" name="Picture 4" descr="https://www.dunamare.nl/scholen/coornhert/vakken/bio/Methode/Brugklashv/Ordening/PublishingImages/spons%20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04864"/>
            <a:ext cx="1712623" cy="2016224"/>
          </a:xfrm>
          <a:prstGeom prst="rect">
            <a:avLst/>
          </a:prstGeom>
          <a:noFill/>
        </p:spPr>
      </p:pic>
      <p:pic>
        <p:nvPicPr>
          <p:cNvPr id="36870" name="Picture 6" descr="http://www.sevensheaven.nl/images/producten/illustration-illustratie_jellyfish-kw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204864"/>
            <a:ext cx="1728192" cy="1728192"/>
          </a:xfrm>
          <a:prstGeom prst="rect">
            <a:avLst/>
          </a:prstGeom>
          <a:noFill/>
        </p:spPr>
      </p:pic>
      <p:pic>
        <p:nvPicPr>
          <p:cNvPr id="36872" name="Picture 8" descr="http://www.neophemaforum.nl/forum/gallery/image.php?album_id=39&amp;image_id=2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2016624" cy="1514572"/>
          </a:xfrm>
          <a:prstGeom prst="rect">
            <a:avLst/>
          </a:prstGeom>
          <a:noFill/>
        </p:spPr>
      </p:pic>
      <p:pic>
        <p:nvPicPr>
          <p:cNvPr id="36874" name="Picture 10" descr="http://www.knnv.nl/31-fotogalerij/natuur/fauna/weekdieren/images_weekdieren/weekdier_0001_sla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221088"/>
            <a:ext cx="1939163" cy="1454372"/>
          </a:xfrm>
          <a:prstGeom prst="rect">
            <a:avLst/>
          </a:prstGeom>
          <a:noFill/>
        </p:spPr>
      </p:pic>
      <p:pic>
        <p:nvPicPr>
          <p:cNvPr id="36876" name="Picture 12" descr="http://bin.ilsemedia.nl/m/m1eyrd4wpf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9" y="2204865"/>
            <a:ext cx="1728192" cy="1584176"/>
          </a:xfrm>
          <a:prstGeom prst="rect">
            <a:avLst/>
          </a:prstGeom>
          <a:noFill/>
        </p:spPr>
      </p:pic>
      <p:pic>
        <p:nvPicPr>
          <p:cNvPr id="36878" name="Picture 14" descr="http://users.skynet.be/sky68333/biologie/fotos/img_stekel_gladde%20zeeste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97526"/>
            <a:ext cx="1728192" cy="1311146"/>
          </a:xfrm>
          <a:prstGeom prst="rect">
            <a:avLst/>
          </a:prstGeom>
          <a:noFill/>
        </p:spPr>
      </p:pic>
      <p:pic>
        <p:nvPicPr>
          <p:cNvPr id="36880" name="Picture 16" descr="http://www.kennislink.nl/upload/175480_962_1186485703144-proefmui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005064"/>
            <a:ext cx="2181010" cy="1512168"/>
          </a:xfrm>
          <a:prstGeom prst="rect">
            <a:avLst/>
          </a:prstGeom>
          <a:noFill/>
        </p:spPr>
      </p:pic>
      <p:pic>
        <p:nvPicPr>
          <p:cNvPr id="36882" name="Picture 18" descr="http://bin.ilsemedia.nl/m/m1fysb9w1fv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260648"/>
            <a:ext cx="2592288" cy="1458162"/>
          </a:xfrm>
          <a:prstGeom prst="rect">
            <a:avLst/>
          </a:prstGeom>
          <a:noFill/>
        </p:spPr>
      </p:pic>
      <p:sp>
        <p:nvSpPr>
          <p:cNvPr id="13" name="Afgeronde rechthoek 12">
            <a:hlinkClick r:id="rId11" action="ppaction://hlinksldjump"/>
          </p:cNvPr>
          <p:cNvSpPr/>
          <p:nvPr/>
        </p:nvSpPr>
        <p:spPr>
          <a:xfrm>
            <a:off x="6948264" y="4365104"/>
            <a:ext cx="172819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hier.</a:t>
            </a:r>
          </a:p>
          <a:p>
            <a:pPr algn="ctr"/>
            <a:r>
              <a:rPr lang="nl-NL" dirty="0" smtClean="0"/>
              <a:t>Om verder te </a:t>
            </a:r>
          </a:p>
          <a:p>
            <a:pPr algn="ctr"/>
            <a:r>
              <a:rPr lang="nl-NL" dirty="0" smtClean="0"/>
              <a:t>Gaan.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Het organisme heeft geen celkern; het is </a:t>
            </a:r>
            <a:r>
              <a:rPr lang="nl-NL" dirty="0" err="1" smtClean="0">
                <a:hlinkClick r:id="rId2" action="ppaction://hlinksldjump"/>
              </a:rPr>
              <a:t>ééncellig</a:t>
            </a:r>
            <a:r>
              <a:rPr lang="nl-NL" dirty="0" smtClean="0">
                <a:hlinkClick r:id="rId2" action="ppaction://hlinksldjump"/>
              </a:rPr>
              <a:t>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3789040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Het organisme heeft in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 elke cel een celkern.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Bacteriën.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r>
              <a:rPr lang="nl-NL" dirty="0" smtClean="0"/>
              <a:t>Dit organisme is een bacterie.</a:t>
            </a:r>
            <a:endParaRPr lang="nl-NL" dirty="0"/>
          </a:p>
        </p:txBody>
      </p:sp>
      <p:pic>
        <p:nvPicPr>
          <p:cNvPr id="37890" name="Picture 2" descr="http://3.bp.blogspot.com/_BAHVe_NmmEc/TNRoKoQSw0I/AAAAAAAAAjw/W03QYA5awp4/s1600/bacte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240360" cy="2265816"/>
          </a:xfrm>
          <a:prstGeom prst="rect">
            <a:avLst/>
          </a:prstGeom>
          <a:noFill/>
        </p:spPr>
      </p:pic>
      <p:pic>
        <p:nvPicPr>
          <p:cNvPr id="37892" name="Picture 4" descr="http://www.vijverbacterien.nl/data/storage/attachments/28e95cd609a6afcce93b5119453adf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348880"/>
            <a:ext cx="3048000" cy="2286001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467544" y="479715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Afbeeldingen van bacteriën gezien door sterke elektronenmicroscoop. 40.000 x vergroot.</a:t>
            </a:r>
            <a:endParaRPr lang="nl-NL" dirty="0"/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6732240" y="5301208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Schimmels.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964704"/>
          </a:xfrm>
        </p:spPr>
        <p:txBody>
          <a:bodyPr/>
          <a:lstStyle/>
          <a:p>
            <a:r>
              <a:rPr lang="nl-NL" dirty="0" smtClean="0"/>
              <a:t>Dit organisme is een schimmel.</a:t>
            </a:r>
            <a:endParaRPr lang="nl-NL" dirty="0"/>
          </a:p>
        </p:txBody>
      </p:sp>
      <p:pic>
        <p:nvPicPr>
          <p:cNvPr id="38914" name="Picture 2" descr="http://nl.dreamstime.com/brood-van-beschimmeld-brood-thumb17452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520280" cy="1688588"/>
          </a:xfrm>
          <a:prstGeom prst="rect">
            <a:avLst/>
          </a:prstGeom>
          <a:noFill/>
        </p:spPr>
      </p:pic>
      <p:pic>
        <p:nvPicPr>
          <p:cNvPr id="38916" name="Picture 4" descr="http://t3.gstatic.com/images?q=tbn:ANd9GcQp1lwJRGdwd6ZZnuuWZ-NeyElTGlHlOsRqu6QPVpL6Fq5LVWn1OG8ksY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3178241" cy="2088232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6012160" y="4077072"/>
            <a:ext cx="214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Vergrootte schimmel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39552" y="3789040"/>
            <a:ext cx="20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Schimmel op brood.</a:t>
            </a:r>
            <a:endParaRPr lang="nl-NL" dirty="0"/>
          </a:p>
        </p:txBody>
      </p:sp>
      <p:pic>
        <p:nvPicPr>
          <p:cNvPr id="38918" name="Picture 6" descr="http://www.kiesbeter.nl/object_binary/o2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88840"/>
            <a:ext cx="2223775" cy="1512168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2915816" y="3645024"/>
            <a:ext cx="232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Schimmel op een voet.</a:t>
            </a:r>
            <a:endParaRPr lang="nl-NL" dirty="0"/>
          </a:p>
        </p:txBody>
      </p:sp>
      <p:sp>
        <p:nvSpPr>
          <p:cNvPr id="11" name="Afgeronde rechthoek 10">
            <a:hlinkClick r:id="rId5" action="ppaction://hlinksldjump"/>
          </p:cNvPr>
          <p:cNvSpPr/>
          <p:nvPr/>
        </p:nvSpPr>
        <p:spPr>
          <a:xfrm>
            <a:off x="5940152" y="4941168"/>
            <a:ext cx="18002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hier</a:t>
            </a:r>
          </a:p>
          <a:p>
            <a:pPr algn="ctr"/>
            <a:r>
              <a:rPr lang="nl-NL" dirty="0" smtClean="0"/>
              <a:t>Om een ander organisme te determineren..</a:t>
            </a:r>
            <a:endParaRPr lang="nl-NL" dirty="0"/>
          </a:p>
        </p:txBody>
      </p:sp>
      <p:pic>
        <p:nvPicPr>
          <p:cNvPr id="39938" name="Picture 2" descr="http://www.schoolbieb.nl/uploadedImages/images/vakken/Basisschool/Natuur/135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437112"/>
            <a:ext cx="2987824" cy="2001609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3563888" y="472514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paddenstoel</a:t>
            </a:r>
          </a:p>
          <a:p>
            <a:r>
              <a:rPr lang="nl-NL" dirty="0" smtClean="0"/>
              <a:t>Is ook een</a:t>
            </a:r>
          </a:p>
          <a:p>
            <a:r>
              <a:rPr lang="nl-NL" dirty="0" smtClean="0"/>
              <a:t>Schimmel.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nl-NL" dirty="0" smtClean="0">
                <a:hlinkClick r:id="rId2" action="ppaction://hlinksldjump"/>
              </a:rPr>
              <a:t>A. De plant heeft wortels, stengel(s) en bladeren.</a:t>
            </a:r>
            <a:endParaRPr lang="nl-NL" dirty="0">
              <a:hlinkClick r:id="rId2" action="ppaction://hlinksldjump"/>
            </a:endParaRPr>
          </a:p>
        </p:txBody>
      </p:sp>
      <p:sp>
        <p:nvSpPr>
          <p:cNvPr id="4" name="Tijdelijke aanduiding voor inhoud 2">
            <a:hlinkClick r:id="rId3" action="ppaction://hlinksldjump"/>
          </p:cNvPr>
          <p:cNvSpPr txBox="1">
            <a:spLocks/>
          </p:cNvSpPr>
          <p:nvPr/>
        </p:nvSpPr>
        <p:spPr>
          <a:xfrm>
            <a:off x="539552" y="4005064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hlinkClick r:id="rId3" action="ppaction://hlinksldjump"/>
              </a:rPr>
              <a:t>B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. De plant heeft geen wortels, geen stengels en geen bladeren.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4980</TotalTime>
  <Words>1324</Words>
  <Application>Microsoft Office PowerPoint</Application>
  <PresentationFormat>Diavoorstelling (4:3)</PresentationFormat>
  <Paragraphs>224</Paragraphs>
  <Slides>46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47" baseType="lpstr">
      <vt:lpstr>Office-thema</vt:lpstr>
      <vt:lpstr>Determineertabel</vt:lpstr>
      <vt:lpstr>1.</vt:lpstr>
      <vt:lpstr>Planten</vt:lpstr>
      <vt:lpstr>2.</vt:lpstr>
      <vt:lpstr>Dieren</vt:lpstr>
      <vt:lpstr>3.</vt:lpstr>
      <vt:lpstr>Bacteriën.</vt:lpstr>
      <vt:lpstr>Schimmels.</vt:lpstr>
      <vt:lpstr>4.</vt:lpstr>
      <vt:lpstr>Wieren (algen)</vt:lpstr>
      <vt:lpstr>5. </vt:lpstr>
      <vt:lpstr>Sporenplanten</vt:lpstr>
      <vt:lpstr>6.</vt:lpstr>
      <vt:lpstr>Naakzadigen.</vt:lpstr>
      <vt:lpstr>Bedektzadigen.</vt:lpstr>
      <vt:lpstr>7.</vt:lpstr>
      <vt:lpstr>8.</vt:lpstr>
      <vt:lpstr>Eencellige dieren.</vt:lpstr>
      <vt:lpstr>Sponzen</vt:lpstr>
      <vt:lpstr>9.</vt:lpstr>
      <vt:lpstr>10.</vt:lpstr>
      <vt:lpstr>Neteldieren</vt:lpstr>
      <vt:lpstr>Stekelhuidigen</vt:lpstr>
      <vt:lpstr>11.</vt:lpstr>
      <vt:lpstr>Wormen</vt:lpstr>
      <vt:lpstr>12.</vt:lpstr>
      <vt:lpstr>Weekdieren.</vt:lpstr>
      <vt:lpstr>13.</vt:lpstr>
      <vt:lpstr>Geleedpotigen.</vt:lpstr>
      <vt:lpstr>Gewervelden.</vt:lpstr>
      <vt:lpstr>14.</vt:lpstr>
      <vt:lpstr>Duizendpoten</vt:lpstr>
      <vt:lpstr>15.</vt:lpstr>
      <vt:lpstr>Kreeftachtigen</vt:lpstr>
      <vt:lpstr>16.</vt:lpstr>
      <vt:lpstr>Spinachtigen</vt:lpstr>
      <vt:lpstr>Insecten</vt:lpstr>
      <vt:lpstr>17.</vt:lpstr>
      <vt:lpstr>18.</vt:lpstr>
      <vt:lpstr>Vissen</vt:lpstr>
      <vt:lpstr>Reptielen</vt:lpstr>
      <vt:lpstr>19.</vt:lpstr>
      <vt:lpstr>Amfibieën</vt:lpstr>
      <vt:lpstr>20.</vt:lpstr>
      <vt:lpstr>Vogels</vt:lpstr>
      <vt:lpstr>Zoogdieren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Determineertabel</dc:title>
  <dc:creator>Deborah</dc:creator>
  <cp:lastModifiedBy>Deborah</cp:lastModifiedBy>
  <cp:revision>60</cp:revision>
  <dcterms:created xsi:type="dcterms:W3CDTF">2012-01-03T08:48:32Z</dcterms:created>
  <dcterms:modified xsi:type="dcterms:W3CDTF">2020-04-25T19:23:48Z</dcterms:modified>
</cp:coreProperties>
</file>